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notesMasterIdLst>
    <p:notesMasterId r:id="rId15"/>
  </p:notesMasterIdLst>
  <p:sldIdLst>
    <p:sldId id="675" r:id="rId2"/>
    <p:sldId id="266" r:id="rId3"/>
    <p:sldId id="682" r:id="rId4"/>
    <p:sldId id="681" r:id="rId5"/>
    <p:sldId id="689" r:id="rId6"/>
    <p:sldId id="690" r:id="rId7"/>
    <p:sldId id="685" r:id="rId8"/>
    <p:sldId id="687" r:id="rId9"/>
    <p:sldId id="688" r:id="rId10"/>
    <p:sldId id="691" r:id="rId11"/>
    <p:sldId id="692" r:id="rId12"/>
    <p:sldId id="686" r:id="rId13"/>
    <p:sldId id="676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655DCD4F-235A-43B3-A604-65E7A92DBC8D}">
          <p14:sldIdLst>
            <p14:sldId id="675"/>
            <p14:sldId id="266"/>
            <p14:sldId id="682"/>
            <p14:sldId id="681"/>
            <p14:sldId id="689"/>
            <p14:sldId id="690"/>
            <p14:sldId id="685"/>
            <p14:sldId id="687"/>
            <p14:sldId id="688"/>
            <p14:sldId id="691"/>
            <p14:sldId id="692"/>
            <p14:sldId id="686"/>
            <p14:sldId id="676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carrion edn-group.com" initials="" lastIdx="4" clrIdx="0">
    <p:extLst>
      <p:ext uri="{19B8F6BF-5375-455C-9EA6-DF929625EA0E}">
        <p15:presenceInfo xmlns:p15="http://schemas.microsoft.com/office/powerpoint/2012/main" userId="S::dcarrion@edn-group.com::42b73c53-9a37-4704-847b-f08143f15af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598" autoAdjust="0"/>
    <p:restoredTop sz="95976" autoAdjust="0"/>
  </p:normalViewPr>
  <p:slideViewPr>
    <p:cSldViewPr snapToGrid="0">
      <p:cViewPr varScale="1">
        <p:scale>
          <a:sx n="74" d="100"/>
          <a:sy n="74" d="100"/>
        </p:scale>
        <p:origin x="624" y="5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400" d="100"/>
        <a:sy n="4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3872" y="1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0B37FB-8B9D-4BBC-8A9D-D9845E64B815}" type="datetimeFigureOut">
              <a:rPr lang="es-PR" smtClean="0"/>
              <a:t>02/12/2024</a:t>
            </a:fld>
            <a:endParaRPr lang="es-P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P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P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A35233-F09F-43A6-B728-C93C26C5259D}" type="slidenum">
              <a:rPr lang="es-PR" smtClean="0"/>
              <a:t>‹#›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4035204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62" tIns="93162" rIns="93162" bIns="93162" anchor="t" anchorCtr="0">
            <a:noAutofit/>
          </a:bodyPr>
          <a:lstStyle/>
          <a:p>
            <a:endParaRPr dirty="0"/>
          </a:p>
        </p:txBody>
      </p:sp>
      <p:sp>
        <p:nvSpPr>
          <p:cNvPr id="97" name="Google Shape;97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991092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4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62" tIns="93162" rIns="93162" bIns="93162" anchor="t" anchorCtr="0">
            <a:noAutofit/>
          </a:bodyPr>
          <a:lstStyle/>
          <a:p>
            <a:endParaRPr dirty="0"/>
          </a:p>
        </p:txBody>
      </p:sp>
      <p:sp>
        <p:nvSpPr>
          <p:cNvPr id="126" name="Google Shape;12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726103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4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62" tIns="93162" rIns="93162" bIns="93162" anchor="t" anchorCtr="0">
            <a:noAutofit/>
          </a:bodyPr>
          <a:lstStyle/>
          <a:p>
            <a:endParaRPr/>
          </a:p>
        </p:txBody>
      </p:sp>
      <p:sp>
        <p:nvSpPr>
          <p:cNvPr id="126" name="Google Shape;12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714848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4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62" tIns="93162" rIns="93162" bIns="93162" anchor="t" anchorCtr="0">
            <a:noAutofit/>
          </a:bodyPr>
          <a:lstStyle/>
          <a:p>
            <a:endParaRPr/>
          </a:p>
        </p:txBody>
      </p:sp>
      <p:sp>
        <p:nvSpPr>
          <p:cNvPr id="126" name="Google Shape;12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537691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0A35233-F09F-43A6-B728-C93C26C5259D}" type="slidenum">
              <a:rPr lang="es-PR" smtClean="0"/>
              <a:t>5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34409518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4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62" tIns="93162" rIns="93162" bIns="93162" anchor="t" anchorCtr="0">
            <a:noAutofit/>
          </a:bodyPr>
          <a:lstStyle/>
          <a:p>
            <a:endParaRPr/>
          </a:p>
        </p:txBody>
      </p:sp>
      <p:sp>
        <p:nvSpPr>
          <p:cNvPr id="126" name="Google Shape;12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626830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4:notes"/>
          <p:cNvSpPr txBox="1">
            <a:spLocks noGrp="1"/>
          </p:cNvSpPr>
          <p:nvPr>
            <p:ph type="body" idx="1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spcFirstLastPara="1" wrap="square" lIns="93162" tIns="93162" rIns="93162" bIns="93162" anchor="t" anchorCtr="0">
            <a:noAutofit/>
          </a:bodyPr>
          <a:lstStyle/>
          <a:p>
            <a:endParaRPr/>
          </a:p>
        </p:txBody>
      </p:sp>
      <p:sp>
        <p:nvSpPr>
          <p:cNvPr id="126" name="Google Shape;12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714848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1524000" y="2870538"/>
            <a:ext cx="9144000" cy="238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Font typeface="Montserrat"/>
              <a:buNone/>
              <a:defRPr sz="54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93120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>
            <a:spLocks noGrp="1"/>
          </p:cNvSpPr>
          <p:nvPr>
            <p:ph type="title"/>
          </p:nvPr>
        </p:nvSpPr>
        <p:spPr>
          <a:xfrm>
            <a:off x="627200" y="410350"/>
            <a:ext cx="3818700" cy="230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"/>
              <a:buFont typeface="Montserrat"/>
              <a:buNone/>
              <a:defRPr sz="2800"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US"/>
              <a:t>‹#›</a:t>
            </a:fld>
            <a:endParaRPr/>
          </a:p>
        </p:txBody>
      </p:sp>
      <p:sp>
        <p:nvSpPr>
          <p:cNvPr id="41" name="Google Shape;41;p7"/>
          <p:cNvSpPr>
            <a:spLocks noGrp="1"/>
          </p:cNvSpPr>
          <p:nvPr>
            <p:ph type="pic" idx="2"/>
          </p:nvPr>
        </p:nvSpPr>
        <p:spPr>
          <a:xfrm>
            <a:off x="4717050" y="1145350"/>
            <a:ext cx="3361200" cy="2562000"/>
          </a:xfrm>
          <a:prstGeom prst="rect">
            <a:avLst/>
          </a:prstGeom>
          <a:noFill/>
          <a:ln>
            <a:noFill/>
          </a:ln>
        </p:spPr>
      </p:sp>
      <p:sp>
        <p:nvSpPr>
          <p:cNvPr id="42" name="Google Shape;42;p7"/>
          <p:cNvSpPr>
            <a:spLocks noGrp="1"/>
          </p:cNvSpPr>
          <p:nvPr>
            <p:ph type="pic" idx="3"/>
          </p:nvPr>
        </p:nvSpPr>
        <p:spPr>
          <a:xfrm>
            <a:off x="8363631" y="1145350"/>
            <a:ext cx="3361200" cy="2562000"/>
          </a:xfrm>
          <a:prstGeom prst="rect">
            <a:avLst/>
          </a:prstGeom>
          <a:noFill/>
          <a:ln>
            <a:noFill/>
          </a:ln>
        </p:spPr>
      </p:sp>
      <p:sp>
        <p:nvSpPr>
          <p:cNvPr id="43" name="Google Shape;43;p7"/>
          <p:cNvSpPr txBox="1">
            <a:spLocks noGrp="1"/>
          </p:cNvSpPr>
          <p:nvPr>
            <p:ph type="body" idx="1"/>
          </p:nvPr>
        </p:nvSpPr>
        <p:spPr>
          <a:xfrm>
            <a:off x="4747200" y="4099175"/>
            <a:ext cx="6977700" cy="21702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1750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808080"/>
              </a:buClr>
              <a:buSzPts val="1400"/>
              <a:buFont typeface="Montserrat"/>
              <a:buChar char="•"/>
              <a:defRPr sz="1400">
                <a:solidFill>
                  <a:srgbClr val="808080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L="914400" lvl="1" indent="-31750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rgbClr val="808080"/>
              </a:buClr>
              <a:buSzPts val="1400"/>
              <a:buFont typeface="Montserrat"/>
              <a:buChar char="•"/>
              <a:defRPr sz="1400">
                <a:solidFill>
                  <a:srgbClr val="808080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marL="1371600" lvl="2" indent="-31750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rgbClr val="808080"/>
              </a:buClr>
              <a:buSzPts val="1400"/>
              <a:buFont typeface="Montserrat"/>
              <a:buChar char="•"/>
              <a:defRPr sz="1400">
                <a:solidFill>
                  <a:srgbClr val="808080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marL="1828800" lvl="3" indent="-31750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rgbClr val="808080"/>
              </a:buClr>
              <a:buSzPts val="1400"/>
              <a:buFont typeface="Montserrat"/>
              <a:buChar char="•"/>
              <a:defRPr sz="1400">
                <a:solidFill>
                  <a:srgbClr val="808080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marL="2286000" lvl="4" indent="-31750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rgbClr val="808080"/>
              </a:buClr>
              <a:buSzPts val="1400"/>
              <a:buFont typeface="Montserrat"/>
              <a:buChar char="•"/>
              <a:defRPr sz="1400">
                <a:solidFill>
                  <a:srgbClr val="808080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marL="2743200" lvl="5" indent="-31750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rgbClr val="808080"/>
              </a:buClr>
              <a:buSzPts val="1400"/>
              <a:buFont typeface="Montserrat"/>
              <a:buChar char="•"/>
              <a:defRPr sz="1400">
                <a:solidFill>
                  <a:srgbClr val="808080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marL="3200400" lvl="6" indent="-31750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rgbClr val="808080"/>
              </a:buClr>
              <a:buSzPts val="1400"/>
              <a:buFont typeface="Montserrat"/>
              <a:buChar char="•"/>
              <a:defRPr sz="1400">
                <a:solidFill>
                  <a:srgbClr val="808080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marL="3657600" lvl="7" indent="-31750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rgbClr val="808080"/>
              </a:buClr>
              <a:buSzPts val="1400"/>
              <a:buFont typeface="Montserrat"/>
              <a:buChar char="•"/>
              <a:defRPr sz="1400">
                <a:solidFill>
                  <a:srgbClr val="808080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marL="4114800" lvl="8" indent="-31750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Clr>
                <a:srgbClr val="808080"/>
              </a:buClr>
              <a:buSzPts val="1400"/>
              <a:buFont typeface="Montserrat"/>
              <a:buChar char="•"/>
              <a:defRPr sz="1400">
                <a:solidFill>
                  <a:srgbClr val="808080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83382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4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82469748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77" r:id="rId1"/>
    <p:sldLayoutId id="2147483686" r:id="rId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sv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svg"/><Relationship Id="rId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galindopm@de.pr.gov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vazquez_a@de.pr.gov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sv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sv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image" Target="../media/image18.sv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sv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0" Type="http://schemas.openxmlformats.org/officeDocument/2006/relationships/image" Target="../media/image16.svg"/><Relationship Id="rId4" Type="http://schemas.openxmlformats.org/officeDocument/2006/relationships/image" Target="../media/image10.svg"/><Relationship Id="rId9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4"/>
          <p:cNvSpPr txBox="1">
            <a:spLocks noGrp="1"/>
          </p:cNvSpPr>
          <p:nvPr>
            <p:ph type="ctrTitle"/>
          </p:nvPr>
        </p:nvSpPr>
        <p:spPr>
          <a:xfrm>
            <a:off x="0" y="2461308"/>
            <a:ext cx="11996057" cy="5189906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_tradnl" b="1" dirty="0"/>
              <a:t>Servicios Equitativos bajo Programa Título I-A de la</a:t>
            </a:r>
            <a:br>
              <a:rPr lang="es-ES_tradnl" b="1" dirty="0"/>
            </a:br>
            <a:r>
              <a:rPr lang="es-ES_tradnl" b="1" dirty="0"/>
              <a:t>Oficina de Asuntos Federales </a:t>
            </a:r>
            <a:br>
              <a:rPr lang="es-ES_tradnl" b="1" dirty="0"/>
            </a:br>
            <a:br>
              <a:rPr lang="es-ES_tradnl" sz="1100" dirty="0"/>
            </a:br>
            <a:br>
              <a:rPr lang="es-ES_tradnl" sz="1200" dirty="0"/>
            </a:br>
            <a:br>
              <a:rPr lang="es-ES_tradnl" sz="1200" dirty="0"/>
            </a:br>
            <a:br>
              <a:rPr lang="es-ES_tradnl" sz="1200" dirty="0"/>
            </a:br>
            <a:br>
              <a:rPr lang="es-ES_tradnl" sz="1200" dirty="0"/>
            </a:br>
            <a:br>
              <a:rPr lang="es-ES_tradnl" sz="1200" dirty="0"/>
            </a:br>
            <a:r>
              <a:rPr lang="es-ES_tradnl" sz="1300" dirty="0"/>
              <a:t>Revisada en febrero 2024</a:t>
            </a:r>
            <a:br>
              <a:rPr lang="es-ES_tradnl" sz="1300" dirty="0"/>
            </a:br>
            <a:r>
              <a:rPr lang="es-ES_tradnl" sz="1300" dirty="0"/>
              <a:t>Oficina de Asuntos Federales del DEPR</a:t>
            </a:r>
            <a:endParaRPr lang="es-ES_tradnl" sz="1300" dirty="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  <p:extLst>
      <p:ext uri="{BB962C8B-B14F-4D97-AF65-F5344CB8AC3E}">
        <p14:creationId xmlns:p14="http://schemas.microsoft.com/office/powerpoint/2010/main" val="32155989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161E43-1C82-EC51-929B-2115F09CBF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00120" y="50800"/>
            <a:ext cx="5191760" cy="1635760"/>
          </a:xfrm>
        </p:spPr>
        <p:txBody>
          <a:bodyPr/>
          <a:lstStyle/>
          <a:p>
            <a:pPr algn="ctr"/>
            <a:r>
              <a:rPr lang="es-PR" b="1" dirty="0"/>
              <a:t>Aspectos Importantes 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54C702B-732A-921A-AEEE-98B18D4DCC55}"/>
              </a:ext>
            </a:extLst>
          </p:cNvPr>
          <p:cNvSpPr txBox="1"/>
          <p:nvPr/>
        </p:nvSpPr>
        <p:spPr>
          <a:xfrm>
            <a:off x="1158607" y="1244907"/>
            <a:ext cx="10576193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PR" sz="2200" dirty="0"/>
              <a:t>Los mecanismos más utilizados para la identificación de estudiantes elegibles que incluyen : reporte de notas y pruebas estandarizadas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PR" sz="22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PR" sz="2200" dirty="0"/>
              <a:t>Tener presente que el nivel de ingresos no es criterio para elegibilidad de los servicios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PR" sz="22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PR" sz="2200" dirty="0"/>
              <a:t>Solamente los maestros cuyo sueldo es sufragado con fondos Título I-A pueden ofrecer los servicios de tutoría relacionados al programa.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PR" sz="22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PR" sz="2200" dirty="0"/>
              <a:t>Se deben registrar los servicios provistos a los estudiantes participantes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PR" sz="22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PR" sz="2200" dirty="0"/>
              <a:t>Los Proveedores deben asegurarse de servir a la totalidad de los estudiantes participantes</a:t>
            </a:r>
            <a:r>
              <a:rPr lang="es-PR" sz="2400" dirty="0"/>
              <a:t>. </a:t>
            </a:r>
          </a:p>
          <a:p>
            <a:endParaRPr lang="es-PR" dirty="0"/>
          </a:p>
        </p:txBody>
      </p:sp>
      <p:pic>
        <p:nvPicPr>
          <p:cNvPr id="5" name="Graphic 4" descr="Brain in head with solid fill">
            <a:extLst>
              <a:ext uri="{FF2B5EF4-FFF2-40B4-BE49-F238E27FC236}">
                <a16:creationId xmlns:a16="http://schemas.microsoft.com/office/drawing/2014/main" id="{B3B6C4C3-FA24-E102-B4CC-3789B4C8F4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666521"/>
            <a:ext cx="914400" cy="914400"/>
          </a:xfrm>
          <a:prstGeom prst="rect">
            <a:avLst/>
          </a:prstGeom>
        </p:spPr>
      </p:pic>
      <p:pic>
        <p:nvPicPr>
          <p:cNvPr id="9" name="Graphic 8" descr="Books with solid fill">
            <a:extLst>
              <a:ext uri="{FF2B5EF4-FFF2-40B4-BE49-F238E27FC236}">
                <a16:creationId xmlns:a16="http://schemas.microsoft.com/office/drawing/2014/main" id="{DEFBA07E-0547-2D8D-0371-C01FD5DF2B8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277600" y="594360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56510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091B29-E24E-867B-F7C1-6014B29B1C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9821" y="575848"/>
            <a:ext cx="10179586" cy="834311"/>
          </a:xfrm>
        </p:spPr>
        <p:txBody>
          <a:bodyPr>
            <a:normAutofit fontScale="90000"/>
          </a:bodyPr>
          <a:lstStyle/>
          <a:p>
            <a:pPr algn="ctr"/>
            <a:r>
              <a:rPr lang="es-PR" b="1" dirty="0"/>
              <a:t>Responsabilidad de Suplementar y No de Suplantar con Fondos Federales 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86A7B98-5C1E-DB73-BB1D-6DBB6D0AED0E}"/>
              </a:ext>
            </a:extLst>
          </p:cNvPr>
          <p:cNvSpPr txBox="1"/>
          <p:nvPr/>
        </p:nvSpPr>
        <p:spPr>
          <a:xfrm>
            <a:off x="565533" y="1651590"/>
            <a:ext cx="11060934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PR" sz="2400" dirty="0"/>
              <a:t>Es responsabilidad del Estado determinar qué servicios constituyen la educación básica que se debe ofrecer y sufragar la misma con financiamiento estatal .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s-PR" sz="24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PR" sz="2400" dirty="0"/>
              <a:t>Se podrán utilizar los fondos federales para suplementar dicha educación básica. 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s-PR" sz="24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PR" sz="2400" dirty="0"/>
              <a:t>Los fondos federales asignados bajo la supervisión de la División de Servicios Equitativos a escuelas privadas no son para funciones que deben de estar cubiertas por los fondos propios de la institución privada.   </a:t>
            </a:r>
          </a:p>
        </p:txBody>
      </p:sp>
    </p:spTree>
    <p:extLst>
      <p:ext uri="{BB962C8B-B14F-4D97-AF65-F5344CB8AC3E}">
        <p14:creationId xmlns:p14="http://schemas.microsoft.com/office/powerpoint/2010/main" val="7004438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5C80A4-60CE-E283-613C-15ED2A22E8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562138"/>
            <a:ext cx="12192000" cy="1133970"/>
          </a:xfrm>
        </p:spPr>
        <p:txBody>
          <a:bodyPr/>
          <a:lstStyle/>
          <a:p>
            <a:pPr algn="ctr"/>
            <a:r>
              <a:rPr lang="es-PR" b="1" dirty="0"/>
              <a:t>Responsabilidad de Suplementar y No de Suplantar con Fondos Federales Cont. 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7246794-A8FA-F0CD-9672-E25FCB78E09C}"/>
              </a:ext>
            </a:extLst>
          </p:cNvPr>
          <p:cNvSpPr txBox="1"/>
          <p:nvPr/>
        </p:nvSpPr>
        <p:spPr>
          <a:xfrm>
            <a:off x="763378" y="1696108"/>
            <a:ext cx="1092639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PR" sz="2400" dirty="0"/>
              <a:t>Ejemplos de “</a:t>
            </a:r>
            <a:r>
              <a:rPr lang="es-PR" sz="2400" i="1" dirty="0" err="1"/>
              <a:t>supplanting</a:t>
            </a:r>
            <a:r>
              <a:rPr lang="es-PR" sz="2400" dirty="0"/>
              <a:t>” con fondos federales: </a:t>
            </a:r>
          </a:p>
          <a:p>
            <a:pPr algn="just"/>
            <a:endParaRPr lang="es-PR" sz="24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PR" sz="2400" dirty="0"/>
              <a:t>Utilizar el maestro tutor para cubrir la clase del Maestro Regular, por éste estar ausente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PR" sz="24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PR" sz="2400" dirty="0"/>
              <a:t>Utilizar fondos Título I-A  para atender problemas que no son de naturaleza académica como problemas de conducta 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PR" sz="24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PR" sz="2400" dirty="0"/>
              <a:t>Utilizar fondos federales para cubrir necesidades atendidas por otros fondos federales como Educación Especial.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391368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A7BD46C-DFAB-29F7-0CA9-2853F8CDB171}"/>
              </a:ext>
            </a:extLst>
          </p:cNvPr>
          <p:cNvSpPr txBox="1"/>
          <p:nvPr/>
        </p:nvSpPr>
        <p:spPr>
          <a:xfrm>
            <a:off x="453189" y="577168"/>
            <a:ext cx="11285621" cy="16773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_tradnl" sz="1300" dirty="0">
              <a:latin typeface="Montserrat" pitchFamily="2" charset="77"/>
            </a:endParaRPr>
          </a:p>
          <a:p>
            <a:pPr marL="285750" indent="-285750">
              <a:buFont typeface="Wingdings" pitchFamily="2" charset="2"/>
              <a:buChar char="ü"/>
            </a:pPr>
            <a:endParaRPr lang="es-ES_tradnl" dirty="0">
              <a:latin typeface="Montserrat" pitchFamily="2" charset="77"/>
            </a:endParaRPr>
          </a:p>
          <a:p>
            <a:endParaRPr lang="es-ES_tradnl" dirty="0">
              <a:latin typeface="Montserrat" pitchFamily="2" charset="77"/>
            </a:endParaRPr>
          </a:p>
          <a:p>
            <a:endParaRPr lang="es-ES_tradnl" dirty="0">
              <a:latin typeface="Montserrat" pitchFamily="2" charset="77"/>
            </a:endParaRPr>
          </a:p>
          <a:p>
            <a:endParaRPr lang="es-ES_tradnl" dirty="0"/>
          </a:p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C66B22D-C0D3-F1D1-4E98-34E1FD13EC19}"/>
              </a:ext>
            </a:extLst>
          </p:cNvPr>
          <p:cNvSpPr txBox="1"/>
          <p:nvPr/>
        </p:nvSpPr>
        <p:spPr>
          <a:xfrm>
            <a:off x="3638550" y="1857375"/>
            <a:ext cx="4010025" cy="923330"/>
          </a:xfrm>
          <a:prstGeom prst="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/>
              <a:t>María Angélica Galindo Portilla</a:t>
            </a:r>
          </a:p>
          <a:p>
            <a:pPr algn="ctr"/>
            <a:r>
              <a:rPr lang="en-US" dirty="0" err="1"/>
              <a:t>Coordinadora</a:t>
            </a:r>
            <a:r>
              <a:rPr lang="en-US" dirty="0"/>
              <a:t> </a:t>
            </a:r>
            <a:r>
              <a:rPr lang="en-US" dirty="0" err="1"/>
              <a:t>Programa</a:t>
            </a:r>
            <a:r>
              <a:rPr lang="en-US" dirty="0"/>
              <a:t> </a:t>
            </a:r>
            <a:r>
              <a:rPr lang="en-US" dirty="0">
                <a:hlinkClick r:id="rId3"/>
              </a:rPr>
              <a:t>galindopm@de.pr.gov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B1E4517-EACF-C82F-F4E8-17A99DCFBD12}"/>
              </a:ext>
            </a:extLst>
          </p:cNvPr>
          <p:cNvSpPr txBox="1"/>
          <p:nvPr/>
        </p:nvSpPr>
        <p:spPr>
          <a:xfrm>
            <a:off x="3638550" y="2962275"/>
            <a:ext cx="4010025" cy="923330"/>
          </a:xfrm>
          <a:prstGeom prst="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/>
              <a:t>Ana B. Vázquez Delgado</a:t>
            </a:r>
          </a:p>
          <a:p>
            <a:pPr algn="ctr"/>
            <a:r>
              <a:rPr lang="en-US" dirty="0" err="1"/>
              <a:t>Directora</a:t>
            </a:r>
            <a:r>
              <a:rPr lang="en-US" dirty="0"/>
              <a:t> </a:t>
            </a:r>
            <a:r>
              <a:rPr lang="en-US" dirty="0" err="1"/>
              <a:t>Ejecutiva</a:t>
            </a:r>
            <a:endParaRPr lang="en-US" dirty="0"/>
          </a:p>
          <a:p>
            <a:pPr algn="ctr"/>
            <a:r>
              <a:rPr lang="en-US" dirty="0">
                <a:hlinkClick r:id="rId4"/>
              </a:rPr>
              <a:t>vazquez_a@de.pr.gov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7C10766-8C53-7646-9E7E-7F2EB105E84B}"/>
              </a:ext>
            </a:extLst>
          </p:cNvPr>
          <p:cNvSpPr txBox="1"/>
          <p:nvPr/>
        </p:nvSpPr>
        <p:spPr>
          <a:xfrm>
            <a:off x="3638549" y="4067175"/>
            <a:ext cx="4010025" cy="923330"/>
          </a:xfrm>
          <a:prstGeom prst="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/>
              <a:t>Annabelle Montero Valle</a:t>
            </a:r>
          </a:p>
          <a:p>
            <a:pPr algn="ctr"/>
            <a:r>
              <a:rPr lang="en-US" dirty="0" err="1"/>
              <a:t>Secretaria</a:t>
            </a:r>
            <a:r>
              <a:rPr lang="en-US" dirty="0"/>
              <a:t> </a:t>
            </a:r>
            <a:r>
              <a:rPr lang="en-US" dirty="0" err="1"/>
              <a:t>Ejecutiva</a:t>
            </a:r>
            <a:endParaRPr lang="en-US" dirty="0"/>
          </a:p>
          <a:p>
            <a:pPr algn="ctr"/>
            <a:r>
              <a:rPr lang="en-US" dirty="0"/>
              <a:t>MONTERO_A@de.pr.gov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2163DEC-722F-5FE4-DA1D-5CA75B6AA7DA}"/>
              </a:ext>
            </a:extLst>
          </p:cNvPr>
          <p:cNvSpPr txBox="1"/>
          <p:nvPr/>
        </p:nvSpPr>
        <p:spPr>
          <a:xfrm>
            <a:off x="3844887" y="969484"/>
            <a:ext cx="35814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R" sz="2800" b="1" dirty="0"/>
              <a:t>Puntos de Contacto</a:t>
            </a:r>
          </a:p>
        </p:txBody>
      </p:sp>
    </p:spTree>
    <p:extLst>
      <p:ext uri="{BB962C8B-B14F-4D97-AF65-F5344CB8AC3E}">
        <p14:creationId xmlns:p14="http://schemas.microsoft.com/office/powerpoint/2010/main" val="27563400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Box 40">
            <a:extLst>
              <a:ext uri="{FF2B5EF4-FFF2-40B4-BE49-F238E27FC236}">
                <a16:creationId xmlns:a16="http://schemas.microsoft.com/office/drawing/2014/main" id="{1E202B7A-FD0C-FA62-7C88-16D92D8F6718}"/>
              </a:ext>
            </a:extLst>
          </p:cNvPr>
          <p:cNvSpPr txBox="1"/>
          <p:nvPr/>
        </p:nvSpPr>
        <p:spPr>
          <a:xfrm>
            <a:off x="4787013" y="567695"/>
            <a:ext cx="19415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latin typeface="Montserrat" panose="00000500000000000000" pitchFamily="2" charset="0"/>
              </a:rPr>
              <a:t>AGENDA </a:t>
            </a:r>
            <a:endParaRPr lang="es-PR" sz="2800" b="1" dirty="0">
              <a:latin typeface="Montserrat" panose="00000500000000000000" pitchFamily="2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6DAB9B0-7DAC-A3D6-B6BE-96EB2F425DB2}"/>
              </a:ext>
            </a:extLst>
          </p:cNvPr>
          <p:cNvSpPr txBox="1"/>
          <p:nvPr/>
        </p:nvSpPr>
        <p:spPr>
          <a:xfrm>
            <a:off x="1233888" y="1201082"/>
            <a:ext cx="10223653" cy="44558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PR" sz="2400" dirty="0"/>
              <a:t>Introducción al Programa Título I-A 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PR" sz="2400" dirty="0"/>
              <a:t>Objetivos del Programa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PR" sz="2400" dirty="0"/>
              <a:t>Programa TAS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PR" sz="2400" dirty="0"/>
              <a:t>Servicios a Estudiantes Participantes de Título I-A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PR" sz="2400" dirty="0"/>
              <a:t>Titularidad de Materiales y Equipos adquiridos bajo el Programa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PR" sz="2400" dirty="0"/>
              <a:t>Aspectos a Considerar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PR" sz="2400" dirty="0"/>
              <a:t>Suplementar vs. Suplantar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PR" sz="2400" dirty="0"/>
              <a:t>Equipo de Título I</a:t>
            </a:r>
          </a:p>
        </p:txBody>
      </p:sp>
    </p:spTree>
    <p:extLst>
      <p:ext uri="{BB962C8B-B14F-4D97-AF65-F5344CB8AC3E}">
        <p14:creationId xmlns:p14="http://schemas.microsoft.com/office/powerpoint/2010/main" val="829399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9836739-EFA5-6B05-1EAE-C8169F0A62FA}"/>
              </a:ext>
            </a:extLst>
          </p:cNvPr>
          <p:cNvSpPr txBox="1"/>
          <p:nvPr/>
        </p:nvSpPr>
        <p:spPr>
          <a:xfrm>
            <a:off x="2996708" y="604982"/>
            <a:ext cx="64315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R" sz="2800" b="1" dirty="0"/>
              <a:t>Introducción al  Programa de Título I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4EFD7D6-EB97-C5D0-0338-FE0F8FD94A63}"/>
              </a:ext>
            </a:extLst>
          </p:cNvPr>
          <p:cNvSpPr txBox="1"/>
          <p:nvPr/>
        </p:nvSpPr>
        <p:spPr>
          <a:xfrm>
            <a:off x="511629" y="1545771"/>
            <a:ext cx="11167753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PR" sz="2000" dirty="0"/>
              <a:t>El Programa de Título-A conocido también como “</a:t>
            </a:r>
            <a:r>
              <a:rPr lang="es-PR" sz="2000" i="1" dirty="0"/>
              <a:t>Mejorando el aprovechamiento Académico del Desventajado</a:t>
            </a:r>
            <a:r>
              <a:rPr lang="es-PR" sz="2000" dirty="0"/>
              <a:t>” fue creado bajo las disposiciones de la ley federal de Educación Elemental y Secundaria del 1965. La ley dispone una asignación recurrente de fondos federales para que los estudiantes en comunidades desventajadas puedan alcanzar los estándares académicos establecidos por el estado.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s-PR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PR" sz="2000" dirty="0"/>
              <a:t>Al ser de naturaleza federal, los fondos están sujetos a las disposiciones que regulan la administración y uso de fondos federales.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s-PR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PR" sz="2000" dirty="0"/>
              <a:t>Título I es Programa Federal que más grande que impacta directamente nuestras escuelas privadas y públicas. </a:t>
            </a:r>
          </a:p>
        </p:txBody>
      </p:sp>
      <p:pic>
        <p:nvPicPr>
          <p:cNvPr id="7" name="Graphic 6" descr="Coins with solid fill">
            <a:extLst>
              <a:ext uri="{FF2B5EF4-FFF2-40B4-BE49-F238E27FC236}">
                <a16:creationId xmlns:a16="http://schemas.microsoft.com/office/drawing/2014/main" id="{D6CD80B4-7FBA-C1C3-6918-D01D6D50701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967555" y="594360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66496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D7C9DE4-C6BE-9388-2C73-E5497C9F5D91}"/>
              </a:ext>
            </a:extLst>
          </p:cNvPr>
          <p:cNvSpPr txBox="1"/>
          <p:nvPr/>
        </p:nvSpPr>
        <p:spPr>
          <a:xfrm>
            <a:off x="3339778" y="674914"/>
            <a:ext cx="63930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R" sz="2800" b="1" dirty="0"/>
              <a:t>Objetivos del Programa de Título I-A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A8C0EB0-1E20-D391-C398-CB5B7E2E1CA1}"/>
              </a:ext>
            </a:extLst>
          </p:cNvPr>
          <p:cNvSpPr txBox="1"/>
          <p:nvPr/>
        </p:nvSpPr>
        <p:spPr>
          <a:xfrm>
            <a:off x="335490" y="1558208"/>
            <a:ext cx="1140623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PR" sz="2000" dirty="0"/>
              <a:t>Mejorar el aprovechamiento académico de los estudiantes en desventaja académica que se encuentran:</a:t>
            </a:r>
          </a:p>
          <a:p>
            <a:pPr algn="just"/>
            <a:endParaRPr lang="es-PR" sz="20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PR" sz="2000" dirty="0"/>
              <a:t>En riesgo de fracasar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PR" sz="2000" dirty="0"/>
              <a:t>En escuela con altas concentraciones de estudiantes procedentes de familias bajo nivel de pobreza</a:t>
            </a:r>
          </a:p>
          <a:p>
            <a:pPr algn="just"/>
            <a:endParaRPr lang="es-PR" sz="2000" dirty="0"/>
          </a:p>
          <a:p>
            <a:pPr algn="just"/>
            <a:r>
              <a:rPr lang="es-PR" sz="2000" dirty="0"/>
              <a:t>El propósito del Programa se resume en la cita del Departamento de Educación Federal:</a:t>
            </a:r>
          </a:p>
          <a:p>
            <a:pPr algn="just"/>
            <a:endParaRPr lang="es-PR" sz="2000" dirty="0"/>
          </a:p>
          <a:p>
            <a:pPr algn="just"/>
            <a:r>
              <a:rPr lang="es-PR" sz="2000" dirty="0"/>
              <a:t>‘</a:t>
            </a:r>
            <a:r>
              <a:rPr lang="es-PR" sz="2000" i="1" dirty="0"/>
              <a:t>’El Programa de Título I-A fue creado para garantizar que los niños económicamente desfavorecidos reciban una educación justa, equitativa y de alta calidad, ayudando a cerrar las brechas de rendimiento académico</a:t>
            </a:r>
            <a:r>
              <a:rPr lang="es-PR" sz="2000" dirty="0"/>
              <a:t>’’.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568978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414E19-E090-0E73-5725-E2C3F2EF05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2720" y="584522"/>
            <a:ext cx="9153251" cy="859650"/>
          </a:xfrm>
        </p:spPr>
        <p:txBody>
          <a:bodyPr/>
          <a:lstStyle/>
          <a:p>
            <a:pPr algn="ctr"/>
            <a:r>
              <a:rPr lang="es-PR" sz="2800" b="1" dirty="0"/>
              <a:t>Objetivos del Programa de Título I-A Cont</a:t>
            </a:r>
            <a:r>
              <a:rPr lang="es-PR" b="1" dirty="0"/>
              <a:t>. </a:t>
            </a:r>
            <a:br>
              <a:rPr lang="es-PR" sz="2800" b="1" dirty="0"/>
            </a:br>
            <a:endParaRPr lang="es-PR" b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22E2277-34B6-1530-0E9A-2F6EDF743ED8}"/>
              </a:ext>
            </a:extLst>
          </p:cNvPr>
          <p:cNvSpPr txBox="1"/>
          <p:nvPr/>
        </p:nvSpPr>
        <p:spPr>
          <a:xfrm>
            <a:off x="589911" y="1444172"/>
            <a:ext cx="1119886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PR" sz="2400" dirty="0"/>
              <a:t>El personal tiene las siguientes responsabilidades en la administración de los fondos del Programa:</a:t>
            </a:r>
          </a:p>
          <a:p>
            <a:pPr algn="just"/>
            <a:endParaRPr lang="es-PR" sz="24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PR" sz="2400" dirty="0"/>
              <a:t>Asegurar el cumplimiento con las disposiciones estatutarias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PR" sz="24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PR" sz="2400" dirty="0"/>
              <a:t>Promover la implementación exitosa de proyectos y actividades sufragadas con los fondos del programa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PR" sz="24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PR" sz="2400" dirty="0"/>
              <a:t>Evitar y minimizar señalamientos en los procesos de monitoria, auditorias y evaluaciones externas que se realizadas al Programa. </a:t>
            </a:r>
          </a:p>
        </p:txBody>
      </p:sp>
    </p:spTree>
    <p:extLst>
      <p:ext uri="{BB962C8B-B14F-4D97-AF65-F5344CB8AC3E}">
        <p14:creationId xmlns:p14="http://schemas.microsoft.com/office/powerpoint/2010/main" val="32497302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AEBEAA-8528-FBA0-C04F-FA7C5DD48B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2459" y="611373"/>
            <a:ext cx="9573440" cy="788530"/>
          </a:xfrm>
        </p:spPr>
        <p:txBody>
          <a:bodyPr>
            <a:normAutofit/>
          </a:bodyPr>
          <a:lstStyle/>
          <a:p>
            <a:pPr algn="ctr"/>
            <a:r>
              <a:rPr lang="en-US" b="1" dirty="0" err="1"/>
              <a:t>Programa</a:t>
            </a:r>
            <a:r>
              <a:rPr lang="en-US" b="1" dirty="0"/>
              <a:t> TAS “Targeted Assistance School” </a:t>
            </a:r>
            <a:endParaRPr lang="es-PR" b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5C35BE0-0BD0-0490-CF0B-F88C2B5C4B4C}"/>
              </a:ext>
            </a:extLst>
          </p:cNvPr>
          <p:cNvSpPr txBox="1"/>
          <p:nvPr/>
        </p:nvSpPr>
        <p:spPr>
          <a:xfrm>
            <a:off x="544287" y="1650275"/>
            <a:ext cx="10896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PR" sz="2400" dirty="0"/>
              <a:t>El término “</a:t>
            </a:r>
            <a:r>
              <a:rPr lang="es-PR" sz="2400" i="1" dirty="0" err="1"/>
              <a:t>targeted</a:t>
            </a:r>
            <a:r>
              <a:rPr lang="es-PR" sz="2400" i="1" dirty="0"/>
              <a:t> </a:t>
            </a:r>
            <a:r>
              <a:rPr lang="es-PR" sz="2400" i="1" dirty="0" err="1"/>
              <a:t>assistance</a:t>
            </a:r>
            <a:r>
              <a:rPr lang="es-PR" sz="2400" dirty="0"/>
              <a:t>’’ se refiere a que los servicios directos del programa federal se le proveen a un grupo específico de estudiantes.</a:t>
            </a:r>
          </a:p>
          <a:p>
            <a:pPr algn="just"/>
            <a:endParaRPr lang="es-PR" sz="2400" dirty="0"/>
          </a:p>
          <a:p>
            <a:pPr algn="just"/>
            <a:r>
              <a:rPr lang="es-PR" sz="2400" dirty="0"/>
              <a:t>En el caso de Título I son estudiantes que se encuentren en riesgo de fracasar y de no cumplir.</a:t>
            </a:r>
          </a:p>
          <a:p>
            <a:pPr algn="just"/>
            <a:endParaRPr lang="es-PR" sz="2400" dirty="0"/>
          </a:p>
          <a:p>
            <a:pPr algn="just"/>
            <a:r>
              <a:rPr lang="es-PR" sz="2400" dirty="0"/>
              <a:t>Para los propósitos del programa los estudiantes en riesgo de fracasar son los que obtienen calificación de C,D o F en una o más de las siguientes materias: Español, Inglés, Matemáticas y Ciencias.</a:t>
            </a:r>
          </a:p>
        </p:txBody>
      </p:sp>
      <p:pic>
        <p:nvPicPr>
          <p:cNvPr id="10" name="Graphic 9" descr="Apple with solid fill">
            <a:extLst>
              <a:ext uri="{FF2B5EF4-FFF2-40B4-BE49-F238E27FC236}">
                <a16:creationId xmlns:a16="http://schemas.microsoft.com/office/drawing/2014/main" id="{E8DC5B6C-C684-1F94-E839-134EEDEB66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094720" y="5671457"/>
            <a:ext cx="914400" cy="914400"/>
          </a:xfrm>
          <a:prstGeom prst="rect">
            <a:avLst/>
          </a:prstGeom>
        </p:spPr>
      </p:pic>
      <p:pic>
        <p:nvPicPr>
          <p:cNvPr id="12" name="Graphic 11" descr="Telescope with planets">
            <a:extLst>
              <a:ext uri="{FF2B5EF4-FFF2-40B4-BE49-F238E27FC236}">
                <a16:creationId xmlns:a16="http://schemas.microsoft.com/office/drawing/2014/main" id="{D136C4F9-DB4B-A881-F17D-1551E2D3E4B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151918" y="5585856"/>
            <a:ext cx="1085602" cy="1085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09815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phic 8" descr="Daily calendar">
            <a:extLst>
              <a:ext uri="{FF2B5EF4-FFF2-40B4-BE49-F238E27FC236}">
                <a16:creationId xmlns:a16="http://schemas.microsoft.com/office/drawing/2014/main" id="{C171F807-DEFC-B9AD-6F0D-727B9C7EB31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368952" y="729621"/>
            <a:ext cx="1155940" cy="101566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2834F60-3628-6D9F-E8E4-5D7F242DB37F}"/>
              </a:ext>
            </a:extLst>
          </p:cNvPr>
          <p:cNvSpPr txBox="1"/>
          <p:nvPr/>
        </p:nvSpPr>
        <p:spPr>
          <a:xfrm>
            <a:off x="3888955" y="561860"/>
            <a:ext cx="40645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R" sz="3200"/>
              <a:t>Programa TAS Cont.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FCBD65D-2388-BC0F-B1F4-2F9C3A5D61A0}"/>
              </a:ext>
            </a:extLst>
          </p:cNvPr>
          <p:cNvSpPr txBox="1"/>
          <p:nvPr/>
        </p:nvSpPr>
        <p:spPr>
          <a:xfrm>
            <a:off x="1497835" y="1863019"/>
            <a:ext cx="988213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PR" dirty="0"/>
              <a:t>Los servicios pueden ofrecerse de varias maneras:</a:t>
            </a:r>
          </a:p>
          <a:p>
            <a:pPr algn="just"/>
            <a:endParaRPr lang="es-PR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PR" dirty="0"/>
              <a:t>Instrucción en el salón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PR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PR" dirty="0"/>
              <a:t>Modelo </a:t>
            </a:r>
            <a:r>
              <a:rPr lang="es-PR" i="1" dirty="0" err="1"/>
              <a:t>pull</a:t>
            </a:r>
            <a:r>
              <a:rPr lang="es-PR" i="1" dirty="0"/>
              <a:t> </a:t>
            </a:r>
            <a:r>
              <a:rPr lang="es-PR" i="1" dirty="0" err="1"/>
              <a:t>out</a:t>
            </a:r>
            <a:r>
              <a:rPr lang="es-PR" i="1" dirty="0"/>
              <a:t> </a:t>
            </a:r>
            <a:r>
              <a:rPr lang="es-PR" dirty="0"/>
              <a:t>(no es permitido en materias básicas). El Director de la escuela tiene que trabajar en colaboración con el proveedor de servicios para establecer el itinerario del mismo.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PR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PR" dirty="0"/>
              <a:t>Horario extendido (Servicio que ofrece el proveedor)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PR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PR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PR" dirty="0"/>
              <a:t>Programas de Verano</a:t>
            </a:r>
          </a:p>
          <a:p>
            <a:endParaRPr lang="en-US" dirty="0"/>
          </a:p>
        </p:txBody>
      </p:sp>
      <p:pic>
        <p:nvPicPr>
          <p:cNvPr id="10" name="Graphic 9" descr="Tropical scene with solid fill">
            <a:extLst>
              <a:ext uri="{FF2B5EF4-FFF2-40B4-BE49-F238E27FC236}">
                <a16:creationId xmlns:a16="http://schemas.microsoft.com/office/drawing/2014/main" id="{9033D20A-224E-693A-50FF-4A867943FFC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02296" y="4705883"/>
            <a:ext cx="620815" cy="620815"/>
          </a:xfrm>
          <a:prstGeom prst="rect">
            <a:avLst/>
          </a:prstGeom>
        </p:spPr>
      </p:pic>
      <p:pic>
        <p:nvPicPr>
          <p:cNvPr id="12" name="Graphic 11" descr="Clock with solid fill">
            <a:extLst>
              <a:ext uri="{FF2B5EF4-FFF2-40B4-BE49-F238E27FC236}">
                <a16:creationId xmlns:a16="http://schemas.microsoft.com/office/drawing/2014/main" id="{BE825D1B-D484-BD31-6713-C6E3BA745E4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02297" y="3928013"/>
            <a:ext cx="620814" cy="620814"/>
          </a:xfrm>
          <a:prstGeom prst="rect">
            <a:avLst/>
          </a:prstGeom>
        </p:spPr>
      </p:pic>
      <p:pic>
        <p:nvPicPr>
          <p:cNvPr id="14" name="Graphic 13" descr="Books with solid fill">
            <a:extLst>
              <a:ext uri="{FF2B5EF4-FFF2-40B4-BE49-F238E27FC236}">
                <a16:creationId xmlns:a16="http://schemas.microsoft.com/office/drawing/2014/main" id="{1F6598CC-D91E-D6A2-C246-FC513E34C3BF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812035" y="3027589"/>
            <a:ext cx="695919" cy="620813"/>
          </a:xfrm>
          <a:prstGeom prst="rect">
            <a:avLst/>
          </a:prstGeom>
        </p:spPr>
      </p:pic>
      <p:pic>
        <p:nvPicPr>
          <p:cNvPr id="16" name="Graphic 15" descr="Classroom with solid fill">
            <a:extLst>
              <a:ext uri="{FF2B5EF4-FFF2-40B4-BE49-F238E27FC236}">
                <a16:creationId xmlns:a16="http://schemas.microsoft.com/office/drawing/2014/main" id="{0BF3F29B-5999-61F3-55F1-F3248B98B50C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812035" y="2249719"/>
            <a:ext cx="620813" cy="620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87608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CB8854-9D70-C891-1B23-1A69A3DC60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3230" y="592255"/>
            <a:ext cx="10508160" cy="808850"/>
          </a:xfrm>
        </p:spPr>
        <p:txBody>
          <a:bodyPr/>
          <a:lstStyle/>
          <a:p>
            <a:r>
              <a:rPr lang="es-PR" b="1" dirty="0"/>
              <a:t>Servicios a Estudiantes Participantes bajo Título I-A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D8C52D6-60BB-01E3-2603-F97CDDAED80C}"/>
              </a:ext>
            </a:extLst>
          </p:cNvPr>
          <p:cNvSpPr txBox="1"/>
          <p:nvPr/>
        </p:nvSpPr>
        <p:spPr>
          <a:xfrm>
            <a:off x="378626" y="1536174"/>
            <a:ext cx="11425447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PR" sz="2000" dirty="0"/>
              <a:t>Proveer instrucción adicional alineada a la instrucción medular (Tutor)</a:t>
            </a:r>
          </a:p>
          <a:p>
            <a:pPr algn="just"/>
            <a:endParaRPr lang="es-PR" sz="20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PR" sz="2000" dirty="0"/>
              <a:t>Proveer Desarrollo Profesional a maestros regulares de las materias básicas que atienden los estudiantes participantes de Título I con el propósito de aumentar el aprovechamiento académico de los participantes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PR" sz="20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PR" sz="2000" dirty="0"/>
              <a:t>Establecer actividades basadas en evidencia (</a:t>
            </a:r>
            <a:r>
              <a:rPr lang="es-PR" sz="2000" i="1" dirty="0" err="1"/>
              <a:t>Evidence</a:t>
            </a:r>
            <a:r>
              <a:rPr lang="es-PR" sz="2000" i="1" dirty="0"/>
              <a:t> </a:t>
            </a:r>
            <a:r>
              <a:rPr lang="es-PR" sz="2000" i="1" dirty="0" err="1"/>
              <a:t>Based</a:t>
            </a:r>
            <a:r>
              <a:rPr lang="es-PR" sz="2000" dirty="0"/>
              <a:t>) y métodos efectivos para mejorar el aprovechamiento académico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PR" sz="20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PR" sz="2000" dirty="0"/>
              <a:t>Proveer servicios de manera suplementaria a los servicios educativos regulares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PR" sz="20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PR" sz="2000" dirty="0"/>
              <a:t>Los fondos del Programa Título I-A permiten la compra de materiales y equipos que se utilizarán  directa y únicamente para atender a los estudiantes participantes </a:t>
            </a:r>
          </a:p>
        </p:txBody>
      </p:sp>
    </p:spTree>
    <p:extLst>
      <p:ext uri="{BB962C8B-B14F-4D97-AF65-F5344CB8AC3E}">
        <p14:creationId xmlns:p14="http://schemas.microsoft.com/office/powerpoint/2010/main" val="788769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7E4E90-0833-CFCF-3682-8B589C7656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608250"/>
            <a:ext cx="12192000" cy="1022210"/>
          </a:xfrm>
        </p:spPr>
        <p:txBody>
          <a:bodyPr/>
          <a:lstStyle/>
          <a:p>
            <a:pPr algn="ctr"/>
            <a:r>
              <a:rPr lang="es-PR" b="1" dirty="0"/>
              <a:t>Titularidad de Materiales y Equipos Adquiridos bajo Programa Título I-A  </a:t>
            </a:r>
            <a:endParaRPr lang="es-PR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4FAD5DB-837C-A518-9731-E931DA1C3EE3}"/>
              </a:ext>
            </a:extLst>
          </p:cNvPr>
          <p:cNvSpPr txBox="1"/>
          <p:nvPr/>
        </p:nvSpPr>
        <p:spPr>
          <a:xfrm>
            <a:off x="557645" y="1908762"/>
            <a:ext cx="11076709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PR" sz="2000" dirty="0"/>
              <a:t>Los materiales y equipos utilizados y sufragados por el Programa de Título I-A no son propiedad de la compañía proveedora de servicios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PR" sz="20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PR" sz="2000" dirty="0"/>
              <a:t>La titularidad de estos bienes recae sobre el Departamento de Educación de Puerto Rico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PR" sz="20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PR" sz="2000" dirty="0"/>
              <a:t>La escuela y el proveedor de servicios deben tomar medidas afirmativas para garantizar la seguridad, el mantenimiento y el uso adecuado de los bienes adquiridos con fondos federales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PR" sz="20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PR" sz="2000" dirty="0"/>
              <a:t>Los materiales y equipos deben de estar ubicados donde se estará brindando el servicio adicional a los estudiantes participantes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PR" dirty="0"/>
          </a:p>
        </p:txBody>
      </p:sp>
    </p:spTree>
    <p:extLst>
      <p:ext uri="{BB962C8B-B14F-4D97-AF65-F5344CB8AC3E}">
        <p14:creationId xmlns:p14="http://schemas.microsoft.com/office/powerpoint/2010/main" val="833769077"/>
      </p:ext>
    </p:extLst>
  </p:cSld>
  <p:clrMapOvr>
    <a:masterClrMapping/>
  </p:clrMapOvr>
</p:sld>
</file>

<file path=ppt/theme/theme1.xml><?xml version="1.0" encoding="utf-8"?>
<a:theme xmlns:a="http://schemas.openxmlformats.org/drawingml/2006/main" name="1_DE Theme">
  <a:themeElements>
    <a:clrScheme name="Gobierno Vivid">
      <a:dk1>
        <a:srgbClr val="141125"/>
      </a:dk1>
      <a:lt1>
        <a:srgbClr val="FFFFFF"/>
      </a:lt1>
      <a:dk2>
        <a:srgbClr val="44546A"/>
      </a:dk2>
      <a:lt2>
        <a:srgbClr val="966988"/>
      </a:lt2>
      <a:accent1>
        <a:srgbClr val="2494A4"/>
      </a:accent1>
      <a:accent2>
        <a:srgbClr val="DCC41C"/>
      </a:accent2>
      <a:accent3>
        <a:srgbClr val="E47C24"/>
      </a:accent3>
      <a:accent4>
        <a:srgbClr val="C69120"/>
      </a:accent4>
      <a:accent5>
        <a:srgbClr val="6CBC54"/>
      </a:accent5>
      <a:accent6>
        <a:srgbClr val="CC347C"/>
      </a:accent6>
      <a:hlink>
        <a:srgbClr val="141125"/>
      </a:hlink>
      <a:folHlink>
        <a:srgbClr val="00B0F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7593</TotalTime>
  <Words>948</Words>
  <Application>Microsoft Office PowerPoint</Application>
  <PresentationFormat>Widescreen</PresentationFormat>
  <Paragraphs>106</Paragraphs>
  <Slides>13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Montserrat</vt:lpstr>
      <vt:lpstr>Wingdings</vt:lpstr>
      <vt:lpstr>1_DE Theme</vt:lpstr>
      <vt:lpstr>Servicios Equitativos bajo Programa Título I-A de la Oficina de Asuntos Federales        Revisada en febrero 2024 Oficina de Asuntos Federales del DEPR</vt:lpstr>
      <vt:lpstr>PowerPoint Presentation</vt:lpstr>
      <vt:lpstr>PowerPoint Presentation</vt:lpstr>
      <vt:lpstr>PowerPoint Presentation</vt:lpstr>
      <vt:lpstr>Objetivos del Programa de Título I-A Cont.  </vt:lpstr>
      <vt:lpstr>Programa TAS “Targeted Assistance School” </vt:lpstr>
      <vt:lpstr>PowerPoint Presentation</vt:lpstr>
      <vt:lpstr>Servicios a Estudiantes Participantes bajo Título I-A </vt:lpstr>
      <vt:lpstr>Titularidad de Materiales y Equipos Adquiridos bajo Programa Título I-A  </vt:lpstr>
      <vt:lpstr>Aspectos Importantes  </vt:lpstr>
      <vt:lpstr>Responsabilidad de Suplementar y No de Suplantar con Fondos Federales  </vt:lpstr>
      <vt:lpstr>Responsabilidad de Suplementar y No de Suplantar con Fondos Federales Cont.  </vt:lpstr>
      <vt:lpstr>PowerPoint Presentation</vt:lpstr>
    </vt:vector>
  </TitlesOfParts>
  <Company>Deprartamento De Educacion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Estatus de la  Carrera Magisterial</dc:title>
  <dc:creator>jimmy</dc:creator>
  <cp:lastModifiedBy>María A. Galindo Portilla</cp:lastModifiedBy>
  <cp:revision>63</cp:revision>
  <dcterms:created xsi:type="dcterms:W3CDTF">2023-05-05T11:56:02Z</dcterms:created>
  <dcterms:modified xsi:type="dcterms:W3CDTF">2024-02-13T00:21:41Z</dcterms:modified>
</cp:coreProperties>
</file>