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7"/>
  </p:notesMasterIdLst>
  <p:sldIdLst>
    <p:sldId id="256" r:id="rId2"/>
    <p:sldId id="387" r:id="rId3"/>
    <p:sldId id="386" r:id="rId4"/>
    <p:sldId id="383" r:id="rId5"/>
    <p:sldId id="384" r:id="rId6"/>
    <p:sldId id="431" r:id="rId7"/>
    <p:sldId id="432" r:id="rId8"/>
    <p:sldId id="435" r:id="rId9"/>
    <p:sldId id="433" r:id="rId10"/>
    <p:sldId id="372" r:id="rId11"/>
    <p:sldId id="371" r:id="rId12"/>
    <p:sldId id="434" r:id="rId13"/>
    <p:sldId id="421" r:id="rId14"/>
    <p:sldId id="399" r:id="rId15"/>
    <p:sldId id="354" r:id="rId16"/>
  </p:sldIdLst>
  <p:sldSz cx="12192000" cy="6858000"/>
  <p:notesSz cx="6858000" cy="9144000"/>
  <p:embeddedFontLst>
    <p:embeddedFont>
      <p:font typeface="Montserrat" panose="00000500000000000000"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3C4"/>
    <a:srgbClr val="D31DC6"/>
    <a:srgbClr val="0B8D9A"/>
    <a:srgbClr val="A5F1F7"/>
    <a:srgbClr val="C0F48C"/>
    <a:srgbClr val="61D6FF"/>
    <a:srgbClr val="7BE115"/>
    <a:srgbClr val="10D2E6"/>
    <a:srgbClr val="E2792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74A8DC-5602-4958-AB47-617A73FFDC1A}" v="1" dt="2024-02-13T16:35:09.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1"/>
    <p:restoredTop sz="94670"/>
  </p:normalViewPr>
  <p:slideViewPr>
    <p:cSldViewPr snapToGrid="0">
      <p:cViewPr varScale="1">
        <p:scale>
          <a:sx n="92" d="100"/>
          <a:sy n="92" d="100"/>
        </p:scale>
        <p:origin x="2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w="6350">
              <a:solidFill>
                <a:schemeClr val="bg1">
                  <a:lumMod val="95000"/>
                </a:schemeClr>
              </a:solidFill>
            </a:ln>
          </c:spPr>
          <c:dPt>
            <c:idx val="0"/>
            <c:bubble3D val="0"/>
            <c:spPr>
              <a:solidFill>
                <a:schemeClr val="accent1"/>
              </a:solidFill>
              <a:ln w="6350">
                <a:solidFill>
                  <a:schemeClr val="bg1">
                    <a:lumMod val="95000"/>
                  </a:schemeClr>
                </a:solidFill>
              </a:ln>
              <a:effectLst/>
            </c:spPr>
            <c:extLst>
              <c:ext xmlns:c16="http://schemas.microsoft.com/office/drawing/2014/chart" uri="{C3380CC4-5D6E-409C-BE32-E72D297353CC}">
                <c16:uniqueId val="{00000001-AEA3-4CEB-8E9B-4FF31A824B36}"/>
              </c:ext>
            </c:extLst>
          </c:dPt>
          <c:dPt>
            <c:idx val="1"/>
            <c:bubble3D val="0"/>
            <c:spPr>
              <a:solidFill>
                <a:schemeClr val="accent2"/>
              </a:solidFill>
              <a:ln w="6350">
                <a:solidFill>
                  <a:schemeClr val="bg1">
                    <a:lumMod val="95000"/>
                  </a:schemeClr>
                </a:solidFill>
              </a:ln>
              <a:effectLst/>
            </c:spPr>
            <c:extLst>
              <c:ext xmlns:c16="http://schemas.microsoft.com/office/drawing/2014/chart" uri="{C3380CC4-5D6E-409C-BE32-E72D297353CC}">
                <c16:uniqueId val="{00000003-AEA3-4CEB-8E9B-4FF31A824B36}"/>
              </c:ext>
            </c:extLst>
          </c:dPt>
          <c:dPt>
            <c:idx val="2"/>
            <c:bubble3D val="0"/>
            <c:spPr>
              <a:solidFill>
                <a:schemeClr val="accent3"/>
              </a:solidFill>
              <a:ln w="6350">
                <a:solidFill>
                  <a:schemeClr val="bg1">
                    <a:lumMod val="95000"/>
                  </a:schemeClr>
                </a:solidFill>
              </a:ln>
              <a:effectLst/>
            </c:spPr>
            <c:extLst>
              <c:ext xmlns:c16="http://schemas.microsoft.com/office/drawing/2014/chart" uri="{C3380CC4-5D6E-409C-BE32-E72D297353CC}">
                <c16:uniqueId val="{00000005-AEA3-4CEB-8E9B-4FF31A824B36}"/>
              </c:ext>
            </c:extLst>
          </c:dPt>
          <c:dPt>
            <c:idx val="3"/>
            <c:bubble3D val="0"/>
            <c:spPr>
              <a:solidFill>
                <a:schemeClr val="accent4"/>
              </a:solidFill>
              <a:ln w="6350">
                <a:solidFill>
                  <a:schemeClr val="bg1">
                    <a:lumMod val="95000"/>
                  </a:schemeClr>
                </a:solidFill>
              </a:ln>
              <a:effectLst/>
            </c:spPr>
            <c:extLst>
              <c:ext xmlns:c16="http://schemas.microsoft.com/office/drawing/2014/chart" uri="{C3380CC4-5D6E-409C-BE32-E72D297353CC}">
                <c16:uniqueId val="{00000007-AEA3-4CEB-8E9B-4FF31A824B36}"/>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18</c:v>
                </c:pt>
                <c:pt idx="1">
                  <c:v>12</c:v>
                </c:pt>
                <c:pt idx="2">
                  <c:v>51</c:v>
                </c:pt>
                <c:pt idx="3">
                  <c:v>30</c:v>
                </c:pt>
              </c:numCache>
            </c:numRef>
          </c:val>
          <c:extLst>
            <c:ext xmlns:c16="http://schemas.microsoft.com/office/drawing/2014/chart" uri="{C3380CC4-5D6E-409C-BE32-E72D297353CC}">
              <c16:uniqueId val="{00000008-AEA3-4CEB-8E9B-4FF31A824B36}"/>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7" name="Google Shape;9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1219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9628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0013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5487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9904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7" name="Google Shape;10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5690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2" name="Google Shape;10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778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4904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1504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9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1194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1194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76" name="Google Shape;17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1186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2870538"/>
            <a:ext cx="9144000" cy="2387700"/>
          </a:xfrm>
          <a:prstGeom prst="rect">
            <a:avLst/>
          </a:prstGeom>
          <a:noFill/>
          <a:ln>
            <a:noFill/>
          </a:ln>
        </p:spPr>
        <p:txBody>
          <a:bodyPr spcFirstLastPara="1" wrap="square" lIns="91425" tIns="45700" rIns="91425" bIns="45700" anchor="b" anchorCtr="0">
            <a:normAutofit/>
          </a:bodyPr>
          <a:lstStyle>
            <a:lvl1pPr lvl="0">
              <a:lnSpc>
                <a:spcPct val="90000"/>
              </a:lnSpc>
              <a:spcBef>
                <a:spcPts val="0"/>
              </a:spcBef>
              <a:spcAft>
                <a:spcPts val="0"/>
              </a:spcAft>
              <a:buClr>
                <a:schemeClr val="lt1"/>
              </a:buClr>
              <a:buSzPts val="5400"/>
              <a:buFont typeface="Montserrat"/>
              <a:buNone/>
              <a:defRPr sz="5400">
                <a:solidFill>
                  <a:schemeClr val="lt1"/>
                </a:solidFill>
                <a:latin typeface="Montserrat"/>
                <a:ea typeface="Montserrat"/>
                <a:cs typeface="Montserrat"/>
                <a:sym typeface="Montserra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 name="Google Shape;14;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5" name="Google Shape;15;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a:t>
            </a:fld>
            <a:endParaRPr dirty="0"/>
          </a:p>
        </p:txBody>
      </p:sp>
      <p:sp>
        <p:nvSpPr>
          <p:cNvPr id="29" name="Google Shape;29;p5"/>
          <p:cNvSpPr txBox="1">
            <a:spLocks noGrp="1"/>
          </p:cNvSpPr>
          <p:nvPr>
            <p:ph type="ctrTitle"/>
          </p:nvPr>
        </p:nvSpPr>
        <p:spPr>
          <a:xfrm>
            <a:off x="4897900" y="1371400"/>
            <a:ext cx="6644100" cy="31497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SzPts val="5400"/>
              <a:buFont typeface="Montserrat"/>
              <a:buNone/>
              <a:defRPr sz="5400">
                <a:latin typeface="Montserrat"/>
                <a:ea typeface="Montserrat"/>
                <a:cs typeface="Montserrat"/>
                <a:sym typeface="Montserrat"/>
              </a:defRPr>
            </a:lvl1pPr>
            <a:lvl2pPr lvl="1"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2pPr>
            <a:lvl3pPr lvl="2"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3pPr>
            <a:lvl4pPr lvl="3"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4pPr>
            <a:lvl5pPr lvl="4"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5pPr>
            <a:lvl6pPr lvl="5"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6pPr>
            <a:lvl7pPr lvl="6"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7pPr>
            <a:lvl8pPr lvl="7"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8pPr>
            <a:lvl9pPr lvl="8"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64"/>
        <p:cNvGrpSpPr/>
        <p:nvPr/>
      </p:nvGrpSpPr>
      <p:grpSpPr>
        <a:xfrm>
          <a:off x="0" y="0"/>
          <a:ext cx="0" cy="0"/>
          <a:chOff x="0" y="0"/>
          <a:chExt cx="0" cy="0"/>
        </a:xfrm>
      </p:grpSpPr>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US"/>
              <a:t>‹#›</a:t>
            </a:fld>
            <a:endParaRPr dirty="0"/>
          </a:p>
        </p:txBody>
      </p:sp>
      <p:sp>
        <p:nvSpPr>
          <p:cNvPr id="68" name="Google Shape;68;p10"/>
          <p:cNvSpPr txBox="1">
            <a:spLocks noGrp="1"/>
          </p:cNvSpPr>
          <p:nvPr>
            <p:ph type="title"/>
          </p:nvPr>
        </p:nvSpPr>
        <p:spPr>
          <a:xfrm>
            <a:off x="346625" y="365125"/>
            <a:ext cx="11423400" cy="1325700"/>
          </a:xfrm>
          <a:prstGeom prst="rect">
            <a:avLst/>
          </a:prstGeom>
          <a:noFill/>
          <a:ln>
            <a:noFill/>
          </a:ln>
        </p:spPr>
        <p:txBody>
          <a:bodyPr spcFirstLastPara="1" wrap="square" lIns="91425" tIns="45700" rIns="91425" bIns="45700" anchor="ctr" anchorCtr="0">
            <a:normAutofit/>
          </a:bodyPr>
          <a:lstStyle>
            <a:lvl1pPr lvl="0" algn="ctr" rtl="0">
              <a:lnSpc>
                <a:spcPct val="90000"/>
              </a:lnSpc>
              <a:spcBef>
                <a:spcPts val="0"/>
              </a:spcBef>
              <a:spcAft>
                <a:spcPts val="0"/>
              </a:spcAft>
              <a:buClr>
                <a:schemeClr val="dk1"/>
              </a:buClr>
              <a:buSzPts val="1200"/>
              <a:buFont typeface="Montserrat"/>
              <a:buNone/>
              <a:defRPr sz="3800">
                <a:latin typeface="Montserrat"/>
                <a:ea typeface="Montserrat"/>
                <a:cs typeface="Montserrat"/>
                <a:sym typeface="Montserra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9" name="Google Shape;69;p10"/>
          <p:cNvSpPr txBox="1">
            <a:spLocks noGrp="1"/>
          </p:cNvSpPr>
          <p:nvPr>
            <p:ph type="subTitle" idx="1"/>
          </p:nvPr>
        </p:nvSpPr>
        <p:spPr>
          <a:xfrm>
            <a:off x="1443875" y="4070325"/>
            <a:ext cx="2260500" cy="570600"/>
          </a:xfrm>
          <a:prstGeom prst="rect">
            <a:avLst/>
          </a:prstGeom>
        </p:spPr>
        <p:txBody>
          <a:bodyPr spcFirstLastPara="1" wrap="square" lIns="91425" tIns="45700" rIns="91425" bIns="45700" anchor="t" anchorCtr="0">
            <a:normAutofit/>
          </a:bodyPr>
          <a:lstStyle>
            <a:lvl1pPr lvl="0" algn="ctr" rtl="0">
              <a:spcBef>
                <a:spcPts val="1000"/>
              </a:spcBef>
              <a:spcAft>
                <a:spcPts val="0"/>
              </a:spcAft>
              <a:buSzPts val="1600"/>
              <a:buFont typeface="Montserrat"/>
              <a:buNone/>
              <a:defRPr sz="1600" b="1">
                <a:latin typeface="Montserrat"/>
                <a:ea typeface="Montserrat"/>
                <a:cs typeface="Montserrat"/>
                <a:sym typeface="Montserrat"/>
              </a:defRPr>
            </a:lvl1pPr>
            <a:lvl2pPr lvl="1" rtl="0">
              <a:spcBef>
                <a:spcPts val="500"/>
              </a:spcBef>
              <a:spcAft>
                <a:spcPts val="0"/>
              </a:spcAft>
              <a:buSzPts val="2400"/>
              <a:buNone/>
              <a:defRPr/>
            </a:lvl2pPr>
            <a:lvl3pPr lvl="2" rtl="0">
              <a:spcBef>
                <a:spcPts val="500"/>
              </a:spcBef>
              <a:spcAft>
                <a:spcPts val="0"/>
              </a:spcAft>
              <a:buSzPts val="2000"/>
              <a:buNone/>
              <a:defRPr/>
            </a:lvl3pPr>
            <a:lvl4pPr lvl="3" rtl="0">
              <a:spcBef>
                <a:spcPts val="500"/>
              </a:spcBef>
              <a:spcAft>
                <a:spcPts val="0"/>
              </a:spcAft>
              <a:buSzPts val="1800"/>
              <a:buNone/>
              <a:defRPr/>
            </a:lvl4pPr>
            <a:lvl5pPr lvl="4" rtl="0">
              <a:spcBef>
                <a:spcPts val="500"/>
              </a:spcBef>
              <a:spcAft>
                <a:spcPts val="0"/>
              </a:spcAft>
              <a:buSzPts val="1800"/>
              <a:buNone/>
              <a:defRPr/>
            </a:lvl5pPr>
            <a:lvl6pPr lvl="5" rtl="0">
              <a:spcBef>
                <a:spcPts val="500"/>
              </a:spcBef>
              <a:spcAft>
                <a:spcPts val="0"/>
              </a:spcAft>
              <a:buSzPts val="1800"/>
              <a:buNone/>
              <a:defRPr/>
            </a:lvl6pPr>
            <a:lvl7pPr lvl="6" rtl="0">
              <a:spcBef>
                <a:spcPts val="500"/>
              </a:spcBef>
              <a:spcAft>
                <a:spcPts val="0"/>
              </a:spcAft>
              <a:buSzPts val="1800"/>
              <a:buNone/>
              <a:defRPr/>
            </a:lvl7pPr>
            <a:lvl8pPr lvl="7" rtl="0">
              <a:spcBef>
                <a:spcPts val="500"/>
              </a:spcBef>
              <a:spcAft>
                <a:spcPts val="0"/>
              </a:spcAft>
              <a:buSzPts val="1800"/>
              <a:buNone/>
              <a:defRPr/>
            </a:lvl8pPr>
            <a:lvl9pPr lvl="8" rtl="0">
              <a:spcBef>
                <a:spcPts val="500"/>
              </a:spcBef>
              <a:spcAft>
                <a:spcPts val="0"/>
              </a:spcAft>
              <a:buSzPts val="1800"/>
              <a:buNone/>
              <a:defRPr/>
            </a:lvl9pPr>
          </a:lstStyle>
          <a:p>
            <a:endParaRPr/>
          </a:p>
        </p:txBody>
      </p:sp>
      <p:sp>
        <p:nvSpPr>
          <p:cNvPr id="70" name="Google Shape;70;p10"/>
          <p:cNvSpPr txBox="1">
            <a:spLocks noGrp="1"/>
          </p:cNvSpPr>
          <p:nvPr>
            <p:ph type="body" idx="2"/>
          </p:nvPr>
        </p:nvSpPr>
        <p:spPr>
          <a:xfrm>
            <a:off x="1466375" y="4702488"/>
            <a:ext cx="2238000" cy="974400"/>
          </a:xfrm>
          <a:prstGeom prst="rect">
            <a:avLst/>
          </a:prstGeom>
        </p:spPr>
        <p:txBody>
          <a:bodyPr spcFirstLastPara="1" wrap="square" lIns="91425" tIns="45700" rIns="91425" bIns="45700" anchor="t" anchorCtr="0">
            <a:normAutofit/>
          </a:bodyPr>
          <a:lstStyle>
            <a:lvl1pPr marL="457200" lvl="0" indent="-292100" algn="ctr" rtl="0">
              <a:lnSpc>
                <a:spcPct val="100000"/>
              </a:lnSpc>
              <a:spcBef>
                <a:spcPts val="10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1pPr>
            <a:lvl2pPr marL="914400" lvl="1"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2pPr>
            <a:lvl3pPr marL="1371600" lvl="2"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3pPr>
            <a:lvl4pPr marL="1828800" lvl="3"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4pPr>
            <a:lvl5pPr marL="2286000" lvl="4"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5pPr>
            <a:lvl6pPr marL="2743200" lvl="5"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6pPr>
            <a:lvl7pPr marL="3200400" lvl="6"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7pPr>
            <a:lvl8pPr marL="3657600" lvl="7"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8pPr>
            <a:lvl9pPr marL="4114800" lvl="8"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9pPr>
          </a:lstStyle>
          <a:p>
            <a:endParaRPr/>
          </a:p>
        </p:txBody>
      </p:sp>
      <p:sp>
        <p:nvSpPr>
          <p:cNvPr id="71" name="Google Shape;71;p10"/>
          <p:cNvSpPr>
            <a:spLocks noGrp="1"/>
          </p:cNvSpPr>
          <p:nvPr>
            <p:ph type="pic" idx="3"/>
          </p:nvPr>
        </p:nvSpPr>
        <p:spPr>
          <a:xfrm>
            <a:off x="1685025" y="1953725"/>
            <a:ext cx="1853700" cy="1853700"/>
          </a:xfrm>
          <a:prstGeom prst="ellipse">
            <a:avLst/>
          </a:prstGeom>
          <a:noFill/>
          <a:ln>
            <a:noFill/>
          </a:ln>
        </p:spPr>
      </p:sp>
      <p:sp>
        <p:nvSpPr>
          <p:cNvPr id="72" name="Google Shape;72;p10"/>
          <p:cNvSpPr txBox="1">
            <a:spLocks noGrp="1"/>
          </p:cNvSpPr>
          <p:nvPr>
            <p:ph type="subTitle" idx="4"/>
          </p:nvPr>
        </p:nvSpPr>
        <p:spPr>
          <a:xfrm>
            <a:off x="4708802" y="4070325"/>
            <a:ext cx="2260500" cy="570600"/>
          </a:xfrm>
          <a:prstGeom prst="rect">
            <a:avLst/>
          </a:prstGeom>
        </p:spPr>
        <p:txBody>
          <a:bodyPr spcFirstLastPara="1" wrap="square" lIns="91425" tIns="45700" rIns="91425" bIns="45700" anchor="t" anchorCtr="0">
            <a:normAutofit/>
          </a:bodyPr>
          <a:lstStyle>
            <a:lvl1pPr lvl="0" algn="ctr" rtl="0">
              <a:spcBef>
                <a:spcPts val="1000"/>
              </a:spcBef>
              <a:spcAft>
                <a:spcPts val="0"/>
              </a:spcAft>
              <a:buSzPts val="1600"/>
              <a:buFont typeface="Montserrat"/>
              <a:buNone/>
              <a:defRPr sz="1600" b="1">
                <a:latin typeface="Montserrat"/>
                <a:ea typeface="Montserrat"/>
                <a:cs typeface="Montserrat"/>
                <a:sym typeface="Montserrat"/>
              </a:defRPr>
            </a:lvl1pPr>
            <a:lvl2pPr lvl="1" rtl="0">
              <a:spcBef>
                <a:spcPts val="500"/>
              </a:spcBef>
              <a:spcAft>
                <a:spcPts val="0"/>
              </a:spcAft>
              <a:buSzPts val="2400"/>
              <a:buNone/>
              <a:defRPr/>
            </a:lvl2pPr>
            <a:lvl3pPr lvl="2" rtl="0">
              <a:spcBef>
                <a:spcPts val="500"/>
              </a:spcBef>
              <a:spcAft>
                <a:spcPts val="0"/>
              </a:spcAft>
              <a:buSzPts val="2000"/>
              <a:buNone/>
              <a:defRPr/>
            </a:lvl3pPr>
            <a:lvl4pPr lvl="3" rtl="0">
              <a:spcBef>
                <a:spcPts val="500"/>
              </a:spcBef>
              <a:spcAft>
                <a:spcPts val="0"/>
              </a:spcAft>
              <a:buSzPts val="1800"/>
              <a:buNone/>
              <a:defRPr/>
            </a:lvl4pPr>
            <a:lvl5pPr lvl="4" rtl="0">
              <a:spcBef>
                <a:spcPts val="500"/>
              </a:spcBef>
              <a:spcAft>
                <a:spcPts val="0"/>
              </a:spcAft>
              <a:buSzPts val="1800"/>
              <a:buNone/>
              <a:defRPr/>
            </a:lvl5pPr>
            <a:lvl6pPr lvl="5" rtl="0">
              <a:spcBef>
                <a:spcPts val="500"/>
              </a:spcBef>
              <a:spcAft>
                <a:spcPts val="0"/>
              </a:spcAft>
              <a:buSzPts val="1800"/>
              <a:buNone/>
              <a:defRPr/>
            </a:lvl6pPr>
            <a:lvl7pPr lvl="6" rtl="0">
              <a:spcBef>
                <a:spcPts val="500"/>
              </a:spcBef>
              <a:spcAft>
                <a:spcPts val="0"/>
              </a:spcAft>
              <a:buSzPts val="1800"/>
              <a:buNone/>
              <a:defRPr/>
            </a:lvl7pPr>
            <a:lvl8pPr lvl="7" rtl="0">
              <a:spcBef>
                <a:spcPts val="500"/>
              </a:spcBef>
              <a:spcAft>
                <a:spcPts val="0"/>
              </a:spcAft>
              <a:buSzPts val="1800"/>
              <a:buNone/>
              <a:defRPr/>
            </a:lvl8pPr>
            <a:lvl9pPr lvl="8" rtl="0">
              <a:spcBef>
                <a:spcPts val="500"/>
              </a:spcBef>
              <a:spcAft>
                <a:spcPts val="0"/>
              </a:spcAft>
              <a:buSzPts val="1800"/>
              <a:buNone/>
              <a:defRPr/>
            </a:lvl9pPr>
          </a:lstStyle>
          <a:p>
            <a:endParaRPr/>
          </a:p>
        </p:txBody>
      </p:sp>
      <p:sp>
        <p:nvSpPr>
          <p:cNvPr id="73" name="Google Shape;73;p10"/>
          <p:cNvSpPr txBox="1">
            <a:spLocks noGrp="1"/>
          </p:cNvSpPr>
          <p:nvPr>
            <p:ph type="body" idx="5"/>
          </p:nvPr>
        </p:nvSpPr>
        <p:spPr>
          <a:xfrm>
            <a:off x="4731302" y="4702488"/>
            <a:ext cx="2238000" cy="974400"/>
          </a:xfrm>
          <a:prstGeom prst="rect">
            <a:avLst/>
          </a:prstGeom>
        </p:spPr>
        <p:txBody>
          <a:bodyPr spcFirstLastPara="1" wrap="square" lIns="91425" tIns="45700" rIns="91425" bIns="45700" anchor="t" anchorCtr="0">
            <a:normAutofit/>
          </a:bodyPr>
          <a:lstStyle>
            <a:lvl1pPr marL="457200" lvl="0" indent="-292100" algn="ctr" rtl="0">
              <a:lnSpc>
                <a:spcPct val="100000"/>
              </a:lnSpc>
              <a:spcBef>
                <a:spcPts val="10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1pPr>
            <a:lvl2pPr marL="914400" lvl="1"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2pPr>
            <a:lvl3pPr marL="1371600" lvl="2"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3pPr>
            <a:lvl4pPr marL="1828800" lvl="3"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4pPr>
            <a:lvl5pPr marL="2286000" lvl="4"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5pPr>
            <a:lvl6pPr marL="2743200" lvl="5"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6pPr>
            <a:lvl7pPr marL="3200400" lvl="6"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7pPr>
            <a:lvl8pPr marL="3657600" lvl="7"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8pPr>
            <a:lvl9pPr marL="4114800" lvl="8"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9pPr>
          </a:lstStyle>
          <a:p>
            <a:endParaRPr/>
          </a:p>
        </p:txBody>
      </p:sp>
      <p:sp>
        <p:nvSpPr>
          <p:cNvPr id="74" name="Google Shape;74;p10"/>
          <p:cNvSpPr>
            <a:spLocks noGrp="1"/>
          </p:cNvSpPr>
          <p:nvPr>
            <p:ph type="pic" idx="6"/>
          </p:nvPr>
        </p:nvSpPr>
        <p:spPr>
          <a:xfrm>
            <a:off x="4949952" y="1953725"/>
            <a:ext cx="1853700" cy="1853700"/>
          </a:xfrm>
          <a:prstGeom prst="ellipse">
            <a:avLst/>
          </a:prstGeom>
          <a:noFill/>
          <a:ln>
            <a:noFill/>
          </a:ln>
        </p:spPr>
      </p:sp>
      <p:sp>
        <p:nvSpPr>
          <p:cNvPr id="75" name="Google Shape;75;p10"/>
          <p:cNvSpPr txBox="1">
            <a:spLocks noGrp="1"/>
          </p:cNvSpPr>
          <p:nvPr>
            <p:ph type="subTitle" idx="7"/>
          </p:nvPr>
        </p:nvSpPr>
        <p:spPr>
          <a:xfrm>
            <a:off x="8047907" y="4070325"/>
            <a:ext cx="2260500" cy="570600"/>
          </a:xfrm>
          <a:prstGeom prst="rect">
            <a:avLst/>
          </a:prstGeom>
        </p:spPr>
        <p:txBody>
          <a:bodyPr spcFirstLastPara="1" wrap="square" lIns="91425" tIns="45700" rIns="91425" bIns="45700" anchor="t" anchorCtr="0">
            <a:normAutofit/>
          </a:bodyPr>
          <a:lstStyle>
            <a:lvl1pPr lvl="0" algn="ctr" rtl="0">
              <a:spcBef>
                <a:spcPts val="1000"/>
              </a:spcBef>
              <a:spcAft>
                <a:spcPts val="0"/>
              </a:spcAft>
              <a:buSzPts val="1600"/>
              <a:buFont typeface="Montserrat"/>
              <a:buNone/>
              <a:defRPr sz="1600" b="1">
                <a:latin typeface="Montserrat"/>
                <a:ea typeface="Montserrat"/>
                <a:cs typeface="Montserrat"/>
                <a:sym typeface="Montserrat"/>
              </a:defRPr>
            </a:lvl1pPr>
            <a:lvl2pPr lvl="1" rtl="0">
              <a:spcBef>
                <a:spcPts val="500"/>
              </a:spcBef>
              <a:spcAft>
                <a:spcPts val="0"/>
              </a:spcAft>
              <a:buSzPts val="2400"/>
              <a:buNone/>
              <a:defRPr/>
            </a:lvl2pPr>
            <a:lvl3pPr lvl="2" rtl="0">
              <a:spcBef>
                <a:spcPts val="500"/>
              </a:spcBef>
              <a:spcAft>
                <a:spcPts val="0"/>
              </a:spcAft>
              <a:buSzPts val="2000"/>
              <a:buNone/>
              <a:defRPr/>
            </a:lvl3pPr>
            <a:lvl4pPr lvl="3" rtl="0">
              <a:spcBef>
                <a:spcPts val="500"/>
              </a:spcBef>
              <a:spcAft>
                <a:spcPts val="0"/>
              </a:spcAft>
              <a:buSzPts val="1800"/>
              <a:buNone/>
              <a:defRPr/>
            </a:lvl4pPr>
            <a:lvl5pPr lvl="4" rtl="0">
              <a:spcBef>
                <a:spcPts val="500"/>
              </a:spcBef>
              <a:spcAft>
                <a:spcPts val="0"/>
              </a:spcAft>
              <a:buSzPts val="1800"/>
              <a:buNone/>
              <a:defRPr/>
            </a:lvl5pPr>
            <a:lvl6pPr lvl="5" rtl="0">
              <a:spcBef>
                <a:spcPts val="500"/>
              </a:spcBef>
              <a:spcAft>
                <a:spcPts val="0"/>
              </a:spcAft>
              <a:buSzPts val="1800"/>
              <a:buNone/>
              <a:defRPr/>
            </a:lvl6pPr>
            <a:lvl7pPr lvl="6" rtl="0">
              <a:spcBef>
                <a:spcPts val="500"/>
              </a:spcBef>
              <a:spcAft>
                <a:spcPts val="0"/>
              </a:spcAft>
              <a:buSzPts val="1800"/>
              <a:buNone/>
              <a:defRPr/>
            </a:lvl7pPr>
            <a:lvl8pPr lvl="7" rtl="0">
              <a:spcBef>
                <a:spcPts val="500"/>
              </a:spcBef>
              <a:spcAft>
                <a:spcPts val="0"/>
              </a:spcAft>
              <a:buSzPts val="1800"/>
              <a:buNone/>
              <a:defRPr/>
            </a:lvl8pPr>
            <a:lvl9pPr lvl="8" rtl="0">
              <a:spcBef>
                <a:spcPts val="500"/>
              </a:spcBef>
              <a:spcAft>
                <a:spcPts val="0"/>
              </a:spcAft>
              <a:buSzPts val="1800"/>
              <a:buNone/>
              <a:defRPr/>
            </a:lvl9pPr>
          </a:lstStyle>
          <a:p>
            <a:endParaRPr/>
          </a:p>
        </p:txBody>
      </p:sp>
      <p:sp>
        <p:nvSpPr>
          <p:cNvPr id="76" name="Google Shape;76;p10"/>
          <p:cNvSpPr txBox="1">
            <a:spLocks noGrp="1"/>
          </p:cNvSpPr>
          <p:nvPr>
            <p:ph type="body" idx="8"/>
          </p:nvPr>
        </p:nvSpPr>
        <p:spPr>
          <a:xfrm>
            <a:off x="8070407" y="4702488"/>
            <a:ext cx="2238000" cy="974400"/>
          </a:xfrm>
          <a:prstGeom prst="rect">
            <a:avLst/>
          </a:prstGeom>
        </p:spPr>
        <p:txBody>
          <a:bodyPr spcFirstLastPara="1" wrap="square" lIns="91425" tIns="45700" rIns="91425" bIns="45700" anchor="t" anchorCtr="0">
            <a:normAutofit/>
          </a:bodyPr>
          <a:lstStyle>
            <a:lvl1pPr marL="457200" lvl="0" indent="-292100" algn="ctr" rtl="0">
              <a:lnSpc>
                <a:spcPct val="100000"/>
              </a:lnSpc>
              <a:spcBef>
                <a:spcPts val="10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1pPr>
            <a:lvl2pPr marL="914400" lvl="1"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2pPr>
            <a:lvl3pPr marL="1371600" lvl="2"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3pPr>
            <a:lvl4pPr marL="1828800" lvl="3"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4pPr>
            <a:lvl5pPr marL="2286000" lvl="4"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5pPr>
            <a:lvl6pPr marL="2743200" lvl="5"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6pPr>
            <a:lvl7pPr marL="3200400" lvl="6"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7pPr>
            <a:lvl8pPr marL="3657600" lvl="7"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8pPr>
            <a:lvl9pPr marL="4114800" lvl="8" indent="-292100" algn="ctr" rtl="0">
              <a:lnSpc>
                <a:spcPct val="100000"/>
              </a:lnSpc>
              <a:spcBef>
                <a:spcPts val="500"/>
              </a:spcBef>
              <a:spcAft>
                <a:spcPts val="0"/>
              </a:spcAft>
              <a:buClr>
                <a:srgbClr val="808080"/>
              </a:buClr>
              <a:buSzPts val="1000"/>
              <a:buFont typeface="Montserrat"/>
              <a:buChar char="•"/>
              <a:defRPr sz="1000">
                <a:solidFill>
                  <a:srgbClr val="808080"/>
                </a:solidFill>
                <a:latin typeface="Montserrat"/>
                <a:ea typeface="Montserrat"/>
                <a:cs typeface="Montserrat"/>
                <a:sym typeface="Montserrat"/>
              </a:defRPr>
            </a:lvl9pPr>
          </a:lstStyle>
          <a:p>
            <a:endParaRPr/>
          </a:p>
        </p:txBody>
      </p:sp>
      <p:sp>
        <p:nvSpPr>
          <p:cNvPr id="77" name="Google Shape;77;p10"/>
          <p:cNvSpPr>
            <a:spLocks noGrp="1"/>
          </p:cNvSpPr>
          <p:nvPr>
            <p:ph type="pic" idx="9"/>
          </p:nvPr>
        </p:nvSpPr>
        <p:spPr>
          <a:xfrm>
            <a:off x="8289057" y="1953725"/>
            <a:ext cx="1853700" cy="1853700"/>
          </a:xfrm>
          <a:prstGeom prst="ellipse">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blipFill>
          <a:blip r:embed="rId2">
            <a:alphaModFix/>
          </a:blip>
          <a:stretch>
            <a:fillRect/>
          </a:stretch>
        </a:blipFill>
        <a:effectLst/>
      </p:bgPr>
    </p:bg>
    <p:spTree>
      <p:nvGrpSpPr>
        <p:cNvPr id="1" name="Shape 78"/>
        <p:cNvGrpSpPr/>
        <p:nvPr/>
      </p:nvGrpSpPr>
      <p:grpSpPr>
        <a:xfrm>
          <a:off x="0" y="0"/>
          <a:ext cx="0" cy="0"/>
          <a:chOff x="0" y="0"/>
          <a:chExt cx="0" cy="0"/>
        </a:xfrm>
      </p:grpSpPr>
      <p:sp>
        <p:nvSpPr>
          <p:cNvPr id="79" name="Google Shape;79;p11"/>
          <p:cNvSpPr txBox="1">
            <a:spLocks noGrp="1"/>
          </p:cNvSpPr>
          <p:nvPr>
            <p:ph type="ctrTitle"/>
          </p:nvPr>
        </p:nvSpPr>
        <p:spPr>
          <a:xfrm>
            <a:off x="4897900" y="1883800"/>
            <a:ext cx="6644100" cy="4234800"/>
          </a:xfrm>
          <a:prstGeom prst="rect">
            <a:avLst/>
          </a:prstGeom>
          <a:noFill/>
          <a:ln>
            <a:noFill/>
          </a:ln>
        </p:spPr>
        <p:txBody>
          <a:bodyPr spcFirstLastPara="1" wrap="square" lIns="91425" tIns="45700" rIns="91425" bIns="45700" anchor="ctr" anchorCtr="0">
            <a:normAutofit/>
          </a:bodyPr>
          <a:lstStyle>
            <a:lvl1pPr lvl="0" algn="r" rtl="0">
              <a:lnSpc>
                <a:spcPct val="90000"/>
              </a:lnSpc>
              <a:spcBef>
                <a:spcPts val="0"/>
              </a:spcBef>
              <a:spcAft>
                <a:spcPts val="0"/>
              </a:spcAft>
              <a:buSzPts val="5400"/>
              <a:buFont typeface="Montserrat"/>
              <a:buNone/>
              <a:defRPr sz="5400">
                <a:latin typeface="Montserrat"/>
                <a:ea typeface="Montserrat"/>
                <a:cs typeface="Montserrat"/>
                <a:sym typeface="Montserrat"/>
              </a:defRPr>
            </a:lvl1pPr>
            <a:lvl2pPr lvl="1"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2pPr>
            <a:lvl3pPr lvl="2"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3pPr>
            <a:lvl4pPr lvl="3"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4pPr>
            <a:lvl5pPr lvl="4"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5pPr>
            <a:lvl6pPr lvl="5"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6pPr>
            <a:lvl7pPr lvl="6"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7pPr>
            <a:lvl8pPr lvl="7"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8pPr>
            <a:lvl9pPr lvl="8" algn="r" rtl="0">
              <a:spcBef>
                <a:spcPts val="0"/>
              </a:spcBef>
              <a:spcAft>
                <a:spcPts val="0"/>
              </a:spcAft>
              <a:buClr>
                <a:schemeClr val="dk1"/>
              </a:buClr>
              <a:buSzPts val="5400"/>
              <a:buFont typeface="Montserrat"/>
              <a:buNone/>
              <a:defRPr sz="5400">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6" r:id="rId3"/>
    <p:sldLayoutId id="2147483657"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creativecommons.org/licenses/by-nc-sa/3.0/" TargetMode="External"/><Relationship Id="rId5" Type="http://schemas.openxmlformats.org/officeDocument/2006/relationships/hyperlink" Target="http://www.peoplematters.in/article/technology/choose-right-e-learning-platform-11745" TargetMode="External"/><Relationship Id="rId4" Type="http://schemas.openxmlformats.org/officeDocument/2006/relationships/image" Target="../media/image18.jpg"/></Relationships>
</file>

<file path=ppt/slides/_rels/slide11.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hyperlink" Target="mailto:Rivera_Rosa@de.pr.gov" TargetMode="External"/><Relationship Id="rId5" Type="http://schemas.openxmlformats.org/officeDocument/2006/relationships/hyperlink" Target="mailto:Mercado_I@de.pr.gov" TargetMode="External"/><Relationship Id="rId4" Type="http://schemas.openxmlformats.org/officeDocument/2006/relationships/image" Target="../media/image3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14"/>
          <p:cNvSpPr txBox="1">
            <a:spLocks noGrp="1"/>
          </p:cNvSpPr>
          <p:nvPr>
            <p:ph type="ctrTitle"/>
          </p:nvPr>
        </p:nvSpPr>
        <p:spPr>
          <a:xfrm>
            <a:off x="1972035" y="5310909"/>
            <a:ext cx="9933638" cy="1391434"/>
          </a:xfrm>
          <a:prstGeom prst="rect">
            <a:avLst/>
          </a:prstGeom>
          <a:ln>
            <a:noFill/>
          </a:ln>
        </p:spPr>
        <p:txBody>
          <a:bodyPr spcFirstLastPara="1" wrap="square" lIns="91425" tIns="45700" rIns="91425" bIns="45700" anchor="b" anchorCtr="0">
            <a:normAutofit/>
          </a:bodyPr>
          <a:lstStyle/>
          <a:p>
            <a:pPr marL="0" lvl="0" indent="0" algn="r" rtl="0">
              <a:spcBef>
                <a:spcPts val="0"/>
              </a:spcBef>
              <a:spcAft>
                <a:spcPts val="0"/>
              </a:spcAft>
              <a:buNone/>
            </a:pPr>
            <a:r>
              <a:rPr lang="es-US" sz="2800" dirty="0"/>
              <a:t>Ingrid Mercado Irizarry </a:t>
            </a:r>
            <a:br>
              <a:rPr lang="es-US" sz="2800" dirty="0"/>
            </a:br>
            <a:r>
              <a:rPr lang="es-US" sz="2800" dirty="0"/>
              <a:t>Coordinadora</a:t>
            </a:r>
            <a:br>
              <a:rPr lang="es-US" sz="2800" dirty="0"/>
            </a:br>
            <a:r>
              <a:rPr lang="es-US" sz="2800" dirty="0"/>
              <a:t> 13 de febrero de 2024</a:t>
            </a:r>
            <a:endParaRPr sz="2800" b="1" dirty="0">
              <a:latin typeface="Montserrat"/>
              <a:ea typeface="Montserrat"/>
              <a:cs typeface="Montserrat"/>
              <a:sym typeface="Montserrat"/>
            </a:endParaRPr>
          </a:p>
        </p:txBody>
      </p:sp>
      <p:sp>
        <p:nvSpPr>
          <p:cNvPr id="3" name="TextBox 2">
            <a:extLst>
              <a:ext uri="{FF2B5EF4-FFF2-40B4-BE49-F238E27FC236}">
                <a16:creationId xmlns:a16="http://schemas.microsoft.com/office/drawing/2014/main" id="{E3084491-9042-369D-D48E-811C3F15F044}"/>
              </a:ext>
            </a:extLst>
          </p:cNvPr>
          <p:cNvSpPr txBox="1"/>
          <p:nvPr/>
        </p:nvSpPr>
        <p:spPr>
          <a:xfrm>
            <a:off x="1794164" y="1158481"/>
            <a:ext cx="6096000" cy="338554"/>
          </a:xfrm>
          <a:prstGeom prst="rect">
            <a:avLst/>
          </a:prstGeom>
          <a:noFill/>
        </p:spPr>
        <p:txBody>
          <a:bodyPr wrap="square">
            <a:spAutoFit/>
          </a:bodyPr>
          <a:lstStyle/>
          <a:p>
            <a:r>
              <a:rPr lang="es-US" sz="1600" dirty="0">
                <a:latin typeface="Montserrat" panose="00000500000000000000" pitchFamily="2" charset="0"/>
              </a:rPr>
              <a:t>Oficina de Asuntos Federales (OFA)</a:t>
            </a:r>
            <a:endParaRPr lang="en-US" sz="1600" dirty="0">
              <a:latin typeface="Montserrat" panose="00000500000000000000" pitchFamily="2" charset="0"/>
            </a:endParaRPr>
          </a:p>
        </p:txBody>
      </p:sp>
      <p:sp>
        <p:nvSpPr>
          <p:cNvPr id="4" name="Google Shape;99;p14">
            <a:extLst>
              <a:ext uri="{FF2B5EF4-FFF2-40B4-BE49-F238E27FC236}">
                <a16:creationId xmlns:a16="http://schemas.microsoft.com/office/drawing/2014/main" id="{30481A05-7251-AE48-F541-7EDD6D4E4C88}"/>
              </a:ext>
            </a:extLst>
          </p:cNvPr>
          <p:cNvSpPr txBox="1">
            <a:spLocks/>
          </p:cNvSpPr>
          <p:nvPr/>
        </p:nvSpPr>
        <p:spPr>
          <a:xfrm>
            <a:off x="177872" y="3297386"/>
            <a:ext cx="10053712" cy="1391434"/>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5400"/>
              <a:buFont typeface="Montserrat"/>
              <a:buNone/>
              <a:defRPr sz="54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s-US" sz="3200" dirty="0"/>
              <a:t>Programa Título IV Parte A</a:t>
            </a:r>
          </a:p>
          <a:p>
            <a:r>
              <a:rPr lang="es-US" sz="3200" dirty="0"/>
              <a:t>Consulta 2024-2025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s-PR" sz="3600" b="1" i="0" dirty="0">
                <a:solidFill>
                  <a:schemeClr val="tx1"/>
                </a:solidFill>
                <a:effectLst/>
                <a:latin typeface="Montserrat" panose="00000500000000000000" pitchFamily="2" charset="0"/>
              </a:rPr>
              <a:t>Plan de Trabajo</a:t>
            </a:r>
            <a:endParaRPr lang="es-US" sz="3600" b="1" dirty="0">
              <a:solidFill>
                <a:schemeClr val="tx1"/>
              </a:solidFill>
              <a:latin typeface="Montserrat" panose="00000500000000000000" pitchFamily="2" charset="0"/>
            </a:endParaRPr>
          </a:p>
        </p:txBody>
      </p:sp>
      <p:sp>
        <p:nvSpPr>
          <p:cNvPr id="4" name="Rectangle 3">
            <a:extLst>
              <a:ext uri="{FF2B5EF4-FFF2-40B4-BE49-F238E27FC236}">
                <a16:creationId xmlns:a16="http://schemas.microsoft.com/office/drawing/2014/main" id="{6B824E52-2F8F-BD95-E635-0ABE0F1BA305}"/>
              </a:ext>
            </a:extLst>
          </p:cNvPr>
          <p:cNvSpPr/>
          <p:nvPr/>
        </p:nvSpPr>
        <p:spPr>
          <a:xfrm>
            <a:off x="1620078" y="4513810"/>
            <a:ext cx="6280729" cy="1546168"/>
          </a:xfrm>
          <a:prstGeom prst="rect">
            <a:avLst/>
          </a:prstGeom>
          <a:solidFill>
            <a:schemeClr val="bg1"/>
          </a:solidFill>
          <a:ln>
            <a:solidFill>
              <a:srgbClr val="0B8D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R" sz="2400" dirty="0">
                <a:solidFill>
                  <a:schemeClr val="tx1"/>
                </a:solidFill>
                <a:latin typeface="Montserrat" panose="00000500000000000000" pitchFamily="2" charset="0"/>
              </a:rPr>
              <a:t>La información a ser incluida en el Estudio de Necesidades debe guardar relación con la provista en la Consulta. </a:t>
            </a:r>
          </a:p>
        </p:txBody>
      </p:sp>
      <p:pic>
        <p:nvPicPr>
          <p:cNvPr id="5" name="Picture 4">
            <a:extLst>
              <a:ext uri="{FF2B5EF4-FFF2-40B4-BE49-F238E27FC236}">
                <a16:creationId xmlns:a16="http://schemas.microsoft.com/office/drawing/2014/main" id="{D1F2D749-6F72-465A-127E-C23B007BF881}"/>
              </a:ext>
            </a:extLst>
          </p:cNvPr>
          <p:cNvPicPr>
            <a:picLocks noChangeAspect="1"/>
          </p:cNvPicPr>
          <p:nvPr/>
        </p:nvPicPr>
        <p:blipFill>
          <a:blip r:embed="rId3"/>
          <a:stretch>
            <a:fillRect/>
          </a:stretch>
        </p:blipFill>
        <p:spPr>
          <a:xfrm>
            <a:off x="746208" y="1236066"/>
            <a:ext cx="10699584" cy="3077109"/>
          </a:xfrm>
          <a:prstGeom prst="rect">
            <a:avLst/>
          </a:prstGeom>
          <a:solidFill>
            <a:schemeClr val="bg1"/>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A picture containing shape&#10;&#10;Description automatically generated">
            <a:extLst>
              <a:ext uri="{FF2B5EF4-FFF2-40B4-BE49-F238E27FC236}">
                <a16:creationId xmlns:a16="http://schemas.microsoft.com/office/drawing/2014/main" id="{93F67BFB-99EC-2719-6C16-101AA9D570E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flipV="1">
            <a:off x="7997788" y="4513810"/>
            <a:ext cx="2615626" cy="1546168"/>
          </a:xfrm>
          <a:prstGeom prst="rect">
            <a:avLst/>
          </a:prstGeom>
          <a:solidFill>
            <a:schemeClr val="bg1"/>
          </a:solidFill>
        </p:spPr>
      </p:pic>
      <p:sp>
        <p:nvSpPr>
          <p:cNvPr id="10" name="TextBox 9">
            <a:extLst>
              <a:ext uri="{FF2B5EF4-FFF2-40B4-BE49-F238E27FC236}">
                <a16:creationId xmlns:a16="http://schemas.microsoft.com/office/drawing/2014/main" id="{A8D8E4AB-642F-7D44-FBA0-92E97E9A29BE}"/>
              </a:ext>
            </a:extLst>
          </p:cNvPr>
          <p:cNvSpPr txBox="1"/>
          <p:nvPr/>
        </p:nvSpPr>
        <p:spPr>
          <a:xfrm flipV="1">
            <a:off x="8640261" y="10921889"/>
            <a:ext cx="1901686" cy="369332"/>
          </a:xfrm>
          <a:prstGeom prst="rect">
            <a:avLst/>
          </a:prstGeom>
          <a:noFill/>
        </p:spPr>
        <p:txBody>
          <a:bodyPr wrap="square" rtlCol="0">
            <a:spAutoFit/>
          </a:bodyPr>
          <a:lstStyle/>
          <a:p>
            <a:r>
              <a:rPr lang="en-US" sz="900" dirty="0">
                <a:hlinkClick r:id="rId5" tooltip="http://www.peoplematters.in/article/technology/choose-right-e-learning-platform-11745"/>
              </a:rPr>
              <a:t>This Photo</a:t>
            </a:r>
            <a:r>
              <a:rPr lang="en-US" sz="900" dirty="0"/>
              <a:t> by Unknown Author is licensed under </a:t>
            </a:r>
            <a:r>
              <a:rPr lang="en-US" sz="900" dirty="0">
                <a:hlinkClick r:id="rId6" tooltip="https://creativecommons.org/licenses/by-nc-sa/3.0/"/>
              </a:rPr>
              <a:t>CC BY-SA-NC</a:t>
            </a:r>
            <a:endParaRPr lang="en-US" sz="900" dirty="0"/>
          </a:p>
        </p:txBody>
      </p:sp>
    </p:spTree>
    <p:extLst>
      <p:ext uri="{BB962C8B-B14F-4D97-AF65-F5344CB8AC3E}">
        <p14:creationId xmlns:p14="http://schemas.microsoft.com/office/powerpoint/2010/main" val="1095371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309106" y="92655"/>
            <a:ext cx="11294075" cy="84252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spcFirstLastPara="1" wrap="square" lIns="91425" tIns="45700" rIns="91425" bIns="45700" anchor="ctr" anchorCtr="0">
            <a:noAutofit/>
          </a:bodyPr>
          <a:lstStyle/>
          <a:p>
            <a:r>
              <a:rPr lang="en-US" sz="3200" b="1" dirty="0" err="1">
                <a:solidFill>
                  <a:schemeClr val="bg1"/>
                </a:solidFill>
              </a:rPr>
              <a:t>Otros</a:t>
            </a:r>
            <a:r>
              <a:rPr lang="en-US" sz="3200" b="1" dirty="0">
                <a:solidFill>
                  <a:schemeClr val="bg1"/>
                </a:solidFill>
              </a:rPr>
              <a:t> </a:t>
            </a:r>
            <a:r>
              <a:rPr lang="en-US" sz="3200" b="1" dirty="0" err="1">
                <a:solidFill>
                  <a:schemeClr val="bg1"/>
                </a:solidFill>
              </a:rPr>
              <a:t>Aspectos</a:t>
            </a:r>
            <a:r>
              <a:rPr lang="en-US" sz="3200" b="1" dirty="0">
                <a:solidFill>
                  <a:schemeClr val="bg1"/>
                </a:solidFill>
              </a:rPr>
              <a:t> </a:t>
            </a:r>
            <a:r>
              <a:rPr lang="en-US" sz="3200" b="1" dirty="0" err="1">
                <a:solidFill>
                  <a:schemeClr val="bg1"/>
                </a:solidFill>
              </a:rPr>
              <a:t>Importantes</a:t>
            </a:r>
            <a:r>
              <a:rPr lang="en-US" sz="3200" b="1" dirty="0">
                <a:solidFill>
                  <a:schemeClr val="bg1"/>
                </a:solidFill>
              </a:rPr>
              <a:t> </a:t>
            </a:r>
          </a:p>
        </p:txBody>
      </p:sp>
      <p:sp>
        <p:nvSpPr>
          <p:cNvPr id="21" name="TextBox 20">
            <a:extLst>
              <a:ext uri="{FF2B5EF4-FFF2-40B4-BE49-F238E27FC236}">
                <a16:creationId xmlns:a16="http://schemas.microsoft.com/office/drawing/2014/main" id="{6F242C67-D2B7-90DF-7D81-5AEA4BEFC606}"/>
              </a:ext>
            </a:extLst>
          </p:cNvPr>
          <p:cNvSpPr txBox="1"/>
          <p:nvPr/>
        </p:nvSpPr>
        <p:spPr>
          <a:xfrm>
            <a:off x="388102" y="1276771"/>
            <a:ext cx="5749135" cy="4832092"/>
          </a:xfrm>
          <a:prstGeom prst="rect">
            <a:avLst/>
          </a:prstGeom>
          <a:noFill/>
        </p:spPr>
        <p:txBody>
          <a:bodyPr wrap="square">
            <a:spAutoFit/>
          </a:bodyPr>
          <a:lstStyle/>
          <a:p>
            <a:pPr marL="393700" indent="-342900" algn="just">
              <a:lnSpc>
                <a:spcPct val="100000"/>
              </a:lnSpc>
              <a:buClr>
                <a:schemeClr val="accent2"/>
              </a:buClr>
              <a:buFont typeface="Wingdings" panose="05000000000000000000" pitchFamily="2" charset="2"/>
              <a:buChar char="ü"/>
            </a:pPr>
            <a:r>
              <a:rPr lang="en-US" sz="2200" b="0" dirty="0">
                <a:latin typeface="Montserrat" panose="00000500000000000000" pitchFamily="2" charset="0"/>
                <a:ea typeface="+mj-ea"/>
                <a:cs typeface="+mj-cs"/>
              </a:rPr>
              <a:t>La </a:t>
            </a:r>
            <a:r>
              <a:rPr lang="en-US" sz="2200" b="0" dirty="0" err="1">
                <a:latin typeface="Montserrat" panose="00000500000000000000" pitchFamily="2" charset="0"/>
                <a:ea typeface="+mj-ea"/>
                <a:cs typeface="+mj-cs"/>
              </a:rPr>
              <a:t>escuela</a:t>
            </a:r>
            <a:r>
              <a:rPr lang="en-US" sz="2200" b="0" dirty="0">
                <a:latin typeface="Montserrat" panose="00000500000000000000" pitchFamily="2" charset="0"/>
                <a:ea typeface="+mj-ea"/>
                <a:cs typeface="+mj-cs"/>
              </a:rPr>
              <a:t> debe </a:t>
            </a:r>
            <a:r>
              <a:rPr lang="en-US" sz="2200" b="0" dirty="0" err="1">
                <a:latin typeface="Montserrat" panose="00000500000000000000" pitchFamily="2" charset="0"/>
                <a:ea typeface="+mj-ea"/>
                <a:cs typeface="+mj-cs"/>
              </a:rPr>
              <a:t>determinar</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si</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va</a:t>
            </a:r>
            <a:r>
              <a:rPr lang="en-US" sz="2200" b="0" dirty="0">
                <a:latin typeface="Montserrat" panose="00000500000000000000" pitchFamily="2" charset="0"/>
                <a:ea typeface="+mj-ea"/>
                <a:cs typeface="+mj-cs"/>
              </a:rPr>
              <a:t> a </a:t>
            </a:r>
            <a:r>
              <a:rPr lang="en-US" sz="2200" b="0" dirty="0" err="1">
                <a:latin typeface="Montserrat" panose="00000500000000000000" pitchFamily="2" charset="0"/>
                <a:ea typeface="+mj-ea"/>
                <a:cs typeface="+mj-cs"/>
              </a:rPr>
              <a:t>participar</a:t>
            </a:r>
            <a:r>
              <a:rPr lang="en-US" sz="2200" b="0" dirty="0">
                <a:latin typeface="Montserrat" panose="00000500000000000000" pitchFamily="2" charset="0"/>
                <a:ea typeface="+mj-ea"/>
                <a:cs typeface="+mj-cs"/>
              </a:rPr>
              <a:t> del </a:t>
            </a:r>
            <a:r>
              <a:rPr lang="en-US" sz="2200" b="0" dirty="0" err="1">
                <a:latin typeface="Montserrat" panose="00000500000000000000" pitchFamily="2" charset="0"/>
                <a:ea typeface="+mj-ea"/>
                <a:cs typeface="+mj-cs"/>
              </a:rPr>
              <a:t>Programa</a:t>
            </a:r>
            <a:r>
              <a:rPr lang="en-US" sz="2200" b="0" dirty="0">
                <a:latin typeface="Montserrat" panose="00000500000000000000" pitchFamily="2" charset="0"/>
                <a:ea typeface="+mj-ea"/>
                <a:cs typeface="+mj-cs"/>
              </a:rPr>
              <a:t> de forma individual o a </a:t>
            </a:r>
            <a:r>
              <a:rPr lang="en-US" sz="2200" b="0" dirty="0" err="1">
                <a:latin typeface="Montserrat" panose="00000500000000000000" pitchFamily="2" charset="0"/>
                <a:ea typeface="+mj-ea"/>
                <a:cs typeface="+mj-cs"/>
              </a:rPr>
              <a:t>través</a:t>
            </a:r>
            <a:r>
              <a:rPr lang="en-US" sz="2200" b="0" dirty="0">
                <a:latin typeface="Montserrat" panose="00000500000000000000" pitchFamily="2" charset="0"/>
                <a:ea typeface="+mj-ea"/>
                <a:cs typeface="+mj-cs"/>
              </a:rPr>
              <a:t> de un </a:t>
            </a:r>
            <a:r>
              <a:rPr lang="en-US" sz="2200" b="0" dirty="0" err="1">
                <a:latin typeface="Montserrat" panose="00000500000000000000" pitchFamily="2" charset="0"/>
                <a:ea typeface="+mj-ea"/>
                <a:cs typeface="+mj-cs"/>
              </a:rPr>
              <a:t>consorcio</a:t>
            </a:r>
            <a:r>
              <a:rPr lang="en-US" sz="2200" b="0" dirty="0">
                <a:latin typeface="Montserrat" panose="00000500000000000000" pitchFamily="2" charset="0"/>
                <a:ea typeface="+mj-ea"/>
                <a:cs typeface="+mj-cs"/>
              </a:rPr>
              <a:t>.</a:t>
            </a:r>
            <a:br>
              <a:rPr lang="en-US" sz="2200" b="0" dirty="0">
                <a:latin typeface="Montserrat" panose="00000500000000000000" pitchFamily="2" charset="0"/>
                <a:ea typeface="+mj-ea"/>
                <a:cs typeface="+mj-cs"/>
              </a:rPr>
            </a:br>
            <a:endParaRPr lang="en-US" sz="2200" b="0" dirty="0">
              <a:latin typeface="Montserrat" panose="00000500000000000000" pitchFamily="2" charset="0"/>
              <a:ea typeface="+mj-ea"/>
              <a:cs typeface="+mj-cs"/>
            </a:endParaRPr>
          </a:p>
          <a:p>
            <a:pPr marL="393700" indent="-342900" algn="just">
              <a:lnSpc>
                <a:spcPct val="100000"/>
              </a:lnSpc>
              <a:buClr>
                <a:schemeClr val="accent2"/>
              </a:buClr>
              <a:buFont typeface="Wingdings" panose="05000000000000000000" pitchFamily="2" charset="2"/>
              <a:buChar char="ü"/>
            </a:pPr>
            <a:r>
              <a:rPr lang="en-US" sz="2200" b="0" dirty="0">
                <a:latin typeface="Montserrat" panose="00000500000000000000" pitchFamily="2" charset="0"/>
                <a:ea typeface="+mj-ea"/>
                <a:cs typeface="+mj-cs"/>
              </a:rPr>
              <a:t>Si </a:t>
            </a:r>
            <a:r>
              <a:rPr lang="en-US" sz="2200" b="0" dirty="0" err="1">
                <a:latin typeface="Montserrat" panose="00000500000000000000" pitchFamily="2" charset="0"/>
                <a:ea typeface="+mj-ea"/>
                <a:cs typeface="+mj-cs"/>
              </a:rPr>
              <a:t>va</a:t>
            </a:r>
            <a:r>
              <a:rPr lang="en-US" sz="2200" b="0" dirty="0">
                <a:latin typeface="Montserrat" panose="00000500000000000000" pitchFamily="2" charset="0"/>
                <a:ea typeface="+mj-ea"/>
                <a:cs typeface="+mj-cs"/>
              </a:rPr>
              <a:t> a </a:t>
            </a:r>
            <a:r>
              <a:rPr lang="en-US" sz="2200" b="0" dirty="0" err="1">
                <a:latin typeface="Montserrat" panose="00000500000000000000" pitchFamily="2" charset="0"/>
                <a:ea typeface="+mj-ea"/>
                <a:cs typeface="+mj-cs"/>
              </a:rPr>
              <a:t>participar</a:t>
            </a:r>
            <a:r>
              <a:rPr lang="en-US" sz="2200" b="0" dirty="0">
                <a:latin typeface="Montserrat" panose="00000500000000000000" pitchFamily="2" charset="0"/>
                <a:ea typeface="+mj-ea"/>
                <a:cs typeface="+mj-cs"/>
              </a:rPr>
              <a:t> a </a:t>
            </a:r>
            <a:r>
              <a:rPr lang="en-US" sz="2200" b="0" dirty="0" err="1">
                <a:latin typeface="Montserrat" panose="00000500000000000000" pitchFamily="2" charset="0"/>
                <a:ea typeface="+mj-ea"/>
                <a:cs typeface="+mj-cs"/>
              </a:rPr>
              <a:t>través</a:t>
            </a:r>
            <a:r>
              <a:rPr lang="en-US" sz="2200" b="0" dirty="0">
                <a:latin typeface="Montserrat" panose="00000500000000000000" pitchFamily="2" charset="0"/>
                <a:ea typeface="+mj-ea"/>
                <a:cs typeface="+mj-cs"/>
              </a:rPr>
              <a:t> de un </a:t>
            </a:r>
            <a:r>
              <a:rPr lang="en-US" sz="2200" b="0" dirty="0" err="1">
                <a:latin typeface="Montserrat" panose="00000500000000000000" pitchFamily="2" charset="0"/>
                <a:ea typeface="+mj-ea"/>
                <a:cs typeface="+mj-cs"/>
              </a:rPr>
              <a:t>consorcio</a:t>
            </a:r>
            <a:r>
              <a:rPr lang="en-US" sz="2200" b="0" dirty="0">
                <a:latin typeface="Montserrat" panose="00000500000000000000" pitchFamily="2" charset="0"/>
                <a:ea typeface="+mj-ea"/>
                <a:cs typeface="+mj-cs"/>
              </a:rPr>
              <a:t> debe </a:t>
            </a:r>
            <a:r>
              <a:rPr lang="en-US" sz="2200" b="0" dirty="0" err="1">
                <a:latin typeface="Montserrat" panose="00000500000000000000" pitchFamily="2" charset="0"/>
                <a:ea typeface="+mj-ea"/>
                <a:cs typeface="+mj-cs"/>
              </a:rPr>
              <a:t>seleccionar</a:t>
            </a:r>
            <a:r>
              <a:rPr lang="en-US" sz="2200" b="0" dirty="0">
                <a:latin typeface="Montserrat" panose="00000500000000000000" pitchFamily="2" charset="0"/>
                <a:ea typeface="+mj-ea"/>
                <a:cs typeface="+mj-cs"/>
              </a:rPr>
              <a:t> dicha </a:t>
            </a:r>
            <a:r>
              <a:rPr lang="en-US" sz="2200" b="0" dirty="0" err="1">
                <a:latin typeface="Montserrat" panose="00000500000000000000" pitchFamily="2" charset="0"/>
                <a:ea typeface="+mj-ea"/>
                <a:cs typeface="+mj-cs"/>
              </a:rPr>
              <a:t>alternativa</a:t>
            </a:r>
            <a:r>
              <a:rPr lang="en-US" sz="2200" b="0" dirty="0">
                <a:latin typeface="Montserrat" panose="00000500000000000000" pitchFamily="2" charset="0"/>
                <a:ea typeface="+mj-ea"/>
                <a:cs typeface="+mj-cs"/>
              </a:rPr>
              <a:t> en el </a:t>
            </a:r>
            <a:r>
              <a:rPr lang="en-US" sz="2200" b="0" dirty="0" err="1">
                <a:latin typeface="Montserrat" panose="00000500000000000000" pitchFamily="2" charset="0"/>
                <a:ea typeface="+mj-ea"/>
                <a:cs typeface="+mj-cs"/>
              </a:rPr>
              <a:t>Módulo</a:t>
            </a:r>
            <a:r>
              <a:rPr lang="en-US" sz="2200" b="0" dirty="0">
                <a:latin typeface="Montserrat" panose="00000500000000000000" pitchFamily="2" charset="0"/>
                <a:ea typeface="+mj-ea"/>
                <a:cs typeface="+mj-cs"/>
              </a:rPr>
              <a:t> de Consulta e </a:t>
            </a:r>
            <a:r>
              <a:rPr lang="en-US" sz="2200" b="0" dirty="0" err="1">
                <a:latin typeface="Montserrat" panose="00000500000000000000" pitchFamily="2" charset="0"/>
                <a:ea typeface="+mj-ea"/>
                <a:cs typeface="+mj-cs"/>
              </a:rPr>
              <a:t>identificar</a:t>
            </a:r>
            <a:r>
              <a:rPr lang="en-US" sz="2200" b="0" dirty="0">
                <a:latin typeface="Montserrat" panose="00000500000000000000" pitchFamily="2" charset="0"/>
                <a:ea typeface="+mj-ea"/>
                <a:cs typeface="+mj-cs"/>
              </a:rPr>
              <a:t> el </a:t>
            </a:r>
            <a:r>
              <a:rPr lang="en-US" sz="2200" b="0" dirty="0" err="1">
                <a:latin typeface="Montserrat" panose="00000500000000000000" pitchFamily="2" charset="0"/>
                <a:ea typeface="+mj-ea"/>
                <a:cs typeface="+mj-cs"/>
              </a:rPr>
              <a:t>consorcio</a:t>
            </a:r>
            <a:r>
              <a:rPr lang="en-US" sz="2200" b="0" dirty="0">
                <a:latin typeface="Montserrat" panose="00000500000000000000" pitchFamily="2" charset="0"/>
                <a:ea typeface="+mj-ea"/>
                <a:cs typeface="+mj-cs"/>
              </a:rPr>
              <a:t> a </a:t>
            </a:r>
            <a:r>
              <a:rPr lang="en-US" sz="2200" b="0" dirty="0" err="1">
                <a:latin typeface="Montserrat" panose="00000500000000000000" pitchFamily="2" charset="0"/>
                <a:ea typeface="+mj-ea"/>
                <a:cs typeface="+mj-cs"/>
              </a:rPr>
              <a:t>través</a:t>
            </a:r>
            <a:r>
              <a:rPr lang="en-US" sz="2200" b="0" dirty="0">
                <a:latin typeface="Montserrat" panose="00000500000000000000" pitchFamily="2" charset="0"/>
                <a:ea typeface="+mj-ea"/>
                <a:cs typeface="+mj-cs"/>
              </a:rPr>
              <a:t>  del </a:t>
            </a:r>
            <a:r>
              <a:rPr lang="en-US" sz="2200" b="0" dirty="0" err="1">
                <a:latin typeface="Montserrat" panose="00000500000000000000" pitchFamily="2" charset="0"/>
                <a:ea typeface="+mj-ea"/>
                <a:cs typeface="+mj-cs"/>
              </a:rPr>
              <a:t>cual</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estará</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partici</a:t>
            </a:r>
            <a:r>
              <a:rPr lang="en-US" sz="2200" dirty="0" err="1">
                <a:latin typeface="Montserrat" panose="00000500000000000000" pitchFamily="2" charset="0"/>
                <a:ea typeface="+mj-ea"/>
                <a:cs typeface="+mj-cs"/>
              </a:rPr>
              <a:t>p</a:t>
            </a:r>
            <a:r>
              <a:rPr lang="en-US" sz="2200" b="0" dirty="0" err="1">
                <a:latin typeface="Montserrat" panose="00000500000000000000" pitchFamily="2" charset="0"/>
                <a:ea typeface="+mj-ea"/>
                <a:cs typeface="+mj-cs"/>
              </a:rPr>
              <a:t>ando</a:t>
            </a:r>
            <a:r>
              <a:rPr lang="en-US" sz="2200" b="0" dirty="0">
                <a:latin typeface="Montserrat" panose="00000500000000000000" pitchFamily="2" charset="0"/>
                <a:ea typeface="+mj-ea"/>
                <a:cs typeface="+mj-cs"/>
              </a:rPr>
              <a:t>, para </a:t>
            </a:r>
            <a:r>
              <a:rPr lang="en-US" sz="2200" b="0" dirty="0" err="1">
                <a:latin typeface="Montserrat" panose="00000500000000000000" pitchFamily="2" charset="0"/>
                <a:ea typeface="+mj-ea"/>
                <a:cs typeface="+mj-cs"/>
              </a:rPr>
              <a:t>propósitos</a:t>
            </a:r>
            <a:r>
              <a:rPr lang="en-US" sz="2200" b="0" dirty="0">
                <a:latin typeface="Montserrat" panose="00000500000000000000" pitchFamily="2" charset="0"/>
                <a:ea typeface="+mj-ea"/>
                <a:cs typeface="+mj-cs"/>
              </a:rPr>
              <a:t> de </a:t>
            </a:r>
            <a:r>
              <a:rPr lang="en-US" sz="2200" b="0" dirty="0" err="1">
                <a:latin typeface="Montserrat" panose="00000500000000000000" pitchFamily="2" charset="0"/>
                <a:ea typeface="+mj-ea"/>
                <a:cs typeface="+mj-cs"/>
              </a:rPr>
              <a:t>este</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Programa</a:t>
            </a:r>
            <a:r>
              <a:rPr lang="en-US" sz="2200" b="0" dirty="0">
                <a:latin typeface="Montserrat" panose="00000500000000000000" pitchFamily="2" charset="0"/>
                <a:ea typeface="+mj-ea"/>
                <a:cs typeface="+mj-cs"/>
              </a:rPr>
              <a:t>. Se </a:t>
            </a:r>
            <a:r>
              <a:rPr lang="en-US" sz="2200" b="0" dirty="0" err="1">
                <a:latin typeface="Montserrat" panose="00000500000000000000" pitchFamily="2" charset="0"/>
                <a:ea typeface="+mj-ea"/>
                <a:cs typeface="+mj-cs"/>
              </a:rPr>
              <a:t>recomienda</a:t>
            </a:r>
            <a:r>
              <a:rPr lang="en-US" sz="2200" b="0" dirty="0">
                <a:latin typeface="Montserrat" panose="00000500000000000000" pitchFamily="2" charset="0"/>
                <a:ea typeface="+mj-ea"/>
                <a:cs typeface="+mj-cs"/>
              </a:rPr>
              <a:t> que se </a:t>
            </a:r>
            <a:r>
              <a:rPr lang="en-US" sz="2200" b="0" dirty="0" err="1">
                <a:latin typeface="Montserrat" panose="00000500000000000000" pitchFamily="2" charset="0"/>
                <a:ea typeface="+mj-ea"/>
                <a:cs typeface="+mj-cs"/>
              </a:rPr>
              <a:t>establezca</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comunicación</a:t>
            </a:r>
            <a:r>
              <a:rPr lang="en-US" sz="2200" b="0" dirty="0">
                <a:latin typeface="Montserrat" panose="00000500000000000000" pitchFamily="2" charset="0"/>
                <a:ea typeface="+mj-ea"/>
                <a:cs typeface="+mj-cs"/>
              </a:rPr>
              <a:t> con </a:t>
            </a:r>
            <a:r>
              <a:rPr lang="en-US" sz="2200" b="0" dirty="0" err="1">
                <a:latin typeface="Montserrat" panose="00000500000000000000" pitchFamily="2" charset="0"/>
                <a:ea typeface="+mj-ea"/>
                <a:cs typeface="+mj-cs"/>
              </a:rPr>
              <a:t>el</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consorcio</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seleccionado</a:t>
            </a:r>
            <a:r>
              <a:rPr lang="en-US" sz="2200" b="0" dirty="0">
                <a:latin typeface="Montserrat" panose="00000500000000000000" pitchFamily="2" charset="0"/>
                <a:ea typeface="+mj-ea"/>
                <a:cs typeface="+mj-cs"/>
              </a:rPr>
              <a:t>, </a:t>
            </a:r>
            <a:r>
              <a:rPr lang="en-US" sz="2200" b="0" dirty="0" err="1">
                <a:latin typeface="Montserrat" panose="00000500000000000000" pitchFamily="2" charset="0"/>
                <a:ea typeface="+mj-ea"/>
                <a:cs typeface="+mj-cs"/>
              </a:rPr>
              <a:t>previo</a:t>
            </a:r>
            <a:r>
              <a:rPr lang="en-US" sz="2200" b="0" dirty="0">
                <a:latin typeface="Montserrat" panose="00000500000000000000" pitchFamily="2" charset="0"/>
                <a:ea typeface="+mj-ea"/>
                <a:cs typeface="+mj-cs"/>
              </a:rPr>
              <a:t> a </a:t>
            </a:r>
            <a:r>
              <a:rPr lang="en-US" sz="2200" b="0" dirty="0" err="1">
                <a:latin typeface="Montserrat" panose="00000500000000000000" pitchFamily="2" charset="0"/>
                <a:ea typeface="+mj-ea"/>
                <a:cs typeface="+mj-cs"/>
              </a:rPr>
              <a:t>completar</a:t>
            </a:r>
            <a:r>
              <a:rPr lang="en-US" sz="2200" b="0" dirty="0">
                <a:latin typeface="Montserrat" panose="00000500000000000000" pitchFamily="2" charset="0"/>
                <a:ea typeface="+mj-ea"/>
                <a:cs typeface="+mj-cs"/>
              </a:rPr>
              <a:t> la Consulta.</a:t>
            </a:r>
            <a:endParaRPr lang="es-PR" sz="2200" b="0" dirty="0">
              <a:latin typeface="Montserrat" panose="00000500000000000000" pitchFamily="2" charset="0"/>
            </a:endParaRPr>
          </a:p>
        </p:txBody>
      </p:sp>
      <p:grpSp>
        <p:nvGrpSpPr>
          <p:cNvPr id="22" name="Group 21">
            <a:extLst>
              <a:ext uri="{FF2B5EF4-FFF2-40B4-BE49-F238E27FC236}">
                <a16:creationId xmlns:a16="http://schemas.microsoft.com/office/drawing/2014/main" id="{66B2647B-0424-0CE9-0001-A4D3CCFE04DC}"/>
              </a:ext>
            </a:extLst>
          </p:cNvPr>
          <p:cNvGrpSpPr/>
          <p:nvPr/>
        </p:nvGrpSpPr>
        <p:grpSpPr>
          <a:xfrm>
            <a:off x="7102037" y="1649048"/>
            <a:ext cx="4501144" cy="4410404"/>
            <a:chOff x="3786645" y="1737759"/>
            <a:chExt cx="4501144" cy="4410404"/>
          </a:xfrm>
        </p:grpSpPr>
        <p:grpSp>
          <p:nvGrpSpPr>
            <p:cNvPr id="23" name="Group 22">
              <a:extLst>
                <a:ext uri="{FF2B5EF4-FFF2-40B4-BE49-F238E27FC236}">
                  <a16:creationId xmlns:a16="http://schemas.microsoft.com/office/drawing/2014/main" id="{5A9D35DA-50F2-AB6A-E007-1403F4CFE7DA}"/>
                </a:ext>
              </a:extLst>
            </p:cNvPr>
            <p:cNvGrpSpPr/>
            <p:nvPr/>
          </p:nvGrpSpPr>
          <p:grpSpPr>
            <a:xfrm>
              <a:off x="3786645" y="1737759"/>
              <a:ext cx="4501144" cy="4410404"/>
              <a:chOff x="3786645" y="1737759"/>
              <a:chExt cx="4501144" cy="4410404"/>
            </a:xfrm>
          </p:grpSpPr>
          <p:sp>
            <p:nvSpPr>
              <p:cNvPr id="176" name="Freeform 5">
                <a:extLst>
                  <a:ext uri="{FF2B5EF4-FFF2-40B4-BE49-F238E27FC236}">
                    <a16:creationId xmlns:a16="http://schemas.microsoft.com/office/drawing/2014/main" id="{BB874CBD-ACC4-67A0-4013-2B63DDB397CF}"/>
                  </a:ext>
                </a:extLst>
              </p:cNvPr>
              <p:cNvSpPr>
                <a:spLocks noEditPoints="1"/>
              </p:cNvSpPr>
              <p:nvPr/>
            </p:nvSpPr>
            <p:spPr bwMode="auto">
              <a:xfrm>
                <a:off x="4762630" y="1883367"/>
                <a:ext cx="393560" cy="392505"/>
              </a:xfrm>
              <a:custGeom>
                <a:avLst/>
                <a:gdLst>
                  <a:gd name="T0" fmla="*/ 114 w 228"/>
                  <a:gd name="T1" fmla="*/ 228 h 228"/>
                  <a:gd name="T2" fmla="*/ 0 w 228"/>
                  <a:gd name="T3" fmla="*/ 114 h 228"/>
                  <a:gd name="T4" fmla="*/ 114 w 228"/>
                  <a:gd name="T5" fmla="*/ 0 h 228"/>
                  <a:gd name="T6" fmla="*/ 228 w 228"/>
                  <a:gd name="T7" fmla="*/ 114 h 228"/>
                  <a:gd name="T8" fmla="*/ 114 w 228"/>
                  <a:gd name="T9" fmla="*/ 228 h 228"/>
                  <a:gd name="T10" fmla="*/ 114 w 228"/>
                  <a:gd name="T11" fmla="*/ 27 h 228"/>
                  <a:gd name="T12" fmla="*/ 27 w 228"/>
                  <a:gd name="T13" fmla="*/ 114 h 228"/>
                  <a:gd name="T14" fmla="*/ 114 w 228"/>
                  <a:gd name="T15" fmla="*/ 201 h 228"/>
                  <a:gd name="T16" fmla="*/ 201 w 228"/>
                  <a:gd name="T17" fmla="*/ 114 h 228"/>
                  <a:gd name="T18" fmla="*/ 114 w 228"/>
                  <a:gd name="T19"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8" h="228">
                    <a:moveTo>
                      <a:pt x="114" y="228"/>
                    </a:moveTo>
                    <a:cubicBezTo>
                      <a:pt x="51" y="228"/>
                      <a:pt x="0" y="177"/>
                      <a:pt x="0" y="114"/>
                    </a:cubicBezTo>
                    <a:cubicBezTo>
                      <a:pt x="0" y="51"/>
                      <a:pt x="51" y="0"/>
                      <a:pt x="114" y="0"/>
                    </a:cubicBezTo>
                    <a:cubicBezTo>
                      <a:pt x="177" y="0"/>
                      <a:pt x="228" y="51"/>
                      <a:pt x="228" y="114"/>
                    </a:cubicBezTo>
                    <a:cubicBezTo>
                      <a:pt x="228" y="177"/>
                      <a:pt x="177" y="228"/>
                      <a:pt x="114" y="228"/>
                    </a:cubicBezTo>
                    <a:close/>
                    <a:moveTo>
                      <a:pt x="114" y="27"/>
                    </a:moveTo>
                    <a:cubicBezTo>
                      <a:pt x="66" y="27"/>
                      <a:pt x="27" y="66"/>
                      <a:pt x="27" y="114"/>
                    </a:cubicBezTo>
                    <a:cubicBezTo>
                      <a:pt x="27" y="162"/>
                      <a:pt x="66" y="201"/>
                      <a:pt x="114" y="201"/>
                    </a:cubicBezTo>
                    <a:cubicBezTo>
                      <a:pt x="162" y="201"/>
                      <a:pt x="201" y="162"/>
                      <a:pt x="201" y="114"/>
                    </a:cubicBezTo>
                    <a:cubicBezTo>
                      <a:pt x="201" y="66"/>
                      <a:pt x="162" y="27"/>
                      <a:pt x="114" y="27"/>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6">
                <a:extLst>
                  <a:ext uri="{FF2B5EF4-FFF2-40B4-BE49-F238E27FC236}">
                    <a16:creationId xmlns:a16="http://schemas.microsoft.com/office/drawing/2014/main" id="{B11CCC44-03BE-23E8-1B8E-E084BA25F086}"/>
                  </a:ext>
                </a:extLst>
              </p:cNvPr>
              <p:cNvSpPr>
                <a:spLocks noEditPoints="1"/>
              </p:cNvSpPr>
              <p:nvPr/>
            </p:nvSpPr>
            <p:spPr bwMode="auto">
              <a:xfrm>
                <a:off x="4621244" y="1737759"/>
                <a:ext cx="676332" cy="683719"/>
              </a:xfrm>
              <a:custGeom>
                <a:avLst/>
                <a:gdLst>
                  <a:gd name="T0" fmla="*/ 344 w 392"/>
                  <a:gd name="T1" fmla="*/ 198 h 396"/>
                  <a:gd name="T2" fmla="*/ 384 w 392"/>
                  <a:gd name="T3" fmla="*/ 159 h 396"/>
                  <a:gd name="T4" fmla="*/ 385 w 392"/>
                  <a:gd name="T5" fmla="*/ 130 h 396"/>
                  <a:gd name="T6" fmla="*/ 347 w 392"/>
                  <a:gd name="T7" fmla="*/ 112 h 396"/>
                  <a:gd name="T8" fmla="*/ 311 w 392"/>
                  <a:gd name="T9" fmla="*/ 105 h 396"/>
                  <a:gd name="T10" fmla="*/ 299 w 392"/>
                  <a:gd name="T11" fmla="*/ 93 h 396"/>
                  <a:gd name="T12" fmla="*/ 318 w 392"/>
                  <a:gd name="T13" fmla="*/ 40 h 396"/>
                  <a:gd name="T14" fmla="*/ 276 w 392"/>
                  <a:gd name="T15" fmla="*/ 15 h 396"/>
                  <a:gd name="T16" fmla="*/ 239 w 392"/>
                  <a:gd name="T17" fmla="*/ 59 h 396"/>
                  <a:gd name="T18" fmla="*/ 208 w 392"/>
                  <a:gd name="T19" fmla="*/ 53 h 396"/>
                  <a:gd name="T20" fmla="*/ 181 w 392"/>
                  <a:gd name="T21" fmla="*/ 0 h 396"/>
                  <a:gd name="T22" fmla="*/ 140 w 392"/>
                  <a:gd name="T23" fmla="*/ 17 h 396"/>
                  <a:gd name="T24" fmla="*/ 130 w 392"/>
                  <a:gd name="T25" fmla="*/ 70 h 396"/>
                  <a:gd name="T26" fmla="*/ 113 w 392"/>
                  <a:gd name="T27" fmla="*/ 81 h 396"/>
                  <a:gd name="T28" fmla="*/ 64 w 392"/>
                  <a:gd name="T29" fmla="*/ 52 h 396"/>
                  <a:gd name="T30" fmla="*/ 33 w 392"/>
                  <a:gd name="T31" fmla="*/ 88 h 396"/>
                  <a:gd name="T32" fmla="*/ 69 w 392"/>
                  <a:gd name="T33" fmla="*/ 134 h 396"/>
                  <a:gd name="T34" fmla="*/ 58 w 392"/>
                  <a:gd name="T35" fmla="*/ 163 h 396"/>
                  <a:gd name="T36" fmla="*/ 2 w 392"/>
                  <a:gd name="T37" fmla="*/ 175 h 396"/>
                  <a:gd name="T38" fmla="*/ 2 w 392"/>
                  <a:gd name="T39" fmla="*/ 220 h 396"/>
                  <a:gd name="T40" fmla="*/ 58 w 392"/>
                  <a:gd name="T41" fmla="*/ 232 h 396"/>
                  <a:gd name="T42" fmla="*/ 69 w 392"/>
                  <a:gd name="T43" fmla="*/ 262 h 396"/>
                  <a:gd name="T44" fmla="*/ 33 w 392"/>
                  <a:gd name="T45" fmla="*/ 307 h 396"/>
                  <a:gd name="T46" fmla="*/ 64 w 392"/>
                  <a:gd name="T47" fmla="*/ 343 h 396"/>
                  <a:gd name="T48" fmla="*/ 113 w 392"/>
                  <a:gd name="T49" fmla="*/ 315 h 396"/>
                  <a:gd name="T50" fmla="*/ 130 w 392"/>
                  <a:gd name="T51" fmla="*/ 325 h 396"/>
                  <a:gd name="T52" fmla="*/ 140 w 392"/>
                  <a:gd name="T53" fmla="*/ 378 h 396"/>
                  <a:gd name="T54" fmla="*/ 181 w 392"/>
                  <a:gd name="T55" fmla="*/ 395 h 396"/>
                  <a:gd name="T56" fmla="*/ 208 w 392"/>
                  <a:gd name="T57" fmla="*/ 342 h 396"/>
                  <a:gd name="T58" fmla="*/ 239 w 392"/>
                  <a:gd name="T59" fmla="*/ 337 h 396"/>
                  <a:gd name="T60" fmla="*/ 276 w 392"/>
                  <a:gd name="T61" fmla="*/ 381 h 396"/>
                  <a:gd name="T62" fmla="*/ 318 w 392"/>
                  <a:gd name="T63" fmla="*/ 356 h 396"/>
                  <a:gd name="T64" fmla="*/ 299 w 392"/>
                  <a:gd name="T65" fmla="*/ 302 h 396"/>
                  <a:gd name="T66" fmla="*/ 311 w 392"/>
                  <a:gd name="T67" fmla="*/ 290 h 396"/>
                  <a:gd name="T68" fmla="*/ 347 w 392"/>
                  <a:gd name="T69" fmla="*/ 283 h 396"/>
                  <a:gd name="T70" fmla="*/ 385 w 392"/>
                  <a:gd name="T71" fmla="*/ 266 h 396"/>
                  <a:gd name="T72" fmla="*/ 384 w 392"/>
                  <a:gd name="T73" fmla="*/ 237 h 396"/>
                  <a:gd name="T74" fmla="*/ 303 w 392"/>
                  <a:gd name="T75" fmla="*/ 236 h 396"/>
                  <a:gd name="T76" fmla="*/ 284 w 392"/>
                  <a:gd name="T77" fmla="*/ 269 h 396"/>
                  <a:gd name="T78" fmla="*/ 266 w 392"/>
                  <a:gd name="T79" fmla="*/ 286 h 396"/>
                  <a:gd name="T80" fmla="*/ 242 w 392"/>
                  <a:gd name="T81" fmla="*/ 300 h 396"/>
                  <a:gd name="T82" fmla="*/ 215 w 392"/>
                  <a:gd name="T83" fmla="*/ 308 h 396"/>
                  <a:gd name="T84" fmla="*/ 179 w 392"/>
                  <a:gd name="T85" fmla="*/ 307 h 396"/>
                  <a:gd name="T86" fmla="*/ 146 w 392"/>
                  <a:gd name="T87" fmla="*/ 296 h 396"/>
                  <a:gd name="T88" fmla="*/ 133 w 392"/>
                  <a:gd name="T89" fmla="*/ 287 h 396"/>
                  <a:gd name="T90" fmla="*/ 99 w 392"/>
                  <a:gd name="T91" fmla="*/ 247 h 396"/>
                  <a:gd name="T92" fmla="*/ 91 w 392"/>
                  <a:gd name="T93" fmla="*/ 224 h 396"/>
                  <a:gd name="T94" fmla="*/ 94 w 392"/>
                  <a:gd name="T95" fmla="*/ 160 h 396"/>
                  <a:gd name="T96" fmla="*/ 123 w 392"/>
                  <a:gd name="T97" fmla="*/ 116 h 396"/>
                  <a:gd name="T98" fmla="*/ 140 w 392"/>
                  <a:gd name="T99" fmla="*/ 103 h 396"/>
                  <a:gd name="T100" fmla="*/ 166 w 392"/>
                  <a:gd name="T101" fmla="*/ 92 h 396"/>
                  <a:gd name="T102" fmla="*/ 194 w 392"/>
                  <a:gd name="T103" fmla="*/ 87 h 396"/>
                  <a:gd name="T104" fmla="*/ 221 w 392"/>
                  <a:gd name="T105" fmla="*/ 89 h 396"/>
                  <a:gd name="T106" fmla="*/ 254 w 392"/>
                  <a:gd name="T107" fmla="*/ 101 h 396"/>
                  <a:gd name="T108" fmla="*/ 279 w 392"/>
                  <a:gd name="T109" fmla="*/ 121 h 396"/>
                  <a:gd name="T110" fmla="*/ 286 w 392"/>
                  <a:gd name="T111" fmla="*/ 129 h 396"/>
                  <a:gd name="T112" fmla="*/ 309 w 392"/>
                  <a:gd name="T113" fmla="*/ 18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2" h="396">
                    <a:moveTo>
                      <a:pt x="367" y="227"/>
                    </a:moveTo>
                    <a:cubicBezTo>
                      <a:pt x="357" y="222"/>
                      <a:pt x="346" y="217"/>
                      <a:pt x="342" y="216"/>
                    </a:cubicBezTo>
                    <a:cubicBezTo>
                      <a:pt x="343" y="215"/>
                      <a:pt x="343" y="214"/>
                      <a:pt x="343" y="214"/>
                    </a:cubicBezTo>
                    <a:cubicBezTo>
                      <a:pt x="343" y="204"/>
                      <a:pt x="344" y="198"/>
                      <a:pt x="344" y="198"/>
                    </a:cubicBezTo>
                    <a:cubicBezTo>
                      <a:pt x="344" y="198"/>
                      <a:pt x="343" y="191"/>
                      <a:pt x="343" y="182"/>
                    </a:cubicBezTo>
                    <a:cubicBezTo>
                      <a:pt x="343" y="181"/>
                      <a:pt x="343" y="181"/>
                      <a:pt x="342" y="180"/>
                    </a:cubicBezTo>
                    <a:cubicBezTo>
                      <a:pt x="346" y="178"/>
                      <a:pt x="357" y="174"/>
                      <a:pt x="367" y="168"/>
                    </a:cubicBezTo>
                    <a:cubicBezTo>
                      <a:pt x="373" y="165"/>
                      <a:pt x="380" y="161"/>
                      <a:pt x="384" y="159"/>
                    </a:cubicBezTo>
                    <a:cubicBezTo>
                      <a:pt x="389" y="156"/>
                      <a:pt x="392" y="154"/>
                      <a:pt x="392" y="154"/>
                    </a:cubicBezTo>
                    <a:cubicBezTo>
                      <a:pt x="392" y="154"/>
                      <a:pt x="391" y="151"/>
                      <a:pt x="390" y="146"/>
                    </a:cubicBezTo>
                    <a:cubicBezTo>
                      <a:pt x="390" y="144"/>
                      <a:pt x="389" y="141"/>
                      <a:pt x="388" y="139"/>
                    </a:cubicBezTo>
                    <a:cubicBezTo>
                      <a:pt x="387" y="136"/>
                      <a:pt x="386" y="133"/>
                      <a:pt x="385" y="130"/>
                    </a:cubicBezTo>
                    <a:cubicBezTo>
                      <a:pt x="384" y="127"/>
                      <a:pt x="383" y="124"/>
                      <a:pt x="382" y="121"/>
                    </a:cubicBezTo>
                    <a:cubicBezTo>
                      <a:pt x="381" y="119"/>
                      <a:pt x="379" y="116"/>
                      <a:pt x="378" y="114"/>
                    </a:cubicBezTo>
                    <a:cubicBezTo>
                      <a:pt x="376" y="110"/>
                      <a:pt x="375" y="107"/>
                      <a:pt x="375" y="107"/>
                    </a:cubicBezTo>
                    <a:cubicBezTo>
                      <a:pt x="375" y="107"/>
                      <a:pt x="361" y="109"/>
                      <a:pt x="347" y="112"/>
                    </a:cubicBezTo>
                    <a:cubicBezTo>
                      <a:pt x="335" y="115"/>
                      <a:pt x="324" y="118"/>
                      <a:pt x="320" y="119"/>
                    </a:cubicBezTo>
                    <a:cubicBezTo>
                      <a:pt x="320" y="119"/>
                      <a:pt x="320" y="118"/>
                      <a:pt x="319" y="117"/>
                    </a:cubicBezTo>
                    <a:cubicBezTo>
                      <a:pt x="317" y="113"/>
                      <a:pt x="314" y="110"/>
                      <a:pt x="312" y="108"/>
                    </a:cubicBezTo>
                    <a:cubicBezTo>
                      <a:pt x="312" y="107"/>
                      <a:pt x="311" y="106"/>
                      <a:pt x="311" y="105"/>
                    </a:cubicBezTo>
                    <a:cubicBezTo>
                      <a:pt x="310" y="105"/>
                      <a:pt x="310" y="105"/>
                      <a:pt x="310" y="105"/>
                    </a:cubicBezTo>
                    <a:cubicBezTo>
                      <a:pt x="310" y="105"/>
                      <a:pt x="309" y="103"/>
                      <a:pt x="307" y="101"/>
                    </a:cubicBezTo>
                    <a:cubicBezTo>
                      <a:pt x="306" y="100"/>
                      <a:pt x="305" y="99"/>
                      <a:pt x="303" y="98"/>
                    </a:cubicBezTo>
                    <a:cubicBezTo>
                      <a:pt x="302" y="96"/>
                      <a:pt x="301" y="95"/>
                      <a:pt x="299" y="93"/>
                    </a:cubicBezTo>
                    <a:cubicBezTo>
                      <a:pt x="298" y="93"/>
                      <a:pt x="298" y="92"/>
                      <a:pt x="297" y="92"/>
                    </a:cubicBezTo>
                    <a:cubicBezTo>
                      <a:pt x="299" y="88"/>
                      <a:pt x="304" y="78"/>
                      <a:pt x="309" y="67"/>
                    </a:cubicBezTo>
                    <a:cubicBezTo>
                      <a:pt x="312" y="60"/>
                      <a:pt x="314" y="54"/>
                      <a:pt x="316" y="48"/>
                    </a:cubicBezTo>
                    <a:cubicBezTo>
                      <a:pt x="317" y="43"/>
                      <a:pt x="318" y="40"/>
                      <a:pt x="318" y="40"/>
                    </a:cubicBezTo>
                    <a:cubicBezTo>
                      <a:pt x="318" y="40"/>
                      <a:pt x="316" y="38"/>
                      <a:pt x="312" y="35"/>
                    </a:cubicBezTo>
                    <a:cubicBezTo>
                      <a:pt x="309" y="32"/>
                      <a:pt x="303" y="29"/>
                      <a:pt x="298" y="26"/>
                    </a:cubicBezTo>
                    <a:cubicBezTo>
                      <a:pt x="293" y="23"/>
                      <a:pt x="287" y="20"/>
                      <a:pt x="283" y="18"/>
                    </a:cubicBezTo>
                    <a:cubicBezTo>
                      <a:pt x="279" y="16"/>
                      <a:pt x="276" y="15"/>
                      <a:pt x="276" y="15"/>
                    </a:cubicBezTo>
                    <a:cubicBezTo>
                      <a:pt x="276" y="15"/>
                      <a:pt x="266" y="26"/>
                      <a:pt x="257" y="37"/>
                    </a:cubicBezTo>
                    <a:cubicBezTo>
                      <a:pt x="253" y="43"/>
                      <a:pt x="248" y="49"/>
                      <a:pt x="245" y="53"/>
                    </a:cubicBezTo>
                    <a:cubicBezTo>
                      <a:pt x="244" y="56"/>
                      <a:pt x="242" y="58"/>
                      <a:pt x="241" y="59"/>
                    </a:cubicBezTo>
                    <a:cubicBezTo>
                      <a:pt x="241" y="59"/>
                      <a:pt x="240" y="59"/>
                      <a:pt x="239" y="59"/>
                    </a:cubicBezTo>
                    <a:cubicBezTo>
                      <a:pt x="235" y="57"/>
                      <a:pt x="231" y="56"/>
                      <a:pt x="228" y="56"/>
                    </a:cubicBezTo>
                    <a:cubicBezTo>
                      <a:pt x="225" y="55"/>
                      <a:pt x="224" y="55"/>
                      <a:pt x="224" y="55"/>
                    </a:cubicBezTo>
                    <a:cubicBezTo>
                      <a:pt x="224" y="55"/>
                      <a:pt x="222" y="55"/>
                      <a:pt x="220" y="54"/>
                    </a:cubicBezTo>
                    <a:cubicBezTo>
                      <a:pt x="217" y="54"/>
                      <a:pt x="213" y="53"/>
                      <a:pt x="208" y="53"/>
                    </a:cubicBezTo>
                    <a:cubicBezTo>
                      <a:pt x="207" y="53"/>
                      <a:pt x="207" y="53"/>
                      <a:pt x="206" y="53"/>
                    </a:cubicBezTo>
                    <a:cubicBezTo>
                      <a:pt x="205" y="49"/>
                      <a:pt x="203" y="38"/>
                      <a:pt x="199" y="27"/>
                    </a:cubicBezTo>
                    <a:cubicBezTo>
                      <a:pt x="195" y="13"/>
                      <a:pt x="189" y="0"/>
                      <a:pt x="189" y="0"/>
                    </a:cubicBezTo>
                    <a:cubicBezTo>
                      <a:pt x="189" y="0"/>
                      <a:pt x="186" y="0"/>
                      <a:pt x="181" y="0"/>
                    </a:cubicBezTo>
                    <a:cubicBezTo>
                      <a:pt x="177" y="0"/>
                      <a:pt x="170" y="2"/>
                      <a:pt x="164" y="3"/>
                    </a:cubicBezTo>
                    <a:cubicBezTo>
                      <a:pt x="158" y="3"/>
                      <a:pt x="152" y="5"/>
                      <a:pt x="148" y="6"/>
                    </a:cubicBezTo>
                    <a:cubicBezTo>
                      <a:pt x="143" y="7"/>
                      <a:pt x="140" y="8"/>
                      <a:pt x="140" y="8"/>
                    </a:cubicBezTo>
                    <a:cubicBezTo>
                      <a:pt x="140" y="8"/>
                      <a:pt x="140" y="12"/>
                      <a:pt x="140" y="17"/>
                    </a:cubicBezTo>
                    <a:cubicBezTo>
                      <a:pt x="140" y="23"/>
                      <a:pt x="140" y="30"/>
                      <a:pt x="140" y="37"/>
                    </a:cubicBezTo>
                    <a:cubicBezTo>
                      <a:pt x="140" y="49"/>
                      <a:pt x="142" y="61"/>
                      <a:pt x="142" y="64"/>
                    </a:cubicBezTo>
                    <a:cubicBezTo>
                      <a:pt x="142" y="64"/>
                      <a:pt x="141" y="65"/>
                      <a:pt x="140" y="65"/>
                    </a:cubicBezTo>
                    <a:cubicBezTo>
                      <a:pt x="136" y="67"/>
                      <a:pt x="132" y="69"/>
                      <a:pt x="130" y="70"/>
                    </a:cubicBezTo>
                    <a:cubicBezTo>
                      <a:pt x="128" y="71"/>
                      <a:pt x="126" y="72"/>
                      <a:pt x="126" y="72"/>
                    </a:cubicBezTo>
                    <a:cubicBezTo>
                      <a:pt x="126" y="72"/>
                      <a:pt x="125" y="73"/>
                      <a:pt x="123" y="75"/>
                    </a:cubicBezTo>
                    <a:cubicBezTo>
                      <a:pt x="121" y="75"/>
                      <a:pt x="120" y="76"/>
                      <a:pt x="118" y="77"/>
                    </a:cubicBezTo>
                    <a:cubicBezTo>
                      <a:pt x="117" y="78"/>
                      <a:pt x="115" y="80"/>
                      <a:pt x="113" y="81"/>
                    </a:cubicBezTo>
                    <a:cubicBezTo>
                      <a:pt x="112" y="81"/>
                      <a:pt x="112" y="82"/>
                      <a:pt x="111" y="82"/>
                    </a:cubicBezTo>
                    <a:cubicBezTo>
                      <a:pt x="110" y="81"/>
                      <a:pt x="108" y="80"/>
                      <a:pt x="105" y="78"/>
                    </a:cubicBezTo>
                    <a:cubicBezTo>
                      <a:pt x="101" y="75"/>
                      <a:pt x="95" y="70"/>
                      <a:pt x="89" y="67"/>
                    </a:cubicBezTo>
                    <a:cubicBezTo>
                      <a:pt x="77" y="59"/>
                      <a:pt x="64" y="52"/>
                      <a:pt x="64" y="52"/>
                    </a:cubicBezTo>
                    <a:cubicBezTo>
                      <a:pt x="64" y="52"/>
                      <a:pt x="62" y="55"/>
                      <a:pt x="58" y="58"/>
                    </a:cubicBezTo>
                    <a:cubicBezTo>
                      <a:pt x="55" y="61"/>
                      <a:pt x="51" y="66"/>
                      <a:pt x="47" y="70"/>
                    </a:cubicBezTo>
                    <a:cubicBezTo>
                      <a:pt x="43" y="75"/>
                      <a:pt x="39" y="80"/>
                      <a:pt x="36" y="84"/>
                    </a:cubicBezTo>
                    <a:cubicBezTo>
                      <a:pt x="35" y="86"/>
                      <a:pt x="34" y="87"/>
                      <a:pt x="33" y="88"/>
                    </a:cubicBezTo>
                    <a:cubicBezTo>
                      <a:pt x="33" y="90"/>
                      <a:pt x="32" y="90"/>
                      <a:pt x="32" y="90"/>
                    </a:cubicBezTo>
                    <a:cubicBezTo>
                      <a:pt x="32" y="90"/>
                      <a:pt x="41" y="102"/>
                      <a:pt x="51" y="113"/>
                    </a:cubicBezTo>
                    <a:cubicBezTo>
                      <a:pt x="58" y="121"/>
                      <a:pt x="67" y="129"/>
                      <a:pt x="70" y="132"/>
                    </a:cubicBezTo>
                    <a:cubicBezTo>
                      <a:pt x="69" y="132"/>
                      <a:pt x="69" y="133"/>
                      <a:pt x="69" y="134"/>
                    </a:cubicBezTo>
                    <a:cubicBezTo>
                      <a:pt x="67" y="138"/>
                      <a:pt x="65" y="141"/>
                      <a:pt x="64" y="144"/>
                    </a:cubicBezTo>
                    <a:cubicBezTo>
                      <a:pt x="63" y="147"/>
                      <a:pt x="63" y="148"/>
                      <a:pt x="63" y="148"/>
                    </a:cubicBezTo>
                    <a:cubicBezTo>
                      <a:pt x="63" y="148"/>
                      <a:pt x="62" y="150"/>
                      <a:pt x="61" y="152"/>
                    </a:cubicBezTo>
                    <a:cubicBezTo>
                      <a:pt x="60" y="155"/>
                      <a:pt x="59" y="159"/>
                      <a:pt x="58" y="163"/>
                    </a:cubicBezTo>
                    <a:cubicBezTo>
                      <a:pt x="58" y="164"/>
                      <a:pt x="58" y="165"/>
                      <a:pt x="57" y="165"/>
                    </a:cubicBezTo>
                    <a:cubicBezTo>
                      <a:pt x="54" y="166"/>
                      <a:pt x="42" y="166"/>
                      <a:pt x="30" y="168"/>
                    </a:cubicBezTo>
                    <a:cubicBezTo>
                      <a:pt x="16" y="170"/>
                      <a:pt x="2" y="173"/>
                      <a:pt x="2" y="173"/>
                    </a:cubicBezTo>
                    <a:cubicBezTo>
                      <a:pt x="2" y="173"/>
                      <a:pt x="2" y="174"/>
                      <a:pt x="2" y="175"/>
                    </a:cubicBezTo>
                    <a:cubicBezTo>
                      <a:pt x="1" y="177"/>
                      <a:pt x="1" y="178"/>
                      <a:pt x="1" y="181"/>
                    </a:cubicBezTo>
                    <a:cubicBezTo>
                      <a:pt x="1" y="185"/>
                      <a:pt x="1" y="192"/>
                      <a:pt x="0" y="198"/>
                    </a:cubicBezTo>
                    <a:cubicBezTo>
                      <a:pt x="1" y="204"/>
                      <a:pt x="1" y="210"/>
                      <a:pt x="1" y="215"/>
                    </a:cubicBezTo>
                    <a:cubicBezTo>
                      <a:pt x="1" y="217"/>
                      <a:pt x="1" y="219"/>
                      <a:pt x="2" y="220"/>
                    </a:cubicBezTo>
                    <a:cubicBezTo>
                      <a:pt x="2" y="222"/>
                      <a:pt x="2" y="222"/>
                      <a:pt x="2" y="222"/>
                    </a:cubicBezTo>
                    <a:cubicBezTo>
                      <a:pt x="2" y="222"/>
                      <a:pt x="16" y="226"/>
                      <a:pt x="30" y="228"/>
                    </a:cubicBezTo>
                    <a:cubicBezTo>
                      <a:pt x="42" y="229"/>
                      <a:pt x="54" y="230"/>
                      <a:pt x="57" y="230"/>
                    </a:cubicBezTo>
                    <a:cubicBezTo>
                      <a:pt x="58" y="231"/>
                      <a:pt x="58" y="232"/>
                      <a:pt x="58" y="232"/>
                    </a:cubicBezTo>
                    <a:cubicBezTo>
                      <a:pt x="59" y="237"/>
                      <a:pt x="60" y="241"/>
                      <a:pt x="61" y="243"/>
                    </a:cubicBezTo>
                    <a:cubicBezTo>
                      <a:pt x="62" y="246"/>
                      <a:pt x="63" y="247"/>
                      <a:pt x="63" y="247"/>
                    </a:cubicBezTo>
                    <a:cubicBezTo>
                      <a:pt x="63" y="247"/>
                      <a:pt x="63" y="249"/>
                      <a:pt x="64" y="251"/>
                    </a:cubicBezTo>
                    <a:cubicBezTo>
                      <a:pt x="65" y="254"/>
                      <a:pt x="67" y="258"/>
                      <a:pt x="69" y="262"/>
                    </a:cubicBezTo>
                    <a:cubicBezTo>
                      <a:pt x="69" y="262"/>
                      <a:pt x="69" y="263"/>
                      <a:pt x="70" y="264"/>
                    </a:cubicBezTo>
                    <a:cubicBezTo>
                      <a:pt x="67" y="266"/>
                      <a:pt x="58" y="274"/>
                      <a:pt x="51" y="283"/>
                    </a:cubicBezTo>
                    <a:cubicBezTo>
                      <a:pt x="41" y="294"/>
                      <a:pt x="32" y="305"/>
                      <a:pt x="32" y="305"/>
                    </a:cubicBezTo>
                    <a:cubicBezTo>
                      <a:pt x="32" y="305"/>
                      <a:pt x="33" y="306"/>
                      <a:pt x="33" y="307"/>
                    </a:cubicBezTo>
                    <a:cubicBezTo>
                      <a:pt x="34" y="308"/>
                      <a:pt x="35" y="310"/>
                      <a:pt x="36" y="312"/>
                    </a:cubicBezTo>
                    <a:cubicBezTo>
                      <a:pt x="39" y="315"/>
                      <a:pt x="43" y="321"/>
                      <a:pt x="47" y="325"/>
                    </a:cubicBezTo>
                    <a:cubicBezTo>
                      <a:pt x="51" y="330"/>
                      <a:pt x="55" y="334"/>
                      <a:pt x="58" y="338"/>
                    </a:cubicBezTo>
                    <a:cubicBezTo>
                      <a:pt x="62" y="341"/>
                      <a:pt x="64" y="343"/>
                      <a:pt x="64" y="343"/>
                    </a:cubicBezTo>
                    <a:cubicBezTo>
                      <a:pt x="64" y="343"/>
                      <a:pt x="77" y="337"/>
                      <a:pt x="89" y="329"/>
                    </a:cubicBezTo>
                    <a:cubicBezTo>
                      <a:pt x="95" y="325"/>
                      <a:pt x="101" y="321"/>
                      <a:pt x="105" y="318"/>
                    </a:cubicBezTo>
                    <a:cubicBezTo>
                      <a:pt x="108" y="316"/>
                      <a:pt x="110" y="314"/>
                      <a:pt x="111" y="313"/>
                    </a:cubicBezTo>
                    <a:cubicBezTo>
                      <a:pt x="112" y="314"/>
                      <a:pt x="112" y="314"/>
                      <a:pt x="113" y="315"/>
                    </a:cubicBezTo>
                    <a:cubicBezTo>
                      <a:pt x="115" y="316"/>
                      <a:pt x="117" y="317"/>
                      <a:pt x="118" y="318"/>
                    </a:cubicBezTo>
                    <a:cubicBezTo>
                      <a:pt x="120" y="319"/>
                      <a:pt x="121" y="320"/>
                      <a:pt x="123" y="321"/>
                    </a:cubicBezTo>
                    <a:cubicBezTo>
                      <a:pt x="125" y="322"/>
                      <a:pt x="126" y="323"/>
                      <a:pt x="126" y="323"/>
                    </a:cubicBezTo>
                    <a:cubicBezTo>
                      <a:pt x="126" y="323"/>
                      <a:pt x="128" y="324"/>
                      <a:pt x="130" y="325"/>
                    </a:cubicBezTo>
                    <a:cubicBezTo>
                      <a:pt x="132" y="327"/>
                      <a:pt x="136" y="328"/>
                      <a:pt x="140" y="330"/>
                    </a:cubicBezTo>
                    <a:cubicBezTo>
                      <a:pt x="141" y="331"/>
                      <a:pt x="142" y="331"/>
                      <a:pt x="142" y="331"/>
                    </a:cubicBezTo>
                    <a:cubicBezTo>
                      <a:pt x="142" y="335"/>
                      <a:pt x="140" y="346"/>
                      <a:pt x="140" y="358"/>
                    </a:cubicBezTo>
                    <a:cubicBezTo>
                      <a:pt x="140" y="365"/>
                      <a:pt x="140" y="373"/>
                      <a:pt x="140" y="378"/>
                    </a:cubicBezTo>
                    <a:cubicBezTo>
                      <a:pt x="140" y="384"/>
                      <a:pt x="140" y="387"/>
                      <a:pt x="140" y="387"/>
                    </a:cubicBezTo>
                    <a:cubicBezTo>
                      <a:pt x="140" y="387"/>
                      <a:pt x="143" y="388"/>
                      <a:pt x="148" y="389"/>
                    </a:cubicBezTo>
                    <a:cubicBezTo>
                      <a:pt x="152" y="390"/>
                      <a:pt x="158" y="392"/>
                      <a:pt x="164" y="393"/>
                    </a:cubicBezTo>
                    <a:cubicBezTo>
                      <a:pt x="170" y="394"/>
                      <a:pt x="177" y="395"/>
                      <a:pt x="181" y="395"/>
                    </a:cubicBezTo>
                    <a:cubicBezTo>
                      <a:pt x="186" y="396"/>
                      <a:pt x="189" y="396"/>
                      <a:pt x="189" y="396"/>
                    </a:cubicBezTo>
                    <a:cubicBezTo>
                      <a:pt x="189" y="396"/>
                      <a:pt x="195" y="382"/>
                      <a:pt x="199" y="369"/>
                    </a:cubicBezTo>
                    <a:cubicBezTo>
                      <a:pt x="203" y="357"/>
                      <a:pt x="205" y="346"/>
                      <a:pt x="206" y="342"/>
                    </a:cubicBezTo>
                    <a:cubicBezTo>
                      <a:pt x="207" y="342"/>
                      <a:pt x="207" y="342"/>
                      <a:pt x="208" y="342"/>
                    </a:cubicBezTo>
                    <a:cubicBezTo>
                      <a:pt x="213" y="342"/>
                      <a:pt x="217" y="342"/>
                      <a:pt x="220" y="341"/>
                    </a:cubicBezTo>
                    <a:cubicBezTo>
                      <a:pt x="222" y="341"/>
                      <a:pt x="224" y="340"/>
                      <a:pt x="224" y="340"/>
                    </a:cubicBezTo>
                    <a:cubicBezTo>
                      <a:pt x="224" y="340"/>
                      <a:pt x="225" y="340"/>
                      <a:pt x="228" y="340"/>
                    </a:cubicBezTo>
                    <a:cubicBezTo>
                      <a:pt x="231" y="339"/>
                      <a:pt x="235" y="338"/>
                      <a:pt x="239" y="337"/>
                    </a:cubicBezTo>
                    <a:cubicBezTo>
                      <a:pt x="240" y="337"/>
                      <a:pt x="241" y="337"/>
                      <a:pt x="241" y="336"/>
                    </a:cubicBezTo>
                    <a:cubicBezTo>
                      <a:pt x="242" y="338"/>
                      <a:pt x="244" y="340"/>
                      <a:pt x="245" y="343"/>
                    </a:cubicBezTo>
                    <a:cubicBezTo>
                      <a:pt x="248" y="347"/>
                      <a:pt x="253" y="353"/>
                      <a:pt x="257" y="358"/>
                    </a:cubicBezTo>
                    <a:cubicBezTo>
                      <a:pt x="266" y="370"/>
                      <a:pt x="276" y="381"/>
                      <a:pt x="276" y="381"/>
                    </a:cubicBezTo>
                    <a:cubicBezTo>
                      <a:pt x="276" y="381"/>
                      <a:pt x="279" y="379"/>
                      <a:pt x="283" y="377"/>
                    </a:cubicBezTo>
                    <a:cubicBezTo>
                      <a:pt x="287" y="375"/>
                      <a:pt x="293" y="373"/>
                      <a:pt x="298" y="369"/>
                    </a:cubicBezTo>
                    <a:cubicBezTo>
                      <a:pt x="303" y="366"/>
                      <a:pt x="309" y="363"/>
                      <a:pt x="312" y="360"/>
                    </a:cubicBezTo>
                    <a:cubicBezTo>
                      <a:pt x="316" y="358"/>
                      <a:pt x="318" y="356"/>
                      <a:pt x="318" y="356"/>
                    </a:cubicBezTo>
                    <a:cubicBezTo>
                      <a:pt x="318" y="356"/>
                      <a:pt x="317" y="352"/>
                      <a:pt x="316" y="347"/>
                    </a:cubicBezTo>
                    <a:cubicBezTo>
                      <a:pt x="314" y="342"/>
                      <a:pt x="312" y="335"/>
                      <a:pt x="309" y="329"/>
                    </a:cubicBezTo>
                    <a:cubicBezTo>
                      <a:pt x="304" y="317"/>
                      <a:pt x="299" y="307"/>
                      <a:pt x="297" y="304"/>
                    </a:cubicBezTo>
                    <a:cubicBezTo>
                      <a:pt x="298" y="303"/>
                      <a:pt x="298" y="303"/>
                      <a:pt x="299" y="302"/>
                    </a:cubicBezTo>
                    <a:cubicBezTo>
                      <a:pt x="301" y="301"/>
                      <a:pt x="302" y="299"/>
                      <a:pt x="303" y="298"/>
                    </a:cubicBezTo>
                    <a:cubicBezTo>
                      <a:pt x="305" y="296"/>
                      <a:pt x="306" y="295"/>
                      <a:pt x="307" y="294"/>
                    </a:cubicBezTo>
                    <a:cubicBezTo>
                      <a:pt x="309" y="292"/>
                      <a:pt x="310" y="291"/>
                      <a:pt x="310" y="291"/>
                    </a:cubicBezTo>
                    <a:cubicBezTo>
                      <a:pt x="310" y="291"/>
                      <a:pt x="310" y="291"/>
                      <a:pt x="311" y="290"/>
                    </a:cubicBezTo>
                    <a:cubicBezTo>
                      <a:pt x="311" y="290"/>
                      <a:pt x="312" y="289"/>
                      <a:pt x="312" y="288"/>
                    </a:cubicBezTo>
                    <a:cubicBezTo>
                      <a:pt x="314" y="285"/>
                      <a:pt x="317" y="282"/>
                      <a:pt x="319" y="278"/>
                    </a:cubicBezTo>
                    <a:cubicBezTo>
                      <a:pt x="320" y="278"/>
                      <a:pt x="320" y="277"/>
                      <a:pt x="320" y="276"/>
                    </a:cubicBezTo>
                    <a:cubicBezTo>
                      <a:pt x="324" y="278"/>
                      <a:pt x="335" y="281"/>
                      <a:pt x="347" y="283"/>
                    </a:cubicBezTo>
                    <a:cubicBezTo>
                      <a:pt x="361" y="287"/>
                      <a:pt x="375" y="288"/>
                      <a:pt x="375" y="288"/>
                    </a:cubicBezTo>
                    <a:cubicBezTo>
                      <a:pt x="375" y="288"/>
                      <a:pt x="376" y="285"/>
                      <a:pt x="378" y="281"/>
                    </a:cubicBezTo>
                    <a:cubicBezTo>
                      <a:pt x="379" y="279"/>
                      <a:pt x="381" y="277"/>
                      <a:pt x="382" y="274"/>
                    </a:cubicBezTo>
                    <a:cubicBezTo>
                      <a:pt x="383" y="271"/>
                      <a:pt x="384" y="268"/>
                      <a:pt x="385" y="266"/>
                    </a:cubicBezTo>
                    <a:cubicBezTo>
                      <a:pt x="386" y="263"/>
                      <a:pt x="387" y="260"/>
                      <a:pt x="388" y="257"/>
                    </a:cubicBezTo>
                    <a:cubicBezTo>
                      <a:pt x="389" y="254"/>
                      <a:pt x="390" y="252"/>
                      <a:pt x="390" y="249"/>
                    </a:cubicBezTo>
                    <a:cubicBezTo>
                      <a:pt x="391" y="245"/>
                      <a:pt x="392" y="242"/>
                      <a:pt x="392" y="242"/>
                    </a:cubicBezTo>
                    <a:cubicBezTo>
                      <a:pt x="392" y="242"/>
                      <a:pt x="389" y="240"/>
                      <a:pt x="384" y="237"/>
                    </a:cubicBezTo>
                    <a:cubicBezTo>
                      <a:pt x="380" y="234"/>
                      <a:pt x="373" y="231"/>
                      <a:pt x="367" y="227"/>
                    </a:cubicBezTo>
                    <a:close/>
                    <a:moveTo>
                      <a:pt x="309" y="210"/>
                    </a:moveTo>
                    <a:cubicBezTo>
                      <a:pt x="309" y="213"/>
                      <a:pt x="308" y="218"/>
                      <a:pt x="307" y="222"/>
                    </a:cubicBezTo>
                    <a:cubicBezTo>
                      <a:pt x="306" y="227"/>
                      <a:pt x="305" y="231"/>
                      <a:pt x="303" y="236"/>
                    </a:cubicBezTo>
                    <a:cubicBezTo>
                      <a:pt x="300" y="245"/>
                      <a:pt x="295" y="253"/>
                      <a:pt x="291" y="260"/>
                    </a:cubicBezTo>
                    <a:cubicBezTo>
                      <a:pt x="289" y="262"/>
                      <a:pt x="287" y="265"/>
                      <a:pt x="286" y="267"/>
                    </a:cubicBezTo>
                    <a:cubicBezTo>
                      <a:pt x="285" y="267"/>
                      <a:pt x="285" y="268"/>
                      <a:pt x="285" y="269"/>
                    </a:cubicBezTo>
                    <a:cubicBezTo>
                      <a:pt x="284" y="269"/>
                      <a:pt x="284" y="269"/>
                      <a:pt x="284" y="269"/>
                    </a:cubicBezTo>
                    <a:cubicBezTo>
                      <a:pt x="284" y="269"/>
                      <a:pt x="283" y="270"/>
                      <a:pt x="282" y="272"/>
                    </a:cubicBezTo>
                    <a:cubicBezTo>
                      <a:pt x="281" y="272"/>
                      <a:pt x="280" y="273"/>
                      <a:pt x="279" y="275"/>
                    </a:cubicBezTo>
                    <a:cubicBezTo>
                      <a:pt x="278" y="276"/>
                      <a:pt x="277" y="277"/>
                      <a:pt x="276" y="278"/>
                    </a:cubicBezTo>
                    <a:cubicBezTo>
                      <a:pt x="273" y="280"/>
                      <a:pt x="270" y="284"/>
                      <a:pt x="266" y="286"/>
                    </a:cubicBezTo>
                    <a:cubicBezTo>
                      <a:pt x="264" y="287"/>
                      <a:pt x="262" y="289"/>
                      <a:pt x="260" y="290"/>
                    </a:cubicBezTo>
                    <a:cubicBezTo>
                      <a:pt x="258" y="292"/>
                      <a:pt x="256" y="293"/>
                      <a:pt x="254" y="294"/>
                    </a:cubicBezTo>
                    <a:cubicBezTo>
                      <a:pt x="252" y="295"/>
                      <a:pt x="250" y="296"/>
                      <a:pt x="248" y="297"/>
                    </a:cubicBezTo>
                    <a:cubicBezTo>
                      <a:pt x="246" y="298"/>
                      <a:pt x="244" y="300"/>
                      <a:pt x="242" y="300"/>
                    </a:cubicBezTo>
                    <a:cubicBezTo>
                      <a:pt x="237" y="302"/>
                      <a:pt x="233" y="304"/>
                      <a:pt x="230" y="305"/>
                    </a:cubicBezTo>
                    <a:cubicBezTo>
                      <a:pt x="226" y="305"/>
                      <a:pt x="223" y="306"/>
                      <a:pt x="221" y="307"/>
                    </a:cubicBezTo>
                    <a:cubicBezTo>
                      <a:pt x="219" y="307"/>
                      <a:pt x="218" y="307"/>
                      <a:pt x="218" y="307"/>
                    </a:cubicBezTo>
                    <a:cubicBezTo>
                      <a:pt x="218" y="307"/>
                      <a:pt x="217" y="307"/>
                      <a:pt x="215" y="308"/>
                    </a:cubicBezTo>
                    <a:cubicBezTo>
                      <a:pt x="213" y="308"/>
                      <a:pt x="210" y="309"/>
                      <a:pt x="206" y="309"/>
                    </a:cubicBezTo>
                    <a:cubicBezTo>
                      <a:pt x="202" y="309"/>
                      <a:pt x="198" y="309"/>
                      <a:pt x="194" y="309"/>
                    </a:cubicBezTo>
                    <a:cubicBezTo>
                      <a:pt x="191" y="309"/>
                      <a:pt x="189" y="309"/>
                      <a:pt x="187" y="308"/>
                    </a:cubicBezTo>
                    <a:cubicBezTo>
                      <a:pt x="184" y="308"/>
                      <a:pt x="182" y="308"/>
                      <a:pt x="179" y="307"/>
                    </a:cubicBezTo>
                    <a:cubicBezTo>
                      <a:pt x="177" y="307"/>
                      <a:pt x="175" y="306"/>
                      <a:pt x="172" y="306"/>
                    </a:cubicBezTo>
                    <a:cubicBezTo>
                      <a:pt x="170" y="305"/>
                      <a:pt x="168" y="305"/>
                      <a:pt x="166" y="304"/>
                    </a:cubicBezTo>
                    <a:cubicBezTo>
                      <a:pt x="161" y="302"/>
                      <a:pt x="157" y="301"/>
                      <a:pt x="154" y="300"/>
                    </a:cubicBezTo>
                    <a:cubicBezTo>
                      <a:pt x="151" y="298"/>
                      <a:pt x="148" y="297"/>
                      <a:pt x="146" y="296"/>
                    </a:cubicBezTo>
                    <a:cubicBezTo>
                      <a:pt x="144" y="295"/>
                      <a:pt x="143" y="294"/>
                      <a:pt x="143" y="294"/>
                    </a:cubicBezTo>
                    <a:cubicBezTo>
                      <a:pt x="143" y="294"/>
                      <a:pt x="142" y="293"/>
                      <a:pt x="140" y="292"/>
                    </a:cubicBezTo>
                    <a:cubicBezTo>
                      <a:pt x="139" y="292"/>
                      <a:pt x="138" y="291"/>
                      <a:pt x="137" y="290"/>
                    </a:cubicBezTo>
                    <a:cubicBezTo>
                      <a:pt x="136" y="290"/>
                      <a:pt x="135" y="288"/>
                      <a:pt x="133" y="287"/>
                    </a:cubicBezTo>
                    <a:cubicBezTo>
                      <a:pt x="132" y="286"/>
                      <a:pt x="130" y="285"/>
                      <a:pt x="128" y="284"/>
                    </a:cubicBezTo>
                    <a:cubicBezTo>
                      <a:pt x="127" y="283"/>
                      <a:pt x="125" y="281"/>
                      <a:pt x="123" y="279"/>
                    </a:cubicBezTo>
                    <a:cubicBezTo>
                      <a:pt x="120" y="277"/>
                      <a:pt x="117" y="273"/>
                      <a:pt x="113" y="269"/>
                    </a:cubicBezTo>
                    <a:cubicBezTo>
                      <a:pt x="107" y="262"/>
                      <a:pt x="102" y="254"/>
                      <a:pt x="99" y="247"/>
                    </a:cubicBezTo>
                    <a:cubicBezTo>
                      <a:pt x="98" y="244"/>
                      <a:pt x="96" y="241"/>
                      <a:pt x="95" y="239"/>
                    </a:cubicBezTo>
                    <a:cubicBezTo>
                      <a:pt x="95" y="237"/>
                      <a:pt x="94" y="236"/>
                      <a:pt x="94" y="236"/>
                    </a:cubicBezTo>
                    <a:cubicBezTo>
                      <a:pt x="94" y="236"/>
                      <a:pt x="94" y="235"/>
                      <a:pt x="93" y="233"/>
                    </a:cubicBezTo>
                    <a:cubicBezTo>
                      <a:pt x="92" y="231"/>
                      <a:pt x="92" y="228"/>
                      <a:pt x="91" y="224"/>
                    </a:cubicBezTo>
                    <a:cubicBezTo>
                      <a:pt x="89" y="217"/>
                      <a:pt x="88" y="208"/>
                      <a:pt x="87" y="198"/>
                    </a:cubicBezTo>
                    <a:cubicBezTo>
                      <a:pt x="88" y="188"/>
                      <a:pt x="89" y="178"/>
                      <a:pt x="91" y="171"/>
                    </a:cubicBezTo>
                    <a:cubicBezTo>
                      <a:pt x="92" y="168"/>
                      <a:pt x="92" y="165"/>
                      <a:pt x="93" y="163"/>
                    </a:cubicBezTo>
                    <a:cubicBezTo>
                      <a:pt x="94" y="161"/>
                      <a:pt x="94" y="160"/>
                      <a:pt x="94" y="160"/>
                    </a:cubicBezTo>
                    <a:cubicBezTo>
                      <a:pt x="94" y="160"/>
                      <a:pt x="95" y="159"/>
                      <a:pt x="95" y="157"/>
                    </a:cubicBezTo>
                    <a:cubicBezTo>
                      <a:pt x="96" y="155"/>
                      <a:pt x="98" y="152"/>
                      <a:pt x="99" y="149"/>
                    </a:cubicBezTo>
                    <a:cubicBezTo>
                      <a:pt x="102" y="142"/>
                      <a:pt x="107" y="134"/>
                      <a:pt x="113" y="126"/>
                    </a:cubicBezTo>
                    <a:cubicBezTo>
                      <a:pt x="117" y="123"/>
                      <a:pt x="120" y="119"/>
                      <a:pt x="123" y="116"/>
                    </a:cubicBezTo>
                    <a:cubicBezTo>
                      <a:pt x="125" y="115"/>
                      <a:pt x="127" y="113"/>
                      <a:pt x="128" y="112"/>
                    </a:cubicBezTo>
                    <a:cubicBezTo>
                      <a:pt x="130" y="110"/>
                      <a:pt x="132" y="109"/>
                      <a:pt x="133" y="108"/>
                    </a:cubicBezTo>
                    <a:cubicBezTo>
                      <a:pt x="135" y="107"/>
                      <a:pt x="136" y="106"/>
                      <a:pt x="137" y="105"/>
                    </a:cubicBezTo>
                    <a:cubicBezTo>
                      <a:pt x="138" y="104"/>
                      <a:pt x="139" y="104"/>
                      <a:pt x="140" y="103"/>
                    </a:cubicBezTo>
                    <a:cubicBezTo>
                      <a:pt x="142" y="102"/>
                      <a:pt x="143" y="101"/>
                      <a:pt x="143" y="101"/>
                    </a:cubicBezTo>
                    <a:cubicBezTo>
                      <a:pt x="143" y="101"/>
                      <a:pt x="144" y="101"/>
                      <a:pt x="146" y="100"/>
                    </a:cubicBezTo>
                    <a:cubicBezTo>
                      <a:pt x="148" y="99"/>
                      <a:pt x="151" y="98"/>
                      <a:pt x="154" y="96"/>
                    </a:cubicBezTo>
                    <a:cubicBezTo>
                      <a:pt x="157" y="94"/>
                      <a:pt x="161" y="93"/>
                      <a:pt x="166" y="92"/>
                    </a:cubicBezTo>
                    <a:cubicBezTo>
                      <a:pt x="168" y="91"/>
                      <a:pt x="170" y="90"/>
                      <a:pt x="172" y="90"/>
                    </a:cubicBezTo>
                    <a:cubicBezTo>
                      <a:pt x="175" y="89"/>
                      <a:pt x="177" y="89"/>
                      <a:pt x="179" y="88"/>
                    </a:cubicBezTo>
                    <a:cubicBezTo>
                      <a:pt x="182" y="88"/>
                      <a:pt x="184" y="88"/>
                      <a:pt x="187" y="87"/>
                    </a:cubicBezTo>
                    <a:cubicBezTo>
                      <a:pt x="189" y="87"/>
                      <a:pt x="191" y="87"/>
                      <a:pt x="194" y="87"/>
                    </a:cubicBezTo>
                    <a:cubicBezTo>
                      <a:pt x="198" y="86"/>
                      <a:pt x="202" y="87"/>
                      <a:pt x="206" y="87"/>
                    </a:cubicBezTo>
                    <a:cubicBezTo>
                      <a:pt x="210" y="87"/>
                      <a:pt x="213" y="87"/>
                      <a:pt x="215" y="88"/>
                    </a:cubicBezTo>
                    <a:cubicBezTo>
                      <a:pt x="217" y="88"/>
                      <a:pt x="218" y="88"/>
                      <a:pt x="218" y="88"/>
                    </a:cubicBezTo>
                    <a:cubicBezTo>
                      <a:pt x="218" y="88"/>
                      <a:pt x="219" y="89"/>
                      <a:pt x="221" y="89"/>
                    </a:cubicBezTo>
                    <a:cubicBezTo>
                      <a:pt x="223" y="89"/>
                      <a:pt x="226" y="90"/>
                      <a:pt x="230" y="91"/>
                    </a:cubicBezTo>
                    <a:cubicBezTo>
                      <a:pt x="233" y="92"/>
                      <a:pt x="237" y="94"/>
                      <a:pt x="242" y="95"/>
                    </a:cubicBezTo>
                    <a:cubicBezTo>
                      <a:pt x="244" y="96"/>
                      <a:pt x="246" y="97"/>
                      <a:pt x="248" y="98"/>
                    </a:cubicBezTo>
                    <a:cubicBezTo>
                      <a:pt x="250" y="99"/>
                      <a:pt x="252" y="100"/>
                      <a:pt x="254" y="101"/>
                    </a:cubicBezTo>
                    <a:cubicBezTo>
                      <a:pt x="256" y="103"/>
                      <a:pt x="258" y="104"/>
                      <a:pt x="260" y="105"/>
                    </a:cubicBezTo>
                    <a:cubicBezTo>
                      <a:pt x="262" y="107"/>
                      <a:pt x="264" y="108"/>
                      <a:pt x="266" y="109"/>
                    </a:cubicBezTo>
                    <a:cubicBezTo>
                      <a:pt x="270" y="112"/>
                      <a:pt x="273" y="115"/>
                      <a:pt x="276" y="117"/>
                    </a:cubicBezTo>
                    <a:cubicBezTo>
                      <a:pt x="277" y="119"/>
                      <a:pt x="278" y="120"/>
                      <a:pt x="279" y="121"/>
                    </a:cubicBezTo>
                    <a:cubicBezTo>
                      <a:pt x="280" y="122"/>
                      <a:pt x="281" y="123"/>
                      <a:pt x="282" y="124"/>
                    </a:cubicBezTo>
                    <a:cubicBezTo>
                      <a:pt x="283" y="125"/>
                      <a:pt x="284" y="126"/>
                      <a:pt x="284" y="126"/>
                    </a:cubicBezTo>
                    <a:cubicBezTo>
                      <a:pt x="284" y="126"/>
                      <a:pt x="284" y="127"/>
                      <a:pt x="285" y="127"/>
                    </a:cubicBezTo>
                    <a:cubicBezTo>
                      <a:pt x="285" y="127"/>
                      <a:pt x="285" y="128"/>
                      <a:pt x="286" y="129"/>
                    </a:cubicBezTo>
                    <a:cubicBezTo>
                      <a:pt x="287" y="131"/>
                      <a:pt x="289" y="133"/>
                      <a:pt x="291" y="136"/>
                    </a:cubicBezTo>
                    <a:cubicBezTo>
                      <a:pt x="295" y="142"/>
                      <a:pt x="300" y="151"/>
                      <a:pt x="303" y="160"/>
                    </a:cubicBezTo>
                    <a:cubicBezTo>
                      <a:pt x="305" y="164"/>
                      <a:pt x="306" y="169"/>
                      <a:pt x="307" y="173"/>
                    </a:cubicBezTo>
                    <a:cubicBezTo>
                      <a:pt x="308" y="178"/>
                      <a:pt x="309" y="182"/>
                      <a:pt x="309" y="186"/>
                    </a:cubicBezTo>
                    <a:cubicBezTo>
                      <a:pt x="310" y="193"/>
                      <a:pt x="310" y="198"/>
                      <a:pt x="310" y="198"/>
                    </a:cubicBezTo>
                    <a:cubicBezTo>
                      <a:pt x="310" y="198"/>
                      <a:pt x="310" y="203"/>
                      <a:pt x="309" y="21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7">
                <a:extLst>
                  <a:ext uri="{FF2B5EF4-FFF2-40B4-BE49-F238E27FC236}">
                    <a16:creationId xmlns:a16="http://schemas.microsoft.com/office/drawing/2014/main" id="{09F342A8-AF6C-80D8-DC54-2BF16D41A1E7}"/>
                  </a:ext>
                </a:extLst>
              </p:cNvPr>
              <p:cNvSpPr>
                <a:spLocks noEditPoints="1"/>
              </p:cNvSpPr>
              <p:nvPr/>
            </p:nvSpPr>
            <p:spPr bwMode="auto">
              <a:xfrm>
                <a:off x="7946985" y="3775196"/>
                <a:ext cx="251119" cy="251119"/>
              </a:xfrm>
              <a:custGeom>
                <a:avLst/>
                <a:gdLst>
                  <a:gd name="T0" fmla="*/ 73 w 146"/>
                  <a:gd name="T1" fmla="*/ 146 h 146"/>
                  <a:gd name="T2" fmla="*/ 0 w 146"/>
                  <a:gd name="T3" fmla="*/ 73 h 146"/>
                  <a:gd name="T4" fmla="*/ 73 w 146"/>
                  <a:gd name="T5" fmla="*/ 0 h 146"/>
                  <a:gd name="T6" fmla="*/ 146 w 146"/>
                  <a:gd name="T7" fmla="*/ 73 h 146"/>
                  <a:gd name="T8" fmla="*/ 73 w 146"/>
                  <a:gd name="T9" fmla="*/ 146 h 146"/>
                  <a:gd name="T10" fmla="*/ 73 w 146"/>
                  <a:gd name="T11" fmla="*/ 18 h 146"/>
                  <a:gd name="T12" fmla="*/ 17 w 146"/>
                  <a:gd name="T13" fmla="*/ 73 h 146"/>
                  <a:gd name="T14" fmla="*/ 73 w 146"/>
                  <a:gd name="T15" fmla="*/ 129 h 146"/>
                  <a:gd name="T16" fmla="*/ 128 w 146"/>
                  <a:gd name="T17" fmla="*/ 73 h 146"/>
                  <a:gd name="T18" fmla="*/ 73 w 146"/>
                  <a:gd name="T19" fmla="*/ 18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6">
                    <a:moveTo>
                      <a:pt x="73" y="146"/>
                    </a:moveTo>
                    <a:cubicBezTo>
                      <a:pt x="32" y="146"/>
                      <a:pt x="0" y="114"/>
                      <a:pt x="0" y="73"/>
                    </a:cubicBezTo>
                    <a:cubicBezTo>
                      <a:pt x="0" y="33"/>
                      <a:pt x="32" y="0"/>
                      <a:pt x="73" y="0"/>
                    </a:cubicBezTo>
                    <a:cubicBezTo>
                      <a:pt x="113" y="0"/>
                      <a:pt x="146" y="33"/>
                      <a:pt x="146" y="73"/>
                    </a:cubicBezTo>
                    <a:cubicBezTo>
                      <a:pt x="146" y="114"/>
                      <a:pt x="113" y="146"/>
                      <a:pt x="73" y="146"/>
                    </a:cubicBezTo>
                    <a:close/>
                    <a:moveTo>
                      <a:pt x="73" y="18"/>
                    </a:moveTo>
                    <a:cubicBezTo>
                      <a:pt x="42" y="18"/>
                      <a:pt x="17" y="43"/>
                      <a:pt x="17" y="73"/>
                    </a:cubicBezTo>
                    <a:cubicBezTo>
                      <a:pt x="17" y="104"/>
                      <a:pt x="42" y="129"/>
                      <a:pt x="73" y="129"/>
                    </a:cubicBezTo>
                    <a:cubicBezTo>
                      <a:pt x="103" y="129"/>
                      <a:pt x="128" y="104"/>
                      <a:pt x="128" y="73"/>
                    </a:cubicBezTo>
                    <a:cubicBezTo>
                      <a:pt x="128" y="43"/>
                      <a:pt x="103" y="18"/>
                      <a:pt x="73" y="18"/>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8">
                <a:extLst>
                  <a:ext uri="{FF2B5EF4-FFF2-40B4-BE49-F238E27FC236}">
                    <a16:creationId xmlns:a16="http://schemas.microsoft.com/office/drawing/2014/main" id="{86E8CFED-3F2D-4E89-6A3E-83153561C624}"/>
                  </a:ext>
                </a:extLst>
              </p:cNvPr>
              <p:cNvSpPr>
                <a:spLocks noEditPoints="1"/>
              </p:cNvSpPr>
              <p:nvPr/>
            </p:nvSpPr>
            <p:spPr bwMode="auto">
              <a:xfrm>
                <a:off x="7855188" y="3683402"/>
                <a:ext cx="432601" cy="436820"/>
              </a:xfrm>
              <a:custGeom>
                <a:avLst/>
                <a:gdLst>
                  <a:gd name="T0" fmla="*/ 220 w 251"/>
                  <a:gd name="T1" fmla="*/ 126 h 253"/>
                  <a:gd name="T2" fmla="*/ 246 w 251"/>
                  <a:gd name="T3" fmla="*/ 101 h 253"/>
                  <a:gd name="T4" fmla="*/ 247 w 251"/>
                  <a:gd name="T5" fmla="*/ 83 h 253"/>
                  <a:gd name="T6" fmla="*/ 222 w 251"/>
                  <a:gd name="T7" fmla="*/ 71 h 253"/>
                  <a:gd name="T8" fmla="*/ 199 w 251"/>
                  <a:gd name="T9" fmla="*/ 67 h 253"/>
                  <a:gd name="T10" fmla="*/ 191 w 251"/>
                  <a:gd name="T11" fmla="*/ 59 h 253"/>
                  <a:gd name="T12" fmla="*/ 204 w 251"/>
                  <a:gd name="T13" fmla="*/ 25 h 253"/>
                  <a:gd name="T14" fmla="*/ 177 w 251"/>
                  <a:gd name="T15" fmla="*/ 9 h 253"/>
                  <a:gd name="T16" fmla="*/ 153 w 251"/>
                  <a:gd name="T17" fmla="*/ 37 h 253"/>
                  <a:gd name="T18" fmla="*/ 133 w 251"/>
                  <a:gd name="T19" fmla="*/ 34 h 253"/>
                  <a:gd name="T20" fmla="*/ 116 w 251"/>
                  <a:gd name="T21" fmla="*/ 0 h 253"/>
                  <a:gd name="T22" fmla="*/ 89 w 251"/>
                  <a:gd name="T23" fmla="*/ 11 h 253"/>
                  <a:gd name="T24" fmla="*/ 83 w 251"/>
                  <a:gd name="T25" fmla="*/ 45 h 253"/>
                  <a:gd name="T26" fmla="*/ 72 w 251"/>
                  <a:gd name="T27" fmla="*/ 52 h 253"/>
                  <a:gd name="T28" fmla="*/ 41 w 251"/>
                  <a:gd name="T29" fmla="*/ 33 h 253"/>
                  <a:gd name="T30" fmla="*/ 21 w 251"/>
                  <a:gd name="T31" fmla="*/ 56 h 253"/>
                  <a:gd name="T32" fmla="*/ 44 w 251"/>
                  <a:gd name="T33" fmla="*/ 85 h 253"/>
                  <a:gd name="T34" fmla="*/ 37 w 251"/>
                  <a:gd name="T35" fmla="*/ 104 h 253"/>
                  <a:gd name="T36" fmla="*/ 1 w 251"/>
                  <a:gd name="T37" fmla="*/ 112 h 253"/>
                  <a:gd name="T38" fmla="*/ 1 w 251"/>
                  <a:gd name="T39" fmla="*/ 141 h 253"/>
                  <a:gd name="T40" fmla="*/ 37 w 251"/>
                  <a:gd name="T41" fmla="*/ 148 h 253"/>
                  <a:gd name="T42" fmla="*/ 44 w 251"/>
                  <a:gd name="T43" fmla="*/ 167 h 253"/>
                  <a:gd name="T44" fmla="*/ 21 w 251"/>
                  <a:gd name="T45" fmla="*/ 197 h 253"/>
                  <a:gd name="T46" fmla="*/ 41 w 251"/>
                  <a:gd name="T47" fmla="*/ 220 h 253"/>
                  <a:gd name="T48" fmla="*/ 72 w 251"/>
                  <a:gd name="T49" fmla="*/ 201 h 253"/>
                  <a:gd name="T50" fmla="*/ 83 w 251"/>
                  <a:gd name="T51" fmla="*/ 208 h 253"/>
                  <a:gd name="T52" fmla="*/ 89 w 251"/>
                  <a:gd name="T53" fmla="*/ 242 h 253"/>
                  <a:gd name="T54" fmla="*/ 116 w 251"/>
                  <a:gd name="T55" fmla="*/ 253 h 253"/>
                  <a:gd name="T56" fmla="*/ 133 w 251"/>
                  <a:gd name="T57" fmla="*/ 219 h 253"/>
                  <a:gd name="T58" fmla="*/ 153 w 251"/>
                  <a:gd name="T59" fmla="*/ 216 h 253"/>
                  <a:gd name="T60" fmla="*/ 177 w 251"/>
                  <a:gd name="T61" fmla="*/ 244 h 253"/>
                  <a:gd name="T62" fmla="*/ 204 w 251"/>
                  <a:gd name="T63" fmla="*/ 228 h 253"/>
                  <a:gd name="T64" fmla="*/ 191 w 251"/>
                  <a:gd name="T65" fmla="*/ 194 h 253"/>
                  <a:gd name="T66" fmla="*/ 199 w 251"/>
                  <a:gd name="T67" fmla="*/ 186 h 253"/>
                  <a:gd name="T68" fmla="*/ 222 w 251"/>
                  <a:gd name="T69" fmla="*/ 181 h 253"/>
                  <a:gd name="T70" fmla="*/ 247 w 251"/>
                  <a:gd name="T71" fmla="*/ 170 h 253"/>
                  <a:gd name="T72" fmla="*/ 246 w 251"/>
                  <a:gd name="T73" fmla="*/ 152 h 253"/>
                  <a:gd name="T74" fmla="*/ 194 w 251"/>
                  <a:gd name="T75" fmla="*/ 151 h 253"/>
                  <a:gd name="T76" fmla="*/ 182 w 251"/>
                  <a:gd name="T77" fmla="*/ 172 h 253"/>
                  <a:gd name="T78" fmla="*/ 170 w 251"/>
                  <a:gd name="T79" fmla="*/ 183 h 253"/>
                  <a:gd name="T80" fmla="*/ 155 w 251"/>
                  <a:gd name="T81" fmla="*/ 192 h 253"/>
                  <a:gd name="T82" fmla="*/ 137 w 251"/>
                  <a:gd name="T83" fmla="*/ 197 h 253"/>
                  <a:gd name="T84" fmla="*/ 115 w 251"/>
                  <a:gd name="T85" fmla="*/ 197 h 253"/>
                  <a:gd name="T86" fmla="*/ 93 w 251"/>
                  <a:gd name="T87" fmla="*/ 189 h 253"/>
                  <a:gd name="T88" fmla="*/ 85 w 251"/>
                  <a:gd name="T89" fmla="*/ 184 h 253"/>
                  <a:gd name="T90" fmla="*/ 63 w 251"/>
                  <a:gd name="T91" fmla="*/ 158 h 253"/>
                  <a:gd name="T92" fmla="*/ 58 w 251"/>
                  <a:gd name="T93" fmla="*/ 143 h 253"/>
                  <a:gd name="T94" fmla="*/ 60 w 251"/>
                  <a:gd name="T95" fmla="*/ 102 h 253"/>
                  <a:gd name="T96" fmla="*/ 79 w 251"/>
                  <a:gd name="T97" fmla="*/ 74 h 253"/>
                  <a:gd name="T98" fmla="*/ 90 w 251"/>
                  <a:gd name="T99" fmla="*/ 66 h 253"/>
                  <a:gd name="T100" fmla="*/ 106 w 251"/>
                  <a:gd name="T101" fmla="*/ 58 h 253"/>
                  <a:gd name="T102" fmla="*/ 124 w 251"/>
                  <a:gd name="T103" fmla="*/ 55 h 253"/>
                  <a:gd name="T104" fmla="*/ 142 w 251"/>
                  <a:gd name="T105" fmla="*/ 57 h 253"/>
                  <a:gd name="T106" fmla="*/ 163 w 251"/>
                  <a:gd name="T107" fmla="*/ 65 h 253"/>
                  <a:gd name="T108" fmla="*/ 179 w 251"/>
                  <a:gd name="T109" fmla="*/ 77 h 253"/>
                  <a:gd name="T110" fmla="*/ 183 w 251"/>
                  <a:gd name="T111" fmla="*/ 82 h 253"/>
                  <a:gd name="T112" fmla="*/ 198 w 251"/>
                  <a:gd name="T113" fmla="*/ 11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53">
                    <a:moveTo>
                      <a:pt x="235" y="145"/>
                    </a:moveTo>
                    <a:cubicBezTo>
                      <a:pt x="228" y="142"/>
                      <a:pt x="222" y="139"/>
                      <a:pt x="219" y="138"/>
                    </a:cubicBezTo>
                    <a:cubicBezTo>
                      <a:pt x="219" y="137"/>
                      <a:pt x="220" y="137"/>
                      <a:pt x="220" y="137"/>
                    </a:cubicBezTo>
                    <a:cubicBezTo>
                      <a:pt x="220" y="130"/>
                      <a:pt x="220" y="126"/>
                      <a:pt x="220" y="126"/>
                    </a:cubicBezTo>
                    <a:cubicBezTo>
                      <a:pt x="220" y="126"/>
                      <a:pt x="220" y="122"/>
                      <a:pt x="220" y="116"/>
                    </a:cubicBezTo>
                    <a:cubicBezTo>
                      <a:pt x="220" y="116"/>
                      <a:pt x="219" y="115"/>
                      <a:pt x="219" y="115"/>
                    </a:cubicBezTo>
                    <a:cubicBezTo>
                      <a:pt x="222" y="114"/>
                      <a:pt x="228" y="111"/>
                      <a:pt x="235" y="108"/>
                    </a:cubicBezTo>
                    <a:cubicBezTo>
                      <a:pt x="239" y="105"/>
                      <a:pt x="243" y="103"/>
                      <a:pt x="246" y="101"/>
                    </a:cubicBezTo>
                    <a:cubicBezTo>
                      <a:pt x="249" y="99"/>
                      <a:pt x="251" y="98"/>
                      <a:pt x="251" y="98"/>
                    </a:cubicBezTo>
                    <a:cubicBezTo>
                      <a:pt x="251" y="98"/>
                      <a:pt x="251" y="96"/>
                      <a:pt x="250" y="93"/>
                    </a:cubicBezTo>
                    <a:cubicBezTo>
                      <a:pt x="250" y="92"/>
                      <a:pt x="249" y="90"/>
                      <a:pt x="249" y="88"/>
                    </a:cubicBezTo>
                    <a:cubicBezTo>
                      <a:pt x="248" y="87"/>
                      <a:pt x="247" y="85"/>
                      <a:pt x="247" y="83"/>
                    </a:cubicBezTo>
                    <a:cubicBezTo>
                      <a:pt x="246" y="81"/>
                      <a:pt x="245" y="79"/>
                      <a:pt x="245" y="77"/>
                    </a:cubicBezTo>
                    <a:cubicBezTo>
                      <a:pt x="244" y="76"/>
                      <a:pt x="243" y="74"/>
                      <a:pt x="242" y="73"/>
                    </a:cubicBezTo>
                    <a:cubicBezTo>
                      <a:pt x="241" y="70"/>
                      <a:pt x="240" y="68"/>
                      <a:pt x="240" y="68"/>
                    </a:cubicBezTo>
                    <a:cubicBezTo>
                      <a:pt x="240" y="68"/>
                      <a:pt x="231" y="69"/>
                      <a:pt x="222" y="71"/>
                    </a:cubicBezTo>
                    <a:cubicBezTo>
                      <a:pt x="215" y="73"/>
                      <a:pt x="208" y="75"/>
                      <a:pt x="205" y="76"/>
                    </a:cubicBezTo>
                    <a:cubicBezTo>
                      <a:pt x="205" y="76"/>
                      <a:pt x="205" y="75"/>
                      <a:pt x="204" y="75"/>
                    </a:cubicBezTo>
                    <a:cubicBezTo>
                      <a:pt x="203" y="72"/>
                      <a:pt x="201" y="70"/>
                      <a:pt x="200" y="69"/>
                    </a:cubicBezTo>
                    <a:cubicBezTo>
                      <a:pt x="200" y="68"/>
                      <a:pt x="199" y="68"/>
                      <a:pt x="199" y="67"/>
                    </a:cubicBezTo>
                    <a:cubicBezTo>
                      <a:pt x="198" y="67"/>
                      <a:pt x="198" y="67"/>
                      <a:pt x="198" y="67"/>
                    </a:cubicBezTo>
                    <a:cubicBezTo>
                      <a:pt x="198" y="67"/>
                      <a:pt x="198" y="66"/>
                      <a:pt x="197" y="65"/>
                    </a:cubicBezTo>
                    <a:cubicBezTo>
                      <a:pt x="196" y="64"/>
                      <a:pt x="195" y="63"/>
                      <a:pt x="194" y="62"/>
                    </a:cubicBezTo>
                    <a:cubicBezTo>
                      <a:pt x="194" y="61"/>
                      <a:pt x="193" y="60"/>
                      <a:pt x="191" y="59"/>
                    </a:cubicBezTo>
                    <a:cubicBezTo>
                      <a:pt x="190" y="58"/>
                      <a:pt x="190" y="58"/>
                      <a:pt x="190" y="58"/>
                    </a:cubicBezTo>
                    <a:cubicBezTo>
                      <a:pt x="191" y="56"/>
                      <a:pt x="195" y="50"/>
                      <a:pt x="198" y="43"/>
                    </a:cubicBezTo>
                    <a:cubicBezTo>
                      <a:pt x="200" y="38"/>
                      <a:pt x="201" y="34"/>
                      <a:pt x="202" y="31"/>
                    </a:cubicBezTo>
                    <a:cubicBezTo>
                      <a:pt x="203" y="27"/>
                      <a:pt x="204" y="25"/>
                      <a:pt x="204" y="25"/>
                    </a:cubicBezTo>
                    <a:cubicBezTo>
                      <a:pt x="204" y="25"/>
                      <a:pt x="202" y="24"/>
                      <a:pt x="200" y="22"/>
                    </a:cubicBezTo>
                    <a:cubicBezTo>
                      <a:pt x="198" y="20"/>
                      <a:pt x="194" y="18"/>
                      <a:pt x="191" y="16"/>
                    </a:cubicBezTo>
                    <a:cubicBezTo>
                      <a:pt x="187" y="14"/>
                      <a:pt x="184" y="13"/>
                      <a:pt x="181" y="11"/>
                    </a:cubicBezTo>
                    <a:cubicBezTo>
                      <a:pt x="178" y="10"/>
                      <a:pt x="177" y="9"/>
                      <a:pt x="177" y="9"/>
                    </a:cubicBezTo>
                    <a:cubicBezTo>
                      <a:pt x="177" y="9"/>
                      <a:pt x="170" y="16"/>
                      <a:pt x="165" y="23"/>
                    </a:cubicBezTo>
                    <a:cubicBezTo>
                      <a:pt x="162" y="27"/>
                      <a:pt x="159" y="31"/>
                      <a:pt x="157" y="34"/>
                    </a:cubicBezTo>
                    <a:cubicBezTo>
                      <a:pt x="156" y="35"/>
                      <a:pt x="155" y="37"/>
                      <a:pt x="155" y="38"/>
                    </a:cubicBezTo>
                    <a:cubicBezTo>
                      <a:pt x="154" y="37"/>
                      <a:pt x="154" y="37"/>
                      <a:pt x="153" y="37"/>
                    </a:cubicBezTo>
                    <a:cubicBezTo>
                      <a:pt x="150" y="36"/>
                      <a:pt x="148" y="36"/>
                      <a:pt x="146" y="35"/>
                    </a:cubicBezTo>
                    <a:cubicBezTo>
                      <a:pt x="144" y="35"/>
                      <a:pt x="143" y="35"/>
                      <a:pt x="143" y="35"/>
                    </a:cubicBezTo>
                    <a:cubicBezTo>
                      <a:pt x="143" y="35"/>
                      <a:pt x="142" y="35"/>
                      <a:pt x="141" y="35"/>
                    </a:cubicBezTo>
                    <a:cubicBezTo>
                      <a:pt x="139" y="34"/>
                      <a:pt x="136" y="34"/>
                      <a:pt x="133" y="34"/>
                    </a:cubicBezTo>
                    <a:cubicBezTo>
                      <a:pt x="133" y="34"/>
                      <a:pt x="132" y="34"/>
                      <a:pt x="132" y="34"/>
                    </a:cubicBezTo>
                    <a:cubicBezTo>
                      <a:pt x="131" y="31"/>
                      <a:pt x="130" y="24"/>
                      <a:pt x="127" y="17"/>
                    </a:cubicBezTo>
                    <a:cubicBezTo>
                      <a:pt x="125" y="8"/>
                      <a:pt x="121" y="0"/>
                      <a:pt x="121" y="0"/>
                    </a:cubicBezTo>
                    <a:cubicBezTo>
                      <a:pt x="121" y="0"/>
                      <a:pt x="119" y="0"/>
                      <a:pt x="116" y="0"/>
                    </a:cubicBezTo>
                    <a:cubicBezTo>
                      <a:pt x="113" y="0"/>
                      <a:pt x="109" y="1"/>
                      <a:pt x="105" y="1"/>
                    </a:cubicBezTo>
                    <a:cubicBezTo>
                      <a:pt x="101" y="2"/>
                      <a:pt x="97" y="3"/>
                      <a:pt x="94" y="4"/>
                    </a:cubicBezTo>
                    <a:cubicBezTo>
                      <a:pt x="92" y="4"/>
                      <a:pt x="90" y="5"/>
                      <a:pt x="90" y="5"/>
                    </a:cubicBezTo>
                    <a:cubicBezTo>
                      <a:pt x="90" y="5"/>
                      <a:pt x="90" y="7"/>
                      <a:pt x="89" y="11"/>
                    </a:cubicBezTo>
                    <a:cubicBezTo>
                      <a:pt x="89" y="14"/>
                      <a:pt x="89" y="19"/>
                      <a:pt x="90" y="24"/>
                    </a:cubicBezTo>
                    <a:cubicBezTo>
                      <a:pt x="90" y="31"/>
                      <a:pt x="91" y="38"/>
                      <a:pt x="91" y="41"/>
                    </a:cubicBezTo>
                    <a:cubicBezTo>
                      <a:pt x="91" y="41"/>
                      <a:pt x="90" y="41"/>
                      <a:pt x="90" y="41"/>
                    </a:cubicBezTo>
                    <a:cubicBezTo>
                      <a:pt x="87" y="43"/>
                      <a:pt x="85" y="44"/>
                      <a:pt x="83" y="45"/>
                    </a:cubicBezTo>
                    <a:cubicBezTo>
                      <a:pt x="82" y="45"/>
                      <a:pt x="81" y="46"/>
                      <a:pt x="81" y="46"/>
                    </a:cubicBezTo>
                    <a:cubicBezTo>
                      <a:pt x="81" y="46"/>
                      <a:pt x="80" y="46"/>
                      <a:pt x="78" y="47"/>
                    </a:cubicBezTo>
                    <a:cubicBezTo>
                      <a:pt x="78" y="48"/>
                      <a:pt x="77" y="48"/>
                      <a:pt x="76" y="49"/>
                    </a:cubicBezTo>
                    <a:cubicBezTo>
                      <a:pt x="75" y="50"/>
                      <a:pt x="74" y="51"/>
                      <a:pt x="72" y="52"/>
                    </a:cubicBezTo>
                    <a:cubicBezTo>
                      <a:pt x="72" y="52"/>
                      <a:pt x="71" y="52"/>
                      <a:pt x="71" y="52"/>
                    </a:cubicBezTo>
                    <a:cubicBezTo>
                      <a:pt x="70" y="52"/>
                      <a:pt x="69" y="51"/>
                      <a:pt x="67" y="49"/>
                    </a:cubicBezTo>
                    <a:cubicBezTo>
                      <a:pt x="65" y="47"/>
                      <a:pt x="61" y="45"/>
                      <a:pt x="57" y="42"/>
                    </a:cubicBezTo>
                    <a:cubicBezTo>
                      <a:pt x="49" y="37"/>
                      <a:pt x="41" y="33"/>
                      <a:pt x="41" y="33"/>
                    </a:cubicBezTo>
                    <a:cubicBezTo>
                      <a:pt x="41" y="33"/>
                      <a:pt x="39" y="35"/>
                      <a:pt x="37" y="37"/>
                    </a:cubicBezTo>
                    <a:cubicBezTo>
                      <a:pt x="35" y="39"/>
                      <a:pt x="32" y="42"/>
                      <a:pt x="30" y="45"/>
                    </a:cubicBezTo>
                    <a:cubicBezTo>
                      <a:pt x="27" y="48"/>
                      <a:pt x="25" y="51"/>
                      <a:pt x="23" y="53"/>
                    </a:cubicBezTo>
                    <a:cubicBezTo>
                      <a:pt x="22" y="55"/>
                      <a:pt x="22" y="56"/>
                      <a:pt x="21" y="56"/>
                    </a:cubicBezTo>
                    <a:cubicBezTo>
                      <a:pt x="21" y="57"/>
                      <a:pt x="20" y="57"/>
                      <a:pt x="20" y="57"/>
                    </a:cubicBezTo>
                    <a:cubicBezTo>
                      <a:pt x="20" y="57"/>
                      <a:pt x="26" y="65"/>
                      <a:pt x="32" y="72"/>
                    </a:cubicBezTo>
                    <a:cubicBezTo>
                      <a:pt x="37" y="77"/>
                      <a:pt x="43" y="82"/>
                      <a:pt x="45" y="84"/>
                    </a:cubicBezTo>
                    <a:cubicBezTo>
                      <a:pt x="44" y="84"/>
                      <a:pt x="44" y="85"/>
                      <a:pt x="44" y="85"/>
                    </a:cubicBezTo>
                    <a:cubicBezTo>
                      <a:pt x="43" y="88"/>
                      <a:pt x="41" y="90"/>
                      <a:pt x="41" y="92"/>
                    </a:cubicBezTo>
                    <a:cubicBezTo>
                      <a:pt x="40" y="94"/>
                      <a:pt x="40" y="95"/>
                      <a:pt x="40" y="95"/>
                    </a:cubicBezTo>
                    <a:cubicBezTo>
                      <a:pt x="40" y="95"/>
                      <a:pt x="40" y="96"/>
                      <a:pt x="39" y="97"/>
                    </a:cubicBezTo>
                    <a:cubicBezTo>
                      <a:pt x="38" y="99"/>
                      <a:pt x="38" y="101"/>
                      <a:pt x="37" y="104"/>
                    </a:cubicBezTo>
                    <a:cubicBezTo>
                      <a:pt x="37" y="105"/>
                      <a:pt x="37" y="105"/>
                      <a:pt x="37" y="106"/>
                    </a:cubicBezTo>
                    <a:cubicBezTo>
                      <a:pt x="34" y="106"/>
                      <a:pt x="27" y="106"/>
                      <a:pt x="19" y="107"/>
                    </a:cubicBezTo>
                    <a:cubicBezTo>
                      <a:pt x="10" y="108"/>
                      <a:pt x="1" y="111"/>
                      <a:pt x="1" y="111"/>
                    </a:cubicBezTo>
                    <a:cubicBezTo>
                      <a:pt x="1" y="111"/>
                      <a:pt x="1" y="111"/>
                      <a:pt x="1" y="112"/>
                    </a:cubicBezTo>
                    <a:cubicBezTo>
                      <a:pt x="1" y="113"/>
                      <a:pt x="1" y="114"/>
                      <a:pt x="1" y="116"/>
                    </a:cubicBezTo>
                    <a:cubicBezTo>
                      <a:pt x="0" y="119"/>
                      <a:pt x="0" y="122"/>
                      <a:pt x="0" y="126"/>
                    </a:cubicBezTo>
                    <a:cubicBezTo>
                      <a:pt x="0" y="130"/>
                      <a:pt x="0" y="134"/>
                      <a:pt x="1" y="137"/>
                    </a:cubicBezTo>
                    <a:cubicBezTo>
                      <a:pt x="1" y="139"/>
                      <a:pt x="1" y="140"/>
                      <a:pt x="1" y="141"/>
                    </a:cubicBezTo>
                    <a:cubicBezTo>
                      <a:pt x="1" y="142"/>
                      <a:pt x="1" y="142"/>
                      <a:pt x="1" y="142"/>
                    </a:cubicBezTo>
                    <a:cubicBezTo>
                      <a:pt x="1" y="142"/>
                      <a:pt x="10" y="144"/>
                      <a:pt x="19" y="146"/>
                    </a:cubicBezTo>
                    <a:cubicBezTo>
                      <a:pt x="27" y="147"/>
                      <a:pt x="34" y="147"/>
                      <a:pt x="37" y="147"/>
                    </a:cubicBezTo>
                    <a:cubicBezTo>
                      <a:pt x="37" y="148"/>
                      <a:pt x="37" y="148"/>
                      <a:pt x="37" y="148"/>
                    </a:cubicBezTo>
                    <a:cubicBezTo>
                      <a:pt x="38" y="151"/>
                      <a:pt x="38" y="154"/>
                      <a:pt x="39" y="156"/>
                    </a:cubicBezTo>
                    <a:cubicBezTo>
                      <a:pt x="40" y="157"/>
                      <a:pt x="40" y="158"/>
                      <a:pt x="40" y="158"/>
                    </a:cubicBezTo>
                    <a:cubicBezTo>
                      <a:pt x="40" y="158"/>
                      <a:pt x="40" y="159"/>
                      <a:pt x="41" y="161"/>
                    </a:cubicBezTo>
                    <a:cubicBezTo>
                      <a:pt x="41" y="163"/>
                      <a:pt x="43" y="165"/>
                      <a:pt x="44" y="167"/>
                    </a:cubicBezTo>
                    <a:cubicBezTo>
                      <a:pt x="44" y="168"/>
                      <a:pt x="44" y="168"/>
                      <a:pt x="45" y="169"/>
                    </a:cubicBezTo>
                    <a:cubicBezTo>
                      <a:pt x="43" y="170"/>
                      <a:pt x="37" y="175"/>
                      <a:pt x="32" y="181"/>
                    </a:cubicBezTo>
                    <a:cubicBezTo>
                      <a:pt x="26" y="188"/>
                      <a:pt x="20" y="195"/>
                      <a:pt x="20" y="195"/>
                    </a:cubicBezTo>
                    <a:cubicBezTo>
                      <a:pt x="20" y="195"/>
                      <a:pt x="21" y="196"/>
                      <a:pt x="21" y="197"/>
                    </a:cubicBezTo>
                    <a:cubicBezTo>
                      <a:pt x="22" y="197"/>
                      <a:pt x="22" y="198"/>
                      <a:pt x="23" y="199"/>
                    </a:cubicBezTo>
                    <a:cubicBezTo>
                      <a:pt x="25" y="202"/>
                      <a:pt x="27" y="205"/>
                      <a:pt x="30" y="208"/>
                    </a:cubicBezTo>
                    <a:cubicBezTo>
                      <a:pt x="32" y="211"/>
                      <a:pt x="35" y="214"/>
                      <a:pt x="37" y="216"/>
                    </a:cubicBezTo>
                    <a:cubicBezTo>
                      <a:pt x="39" y="218"/>
                      <a:pt x="41" y="220"/>
                      <a:pt x="41" y="220"/>
                    </a:cubicBezTo>
                    <a:cubicBezTo>
                      <a:pt x="41" y="220"/>
                      <a:pt x="49" y="215"/>
                      <a:pt x="57" y="210"/>
                    </a:cubicBezTo>
                    <a:cubicBezTo>
                      <a:pt x="61" y="208"/>
                      <a:pt x="65" y="205"/>
                      <a:pt x="67" y="203"/>
                    </a:cubicBezTo>
                    <a:cubicBezTo>
                      <a:pt x="69" y="202"/>
                      <a:pt x="70" y="201"/>
                      <a:pt x="71" y="200"/>
                    </a:cubicBezTo>
                    <a:cubicBezTo>
                      <a:pt x="71" y="201"/>
                      <a:pt x="72" y="201"/>
                      <a:pt x="72" y="201"/>
                    </a:cubicBezTo>
                    <a:cubicBezTo>
                      <a:pt x="74" y="202"/>
                      <a:pt x="75" y="203"/>
                      <a:pt x="76" y="204"/>
                    </a:cubicBezTo>
                    <a:cubicBezTo>
                      <a:pt x="77" y="204"/>
                      <a:pt x="78" y="205"/>
                      <a:pt x="78" y="205"/>
                    </a:cubicBezTo>
                    <a:cubicBezTo>
                      <a:pt x="80" y="206"/>
                      <a:pt x="81" y="207"/>
                      <a:pt x="81" y="207"/>
                    </a:cubicBezTo>
                    <a:cubicBezTo>
                      <a:pt x="81" y="207"/>
                      <a:pt x="82" y="207"/>
                      <a:pt x="83" y="208"/>
                    </a:cubicBezTo>
                    <a:cubicBezTo>
                      <a:pt x="85" y="209"/>
                      <a:pt x="87" y="210"/>
                      <a:pt x="90" y="211"/>
                    </a:cubicBezTo>
                    <a:cubicBezTo>
                      <a:pt x="90" y="212"/>
                      <a:pt x="91" y="212"/>
                      <a:pt x="91" y="212"/>
                    </a:cubicBezTo>
                    <a:cubicBezTo>
                      <a:pt x="91" y="214"/>
                      <a:pt x="90" y="222"/>
                      <a:pt x="90" y="229"/>
                    </a:cubicBezTo>
                    <a:cubicBezTo>
                      <a:pt x="89" y="234"/>
                      <a:pt x="89" y="239"/>
                      <a:pt x="89" y="242"/>
                    </a:cubicBezTo>
                    <a:cubicBezTo>
                      <a:pt x="90" y="246"/>
                      <a:pt x="90" y="248"/>
                      <a:pt x="90" y="248"/>
                    </a:cubicBezTo>
                    <a:cubicBezTo>
                      <a:pt x="90" y="248"/>
                      <a:pt x="92" y="248"/>
                      <a:pt x="94" y="249"/>
                    </a:cubicBezTo>
                    <a:cubicBezTo>
                      <a:pt x="97" y="250"/>
                      <a:pt x="101" y="251"/>
                      <a:pt x="105" y="252"/>
                    </a:cubicBezTo>
                    <a:cubicBezTo>
                      <a:pt x="109" y="252"/>
                      <a:pt x="113" y="253"/>
                      <a:pt x="116" y="253"/>
                    </a:cubicBezTo>
                    <a:cubicBezTo>
                      <a:pt x="119" y="253"/>
                      <a:pt x="121" y="253"/>
                      <a:pt x="121" y="253"/>
                    </a:cubicBezTo>
                    <a:cubicBezTo>
                      <a:pt x="121" y="253"/>
                      <a:pt x="125" y="245"/>
                      <a:pt x="127" y="236"/>
                    </a:cubicBezTo>
                    <a:cubicBezTo>
                      <a:pt x="130" y="229"/>
                      <a:pt x="131" y="222"/>
                      <a:pt x="132" y="219"/>
                    </a:cubicBezTo>
                    <a:cubicBezTo>
                      <a:pt x="132" y="219"/>
                      <a:pt x="133" y="219"/>
                      <a:pt x="133" y="219"/>
                    </a:cubicBezTo>
                    <a:cubicBezTo>
                      <a:pt x="136" y="219"/>
                      <a:pt x="139" y="219"/>
                      <a:pt x="141" y="218"/>
                    </a:cubicBezTo>
                    <a:cubicBezTo>
                      <a:pt x="142" y="218"/>
                      <a:pt x="143" y="218"/>
                      <a:pt x="143" y="218"/>
                    </a:cubicBezTo>
                    <a:cubicBezTo>
                      <a:pt x="143" y="218"/>
                      <a:pt x="144" y="218"/>
                      <a:pt x="146" y="217"/>
                    </a:cubicBezTo>
                    <a:cubicBezTo>
                      <a:pt x="148" y="217"/>
                      <a:pt x="150" y="216"/>
                      <a:pt x="153" y="216"/>
                    </a:cubicBezTo>
                    <a:cubicBezTo>
                      <a:pt x="154" y="216"/>
                      <a:pt x="154" y="215"/>
                      <a:pt x="155" y="215"/>
                    </a:cubicBezTo>
                    <a:cubicBezTo>
                      <a:pt x="155" y="216"/>
                      <a:pt x="156" y="217"/>
                      <a:pt x="157" y="219"/>
                    </a:cubicBezTo>
                    <a:cubicBezTo>
                      <a:pt x="159" y="222"/>
                      <a:pt x="162" y="226"/>
                      <a:pt x="165" y="229"/>
                    </a:cubicBezTo>
                    <a:cubicBezTo>
                      <a:pt x="170" y="237"/>
                      <a:pt x="177" y="244"/>
                      <a:pt x="177" y="244"/>
                    </a:cubicBezTo>
                    <a:cubicBezTo>
                      <a:pt x="177" y="244"/>
                      <a:pt x="178" y="243"/>
                      <a:pt x="181" y="242"/>
                    </a:cubicBezTo>
                    <a:cubicBezTo>
                      <a:pt x="184" y="240"/>
                      <a:pt x="187" y="239"/>
                      <a:pt x="191" y="236"/>
                    </a:cubicBezTo>
                    <a:cubicBezTo>
                      <a:pt x="194" y="234"/>
                      <a:pt x="198" y="232"/>
                      <a:pt x="200" y="231"/>
                    </a:cubicBezTo>
                    <a:cubicBezTo>
                      <a:pt x="202" y="229"/>
                      <a:pt x="204" y="228"/>
                      <a:pt x="204" y="228"/>
                    </a:cubicBezTo>
                    <a:cubicBezTo>
                      <a:pt x="204" y="228"/>
                      <a:pt x="203" y="225"/>
                      <a:pt x="202" y="222"/>
                    </a:cubicBezTo>
                    <a:cubicBezTo>
                      <a:pt x="201" y="219"/>
                      <a:pt x="200" y="215"/>
                      <a:pt x="198" y="210"/>
                    </a:cubicBezTo>
                    <a:cubicBezTo>
                      <a:pt x="195" y="203"/>
                      <a:pt x="191" y="197"/>
                      <a:pt x="190" y="194"/>
                    </a:cubicBezTo>
                    <a:cubicBezTo>
                      <a:pt x="191" y="194"/>
                      <a:pt x="191" y="194"/>
                      <a:pt x="191" y="194"/>
                    </a:cubicBezTo>
                    <a:cubicBezTo>
                      <a:pt x="193" y="193"/>
                      <a:pt x="194" y="192"/>
                      <a:pt x="194" y="191"/>
                    </a:cubicBezTo>
                    <a:cubicBezTo>
                      <a:pt x="195" y="190"/>
                      <a:pt x="196" y="189"/>
                      <a:pt x="197" y="188"/>
                    </a:cubicBezTo>
                    <a:cubicBezTo>
                      <a:pt x="198" y="187"/>
                      <a:pt x="198" y="186"/>
                      <a:pt x="198" y="186"/>
                    </a:cubicBezTo>
                    <a:cubicBezTo>
                      <a:pt x="199" y="186"/>
                      <a:pt x="199" y="186"/>
                      <a:pt x="199" y="186"/>
                    </a:cubicBezTo>
                    <a:cubicBezTo>
                      <a:pt x="199" y="185"/>
                      <a:pt x="200" y="185"/>
                      <a:pt x="200" y="184"/>
                    </a:cubicBezTo>
                    <a:cubicBezTo>
                      <a:pt x="201" y="183"/>
                      <a:pt x="203" y="181"/>
                      <a:pt x="204" y="178"/>
                    </a:cubicBezTo>
                    <a:cubicBezTo>
                      <a:pt x="205" y="178"/>
                      <a:pt x="205" y="177"/>
                      <a:pt x="205" y="177"/>
                    </a:cubicBezTo>
                    <a:cubicBezTo>
                      <a:pt x="208" y="178"/>
                      <a:pt x="215" y="180"/>
                      <a:pt x="222" y="181"/>
                    </a:cubicBezTo>
                    <a:cubicBezTo>
                      <a:pt x="231" y="183"/>
                      <a:pt x="240" y="184"/>
                      <a:pt x="240" y="184"/>
                    </a:cubicBezTo>
                    <a:cubicBezTo>
                      <a:pt x="240" y="184"/>
                      <a:pt x="241" y="183"/>
                      <a:pt x="242" y="180"/>
                    </a:cubicBezTo>
                    <a:cubicBezTo>
                      <a:pt x="243" y="179"/>
                      <a:pt x="244" y="177"/>
                      <a:pt x="245" y="175"/>
                    </a:cubicBezTo>
                    <a:cubicBezTo>
                      <a:pt x="245" y="174"/>
                      <a:pt x="246" y="172"/>
                      <a:pt x="247" y="170"/>
                    </a:cubicBezTo>
                    <a:cubicBezTo>
                      <a:pt x="247" y="168"/>
                      <a:pt x="248" y="166"/>
                      <a:pt x="249" y="164"/>
                    </a:cubicBezTo>
                    <a:cubicBezTo>
                      <a:pt x="249" y="163"/>
                      <a:pt x="250" y="161"/>
                      <a:pt x="250" y="159"/>
                    </a:cubicBezTo>
                    <a:cubicBezTo>
                      <a:pt x="251" y="157"/>
                      <a:pt x="251" y="155"/>
                      <a:pt x="251" y="155"/>
                    </a:cubicBezTo>
                    <a:cubicBezTo>
                      <a:pt x="251" y="155"/>
                      <a:pt x="249" y="153"/>
                      <a:pt x="246" y="152"/>
                    </a:cubicBezTo>
                    <a:cubicBezTo>
                      <a:pt x="243" y="150"/>
                      <a:pt x="239" y="147"/>
                      <a:pt x="235" y="145"/>
                    </a:cubicBezTo>
                    <a:close/>
                    <a:moveTo>
                      <a:pt x="198" y="134"/>
                    </a:moveTo>
                    <a:cubicBezTo>
                      <a:pt x="198" y="136"/>
                      <a:pt x="197" y="139"/>
                      <a:pt x="197" y="142"/>
                    </a:cubicBezTo>
                    <a:cubicBezTo>
                      <a:pt x="196" y="145"/>
                      <a:pt x="195" y="148"/>
                      <a:pt x="194" y="151"/>
                    </a:cubicBezTo>
                    <a:cubicBezTo>
                      <a:pt x="192" y="157"/>
                      <a:pt x="189" y="162"/>
                      <a:pt x="187" y="166"/>
                    </a:cubicBezTo>
                    <a:cubicBezTo>
                      <a:pt x="185" y="168"/>
                      <a:pt x="184" y="169"/>
                      <a:pt x="183" y="171"/>
                    </a:cubicBezTo>
                    <a:cubicBezTo>
                      <a:pt x="183" y="171"/>
                      <a:pt x="182" y="172"/>
                      <a:pt x="182" y="172"/>
                    </a:cubicBezTo>
                    <a:cubicBezTo>
                      <a:pt x="182" y="172"/>
                      <a:pt x="182" y="172"/>
                      <a:pt x="182" y="172"/>
                    </a:cubicBezTo>
                    <a:cubicBezTo>
                      <a:pt x="182" y="172"/>
                      <a:pt x="181" y="173"/>
                      <a:pt x="180" y="174"/>
                    </a:cubicBezTo>
                    <a:cubicBezTo>
                      <a:pt x="180" y="174"/>
                      <a:pt x="179" y="175"/>
                      <a:pt x="179" y="176"/>
                    </a:cubicBezTo>
                    <a:cubicBezTo>
                      <a:pt x="178" y="176"/>
                      <a:pt x="177" y="177"/>
                      <a:pt x="176" y="178"/>
                    </a:cubicBezTo>
                    <a:cubicBezTo>
                      <a:pt x="175" y="179"/>
                      <a:pt x="173" y="181"/>
                      <a:pt x="170" y="183"/>
                    </a:cubicBezTo>
                    <a:cubicBezTo>
                      <a:pt x="169" y="184"/>
                      <a:pt x="168" y="185"/>
                      <a:pt x="167" y="186"/>
                    </a:cubicBezTo>
                    <a:cubicBezTo>
                      <a:pt x="165" y="187"/>
                      <a:pt x="164" y="187"/>
                      <a:pt x="163" y="188"/>
                    </a:cubicBezTo>
                    <a:cubicBezTo>
                      <a:pt x="162" y="189"/>
                      <a:pt x="160" y="190"/>
                      <a:pt x="159" y="190"/>
                    </a:cubicBezTo>
                    <a:cubicBezTo>
                      <a:pt x="157" y="191"/>
                      <a:pt x="156" y="192"/>
                      <a:pt x="155" y="192"/>
                    </a:cubicBezTo>
                    <a:cubicBezTo>
                      <a:pt x="152" y="193"/>
                      <a:pt x="149" y="194"/>
                      <a:pt x="147" y="195"/>
                    </a:cubicBezTo>
                    <a:cubicBezTo>
                      <a:pt x="145" y="195"/>
                      <a:pt x="143" y="196"/>
                      <a:pt x="142" y="196"/>
                    </a:cubicBezTo>
                    <a:cubicBezTo>
                      <a:pt x="140" y="196"/>
                      <a:pt x="140" y="197"/>
                      <a:pt x="140" y="197"/>
                    </a:cubicBezTo>
                    <a:cubicBezTo>
                      <a:pt x="140" y="197"/>
                      <a:pt x="139" y="197"/>
                      <a:pt x="137" y="197"/>
                    </a:cubicBezTo>
                    <a:cubicBezTo>
                      <a:pt x="136" y="197"/>
                      <a:pt x="134" y="197"/>
                      <a:pt x="132" y="197"/>
                    </a:cubicBezTo>
                    <a:cubicBezTo>
                      <a:pt x="130" y="198"/>
                      <a:pt x="127" y="198"/>
                      <a:pt x="124" y="198"/>
                    </a:cubicBezTo>
                    <a:cubicBezTo>
                      <a:pt x="122" y="197"/>
                      <a:pt x="121" y="197"/>
                      <a:pt x="119" y="197"/>
                    </a:cubicBezTo>
                    <a:cubicBezTo>
                      <a:pt x="118" y="197"/>
                      <a:pt x="116" y="197"/>
                      <a:pt x="115" y="197"/>
                    </a:cubicBezTo>
                    <a:cubicBezTo>
                      <a:pt x="113" y="196"/>
                      <a:pt x="112" y="196"/>
                      <a:pt x="110" y="196"/>
                    </a:cubicBezTo>
                    <a:cubicBezTo>
                      <a:pt x="109" y="195"/>
                      <a:pt x="107" y="195"/>
                      <a:pt x="106" y="195"/>
                    </a:cubicBezTo>
                    <a:cubicBezTo>
                      <a:pt x="103" y="193"/>
                      <a:pt x="101" y="193"/>
                      <a:pt x="98" y="192"/>
                    </a:cubicBezTo>
                    <a:cubicBezTo>
                      <a:pt x="96" y="191"/>
                      <a:pt x="95" y="190"/>
                      <a:pt x="93" y="189"/>
                    </a:cubicBezTo>
                    <a:cubicBezTo>
                      <a:pt x="92" y="189"/>
                      <a:pt x="92" y="188"/>
                      <a:pt x="92" y="188"/>
                    </a:cubicBezTo>
                    <a:cubicBezTo>
                      <a:pt x="92" y="188"/>
                      <a:pt x="91" y="188"/>
                      <a:pt x="90" y="187"/>
                    </a:cubicBezTo>
                    <a:cubicBezTo>
                      <a:pt x="89" y="187"/>
                      <a:pt x="88" y="186"/>
                      <a:pt x="88" y="186"/>
                    </a:cubicBezTo>
                    <a:cubicBezTo>
                      <a:pt x="87" y="185"/>
                      <a:pt x="86" y="185"/>
                      <a:pt x="85" y="184"/>
                    </a:cubicBezTo>
                    <a:cubicBezTo>
                      <a:pt x="84" y="183"/>
                      <a:pt x="83" y="182"/>
                      <a:pt x="82" y="182"/>
                    </a:cubicBezTo>
                    <a:cubicBezTo>
                      <a:pt x="81" y="181"/>
                      <a:pt x="80" y="180"/>
                      <a:pt x="79" y="179"/>
                    </a:cubicBezTo>
                    <a:cubicBezTo>
                      <a:pt x="77" y="177"/>
                      <a:pt x="75" y="174"/>
                      <a:pt x="73" y="172"/>
                    </a:cubicBezTo>
                    <a:cubicBezTo>
                      <a:pt x="69" y="167"/>
                      <a:pt x="65" y="162"/>
                      <a:pt x="63" y="158"/>
                    </a:cubicBezTo>
                    <a:cubicBezTo>
                      <a:pt x="62" y="156"/>
                      <a:pt x="61" y="154"/>
                      <a:pt x="61" y="153"/>
                    </a:cubicBezTo>
                    <a:cubicBezTo>
                      <a:pt x="61" y="152"/>
                      <a:pt x="60" y="151"/>
                      <a:pt x="60" y="151"/>
                    </a:cubicBezTo>
                    <a:cubicBezTo>
                      <a:pt x="60" y="151"/>
                      <a:pt x="60" y="150"/>
                      <a:pt x="59" y="149"/>
                    </a:cubicBezTo>
                    <a:cubicBezTo>
                      <a:pt x="59" y="148"/>
                      <a:pt x="59" y="146"/>
                      <a:pt x="58" y="143"/>
                    </a:cubicBezTo>
                    <a:cubicBezTo>
                      <a:pt x="57" y="139"/>
                      <a:pt x="56" y="133"/>
                      <a:pt x="56" y="126"/>
                    </a:cubicBezTo>
                    <a:cubicBezTo>
                      <a:pt x="56" y="120"/>
                      <a:pt x="57" y="114"/>
                      <a:pt x="58" y="109"/>
                    </a:cubicBezTo>
                    <a:cubicBezTo>
                      <a:pt x="59" y="107"/>
                      <a:pt x="59" y="105"/>
                      <a:pt x="59" y="104"/>
                    </a:cubicBezTo>
                    <a:cubicBezTo>
                      <a:pt x="60" y="103"/>
                      <a:pt x="60" y="102"/>
                      <a:pt x="60" y="102"/>
                    </a:cubicBezTo>
                    <a:cubicBezTo>
                      <a:pt x="60" y="102"/>
                      <a:pt x="61" y="101"/>
                      <a:pt x="61" y="100"/>
                    </a:cubicBezTo>
                    <a:cubicBezTo>
                      <a:pt x="61" y="99"/>
                      <a:pt x="62" y="97"/>
                      <a:pt x="63" y="95"/>
                    </a:cubicBezTo>
                    <a:cubicBezTo>
                      <a:pt x="65" y="91"/>
                      <a:pt x="69" y="85"/>
                      <a:pt x="73" y="81"/>
                    </a:cubicBezTo>
                    <a:cubicBezTo>
                      <a:pt x="75" y="78"/>
                      <a:pt x="77" y="76"/>
                      <a:pt x="79" y="74"/>
                    </a:cubicBezTo>
                    <a:cubicBezTo>
                      <a:pt x="80" y="73"/>
                      <a:pt x="81" y="72"/>
                      <a:pt x="82" y="71"/>
                    </a:cubicBezTo>
                    <a:cubicBezTo>
                      <a:pt x="83" y="70"/>
                      <a:pt x="84" y="70"/>
                      <a:pt x="85" y="69"/>
                    </a:cubicBezTo>
                    <a:cubicBezTo>
                      <a:pt x="86" y="68"/>
                      <a:pt x="87" y="68"/>
                      <a:pt x="88" y="67"/>
                    </a:cubicBezTo>
                    <a:cubicBezTo>
                      <a:pt x="88" y="67"/>
                      <a:pt x="89" y="66"/>
                      <a:pt x="90" y="66"/>
                    </a:cubicBezTo>
                    <a:cubicBezTo>
                      <a:pt x="91" y="65"/>
                      <a:pt x="92" y="65"/>
                      <a:pt x="92" y="65"/>
                    </a:cubicBezTo>
                    <a:cubicBezTo>
                      <a:pt x="92" y="65"/>
                      <a:pt x="92" y="64"/>
                      <a:pt x="93" y="64"/>
                    </a:cubicBezTo>
                    <a:cubicBezTo>
                      <a:pt x="95" y="63"/>
                      <a:pt x="96" y="62"/>
                      <a:pt x="98" y="61"/>
                    </a:cubicBezTo>
                    <a:cubicBezTo>
                      <a:pt x="101" y="60"/>
                      <a:pt x="103" y="59"/>
                      <a:pt x="106" y="58"/>
                    </a:cubicBezTo>
                    <a:cubicBezTo>
                      <a:pt x="107" y="58"/>
                      <a:pt x="109" y="58"/>
                      <a:pt x="110" y="57"/>
                    </a:cubicBezTo>
                    <a:cubicBezTo>
                      <a:pt x="112" y="57"/>
                      <a:pt x="113" y="56"/>
                      <a:pt x="115" y="56"/>
                    </a:cubicBezTo>
                    <a:cubicBezTo>
                      <a:pt x="116" y="56"/>
                      <a:pt x="118" y="56"/>
                      <a:pt x="119" y="56"/>
                    </a:cubicBezTo>
                    <a:cubicBezTo>
                      <a:pt x="121" y="55"/>
                      <a:pt x="122" y="55"/>
                      <a:pt x="124" y="55"/>
                    </a:cubicBezTo>
                    <a:cubicBezTo>
                      <a:pt x="127" y="55"/>
                      <a:pt x="130" y="55"/>
                      <a:pt x="132" y="55"/>
                    </a:cubicBezTo>
                    <a:cubicBezTo>
                      <a:pt x="134" y="55"/>
                      <a:pt x="136" y="56"/>
                      <a:pt x="137" y="56"/>
                    </a:cubicBezTo>
                    <a:cubicBezTo>
                      <a:pt x="139" y="56"/>
                      <a:pt x="140" y="56"/>
                      <a:pt x="140" y="56"/>
                    </a:cubicBezTo>
                    <a:cubicBezTo>
                      <a:pt x="140" y="56"/>
                      <a:pt x="140" y="56"/>
                      <a:pt x="142" y="57"/>
                    </a:cubicBezTo>
                    <a:cubicBezTo>
                      <a:pt x="143" y="57"/>
                      <a:pt x="145" y="57"/>
                      <a:pt x="147" y="58"/>
                    </a:cubicBezTo>
                    <a:cubicBezTo>
                      <a:pt x="149" y="58"/>
                      <a:pt x="152" y="60"/>
                      <a:pt x="155" y="61"/>
                    </a:cubicBezTo>
                    <a:cubicBezTo>
                      <a:pt x="156" y="61"/>
                      <a:pt x="157" y="62"/>
                      <a:pt x="159" y="63"/>
                    </a:cubicBezTo>
                    <a:cubicBezTo>
                      <a:pt x="160" y="63"/>
                      <a:pt x="162" y="64"/>
                      <a:pt x="163" y="65"/>
                    </a:cubicBezTo>
                    <a:cubicBezTo>
                      <a:pt x="164" y="65"/>
                      <a:pt x="165" y="66"/>
                      <a:pt x="167" y="67"/>
                    </a:cubicBezTo>
                    <a:cubicBezTo>
                      <a:pt x="168" y="68"/>
                      <a:pt x="169" y="69"/>
                      <a:pt x="170" y="70"/>
                    </a:cubicBezTo>
                    <a:cubicBezTo>
                      <a:pt x="173" y="71"/>
                      <a:pt x="175" y="73"/>
                      <a:pt x="176" y="75"/>
                    </a:cubicBezTo>
                    <a:cubicBezTo>
                      <a:pt x="177" y="76"/>
                      <a:pt x="178" y="76"/>
                      <a:pt x="179" y="77"/>
                    </a:cubicBezTo>
                    <a:cubicBezTo>
                      <a:pt x="179" y="78"/>
                      <a:pt x="180" y="79"/>
                      <a:pt x="180" y="79"/>
                    </a:cubicBezTo>
                    <a:cubicBezTo>
                      <a:pt x="181" y="80"/>
                      <a:pt x="182" y="81"/>
                      <a:pt x="182" y="81"/>
                    </a:cubicBezTo>
                    <a:cubicBezTo>
                      <a:pt x="182" y="81"/>
                      <a:pt x="182" y="81"/>
                      <a:pt x="182" y="81"/>
                    </a:cubicBezTo>
                    <a:cubicBezTo>
                      <a:pt x="182" y="81"/>
                      <a:pt x="183" y="82"/>
                      <a:pt x="183" y="82"/>
                    </a:cubicBezTo>
                    <a:cubicBezTo>
                      <a:pt x="184" y="83"/>
                      <a:pt x="185" y="85"/>
                      <a:pt x="187" y="87"/>
                    </a:cubicBezTo>
                    <a:cubicBezTo>
                      <a:pt x="189" y="91"/>
                      <a:pt x="192" y="96"/>
                      <a:pt x="194" y="102"/>
                    </a:cubicBezTo>
                    <a:cubicBezTo>
                      <a:pt x="195" y="105"/>
                      <a:pt x="196" y="108"/>
                      <a:pt x="197" y="111"/>
                    </a:cubicBezTo>
                    <a:cubicBezTo>
                      <a:pt x="197" y="114"/>
                      <a:pt x="198" y="116"/>
                      <a:pt x="198" y="119"/>
                    </a:cubicBezTo>
                    <a:cubicBezTo>
                      <a:pt x="198" y="123"/>
                      <a:pt x="199" y="126"/>
                      <a:pt x="199" y="126"/>
                    </a:cubicBezTo>
                    <a:cubicBezTo>
                      <a:pt x="199" y="126"/>
                      <a:pt x="198" y="130"/>
                      <a:pt x="198" y="13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9">
                <a:extLst>
                  <a:ext uri="{FF2B5EF4-FFF2-40B4-BE49-F238E27FC236}">
                    <a16:creationId xmlns:a16="http://schemas.microsoft.com/office/drawing/2014/main" id="{A6B67279-B545-368A-5B5E-946D101FA1A3}"/>
                  </a:ext>
                </a:extLst>
              </p:cNvPr>
              <p:cNvSpPr>
                <a:spLocks noEditPoints="1"/>
              </p:cNvSpPr>
              <p:nvPr/>
            </p:nvSpPr>
            <p:spPr bwMode="auto">
              <a:xfrm>
                <a:off x="3905874" y="3734048"/>
                <a:ext cx="336583" cy="334474"/>
              </a:xfrm>
              <a:custGeom>
                <a:avLst/>
                <a:gdLst>
                  <a:gd name="T0" fmla="*/ 98 w 195"/>
                  <a:gd name="T1" fmla="*/ 194 h 194"/>
                  <a:gd name="T2" fmla="*/ 0 w 195"/>
                  <a:gd name="T3" fmla="*/ 97 h 194"/>
                  <a:gd name="T4" fmla="*/ 98 w 195"/>
                  <a:gd name="T5" fmla="*/ 0 h 194"/>
                  <a:gd name="T6" fmla="*/ 195 w 195"/>
                  <a:gd name="T7" fmla="*/ 97 h 194"/>
                  <a:gd name="T8" fmla="*/ 98 w 195"/>
                  <a:gd name="T9" fmla="*/ 194 h 194"/>
                  <a:gd name="T10" fmla="*/ 98 w 195"/>
                  <a:gd name="T11" fmla="*/ 23 h 194"/>
                  <a:gd name="T12" fmla="*/ 23 w 195"/>
                  <a:gd name="T13" fmla="*/ 97 h 194"/>
                  <a:gd name="T14" fmla="*/ 98 w 195"/>
                  <a:gd name="T15" fmla="*/ 172 h 194"/>
                  <a:gd name="T16" fmla="*/ 172 w 195"/>
                  <a:gd name="T17" fmla="*/ 97 h 194"/>
                  <a:gd name="T18" fmla="*/ 98 w 195"/>
                  <a:gd name="T19" fmla="*/ 2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5" h="194">
                    <a:moveTo>
                      <a:pt x="98" y="194"/>
                    </a:moveTo>
                    <a:cubicBezTo>
                      <a:pt x="44" y="194"/>
                      <a:pt x="0" y="151"/>
                      <a:pt x="0" y="97"/>
                    </a:cubicBezTo>
                    <a:cubicBezTo>
                      <a:pt x="0" y="44"/>
                      <a:pt x="44" y="0"/>
                      <a:pt x="98" y="0"/>
                    </a:cubicBezTo>
                    <a:cubicBezTo>
                      <a:pt x="151" y="0"/>
                      <a:pt x="195" y="44"/>
                      <a:pt x="195" y="97"/>
                    </a:cubicBezTo>
                    <a:cubicBezTo>
                      <a:pt x="195" y="151"/>
                      <a:pt x="151" y="194"/>
                      <a:pt x="98" y="194"/>
                    </a:cubicBezTo>
                    <a:close/>
                    <a:moveTo>
                      <a:pt x="98" y="23"/>
                    </a:moveTo>
                    <a:cubicBezTo>
                      <a:pt x="57" y="23"/>
                      <a:pt x="23" y="57"/>
                      <a:pt x="23" y="97"/>
                    </a:cubicBezTo>
                    <a:cubicBezTo>
                      <a:pt x="23" y="138"/>
                      <a:pt x="57" y="172"/>
                      <a:pt x="98" y="172"/>
                    </a:cubicBezTo>
                    <a:cubicBezTo>
                      <a:pt x="138" y="172"/>
                      <a:pt x="172" y="138"/>
                      <a:pt x="172" y="97"/>
                    </a:cubicBezTo>
                    <a:cubicBezTo>
                      <a:pt x="172" y="57"/>
                      <a:pt x="138" y="23"/>
                      <a:pt x="98" y="23"/>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0">
                <a:extLst>
                  <a:ext uri="{FF2B5EF4-FFF2-40B4-BE49-F238E27FC236}">
                    <a16:creationId xmlns:a16="http://schemas.microsoft.com/office/drawing/2014/main" id="{8D3138AC-6719-100D-BF79-759F322B487E}"/>
                  </a:ext>
                </a:extLst>
              </p:cNvPr>
              <p:cNvSpPr>
                <a:spLocks noEditPoints="1"/>
              </p:cNvSpPr>
              <p:nvPr/>
            </p:nvSpPr>
            <p:spPr bwMode="auto">
              <a:xfrm>
                <a:off x="3786645" y="3611652"/>
                <a:ext cx="575041" cy="580317"/>
              </a:xfrm>
              <a:custGeom>
                <a:avLst/>
                <a:gdLst>
                  <a:gd name="T0" fmla="*/ 292 w 333"/>
                  <a:gd name="T1" fmla="*/ 168 h 337"/>
                  <a:gd name="T2" fmla="*/ 327 w 333"/>
                  <a:gd name="T3" fmla="*/ 135 h 337"/>
                  <a:gd name="T4" fmla="*/ 327 w 333"/>
                  <a:gd name="T5" fmla="*/ 111 h 337"/>
                  <a:gd name="T6" fmla="*/ 295 w 333"/>
                  <a:gd name="T7" fmla="*/ 95 h 337"/>
                  <a:gd name="T8" fmla="*/ 264 w 333"/>
                  <a:gd name="T9" fmla="*/ 90 h 337"/>
                  <a:gd name="T10" fmla="*/ 254 w 333"/>
                  <a:gd name="T11" fmla="*/ 79 h 337"/>
                  <a:gd name="T12" fmla="*/ 271 w 333"/>
                  <a:gd name="T13" fmla="*/ 34 h 337"/>
                  <a:gd name="T14" fmla="*/ 234 w 333"/>
                  <a:gd name="T15" fmla="*/ 13 h 337"/>
                  <a:gd name="T16" fmla="*/ 203 w 333"/>
                  <a:gd name="T17" fmla="*/ 50 h 337"/>
                  <a:gd name="T18" fmla="*/ 177 w 333"/>
                  <a:gd name="T19" fmla="*/ 45 h 337"/>
                  <a:gd name="T20" fmla="*/ 154 w 333"/>
                  <a:gd name="T21" fmla="*/ 0 h 337"/>
                  <a:gd name="T22" fmla="*/ 119 w 333"/>
                  <a:gd name="T23" fmla="*/ 15 h 337"/>
                  <a:gd name="T24" fmla="*/ 110 w 333"/>
                  <a:gd name="T25" fmla="*/ 60 h 337"/>
                  <a:gd name="T26" fmla="*/ 96 w 333"/>
                  <a:gd name="T27" fmla="*/ 69 h 337"/>
                  <a:gd name="T28" fmla="*/ 54 w 333"/>
                  <a:gd name="T29" fmla="*/ 45 h 337"/>
                  <a:gd name="T30" fmla="*/ 28 w 333"/>
                  <a:gd name="T31" fmla="*/ 75 h 337"/>
                  <a:gd name="T32" fmla="*/ 58 w 333"/>
                  <a:gd name="T33" fmla="*/ 114 h 337"/>
                  <a:gd name="T34" fmla="*/ 49 w 333"/>
                  <a:gd name="T35" fmla="*/ 139 h 337"/>
                  <a:gd name="T36" fmla="*/ 1 w 333"/>
                  <a:gd name="T37" fmla="*/ 149 h 337"/>
                  <a:gd name="T38" fmla="*/ 1 w 333"/>
                  <a:gd name="T39" fmla="*/ 188 h 337"/>
                  <a:gd name="T40" fmla="*/ 49 w 333"/>
                  <a:gd name="T41" fmla="*/ 198 h 337"/>
                  <a:gd name="T42" fmla="*/ 58 w 333"/>
                  <a:gd name="T43" fmla="*/ 223 h 337"/>
                  <a:gd name="T44" fmla="*/ 28 w 333"/>
                  <a:gd name="T45" fmla="*/ 262 h 337"/>
                  <a:gd name="T46" fmla="*/ 54 w 333"/>
                  <a:gd name="T47" fmla="*/ 292 h 337"/>
                  <a:gd name="T48" fmla="*/ 96 w 333"/>
                  <a:gd name="T49" fmla="*/ 268 h 337"/>
                  <a:gd name="T50" fmla="*/ 110 w 333"/>
                  <a:gd name="T51" fmla="*/ 277 h 337"/>
                  <a:gd name="T52" fmla="*/ 119 w 333"/>
                  <a:gd name="T53" fmla="*/ 322 h 337"/>
                  <a:gd name="T54" fmla="*/ 154 w 333"/>
                  <a:gd name="T55" fmla="*/ 337 h 337"/>
                  <a:gd name="T56" fmla="*/ 177 w 333"/>
                  <a:gd name="T57" fmla="*/ 292 h 337"/>
                  <a:gd name="T58" fmla="*/ 203 w 333"/>
                  <a:gd name="T59" fmla="*/ 287 h 337"/>
                  <a:gd name="T60" fmla="*/ 234 w 333"/>
                  <a:gd name="T61" fmla="*/ 324 h 337"/>
                  <a:gd name="T62" fmla="*/ 271 w 333"/>
                  <a:gd name="T63" fmla="*/ 303 h 337"/>
                  <a:gd name="T64" fmla="*/ 254 w 333"/>
                  <a:gd name="T65" fmla="*/ 258 h 337"/>
                  <a:gd name="T66" fmla="*/ 264 w 333"/>
                  <a:gd name="T67" fmla="*/ 247 h 337"/>
                  <a:gd name="T68" fmla="*/ 295 w 333"/>
                  <a:gd name="T69" fmla="*/ 241 h 337"/>
                  <a:gd name="T70" fmla="*/ 327 w 333"/>
                  <a:gd name="T71" fmla="*/ 226 h 337"/>
                  <a:gd name="T72" fmla="*/ 327 w 333"/>
                  <a:gd name="T73" fmla="*/ 202 h 337"/>
                  <a:gd name="T74" fmla="*/ 258 w 333"/>
                  <a:gd name="T75" fmla="*/ 201 h 337"/>
                  <a:gd name="T76" fmla="*/ 241 w 333"/>
                  <a:gd name="T77" fmla="*/ 229 h 337"/>
                  <a:gd name="T78" fmla="*/ 226 w 333"/>
                  <a:gd name="T79" fmla="*/ 244 h 337"/>
                  <a:gd name="T80" fmla="*/ 205 w 333"/>
                  <a:gd name="T81" fmla="*/ 256 h 337"/>
                  <a:gd name="T82" fmla="*/ 182 w 333"/>
                  <a:gd name="T83" fmla="*/ 262 h 337"/>
                  <a:gd name="T84" fmla="*/ 152 w 333"/>
                  <a:gd name="T85" fmla="*/ 262 h 337"/>
                  <a:gd name="T86" fmla="*/ 124 w 333"/>
                  <a:gd name="T87" fmla="*/ 252 h 337"/>
                  <a:gd name="T88" fmla="*/ 113 w 333"/>
                  <a:gd name="T89" fmla="*/ 245 h 337"/>
                  <a:gd name="T90" fmla="*/ 84 w 333"/>
                  <a:gd name="T91" fmla="*/ 210 h 337"/>
                  <a:gd name="T92" fmla="*/ 77 w 333"/>
                  <a:gd name="T93" fmla="*/ 191 h 337"/>
                  <a:gd name="T94" fmla="*/ 80 w 333"/>
                  <a:gd name="T95" fmla="*/ 136 h 337"/>
                  <a:gd name="T96" fmla="*/ 105 w 333"/>
                  <a:gd name="T97" fmla="*/ 99 h 337"/>
                  <a:gd name="T98" fmla="*/ 119 w 333"/>
                  <a:gd name="T99" fmla="*/ 88 h 337"/>
                  <a:gd name="T100" fmla="*/ 140 w 333"/>
                  <a:gd name="T101" fmla="*/ 78 h 337"/>
                  <a:gd name="T102" fmla="*/ 164 w 333"/>
                  <a:gd name="T103" fmla="*/ 74 h 337"/>
                  <a:gd name="T104" fmla="*/ 188 w 333"/>
                  <a:gd name="T105" fmla="*/ 76 h 337"/>
                  <a:gd name="T106" fmla="*/ 216 w 333"/>
                  <a:gd name="T107" fmla="*/ 86 h 337"/>
                  <a:gd name="T108" fmla="*/ 237 w 333"/>
                  <a:gd name="T109" fmla="*/ 103 h 337"/>
                  <a:gd name="T110" fmla="*/ 243 w 333"/>
                  <a:gd name="T111" fmla="*/ 110 h 337"/>
                  <a:gd name="T112" fmla="*/ 263 w 333"/>
                  <a:gd name="T113" fmla="*/ 15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3" h="337">
                    <a:moveTo>
                      <a:pt x="312" y="193"/>
                    </a:moveTo>
                    <a:cubicBezTo>
                      <a:pt x="303" y="189"/>
                      <a:pt x="294" y="185"/>
                      <a:pt x="291" y="184"/>
                    </a:cubicBezTo>
                    <a:cubicBezTo>
                      <a:pt x="291" y="183"/>
                      <a:pt x="291" y="182"/>
                      <a:pt x="292" y="182"/>
                    </a:cubicBezTo>
                    <a:cubicBezTo>
                      <a:pt x="292" y="174"/>
                      <a:pt x="292" y="168"/>
                      <a:pt x="292" y="168"/>
                    </a:cubicBezTo>
                    <a:cubicBezTo>
                      <a:pt x="292" y="168"/>
                      <a:pt x="292" y="163"/>
                      <a:pt x="292" y="155"/>
                    </a:cubicBezTo>
                    <a:cubicBezTo>
                      <a:pt x="291" y="154"/>
                      <a:pt x="291" y="154"/>
                      <a:pt x="291" y="153"/>
                    </a:cubicBezTo>
                    <a:cubicBezTo>
                      <a:pt x="294" y="152"/>
                      <a:pt x="303" y="148"/>
                      <a:pt x="312" y="143"/>
                    </a:cubicBezTo>
                    <a:cubicBezTo>
                      <a:pt x="318" y="141"/>
                      <a:pt x="323" y="137"/>
                      <a:pt x="327" y="135"/>
                    </a:cubicBezTo>
                    <a:cubicBezTo>
                      <a:pt x="331" y="133"/>
                      <a:pt x="333" y="131"/>
                      <a:pt x="333" y="131"/>
                    </a:cubicBezTo>
                    <a:cubicBezTo>
                      <a:pt x="333" y="131"/>
                      <a:pt x="333" y="128"/>
                      <a:pt x="332" y="124"/>
                    </a:cubicBezTo>
                    <a:cubicBezTo>
                      <a:pt x="331" y="123"/>
                      <a:pt x="331" y="120"/>
                      <a:pt x="330" y="118"/>
                    </a:cubicBezTo>
                    <a:cubicBezTo>
                      <a:pt x="329" y="116"/>
                      <a:pt x="328" y="113"/>
                      <a:pt x="327" y="111"/>
                    </a:cubicBezTo>
                    <a:cubicBezTo>
                      <a:pt x="327" y="108"/>
                      <a:pt x="326" y="106"/>
                      <a:pt x="325" y="103"/>
                    </a:cubicBezTo>
                    <a:cubicBezTo>
                      <a:pt x="324" y="101"/>
                      <a:pt x="323" y="99"/>
                      <a:pt x="322" y="97"/>
                    </a:cubicBezTo>
                    <a:cubicBezTo>
                      <a:pt x="320" y="94"/>
                      <a:pt x="319" y="91"/>
                      <a:pt x="319" y="91"/>
                    </a:cubicBezTo>
                    <a:cubicBezTo>
                      <a:pt x="319" y="91"/>
                      <a:pt x="307" y="93"/>
                      <a:pt x="295" y="95"/>
                    </a:cubicBezTo>
                    <a:cubicBezTo>
                      <a:pt x="285" y="98"/>
                      <a:pt x="276" y="100"/>
                      <a:pt x="272" y="101"/>
                    </a:cubicBezTo>
                    <a:cubicBezTo>
                      <a:pt x="272" y="101"/>
                      <a:pt x="272" y="100"/>
                      <a:pt x="271" y="100"/>
                    </a:cubicBezTo>
                    <a:cubicBezTo>
                      <a:pt x="269" y="96"/>
                      <a:pt x="267" y="94"/>
                      <a:pt x="266" y="92"/>
                    </a:cubicBezTo>
                    <a:cubicBezTo>
                      <a:pt x="265" y="91"/>
                      <a:pt x="264" y="90"/>
                      <a:pt x="264" y="90"/>
                    </a:cubicBezTo>
                    <a:cubicBezTo>
                      <a:pt x="264" y="89"/>
                      <a:pt x="263" y="89"/>
                      <a:pt x="263" y="89"/>
                    </a:cubicBezTo>
                    <a:cubicBezTo>
                      <a:pt x="263" y="89"/>
                      <a:pt x="262" y="88"/>
                      <a:pt x="261" y="86"/>
                    </a:cubicBezTo>
                    <a:cubicBezTo>
                      <a:pt x="260" y="85"/>
                      <a:pt x="259" y="84"/>
                      <a:pt x="258" y="83"/>
                    </a:cubicBezTo>
                    <a:cubicBezTo>
                      <a:pt x="257" y="82"/>
                      <a:pt x="256" y="81"/>
                      <a:pt x="254" y="79"/>
                    </a:cubicBezTo>
                    <a:cubicBezTo>
                      <a:pt x="254" y="79"/>
                      <a:pt x="253" y="78"/>
                      <a:pt x="253" y="78"/>
                    </a:cubicBezTo>
                    <a:cubicBezTo>
                      <a:pt x="254" y="75"/>
                      <a:pt x="259" y="66"/>
                      <a:pt x="263" y="57"/>
                    </a:cubicBezTo>
                    <a:cubicBezTo>
                      <a:pt x="265" y="51"/>
                      <a:pt x="267" y="46"/>
                      <a:pt x="268" y="41"/>
                    </a:cubicBezTo>
                    <a:cubicBezTo>
                      <a:pt x="270" y="37"/>
                      <a:pt x="271" y="34"/>
                      <a:pt x="271" y="34"/>
                    </a:cubicBezTo>
                    <a:cubicBezTo>
                      <a:pt x="271" y="34"/>
                      <a:pt x="269" y="32"/>
                      <a:pt x="265" y="30"/>
                    </a:cubicBezTo>
                    <a:cubicBezTo>
                      <a:pt x="262" y="27"/>
                      <a:pt x="258" y="25"/>
                      <a:pt x="253" y="22"/>
                    </a:cubicBezTo>
                    <a:cubicBezTo>
                      <a:pt x="249" y="19"/>
                      <a:pt x="244" y="17"/>
                      <a:pt x="240" y="15"/>
                    </a:cubicBezTo>
                    <a:cubicBezTo>
                      <a:pt x="237" y="14"/>
                      <a:pt x="234" y="13"/>
                      <a:pt x="234" y="13"/>
                    </a:cubicBezTo>
                    <a:cubicBezTo>
                      <a:pt x="234" y="13"/>
                      <a:pt x="226" y="22"/>
                      <a:pt x="218" y="31"/>
                    </a:cubicBezTo>
                    <a:cubicBezTo>
                      <a:pt x="215" y="36"/>
                      <a:pt x="211" y="41"/>
                      <a:pt x="209" y="45"/>
                    </a:cubicBezTo>
                    <a:cubicBezTo>
                      <a:pt x="207" y="47"/>
                      <a:pt x="206" y="49"/>
                      <a:pt x="205" y="50"/>
                    </a:cubicBezTo>
                    <a:cubicBezTo>
                      <a:pt x="204" y="50"/>
                      <a:pt x="204" y="50"/>
                      <a:pt x="203" y="50"/>
                    </a:cubicBezTo>
                    <a:cubicBezTo>
                      <a:pt x="199" y="49"/>
                      <a:pt x="196" y="48"/>
                      <a:pt x="194" y="47"/>
                    </a:cubicBezTo>
                    <a:cubicBezTo>
                      <a:pt x="191" y="47"/>
                      <a:pt x="190" y="47"/>
                      <a:pt x="190" y="47"/>
                    </a:cubicBezTo>
                    <a:cubicBezTo>
                      <a:pt x="190" y="47"/>
                      <a:pt x="189" y="47"/>
                      <a:pt x="186" y="46"/>
                    </a:cubicBezTo>
                    <a:cubicBezTo>
                      <a:pt x="184" y="46"/>
                      <a:pt x="181" y="45"/>
                      <a:pt x="177" y="45"/>
                    </a:cubicBezTo>
                    <a:cubicBezTo>
                      <a:pt x="176" y="45"/>
                      <a:pt x="176" y="45"/>
                      <a:pt x="175" y="45"/>
                    </a:cubicBezTo>
                    <a:cubicBezTo>
                      <a:pt x="174" y="42"/>
                      <a:pt x="172" y="32"/>
                      <a:pt x="169" y="23"/>
                    </a:cubicBezTo>
                    <a:cubicBezTo>
                      <a:pt x="165" y="11"/>
                      <a:pt x="160" y="0"/>
                      <a:pt x="160" y="0"/>
                    </a:cubicBezTo>
                    <a:cubicBezTo>
                      <a:pt x="160" y="0"/>
                      <a:pt x="158" y="0"/>
                      <a:pt x="154" y="0"/>
                    </a:cubicBezTo>
                    <a:cubicBezTo>
                      <a:pt x="150" y="0"/>
                      <a:pt x="145" y="1"/>
                      <a:pt x="139" y="2"/>
                    </a:cubicBezTo>
                    <a:cubicBezTo>
                      <a:pt x="134" y="3"/>
                      <a:pt x="129" y="4"/>
                      <a:pt x="125" y="5"/>
                    </a:cubicBezTo>
                    <a:cubicBezTo>
                      <a:pt x="121" y="6"/>
                      <a:pt x="119" y="7"/>
                      <a:pt x="119" y="7"/>
                    </a:cubicBezTo>
                    <a:cubicBezTo>
                      <a:pt x="119" y="7"/>
                      <a:pt x="119" y="10"/>
                      <a:pt x="119" y="15"/>
                    </a:cubicBezTo>
                    <a:cubicBezTo>
                      <a:pt x="118" y="19"/>
                      <a:pt x="118" y="26"/>
                      <a:pt x="119" y="32"/>
                    </a:cubicBezTo>
                    <a:cubicBezTo>
                      <a:pt x="119" y="42"/>
                      <a:pt x="120" y="51"/>
                      <a:pt x="121" y="55"/>
                    </a:cubicBezTo>
                    <a:cubicBezTo>
                      <a:pt x="120" y="55"/>
                      <a:pt x="119" y="55"/>
                      <a:pt x="119" y="55"/>
                    </a:cubicBezTo>
                    <a:cubicBezTo>
                      <a:pt x="115" y="57"/>
                      <a:pt x="112" y="59"/>
                      <a:pt x="110" y="60"/>
                    </a:cubicBezTo>
                    <a:cubicBezTo>
                      <a:pt x="108" y="61"/>
                      <a:pt x="107" y="61"/>
                      <a:pt x="107" y="61"/>
                    </a:cubicBezTo>
                    <a:cubicBezTo>
                      <a:pt x="107" y="61"/>
                      <a:pt x="106" y="62"/>
                      <a:pt x="104" y="63"/>
                    </a:cubicBezTo>
                    <a:cubicBezTo>
                      <a:pt x="103" y="64"/>
                      <a:pt x="102" y="65"/>
                      <a:pt x="100" y="66"/>
                    </a:cubicBezTo>
                    <a:cubicBezTo>
                      <a:pt x="99" y="66"/>
                      <a:pt x="97" y="68"/>
                      <a:pt x="96" y="69"/>
                    </a:cubicBezTo>
                    <a:cubicBezTo>
                      <a:pt x="95" y="69"/>
                      <a:pt x="95" y="70"/>
                      <a:pt x="94" y="70"/>
                    </a:cubicBezTo>
                    <a:cubicBezTo>
                      <a:pt x="93" y="69"/>
                      <a:pt x="91" y="68"/>
                      <a:pt x="89" y="66"/>
                    </a:cubicBezTo>
                    <a:cubicBezTo>
                      <a:pt x="85" y="63"/>
                      <a:pt x="80" y="60"/>
                      <a:pt x="75" y="57"/>
                    </a:cubicBezTo>
                    <a:cubicBezTo>
                      <a:pt x="65" y="50"/>
                      <a:pt x="54" y="45"/>
                      <a:pt x="54" y="45"/>
                    </a:cubicBezTo>
                    <a:cubicBezTo>
                      <a:pt x="54" y="45"/>
                      <a:pt x="52" y="46"/>
                      <a:pt x="49" y="49"/>
                    </a:cubicBezTo>
                    <a:cubicBezTo>
                      <a:pt x="46" y="52"/>
                      <a:pt x="43" y="56"/>
                      <a:pt x="39" y="60"/>
                    </a:cubicBezTo>
                    <a:cubicBezTo>
                      <a:pt x="36" y="64"/>
                      <a:pt x="33" y="68"/>
                      <a:pt x="30" y="71"/>
                    </a:cubicBezTo>
                    <a:cubicBezTo>
                      <a:pt x="29" y="73"/>
                      <a:pt x="28" y="74"/>
                      <a:pt x="28" y="75"/>
                    </a:cubicBezTo>
                    <a:cubicBezTo>
                      <a:pt x="27" y="76"/>
                      <a:pt x="27" y="77"/>
                      <a:pt x="27" y="77"/>
                    </a:cubicBezTo>
                    <a:cubicBezTo>
                      <a:pt x="27" y="77"/>
                      <a:pt x="34" y="87"/>
                      <a:pt x="42" y="96"/>
                    </a:cubicBezTo>
                    <a:cubicBezTo>
                      <a:pt x="49" y="103"/>
                      <a:pt x="56" y="110"/>
                      <a:pt x="59" y="112"/>
                    </a:cubicBezTo>
                    <a:cubicBezTo>
                      <a:pt x="59" y="113"/>
                      <a:pt x="58" y="113"/>
                      <a:pt x="58" y="114"/>
                    </a:cubicBezTo>
                    <a:cubicBezTo>
                      <a:pt x="56" y="117"/>
                      <a:pt x="55" y="120"/>
                      <a:pt x="54" y="123"/>
                    </a:cubicBezTo>
                    <a:cubicBezTo>
                      <a:pt x="53" y="125"/>
                      <a:pt x="53" y="126"/>
                      <a:pt x="53" y="126"/>
                    </a:cubicBezTo>
                    <a:cubicBezTo>
                      <a:pt x="53" y="126"/>
                      <a:pt x="52" y="127"/>
                      <a:pt x="51" y="130"/>
                    </a:cubicBezTo>
                    <a:cubicBezTo>
                      <a:pt x="50" y="132"/>
                      <a:pt x="50" y="135"/>
                      <a:pt x="49" y="139"/>
                    </a:cubicBezTo>
                    <a:cubicBezTo>
                      <a:pt x="49" y="140"/>
                      <a:pt x="48" y="140"/>
                      <a:pt x="48" y="141"/>
                    </a:cubicBezTo>
                    <a:cubicBezTo>
                      <a:pt x="45" y="141"/>
                      <a:pt x="35" y="142"/>
                      <a:pt x="25" y="143"/>
                    </a:cubicBezTo>
                    <a:cubicBezTo>
                      <a:pt x="13" y="145"/>
                      <a:pt x="1" y="147"/>
                      <a:pt x="1" y="147"/>
                    </a:cubicBezTo>
                    <a:cubicBezTo>
                      <a:pt x="1" y="147"/>
                      <a:pt x="1" y="148"/>
                      <a:pt x="1" y="149"/>
                    </a:cubicBezTo>
                    <a:cubicBezTo>
                      <a:pt x="1" y="150"/>
                      <a:pt x="0" y="152"/>
                      <a:pt x="0" y="154"/>
                    </a:cubicBezTo>
                    <a:cubicBezTo>
                      <a:pt x="0" y="158"/>
                      <a:pt x="0" y="163"/>
                      <a:pt x="0" y="168"/>
                    </a:cubicBezTo>
                    <a:cubicBezTo>
                      <a:pt x="0" y="174"/>
                      <a:pt x="0" y="179"/>
                      <a:pt x="0" y="183"/>
                    </a:cubicBezTo>
                    <a:cubicBezTo>
                      <a:pt x="0" y="185"/>
                      <a:pt x="1" y="186"/>
                      <a:pt x="1" y="188"/>
                    </a:cubicBezTo>
                    <a:cubicBezTo>
                      <a:pt x="1" y="189"/>
                      <a:pt x="1" y="189"/>
                      <a:pt x="1" y="189"/>
                    </a:cubicBezTo>
                    <a:cubicBezTo>
                      <a:pt x="1" y="189"/>
                      <a:pt x="13" y="192"/>
                      <a:pt x="25" y="194"/>
                    </a:cubicBezTo>
                    <a:cubicBezTo>
                      <a:pt x="35" y="195"/>
                      <a:pt x="45" y="196"/>
                      <a:pt x="48" y="196"/>
                    </a:cubicBezTo>
                    <a:cubicBezTo>
                      <a:pt x="48" y="197"/>
                      <a:pt x="49" y="197"/>
                      <a:pt x="49" y="198"/>
                    </a:cubicBezTo>
                    <a:cubicBezTo>
                      <a:pt x="50" y="202"/>
                      <a:pt x="50" y="205"/>
                      <a:pt x="51" y="207"/>
                    </a:cubicBezTo>
                    <a:cubicBezTo>
                      <a:pt x="52" y="209"/>
                      <a:pt x="53" y="211"/>
                      <a:pt x="53" y="211"/>
                    </a:cubicBezTo>
                    <a:cubicBezTo>
                      <a:pt x="53" y="211"/>
                      <a:pt x="53" y="212"/>
                      <a:pt x="54" y="214"/>
                    </a:cubicBezTo>
                    <a:cubicBezTo>
                      <a:pt x="55" y="216"/>
                      <a:pt x="56" y="219"/>
                      <a:pt x="58" y="223"/>
                    </a:cubicBezTo>
                    <a:cubicBezTo>
                      <a:pt x="58" y="224"/>
                      <a:pt x="59" y="224"/>
                      <a:pt x="59" y="225"/>
                    </a:cubicBezTo>
                    <a:cubicBezTo>
                      <a:pt x="56" y="227"/>
                      <a:pt x="49" y="234"/>
                      <a:pt x="42" y="241"/>
                    </a:cubicBezTo>
                    <a:cubicBezTo>
                      <a:pt x="34" y="250"/>
                      <a:pt x="27" y="260"/>
                      <a:pt x="27" y="260"/>
                    </a:cubicBezTo>
                    <a:cubicBezTo>
                      <a:pt x="27" y="260"/>
                      <a:pt x="27" y="261"/>
                      <a:pt x="28" y="262"/>
                    </a:cubicBezTo>
                    <a:cubicBezTo>
                      <a:pt x="28" y="263"/>
                      <a:pt x="29" y="264"/>
                      <a:pt x="30" y="266"/>
                    </a:cubicBezTo>
                    <a:cubicBezTo>
                      <a:pt x="33" y="269"/>
                      <a:pt x="36" y="273"/>
                      <a:pt x="39" y="277"/>
                    </a:cubicBezTo>
                    <a:cubicBezTo>
                      <a:pt x="43" y="281"/>
                      <a:pt x="46" y="285"/>
                      <a:pt x="49" y="288"/>
                    </a:cubicBezTo>
                    <a:cubicBezTo>
                      <a:pt x="52" y="290"/>
                      <a:pt x="54" y="292"/>
                      <a:pt x="54" y="292"/>
                    </a:cubicBezTo>
                    <a:cubicBezTo>
                      <a:pt x="54" y="292"/>
                      <a:pt x="65" y="287"/>
                      <a:pt x="75" y="280"/>
                    </a:cubicBezTo>
                    <a:cubicBezTo>
                      <a:pt x="80" y="277"/>
                      <a:pt x="85" y="273"/>
                      <a:pt x="89" y="271"/>
                    </a:cubicBezTo>
                    <a:cubicBezTo>
                      <a:pt x="91" y="269"/>
                      <a:pt x="93" y="268"/>
                      <a:pt x="94" y="267"/>
                    </a:cubicBezTo>
                    <a:cubicBezTo>
                      <a:pt x="95" y="267"/>
                      <a:pt x="95" y="268"/>
                      <a:pt x="96" y="268"/>
                    </a:cubicBezTo>
                    <a:cubicBezTo>
                      <a:pt x="97" y="269"/>
                      <a:pt x="99" y="270"/>
                      <a:pt x="100" y="271"/>
                    </a:cubicBezTo>
                    <a:cubicBezTo>
                      <a:pt x="102" y="272"/>
                      <a:pt x="103" y="273"/>
                      <a:pt x="104" y="273"/>
                    </a:cubicBezTo>
                    <a:cubicBezTo>
                      <a:pt x="106" y="275"/>
                      <a:pt x="107" y="275"/>
                      <a:pt x="107" y="275"/>
                    </a:cubicBezTo>
                    <a:cubicBezTo>
                      <a:pt x="107" y="275"/>
                      <a:pt x="108" y="276"/>
                      <a:pt x="110" y="277"/>
                    </a:cubicBezTo>
                    <a:cubicBezTo>
                      <a:pt x="112" y="278"/>
                      <a:pt x="115" y="280"/>
                      <a:pt x="119" y="281"/>
                    </a:cubicBezTo>
                    <a:cubicBezTo>
                      <a:pt x="119" y="282"/>
                      <a:pt x="120" y="282"/>
                      <a:pt x="121" y="282"/>
                    </a:cubicBezTo>
                    <a:cubicBezTo>
                      <a:pt x="120" y="285"/>
                      <a:pt x="119" y="295"/>
                      <a:pt x="119" y="305"/>
                    </a:cubicBezTo>
                    <a:cubicBezTo>
                      <a:pt x="118" y="311"/>
                      <a:pt x="118" y="318"/>
                      <a:pt x="119" y="322"/>
                    </a:cubicBezTo>
                    <a:cubicBezTo>
                      <a:pt x="119" y="327"/>
                      <a:pt x="119" y="330"/>
                      <a:pt x="119" y="330"/>
                    </a:cubicBezTo>
                    <a:cubicBezTo>
                      <a:pt x="119" y="330"/>
                      <a:pt x="121" y="331"/>
                      <a:pt x="125" y="332"/>
                    </a:cubicBezTo>
                    <a:cubicBezTo>
                      <a:pt x="129" y="333"/>
                      <a:pt x="134" y="334"/>
                      <a:pt x="139" y="335"/>
                    </a:cubicBezTo>
                    <a:cubicBezTo>
                      <a:pt x="145" y="336"/>
                      <a:pt x="150" y="337"/>
                      <a:pt x="154" y="337"/>
                    </a:cubicBezTo>
                    <a:cubicBezTo>
                      <a:pt x="158" y="337"/>
                      <a:pt x="160" y="337"/>
                      <a:pt x="160" y="337"/>
                    </a:cubicBezTo>
                    <a:cubicBezTo>
                      <a:pt x="160" y="337"/>
                      <a:pt x="165" y="326"/>
                      <a:pt x="169" y="314"/>
                    </a:cubicBezTo>
                    <a:cubicBezTo>
                      <a:pt x="172" y="305"/>
                      <a:pt x="174" y="295"/>
                      <a:pt x="175" y="292"/>
                    </a:cubicBezTo>
                    <a:cubicBezTo>
                      <a:pt x="176" y="292"/>
                      <a:pt x="176" y="292"/>
                      <a:pt x="177" y="292"/>
                    </a:cubicBezTo>
                    <a:cubicBezTo>
                      <a:pt x="181" y="292"/>
                      <a:pt x="184" y="291"/>
                      <a:pt x="186" y="291"/>
                    </a:cubicBezTo>
                    <a:cubicBezTo>
                      <a:pt x="189" y="290"/>
                      <a:pt x="190" y="290"/>
                      <a:pt x="190" y="290"/>
                    </a:cubicBezTo>
                    <a:cubicBezTo>
                      <a:pt x="190" y="290"/>
                      <a:pt x="191" y="290"/>
                      <a:pt x="194" y="289"/>
                    </a:cubicBezTo>
                    <a:cubicBezTo>
                      <a:pt x="196" y="289"/>
                      <a:pt x="199" y="288"/>
                      <a:pt x="203" y="287"/>
                    </a:cubicBezTo>
                    <a:cubicBezTo>
                      <a:pt x="204" y="287"/>
                      <a:pt x="204" y="287"/>
                      <a:pt x="205" y="286"/>
                    </a:cubicBezTo>
                    <a:cubicBezTo>
                      <a:pt x="206" y="288"/>
                      <a:pt x="207" y="289"/>
                      <a:pt x="209" y="292"/>
                    </a:cubicBezTo>
                    <a:cubicBezTo>
                      <a:pt x="211" y="296"/>
                      <a:pt x="215" y="301"/>
                      <a:pt x="218" y="305"/>
                    </a:cubicBezTo>
                    <a:cubicBezTo>
                      <a:pt x="226" y="315"/>
                      <a:pt x="234" y="324"/>
                      <a:pt x="234" y="324"/>
                    </a:cubicBezTo>
                    <a:cubicBezTo>
                      <a:pt x="234" y="324"/>
                      <a:pt x="237" y="323"/>
                      <a:pt x="240" y="321"/>
                    </a:cubicBezTo>
                    <a:cubicBezTo>
                      <a:pt x="244" y="320"/>
                      <a:pt x="249" y="318"/>
                      <a:pt x="253" y="315"/>
                    </a:cubicBezTo>
                    <a:cubicBezTo>
                      <a:pt x="258" y="312"/>
                      <a:pt x="262" y="309"/>
                      <a:pt x="265" y="307"/>
                    </a:cubicBezTo>
                    <a:cubicBezTo>
                      <a:pt x="269" y="305"/>
                      <a:pt x="271" y="303"/>
                      <a:pt x="271" y="303"/>
                    </a:cubicBezTo>
                    <a:cubicBezTo>
                      <a:pt x="271" y="303"/>
                      <a:pt x="270" y="300"/>
                      <a:pt x="268" y="296"/>
                    </a:cubicBezTo>
                    <a:cubicBezTo>
                      <a:pt x="267" y="291"/>
                      <a:pt x="265" y="286"/>
                      <a:pt x="263" y="280"/>
                    </a:cubicBezTo>
                    <a:cubicBezTo>
                      <a:pt x="259" y="270"/>
                      <a:pt x="254" y="262"/>
                      <a:pt x="253" y="259"/>
                    </a:cubicBezTo>
                    <a:cubicBezTo>
                      <a:pt x="253" y="258"/>
                      <a:pt x="254" y="258"/>
                      <a:pt x="254" y="258"/>
                    </a:cubicBezTo>
                    <a:cubicBezTo>
                      <a:pt x="256" y="256"/>
                      <a:pt x="257" y="255"/>
                      <a:pt x="258" y="254"/>
                    </a:cubicBezTo>
                    <a:cubicBezTo>
                      <a:pt x="259" y="252"/>
                      <a:pt x="260" y="251"/>
                      <a:pt x="261" y="251"/>
                    </a:cubicBezTo>
                    <a:cubicBezTo>
                      <a:pt x="262" y="249"/>
                      <a:pt x="263" y="248"/>
                      <a:pt x="263" y="248"/>
                    </a:cubicBezTo>
                    <a:cubicBezTo>
                      <a:pt x="263" y="248"/>
                      <a:pt x="264" y="248"/>
                      <a:pt x="264" y="247"/>
                    </a:cubicBezTo>
                    <a:cubicBezTo>
                      <a:pt x="264" y="247"/>
                      <a:pt x="265" y="246"/>
                      <a:pt x="266" y="245"/>
                    </a:cubicBezTo>
                    <a:cubicBezTo>
                      <a:pt x="267" y="243"/>
                      <a:pt x="269" y="240"/>
                      <a:pt x="271" y="237"/>
                    </a:cubicBezTo>
                    <a:cubicBezTo>
                      <a:pt x="272" y="237"/>
                      <a:pt x="272" y="236"/>
                      <a:pt x="272" y="235"/>
                    </a:cubicBezTo>
                    <a:cubicBezTo>
                      <a:pt x="276" y="236"/>
                      <a:pt x="285" y="239"/>
                      <a:pt x="295" y="241"/>
                    </a:cubicBezTo>
                    <a:cubicBezTo>
                      <a:pt x="307" y="244"/>
                      <a:pt x="319" y="246"/>
                      <a:pt x="319" y="246"/>
                    </a:cubicBezTo>
                    <a:cubicBezTo>
                      <a:pt x="319" y="246"/>
                      <a:pt x="320" y="243"/>
                      <a:pt x="322" y="240"/>
                    </a:cubicBezTo>
                    <a:cubicBezTo>
                      <a:pt x="323" y="238"/>
                      <a:pt x="324" y="236"/>
                      <a:pt x="325" y="233"/>
                    </a:cubicBezTo>
                    <a:cubicBezTo>
                      <a:pt x="326" y="231"/>
                      <a:pt x="327" y="229"/>
                      <a:pt x="327" y="226"/>
                    </a:cubicBezTo>
                    <a:cubicBezTo>
                      <a:pt x="328" y="224"/>
                      <a:pt x="329" y="221"/>
                      <a:pt x="330" y="219"/>
                    </a:cubicBezTo>
                    <a:cubicBezTo>
                      <a:pt x="331" y="217"/>
                      <a:pt x="331" y="214"/>
                      <a:pt x="332" y="212"/>
                    </a:cubicBezTo>
                    <a:cubicBezTo>
                      <a:pt x="333" y="209"/>
                      <a:pt x="333" y="206"/>
                      <a:pt x="333" y="206"/>
                    </a:cubicBezTo>
                    <a:cubicBezTo>
                      <a:pt x="333" y="206"/>
                      <a:pt x="331" y="204"/>
                      <a:pt x="327" y="202"/>
                    </a:cubicBezTo>
                    <a:cubicBezTo>
                      <a:pt x="323" y="199"/>
                      <a:pt x="318" y="196"/>
                      <a:pt x="312" y="193"/>
                    </a:cubicBezTo>
                    <a:close/>
                    <a:moveTo>
                      <a:pt x="263" y="179"/>
                    </a:moveTo>
                    <a:cubicBezTo>
                      <a:pt x="262" y="182"/>
                      <a:pt x="262" y="185"/>
                      <a:pt x="261" y="189"/>
                    </a:cubicBezTo>
                    <a:cubicBezTo>
                      <a:pt x="260" y="193"/>
                      <a:pt x="259" y="197"/>
                      <a:pt x="258" y="201"/>
                    </a:cubicBezTo>
                    <a:cubicBezTo>
                      <a:pt x="255" y="209"/>
                      <a:pt x="251" y="216"/>
                      <a:pt x="248" y="221"/>
                    </a:cubicBezTo>
                    <a:cubicBezTo>
                      <a:pt x="246" y="224"/>
                      <a:pt x="244" y="226"/>
                      <a:pt x="243" y="227"/>
                    </a:cubicBezTo>
                    <a:cubicBezTo>
                      <a:pt x="243" y="228"/>
                      <a:pt x="242" y="228"/>
                      <a:pt x="242" y="229"/>
                    </a:cubicBezTo>
                    <a:cubicBezTo>
                      <a:pt x="241" y="229"/>
                      <a:pt x="241" y="229"/>
                      <a:pt x="241" y="229"/>
                    </a:cubicBezTo>
                    <a:cubicBezTo>
                      <a:pt x="241" y="229"/>
                      <a:pt x="241" y="230"/>
                      <a:pt x="239" y="231"/>
                    </a:cubicBezTo>
                    <a:cubicBezTo>
                      <a:pt x="239" y="232"/>
                      <a:pt x="238" y="233"/>
                      <a:pt x="237" y="234"/>
                    </a:cubicBezTo>
                    <a:cubicBezTo>
                      <a:pt x="236" y="235"/>
                      <a:pt x="235" y="236"/>
                      <a:pt x="234" y="237"/>
                    </a:cubicBezTo>
                    <a:cubicBezTo>
                      <a:pt x="232" y="239"/>
                      <a:pt x="229" y="242"/>
                      <a:pt x="226" y="244"/>
                    </a:cubicBezTo>
                    <a:cubicBezTo>
                      <a:pt x="225" y="245"/>
                      <a:pt x="223" y="246"/>
                      <a:pt x="221" y="247"/>
                    </a:cubicBezTo>
                    <a:cubicBezTo>
                      <a:pt x="220" y="248"/>
                      <a:pt x="218" y="249"/>
                      <a:pt x="216" y="250"/>
                    </a:cubicBezTo>
                    <a:cubicBezTo>
                      <a:pt x="214" y="252"/>
                      <a:pt x="212" y="252"/>
                      <a:pt x="211" y="253"/>
                    </a:cubicBezTo>
                    <a:cubicBezTo>
                      <a:pt x="209" y="254"/>
                      <a:pt x="207" y="255"/>
                      <a:pt x="205" y="256"/>
                    </a:cubicBezTo>
                    <a:cubicBezTo>
                      <a:pt x="202" y="257"/>
                      <a:pt x="198" y="259"/>
                      <a:pt x="195" y="259"/>
                    </a:cubicBezTo>
                    <a:cubicBezTo>
                      <a:pt x="192" y="260"/>
                      <a:pt x="190" y="261"/>
                      <a:pt x="188" y="261"/>
                    </a:cubicBezTo>
                    <a:cubicBezTo>
                      <a:pt x="186" y="262"/>
                      <a:pt x="185" y="262"/>
                      <a:pt x="185" y="262"/>
                    </a:cubicBezTo>
                    <a:cubicBezTo>
                      <a:pt x="185" y="262"/>
                      <a:pt x="184" y="262"/>
                      <a:pt x="182" y="262"/>
                    </a:cubicBezTo>
                    <a:cubicBezTo>
                      <a:pt x="181" y="262"/>
                      <a:pt x="178" y="263"/>
                      <a:pt x="175" y="263"/>
                    </a:cubicBezTo>
                    <a:cubicBezTo>
                      <a:pt x="172" y="263"/>
                      <a:pt x="168" y="263"/>
                      <a:pt x="164" y="263"/>
                    </a:cubicBezTo>
                    <a:cubicBezTo>
                      <a:pt x="162" y="263"/>
                      <a:pt x="160" y="263"/>
                      <a:pt x="158" y="263"/>
                    </a:cubicBezTo>
                    <a:cubicBezTo>
                      <a:pt x="156" y="262"/>
                      <a:pt x="154" y="262"/>
                      <a:pt x="152" y="262"/>
                    </a:cubicBezTo>
                    <a:cubicBezTo>
                      <a:pt x="150" y="261"/>
                      <a:pt x="148" y="261"/>
                      <a:pt x="146" y="260"/>
                    </a:cubicBezTo>
                    <a:cubicBezTo>
                      <a:pt x="144" y="260"/>
                      <a:pt x="142" y="259"/>
                      <a:pt x="140" y="259"/>
                    </a:cubicBezTo>
                    <a:cubicBezTo>
                      <a:pt x="137" y="257"/>
                      <a:pt x="133" y="257"/>
                      <a:pt x="131" y="255"/>
                    </a:cubicBezTo>
                    <a:cubicBezTo>
                      <a:pt x="128" y="254"/>
                      <a:pt x="125" y="253"/>
                      <a:pt x="124" y="252"/>
                    </a:cubicBezTo>
                    <a:cubicBezTo>
                      <a:pt x="122" y="251"/>
                      <a:pt x="121" y="250"/>
                      <a:pt x="121" y="250"/>
                    </a:cubicBezTo>
                    <a:cubicBezTo>
                      <a:pt x="121" y="250"/>
                      <a:pt x="120" y="250"/>
                      <a:pt x="119" y="249"/>
                    </a:cubicBezTo>
                    <a:cubicBezTo>
                      <a:pt x="118" y="249"/>
                      <a:pt x="117" y="248"/>
                      <a:pt x="116" y="247"/>
                    </a:cubicBezTo>
                    <a:cubicBezTo>
                      <a:pt x="115" y="247"/>
                      <a:pt x="114" y="246"/>
                      <a:pt x="113" y="245"/>
                    </a:cubicBezTo>
                    <a:cubicBezTo>
                      <a:pt x="111" y="244"/>
                      <a:pt x="110" y="243"/>
                      <a:pt x="109" y="242"/>
                    </a:cubicBezTo>
                    <a:cubicBezTo>
                      <a:pt x="107" y="241"/>
                      <a:pt x="106" y="239"/>
                      <a:pt x="105" y="238"/>
                    </a:cubicBezTo>
                    <a:cubicBezTo>
                      <a:pt x="101" y="236"/>
                      <a:pt x="99" y="232"/>
                      <a:pt x="96" y="229"/>
                    </a:cubicBezTo>
                    <a:cubicBezTo>
                      <a:pt x="91" y="223"/>
                      <a:pt x="86" y="216"/>
                      <a:pt x="84" y="210"/>
                    </a:cubicBezTo>
                    <a:cubicBezTo>
                      <a:pt x="82" y="207"/>
                      <a:pt x="81" y="205"/>
                      <a:pt x="81" y="203"/>
                    </a:cubicBezTo>
                    <a:cubicBezTo>
                      <a:pt x="80" y="202"/>
                      <a:pt x="80" y="201"/>
                      <a:pt x="80" y="201"/>
                    </a:cubicBezTo>
                    <a:cubicBezTo>
                      <a:pt x="80" y="201"/>
                      <a:pt x="79" y="200"/>
                      <a:pt x="79" y="198"/>
                    </a:cubicBezTo>
                    <a:cubicBezTo>
                      <a:pt x="78" y="197"/>
                      <a:pt x="78" y="194"/>
                      <a:pt x="77" y="191"/>
                    </a:cubicBezTo>
                    <a:cubicBezTo>
                      <a:pt x="75" y="185"/>
                      <a:pt x="74" y="177"/>
                      <a:pt x="74" y="168"/>
                    </a:cubicBezTo>
                    <a:cubicBezTo>
                      <a:pt x="74" y="160"/>
                      <a:pt x="75" y="152"/>
                      <a:pt x="77" y="146"/>
                    </a:cubicBezTo>
                    <a:cubicBezTo>
                      <a:pt x="78" y="143"/>
                      <a:pt x="78" y="140"/>
                      <a:pt x="79" y="139"/>
                    </a:cubicBezTo>
                    <a:cubicBezTo>
                      <a:pt x="79" y="137"/>
                      <a:pt x="80" y="136"/>
                      <a:pt x="80" y="136"/>
                    </a:cubicBezTo>
                    <a:cubicBezTo>
                      <a:pt x="80" y="136"/>
                      <a:pt x="80" y="135"/>
                      <a:pt x="81" y="133"/>
                    </a:cubicBezTo>
                    <a:cubicBezTo>
                      <a:pt x="81" y="132"/>
                      <a:pt x="82" y="129"/>
                      <a:pt x="84" y="127"/>
                    </a:cubicBezTo>
                    <a:cubicBezTo>
                      <a:pt x="86" y="121"/>
                      <a:pt x="91" y="114"/>
                      <a:pt x="96" y="108"/>
                    </a:cubicBezTo>
                    <a:cubicBezTo>
                      <a:pt x="99" y="105"/>
                      <a:pt x="101" y="101"/>
                      <a:pt x="105" y="99"/>
                    </a:cubicBezTo>
                    <a:cubicBezTo>
                      <a:pt x="106" y="97"/>
                      <a:pt x="107" y="96"/>
                      <a:pt x="109" y="95"/>
                    </a:cubicBezTo>
                    <a:cubicBezTo>
                      <a:pt x="110" y="94"/>
                      <a:pt x="111" y="93"/>
                      <a:pt x="113" y="92"/>
                    </a:cubicBezTo>
                    <a:cubicBezTo>
                      <a:pt x="114" y="91"/>
                      <a:pt x="115" y="90"/>
                      <a:pt x="116" y="90"/>
                    </a:cubicBezTo>
                    <a:cubicBezTo>
                      <a:pt x="117" y="89"/>
                      <a:pt x="118" y="88"/>
                      <a:pt x="119" y="88"/>
                    </a:cubicBezTo>
                    <a:cubicBezTo>
                      <a:pt x="120" y="87"/>
                      <a:pt x="121" y="86"/>
                      <a:pt x="121" y="86"/>
                    </a:cubicBezTo>
                    <a:cubicBezTo>
                      <a:pt x="121" y="86"/>
                      <a:pt x="122" y="86"/>
                      <a:pt x="124" y="85"/>
                    </a:cubicBezTo>
                    <a:cubicBezTo>
                      <a:pt x="125" y="84"/>
                      <a:pt x="128" y="83"/>
                      <a:pt x="131" y="82"/>
                    </a:cubicBezTo>
                    <a:cubicBezTo>
                      <a:pt x="133" y="80"/>
                      <a:pt x="137" y="79"/>
                      <a:pt x="140" y="78"/>
                    </a:cubicBezTo>
                    <a:cubicBezTo>
                      <a:pt x="142" y="77"/>
                      <a:pt x="144" y="77"/>
                      <a:pt x="146" y="76"/>
                    </a:cubicBezTo>
                    <a:cubicBezTo>
                      <a:pt x="148" y="76"/>
                      <a:pt x="150" y="75"/>
                      <a:pt x="152" y="75"/>
                    </a:cubicBezTo>
                    <a:cubicBezTo>
                      <a:pt x="154" y="75"/>
                      <a:pt x="156" y="75"/>
                      <a:pt x="158" y="74"/>
                    </a:cubicBezTo>
                    <a:cubicBezTo>
                      <a:pt x="160" y="74"/>
                      <a:pt x="162" y="74"/>
                      <a:pt x="164" y="74"/>
                    </a:cubicBezTo>
                    <a:cubicBezTo>
                      <a:pt x="168" y="73"/>
                      <a:pt x="172" y="74"/>
                      <a:pt x="175" y="74"/>
                    </a:cubicBezTo>
                    <a:cubicBezTo>
                      <a:pt x="178" y="74"/>
                      <a:pt x="181" y="74"/>
                      <a:pt x="182" y="75"/>
                    </a:cubicBezTo>
                    <a:cubicBezTo>
                      <a:pt x="184" y="75"/>
                      <a:pt x="185" y="75"/>
                      <a:pt x="185" y="75"/>
                    </a:cubicBezTo>
                    <a:cubicBezTo>
                      <a:pt x="185" y="75"/>
                      <a:pt x="186" y="75"/>
                      <a:pt x="188" y="76"/>
                    </a:cubicBezTo>
                    <a:cubicBezTo>
                      <a:pt x="190" y="76"/>
                      <a:pt x="192" y="77"/>
                      <a:pt x="195" y="77"/>
                    </a:cubicBezTo>
                    <a:cubicBezTo>
                      <a:pt x="198" y="78"/>
                      <a:pt x="202" y="80"/>
                      <a:pt x="205" y="81"/>
                    </a:cubicBezTo>
                    <a:cubicBezTo>
                      <a:pt x="207" y="82"/>
                      <a:pt x="209" y="83"/>
                      <a:pt x="211" y="83"/>
                    </a:cubicBezTo>
                    <a:cubicBezTo>
                      <a:pt x="212" y="84"/>
                      <a:pt x="214" y="85"/>
                      <a:pt x="216" y="86"/>
                    </a:cubicBezTo>
                    <a:cubicBezTo>
                      <a:pt x="218" y="87"/>
                      <a:pt x="220" y="88"/>
                      <a:pt x="221" y="90"/>
                    </a:cubicBezTo>
                    <a:cubicBezTo>
                      <a:pt x="223" y="91"/>
                      <a:pt x="225" y="92"/>
                      <a:pt x="226" y="93"/>
                    </a:cubicBezTo>
                    <a:cubicBezTo>
                      <a:pt x="229" y="95"/>
                      <a:pt x="232" y="98"/>
                      <a:pt x="234" y="100"/>
                    </a:cubicBezTo>
                    <a:cubicBezTo>
                      <a:pt x="235" y="101"/>
                      <a:pt x="236" y="102"/>
                      <a:pt x="237" y="103"/>
                    </a:cubicBezTo>
                    <a:cubicBezTo>
                      <a:pt x="238" y="104"/>
                      <a:pt x="239" y="105"/>
                      <a:pt x="239" y="105"/>
                    </a:cubicBezTo>
                    <a:cubicBezTo>
                      <a:pt x="241" y="107"/>
                      <a:pt x="241" y="108"/>
                      <a:pt x="241" y="108"/>
                    </a:cubicBezTo>
                    <a:cubicBezTo>
                      <a:pt x="242" y="108"/>
                      <a:pt x="242" y="108"/>
                      <a:pt x="242" y="108"/>
                    </a:cubicBezTo>
                    <a:cubicBezTo>
                      <a:pt x="242" y="108"/>
                      <a:pt x="243" y="109"/>
                      <a:pt x="243" y="110"/>
                    </a:cubicBezTo>
                    <a:cubicBezTo>
                      <a:pt x="244" y="111"/>
                      <a:pt x="246" y="113"/>
                      <a:pt x="248" y="116"/>
                    </a:cubicBezTo>
                    <a:cubicBezTo>
                      <a:pt x="251" y="121"/>
                      <a:pt x="255" y="128"/>
                      <a:pt x="258" y="136"/>
                    </a:cubicBezTo>
                    <a:cubicBezTo>
                      <a:pt x="259" y="140"/>
                      <a:pt x="260" y="144"/>
                      <a:pt x="261" y="148"/>
                    </a:cubicBezTo>
                    <a:cubicBezTo>
                      <a:pt x="262" y="151"/>
                      <a:pt x="262" y="155"/>
                      <a:pt x="263" y="158"/>
                    </a:cubicBezTo>
                    <a:cubicBezTo>
                      <a:pt x="263" y="164"/>
                      <a:pt x="264" y="168"/>
                      <a:pt x="264" y="168"/>
                    </a:cubicBezTo>
                    <a:cubicBezTo>
                      <a:pt x="264" y="168"/>
                      <a:pt x="263" y="173"/>
                      <a:pt x="263" y="179"/>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1">
                <a:extLst>
                  <a:ext uri="{FF2B5EF4-FFF2-40B4-BE49-F238E27FC236}">
                    <a16:creationId xmlns:a16="http://schemas.microsoft.com/office/drawing/2014/main" id="{9BC5931C-4451-F8D7-FEBA-6FD5F0750F8C}"/>
                  </a:ext>
                </a:extLst>
              </p:cNvPr>
              <p:cNvSpPr>
                <a:spLocks noEditPoints="1"/>
              </p:cNvSpPr>
              <p:nvPr/>
            </p:nvSpPr>
            <p:spPr bwMode="auto">
              <a:xfrm>
                <a:off x="4930395" y="5480271"/>
                <a:ext cx="296490" cy="297544"/>
              </a:xfrm>
              <a:custGeom>
                <a:avLst/>
                <a:gdLst>
                  <a:gd name="T0" fmla="*/ 86 w 172"/>
                  <a:gd name="T1" fmla="*/ 172 h 172"/>
                  <a:gd name="T2" fmla="*/ 0 w 172"/>
                  <a:gd name="T3" fmla="*/ 86 h 172"/>
                  <a:gd name="T4" fmla="*/ 86 w 172"/>
                  <a:gd name="T5" fmla="*/ 0 h 172"/>
                  <a:gd name="T6" fmla="*/ 172 w 172"/>
                  <a:gd name="T7" fmla="*/ 86 h 172"/>
                  <a:gd name="T8" fmla="*/ 86 w 172"/>
                  <a:gd name="T9" fmla="*/ 172 h 172"/>
                  <a:gd name="T10" fmla="*/ 86 w 172"/>
                  <a:gd name="T11" fmla="*/ 20 h 172"/>
                  <a:gd name="T12" fmla="*/ 20 w 172"/>
                  <a:gd name="T13" fmla="*/ 86 h 172"/>
                  <a:gd name="T14" fmla="*/ 86 w 172"/>
                  <a:gd name="T15" fmla="*/ 152 h 172"/>
                  <a:gd name="T16" fmla="*/ 152 w 172"/>
                  <a:gd name="T17" fmla="*/ 86 h 172"/>
                  <a:gd name="T18" fmla="*/ 86 w 172"/>
                  <a:gd name="T19" fmla="*/ 2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172">
                    <a:moveTo>
                      <a:pt x="86" y="172"/>
                    </a:moveTo>
                    <a:cubicBezTo>
                      <a:pt x="39" y="172"/>
                      <a:pt x="0" y="133"/>
                      <a:pt x="0" y="86"/>
                    </a:cubicBezTo>
                    <a:cubicBezTo>
                      <a:pt x="0" y="39"/>
                      <a:pt x="39" y="0"/>
                      <a:pt x="86" y="0"/>
                    </a:cubicBezTo>
                    <a:cubicBezTo>
                      <a:pt x="133" y="0"/>
                      <a:pt x="172" y="39"/>
                      <a:pt x="172" y="86"/>
                    </a:cubicBezTo>
                    <a:cubicBezTo>
                      <a:pt x="172" y="133"/>
                      <a:pt x="133" y="172"/>
                      <a:pt x="86" y="172"/>
                    </a:cubicBezTo>
                    <a:close/>
                    <a:moveTo>
                      <a:pt x="86" y="20"/>
                    </a:moveTo>
                    <a:cubicBezTo>
                      <a:pt x="50" y="20"/>
                      <a:pt x="20" y="50"/>
                      <a:pt x="20" y="86"/>
                    </a:cubicBezTo>
                    <a:cubicBezTo>
                      <a:pt x="20" y="122"/>
                      <a:pt x="50" y="152"/>
                      <a:pt x="86" y="152"/>
                    </a:cubicBezTo>
                    <a:cubicBezTo>
                      <a:pt x="122" y="152"/>
                      <a:pt x="152" y="122"/>
                      <a:pt x="152" y="86"/>
                    </a:cubicBezTo>
                    <a:cubicBezTo>
                      <a:pt x="152" y="50"/>
                      <a:pt x="122" y="20"/>
                      <a:pt x="86" y="20"/>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12">
                <a:extLst>
                  <a:ext uri="{FF2B5EF4-FFF2-40B4-BE49-F238E27FC236}">
                    <a16:creationId xmlns:a16="http://schemas.microsoft.com/office/drawing/2014/main" id="{5F3ED6F7-10F3-2C39-799F-FA0E4A566AE6}"/>
                  </a:ext>
                </a:extLst>
              </p:cNvPr>
              <p:cNvSpPr>
                <a:spLocks noEditPoints="1"/>
              </p:cNvSpPr>
              <p:nvPr/>
            </p:nvSpPr>
            <p:spPr bwMode="auto">
              <a:xfrm>
                <a:off x="4823829" y="5371594"/>
                <a:ext cx="509624" cy="513844"/>
              </a:xfrm>
              <a:custGeom>
                <a:avLst/>
                <a:gdLst>
                  <a:gd name="T0" fmla="*/ 259 w 296"/>
                  <a:gd name="T1" fmla="*/ 149 h 298"/>
                  <a:gd name="T2" fmla="*/ 290 w 296"/>
                  <a:gd name="T3" fmla="*/ 119 h 298"/>
                  <a:gd name="T4" fmla="*/ 290 w 296"/>
                  <a:gd name="T5" fmla="*/ 98 h 298"/>
                  <a:gd name="T6" fmla="*/ 261 w 296"/>
                  <a:gd name="T7" fmla="*/ 84 h 298"/>
                  <a:gd name="T8" fmla="*/ 234 w 296"/>
                  <a:gd name="T9" fmla="*/ 79 h 298"/>
                  <a:gd name="T10" fmla="*/ 225 w 296"/>
                  <a:gd name="T11" fmla="*/ 70 h 298"/>
                  <a:gd name="T12" fmla="*/ 240 w 296"/>
                  <a:gd name="T13" fmla="*/ 30 h 298"/>
                  <a:gd name="T14" fmla="*/ 208 w 296"/>
                  <a:gd name="T15" fmla="*/ 11 h 298"/>
                  <a:gd name="T16" fmla="*/ 180 w 296"/>
                  <a:gd name="T17" fmla="*/ 44 h 298"/>
                  <a:gd name="T18" fmla="*/ 157 w 296"/>
                  <a:gd name="T19" fmla="*/ 40 h 298"/>
                  <a:gd name="T20" fmla="*/ 137 w 296"/>
                  <a:gd name="T21" fmla="*/ 0 h 298"/>
                  <a:gd name="T22" fmla="*/ 105 w 296"/>
                  <a:gd name="T23" fmla="*/ 13 h 298"/>
                  <a:gd name="T24" fmla="*/ 98 w 296"/>
                  <a:gd name="T25" fmla="*/ 53 h 298"/>
                  <a:gd name="T26" fmla="*/ 85 w 296"/>
                  <a:gd name="T27" fmla="*/ 61 h 298"/>
                  <a:gd name="T28" fmla="*/ 48 w 296"/>
                  <a:gd name="T29" fmla="*/ 39 h 298"/>
                  <a:gd name="T30" fmla="*/ 25 w 296"/>
                  <a:gd name="T31" fmla="*/ 66 h 298"/>
                  <a:gd name="T32" fmla="*/ 52 w 296"/>
                  <a:gd name="T33" fmla="*/ 101 h 298"/>
                  <a:gd name="T34" fmla="*/ 44 w 296"/>
                  <a:gd name="T35" fmla="*/ 123 h 298"/>
                  <a:gd name="T36" fmla="*/ 1 w 296"/>
                  <a:gd name="T37" fmla="*/ 132 h 298"/>
                  <a:gd name="T38" fmla="*/ 1 w 296"/>
                  <a:gd name="T39" fmla="*/ 166 h 298"/>
                  <a:gd name="T40" fmla="*/ 44 w 296"/>
                  <a:gd name="T41" fmla="*/ 175 h 298"/>
                  <a:gd name="T42" fmla="*/ 52 w 296"/>
                  <a:gd name="T43" fmla="*/ 197 h 298"/>
                  <a:gd name="T44" fmla="*/ 25 w 296"/>
                  <a:gd name="T45" fmla="*/ 231 h 298"/>
                  <a:gd name="T46" fmla="*/ 48 w 296"/>
                  <a:gd name="T47" fmla="*/ 259 h 298"/>
                  <a:gd name="T48" fmla="*/ 85 w 296"/>
                  <a:gd name="T49" fmla="*/ 237 h 298"/>
                  <a:gd name="T50" fmla="*/ 98 w 296"/>
                  <a:gd name="T51" fmla="*/ 245 h 298"/>
                  <a:gd name="T52" fmla="*/ 105 w 296"/>
                  <a:gd name="T53" fmla="*/ 285 h 298"/>
                  <a:gd name="T54" fmla="*/ 137 w 296"/>
                  <a:gd name="T55" fmla="*/ 298 h 298"/>
                  <a:gd name="T56" fmla="*/ 157 w 296"/>
                  <a:gd name="T57" fmla="*/ 258 h 298"/>
                  <a:gd name="T58" fmla="*/ 180 w 296"/>
                  <a:gd name="T59" fmla="*/ 254 h 298"/>
                  <a:gd name="T60" fmla="*/ 208 w 296"/>
                  <a:gd name="T61" fmla="*/ 287 h 298"/>
                  <a:gd name="T62" fmla="*/ 240 w 296"/>
                  <a:gd name="T63" fmla="*/ 268 h 298"/>
                  <a:gd name="T64" fmla="*/ 225 w 296"/>
                  <a:gd name="T65" fmla="*/ 228 h 298"/>
                  <a:gd name="T66" fmla="*/ 234 w 296"/>
                  <a:gd name="T67" fmla="*/ 219 h 298"/>
                  <a:gd name="T68" fmla="*/ 261 w 296"/>
                  <a:gd name="T69" fmla="*/ 214 h 298"/>
                  <a:gd name="T70" fmla="*/ 290 w 296"/>
                  <a:gd name="T71" fmla="*/ 200 h 298"/>
                  <a:gd name="T72" fmla="*/ 290 w 296"/>
                  <a:gd name="T73" fmla="*/ 179 h 298"/>
                  <a:gd name="T74" fmla="*/ 229 w 296"/>
                  <a:gd name="T75" fmla="*/ 178 h 298"/>
                  <a:gd name="T76" fmla="*/ 214 w 296"/>
                  <a:gd name="T77" fmla="*/ 203 h 298"/>
                  <a:gd name="T78" fmla="*/ 201 w 296"/>
                  <a:gd name="T79" fmla="*/ 216 h 298"/>
                  <a:gd name="T80" fmla="*/ 182 w 296"/>
                  <a:gd name="T81" fmla="*/ 226 h 298"/>
                  <a:gd name="T82" fmla="*/ 162 w 296"/>
                  <a:gd name="T83" fmla="*/ 232 h 298"/>
                  <a:gd name="T84" fmla="*/ 135 w 296"/>
                  <a:gd name="T85" fmla="*/ 231 h 298"/>
                  <a:gd name="T86" fmla="*/ 110 w 296"/>
                  <a:gd name="T87" fmla="*/ 223 h 298"/>
                  <a:gd name="T88" fmla="*/ 100 w 296"/>
                  <a:gd name="T89" fmla="*/ 217 h 298"/>
                  <a:gd name="T90" fmla="*/ 75 w 296"/>
                  <a:gd name="T91" fmla="*/ 186 h 298"/>
                  <a:gd name="T92" fmla="*/ 68 w 296"/>
                  <a:gd name="T93" fmla="*/ 169 h 298"/>
                  <a:gd name="T94" fmla="*/ 71 w 296"/>
                  <a:gd name="T95" fmla="*/ 120 h 298"/>
                  <a:gd name="T96" fmla="*/ 93 w 296"/>
                  <a:gd name="T97" fmla="*/ 87 h 298"/>
                  <a:gd name="T98" fmla="*/ 106 w 296"/>
                  <a:gd name="T99" fmla="*/ 78 h 298"/>
                  <a:gd name="T100" fmla="*/ 125 w 296"/>
                  <a:gd name="T101" fmla="*/ 69 h 298"/>
                  <a:gd name="T102" fmla="*/ 146 w 296"/>
                  <a:gd name="T103" fmla="*/ 65 h 298"/>
                  <a:gd name="T104" fmla="*/ 167 w 296"/>
                  <a:gd name="T105" fmla="*/ 67 h 298"/>
                  <a:gd name="T106" fmla="*/ 192 w 296"/>
                  <a:gd name="T107" fmla="*/ 76 h 298"/>
                  <a:gd name="T108" fmla="*/ 210 w 296"/>
                  <a:gd name="T109" fmla="*/ 91 h 298"/>
                  <a:gd name="T110" fmla="*/ 216 w 296"/>
                  <a:gd name="T111" fmla="*/ 97 h 298"/>
                  <a:gd name="T112" fmla="*/ 233 w 296"/>
                  <a:gd name="T113" fmla="*/ 14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6" h="298">
                    <a:moveTo>
                      <a:pt x="277" y="171"/>
                    </a:moveTo>
                    <a:cubicBezTo>
                      <a:pt x="269" y="167"/>
                      <a:pt x="261" y="164"/>
                      <a:pt x="258" y="163"/>
                    </a:cubicBezTo>
                    <a:cubicBezTo>
                      <a:pt x="258" y="162"/>
                      <a:pt x="258" y="161"/>
                      <a:pt x="258" y="161"/>
                    </a:cubicBezTo>
                    <a:cubicBezTo>
                      <a:pt x="259" y="154"/>
                      <a:pt x="259" y="149"/>
                      <a:pt x="259" y="149"/>
                    </a:cubicBezTo>
                    <a:cubicBezTo>
                      <a:pt x="259" y="149"/>
                      <a:pt x="259" y="144"/>
                      <a:pt x="258" y="137"/>
                    </a:cubicBezTo>
                    <a:cubicBezTo>
                      <a:pt x="258" y="137"/>
                      <a:pt x="258" y="136"/>
                      <a:pt x="258" y="135"/>
                    </a:cubicBezTo>
                    <a:cubicBezTo>
                      <a:pt x="261" y="134"/>
                      <a:pt x="269" y="131"/>
                      <a:pt x="277" y="127"/>
                    </a:cubicBezTo>
                    <a:cubicBezTo>
                      <a:pt x="282" y="124"/>
                      <a:pt x="286" y="122"/>
                      <a:pt x="290" y="119"/>
                    </a:cubicBezTo>
                    <a:cubicBezTo>
                      <a:pt x="293" y="117"/>
                      <a:pt x="296" y="116"/>
                      <a:pt x="296" y="116"/>
                    </a:cubicBezTo>
                    <a:cubicBezTo>
                      <a:pt x="296" y="116"/>
                      <a:pt x="295" y="113"/>
                      <a:pt x="294" y="110"/>
                    </a:cubicBezTo>
                    <a:cubicBezTo>
                      <a:pt x="294" y="108"/>
                      <a:pt x="293" y="106"/>
                      <a:pt x="293" y="104"/>
                    </a:cubicBezTo>
                    <a:cubicBezTo>
                      <a:pt x="292" y="102"/>
                      <a:pt x="291" y="100"/>
                      <a:pt x="290" y="98"/>
                    </a:cubicBezTo>
                    <a:cubicBezTo>
                      <a:pt x="289" y="96"/>
                      <a:pt x="289" y="93"/>
                      <a:pt x="288" y="91"/>
                    </a:cubicBezTo>
                    <a:cubicBezTo>
                      <a:pt x="287" y="89"/>
                      <a:pt x="286" y="88"/>
                      <a:pt x="285" y="86"/>
                    </a:cubicBezTo>
                    <a:cubicBezTo>
                      <a:pt x="284" y="83"/>
                      <a:pt x="283" y="81"/>
                      <a:pt x="283" y="81"/>
                    </a:cubicBezTo>
                    <a:cubicBezTo>
                      <a:pt x="283" y="81"/>
                      <a:pt x="272" y="82"/>
                      <a:pt x="261" y="84"/>
                    </a:cubicBezTo>
                    <a:cubicBezTo>
                      <a:pt x="253" y="86"/>
                      <a:pt x="244" y="89"/>
                      <a:pt x="242" y="90"/>
                    </a:cubicBezTo>
                    <a:cubicBezTo>
                      <a:pt x="241" y="89"/>
                      <a:pt x="241" y="89"/>
                      <a:pt x="241" y="88"/>
                    </a:cubicBezTo>
                    <a:cubicBezTo>
                      <a:pt x="239" y="85"/>
                      <a:pt x="237" y="83"/>
                      <a:pt x="236" y="81"/>
                    </a:cubicBezTo>
                    <a:cubicBezTo>
                      <a:pt x="235" y="80"/>
                      <a:pt x="234" y="80"/>
                      <a:pt x="234" y="79"/>
                    </a:cubicBezTo>
                    <a:cubicBezTo>
                      <a:pt x="234" y="79"/>
                      <a:pt x="234" y="79"/>
                      <a:pt x="234" y="79"/>
                    </a:cubicBezTo>
                    <a:cubicBezTo>
                      <a:pt x="234" y="79"/>
                      <a:pt x="233" y="78"/>
                      <a:pt x="231" y="76"/>
                    </a:cubicBezTo>
                    <a:cubicBezTo>
                      <a:pt x="231" y="76"/>
                      <a:pt x="230" y="75"/>
                      <a:pt x="229" y="74"/>
                    </a:cubicBezTo>
                    <a:cubicBezTo>
                      <a:pt x="228" y="72"/>
                      <a:pt x="227" y="71"/>
                      <a:pt x="225" y="70"/>
                    </a:cubicBezTo>
                    <a:cubicBezTo>
                      <a:pt x="225" y="70"/>
                      <a:pt x="225" y="69"/>
                      <a:pt x="224" y="69"/>
                    </a:cubicBezTo>
                    <a:cubicBezTo>
                      <a:pt x="225" y="66"/>
                      <a:pt x="229" y="59"/>
                      <a:pt x="233" y="50"/>
                    </a:cubicBezTo>
                    <a:cubicBezTo>
                      <a:pt x="235" y="45"/>
                      <a:pt x="237" y="40"/>
                      <a:pt x="238" y="36"/>
                    </a:cubicBezTo>
                    <a:cubicBezTo>
                      <a:pt x="239" y="32"/>
                      <a:pt x="240" y="30"/>
                      <a:pt x="240" y="30"/>
                    </a:cubicBezTo>
                    <a:cubicBezTo>
                      <a:pt x="240" y="30"/>
                      <a:pt x="238" y="28"/>
                      <a:pt x="235" y="26"/>
                    </a:cubicBezTo>
                    <a:cubicBezTo>
                      <a:pt x="233" y="24"/>
                      <a:pt x="229" y="22"/>
                      <a:pt x="225" y="20"/>
                    </a:cubicBezTo>
                    <a:cubicBezTo>
                      <a:pt x="221" y="17"/>
                      <a:pt x="216" y="15"/>
                      <a:pt x="213" y="14"/>
                    </a:cubicBezTo>
                    <a:cubicBezTo>
                      <a:pt x="210" y="12"/>
                      <a:pt x="208" y="11"/>
                      <a:pt x="208" y="11"/>
                    </a:cubicBezTo>
                    <a:cubicBezTo>
                      <a:pt x="208" y="11"/>
                      <a:pt x="200" y="19"/>
                      <a:pt x="194" y="28"/>
                    </a:cubicBezTo>
                    <a:cubicBezTo>
                      <a:pt x="190" y="32"/>
                      <a:pt x="187" y="36"/>
                      <a:pt x="185" y="40"/>
                    </a:cubicBezTo>
                    <a:cubicBezTo>
                      <a:pt x="184" y="42"/>
                      <a:pt x="183" y="44"/>
                      <a:pt x="182" y="45"/>
                    </a:cubicBezTo>
                    <a:cubicBezTo>
                      <a:pt x="181" y="44"/>
                      <a:pt x="181" y="44"/>
                      <a:pt x="180" y="44"/>
                    </a:cubicBezTo>
                    <a:cubicBezTo>
                      <a:pt x="177" y="43"/>
                      <a:pt x="174" y="42"/>
                      <a:pt x="172" y="42"/>
                    </a:cubicBezTo>
                    <a:cubicBezTo>
                      <a:pt x="170" y="42"/>
                      <a:pt x="169" y="41"/>
                      <a:pt x="169" y="41"/>
                    </a:cubicBezTo>
                    <a:cubicBezTo>
                      <a:pt x="169" y="41"/>
                      <a:pt x="168" y="41"/>
                      <a:pt x="166" y="41"/>
                    </a:cubicBezTo>
                    <a:cubicBezTo>
                      <a:pt x="164" y="41"/>
                      <a:pt x="161" y="40"/>
                      <a:pt x="157" y="40"/>
                    </a:cubicBezTo>
                    <a:cubicBezTo>
                      <a:pt x="156" y="40"/>
                      <a:pt x="156" y="40"/>
                      <a:pt x="155" y="40"/>
                    </a:cubicBezTo>
                    <a:cubicBezTo>
                      <a:pt x="155" y="37"/>
                      <a:pt x="153" y="29"/>
                      <a:pt x="150" y="20"/>
                    </a:cubicBezTo>
                    <a:cubicBezTo>
                      <a:pt x="147" y="10"/>
                      <a:pt x="142" y="0"/>
                      <a:pt x="142" y="0"/>
                    </a:cubicBezTo>
                    <a:cubicBezTo>
                      <a:pt x="142" y="0"/>
                      <a:pt x="140" y="0"/>
                      <a:pt x="137" y="0"/>
                    </a:cubicBezTo>
                    <a:cubicBezTo>
                      <a:pt x="133" y="0"/>
                      <a:pt x="129" y="1"/>
                      <a:pt x="124" y="2"/>
                    </a:cubicBezTo>
                    <a:cubicBezTo>
                      <a:pt x="119" y="2"/>
                      <a:pt x="115" y="4"/>
                      <a:pt x="111" y="5"/>
                    </a:cubicBezTo>
                    <a:cubicBezTo>
                      <a:pt x="108" y="5"/>
                      <a:pt x="106" y="6"/>
                      <a:pt x="106" y="6"/>
                    </a:cubicBezTo>
                    <a:cubicBezTo>
                      <a:pt x="106" y="6"/>
                      <a:pt x="106" y="9"/>
                      <a:pt x="105" y="13"/>
                    </a:cubicBezTo>
                    <a:cubicBezTo>
                      <a:pt x="105" y="17"/>
                      <a:pt x="105" y="23"/>
                      <a:pt x="106" y="28"/>
                    </a:cubicBezTo>
                    <a:cubicBezTo>
                      <a:pt x="106" y="37"/>
                      <a:pt x="107" y="45"/>
                      <a:pt x="107" y="48"/>
                    </a:cubicBezTo>
                    <a:cubicBezTo>
                      <a:pt x="107" y="48"/>
                      <a:pt x="106" y="49"/>
                      <a:pt x="106" y="49"/>
                    </a:cubicBezTo>
                    <a:cubicBezTo>
                      <a:pt x="103" y="50"/>
                      <a:pt x="100" y="52"/>
                      <a:pt x="98" y="53"/>
                    </a:cubicBezTo>
                    <a:cubicBezTo>
                      <a:pt x="96" y="54"/>
                      <a:pt x="95" y="54"/>
                      <a:pt x="95" y="54"/>
                    </a:cubicBezTo>
                    <a:cubicBezTo>
                      <a:pt x="95" y="54"/>
                      <a:pt x="94" y="55"/>
                      <a:pt x="92" y="56"/>
                    </a:cubicBezTo>
                    <a:cubicBezTo>
                      <a:pt x="92" y="57"/>
                      <a:pt x="90" y="57"/>
                      <a:pt x="89" y="58"/>
                    </a:cubicBezTo>
                    <a:cubicBezTo>
                      <a:pt x="88" y="59"/>
                      <a:pt x="87" y="60"/>
                      <a:pt x="85" y="61"/>
                    </a:cubicBezTo>
                    <a:cubicBezTo>
                      <a:pt x="85" y="61"/>
                      <a:pt x="84" y="62"/>
                      <a:pt x="84" y="62"/>
                    </a:cubicBezTo>
                    <a:cubicBezTo>
                      <a:pt x="83" y="61"/>
                      <a:pt x="81" y="60"/>
                      <a:pt x="79" y="58"/>
                    </a:cubicBezTo>
                    <a:cubicBezTo>
                      <a:pt x="76" y="56"/>
                      <a:pt x="72" y="53"/>
                      <a:pt x="67" y="50"/>
                    </a:cubicBezTo>
                    <a:cubicBezTo>
                      <a:pt x="58" y="44"/>
                      <a:pt x="48" y="39"/>
                      <a:pt x="48" y="39"/>
                    </a:cubicBezTo>
                    <a:cubicBezTo>
                      <a:pt x="48" y="39"/>
                      <a:pt x="46" y="41"/>
                      <a:pt x="44" y="43"/>
                    </a:cubicBezTo>
                    <a:cubicBezTo>
                      <a:pt x="42" y="46"/>
                      <a:pt x="38" y="49"/>
                      <a:pt x="35" y="53"/>
                    </a:cubicBezTo>
                    <a:cubicBezTo>
                      <a:pt x="32" y="56"/>
                      <a:pt x="30" y="60"/>
                      <a:pt x="27" y="63"/>
                    </a:cubicBezTo>
                    <a:cubicBezTo>
                      <a:pt x="26" y="64"/>
                      <a:pt x="26" y="66"/>
                      <a:pt x="25" y="66"/>
                    </a:cubicBezTo>
                    <a:cubicBezTo>
                      <a:pt x="25" y="67"/>
                      <a:pt x="24" y="68"/>
                      <a:pt x="24" y="68"/>
                    </a:cubicBezTo>
                    <a:cubicBezTo>
                      <a:pt x="24" y="68"/>
                      <a:pt x="31" y="77"/>
                      <a:pt x="38" y="85"/>
                    </a:cubicBezTo>
                    <a:cubicBezTo>
                      <a:pt x="44" y="91"/>
                      <a:pt x="51" y="97"/>
                      <a:pt x="53" y="99"/>
                    </a:cubicBezTo>
                    <a:cubicBezTo>
                      <a:pt x="52" y="100"/>
                      <a:pt x="52" y="100"/>
                      <a:pt x="52" y="101"/>
                    </a:cubicBezTo>
                    <a:cubicBezTo>
                      <a:pt x="50" y="104"/>
                      <a:pt x="49" y="107"/>
                      <a:pt x="48" y="109"/>
                    </a:cubicBezTo>
                    <a:cubicBezTo>
                      <a:pt x="48" y="110"/>
                      <a:pt x="47" y="112"/>
                      <a:pt x="47" y="112"/>
                    </a:cubicBezTo>
                    <a:cubicBezTo>
                      <a:pt x="47" y="112"/>
                      <a:pt x="47" y="113"/>
                      <a:pt x="46" y="115"/>
                    </a:cubicBezTo>
                    <a:cubicBezTo>
                      <a:pt x="45" y="117"/>
                      <a:pt x="45" y="120"/>
                      <a:pt x="44" y="123"/>
                    </a:cubicBezTo>
                    <a:cubicBezTo>
                      <a:pt x="44" y="124"/>
                      <a:pt x="43" y="124"/>
                      <a:pt x="43" y="125"/>
                    </a:cubicBezTo>
                    <a:cubicBezTo>
                      <a:pt x="40" y="125"/>
                      <a:pt x="32" y="125"/>
                      <a:pt x="23" y="126"/>
                    </a:cubicBezTo>
                    <a:cubicBezTo>
                      <a:pt x="12" y="128"/>
                      <a:pt x="1" y="130"/>
                      <a:pt x="1" y="130"/>
                    </a:cubicBezTo>
                    <a:cubicBezTo>
                      <a:pt x="1" y="130"/>
                      <a:pt x="1" y="131"/>
                      <a:pt x="1" y="132"/>
                    </a:cubicBezTo>
                    <a:cubicBezTo>
                      <a:pt x="1" y="133"/>
                      <a:pt x="1" y="134"/>
                      <a:pt x="1" y="136"/>
                    </a:cubicBezTo>
                    <a:cubicBezTo>
                      <a:pt x="1" y="140"/>
                      <a:pt x="0" y="144"/>
                      <a:pt x="0" y="149"/>
                    </a:cubicBezTo>
                    <a:cubicBezTo>
                      <a:pt x="0" y="154"/>
                      <a:pt x="1" y="158"/>
                      <a:pt x="1" y="162"/>
                    </a:cubicBezTo>
                    <a:cubicBezTo>
                      <a:pt x="1" y="164"/>
                      <a:pt x="1" y="165"/>
                      <a:pt x="1" y="166"/>
                    </a:cubicBezTo>
                    <a:cubicBezTo>
                      <a:pt x="1" y="167"/>
                      <a:pt x="1" y="168"/>
                      <a:pt x="1" y="168"/>
                    </a:cubicBezTo>
                    <a:cubicBezTo>
                      <a:pt x="1" y="168"/>
                      <a:pt x="12" y="170"/>
                      <a:pt x="23" y="172"/>
                    </a:cubicBezTo>
                    <a:cubicBezTo>
                      <a:pt x="32" y="173"/>
                      <a:pt x="40" y="173"/>
                      <a:pt x="43" y="173"/>
                    </a:cubicBezTo>
                    <a:cubicBezTo>
                      <a:pt x="43" y="174"/>
                      <a:pt x="44" y="174"/>
                      <a:pt x="44" y="175"/>
                    </a:cubicBezTo>
                    <a:cubicBezTo>
                      <a:pt x="45" y="178"/>
                      <a:pt x="45" y="181"/>
                      <a:pt x="46" y="183"/>
                    </a:cubicBezTo>
                    <a:cubicBezTo>
                      <a:pt x="47" y="185"/>
                      <a:pt x="47" y="186"/>
                      <a:pt x="47" y="186"/>
                    </a:cubicBezTo>
                    <a:cubicBezTo>
                      <a:pt x="47" y="186"/>
                      <a:pt x="48" y="187"/>
                      <a:pt x="48" y="189"/>
                    </a:cubicBezTo>
                    <a:cubicBezTo>
                      <a:pt x="49" y="191"/>
                      <a:pt x="50" y="194"/>
                      <a:pt x="52" y="197"/>
                    </a:cubicBezTo>
                    <a:cubicBezTo>
                      <a:pt x="52" y="198"/>
                      <a:pt x="52" y="198"/>
                      <a:pt x="53" y="199"/>
                    </a:cubicBezTo>
                    <a:cubicBezTo>
                      <a:pt x="51" y="201"/>
                      <a:pt x="44" y="207"/>
                      <a:pt x="38" y="213"/>
                    </a:cubicBezTo>
                    <a:cubicBezTo>
                      <a:pt x="31" y="221"/>
                      <a:pt x="24" y="230"/>
                      <a:pt x="24" y="230"/>
                    </a:cubicBezTo>
                    <a:cubicBezTo>
                      <a:pt x="24" y="230"/>
                      <a:pt x="25" y="231"/>
                      <a:pt x="25" y="231"/>
                    </a:cubicBezTo>
                    <a:cubicBezTo>
                      <a:pt x="26" y="232"/>
                      <a:pt x="26" y="234"/>
                      <a:pt x="27" y="235"/>
                    </a:cubicBezTo>
                    <a:cubicBezTo>
                      <a:pt x="30" y="238"/>
                      <a:pt x="32" y="242"/>
                      <a:pt x="35" y="245"/>
                    </a:cubicBezTo>
                    <a:cubicBezTo>
                      <a:pt x="38" y="249"/>
                      <a:pt x="42" y="252"/>
                      <a:pt x="44" y="255"/>
                    </a:cubicBezTo>
                    <a:cubicBezTo>
                      <a:pt x="46" y="257"/>
                      <a:pt x="48" y="259"/>
                      <a:pt x="48" y="259"/>
                    </a:cubicBezTo>
                    <a:cubicBezTo>
                      <a:pt x="48" y="259"/>
                      <a:pt x="58" y="254"/>
                      <a:pt x="67" y="248"/>
                    </a:cubicBezTo>
                    <a:cubicBezTo>
                      <a:pt x="72" y="245"/>
                      <a:pt x="76" y="242"/>
                      <a:pt x="79" y="239"/>
                    </a:cubicBezTo>
                    <a:cubicBezTo>
                      <a:pt x="81" y="238"/>
                      <a:pt x="83" y="237"/>
                      <a:pt x="84" y="236"/>
                    </a:cubicBezTo>
                    <a:cubicBezTo>
                      <a:pt x="84" y="236"/>
                      <a:pt x="85" y="237"/>
                      <a:pt x="85" y="237"/>
                    </a:cubicBezTo>
                    <a:cubicBezTo>
                      <a:pt x="87" y="238"/>
                      <a:pt x="88" y="239"/>
                      <a:pt x="89" y="240"/>
                    </a:cubicBezTo>
                    <a:cubicBezTo>
                      <a:pt x="90" y="241"/>
                      <a:pt x="92" y="241"/>
                      <a:pt x="92" y="242"/>
                    </a:cubicBezTo>
                    <a:cubicBezTo>
                      <a:pt x="94" y="243"/>
                      <a:pt x="95" y="244"/>
                      <a:pt x="95" y="244"/>
                    </a:cubicBezTo>
                    <a:cubicBezTo>
                      <a:pt x="95" y="244"/>
                      <a:pt x="96" y="244"/>
                      <a:pt x="98" y="245"/>
                    </a:cubicBezTo>
                    <a:cubicBezTo>
                      <a:pt x="100" y="246"/>
                      <a:pt x="103" y="247"/>
                      <a:pt x="106" y="249"/>
                    </a:cubicBezTo>
                    <a:cubicBezTo>
                      <a:pt x="106" y="249"/>
                      <a:pt x="107" y="249"/>
                      <a:pt x="107" y="250"/>
                    </a:cubicBezTo>
                    <a:cubicBezTo>
                      <a:pt x="107" y="252"/>
                      <a:pt x="106" y="261"/>
                      <a:pt x="106" y="270"/>
                    </a:cubicBezTo>
                    <a:cubicBezTo>
                      <a:pt x="105" y="275"/>
                      <a:pt x="105" y="281"/>
                      <a:pt x="105" y="285"/>
                    </a:cubicBezTo>
                    <a:cubicBezTo>
                      <a:pt x="106" y="289"/>
                      <a:pt x="106" y="292"/>
                      <a:pt x="106" y="292"/>
                    </a:cubicBezTo>
                    <a:cubicBezTo>
                      <a:pt x="106" y="292"/>
                      <a:pt x="108" y="293"/>
                      <a:pt x="111" y="293"/>
                    </a:cubicBezTo>
                    <a:cubicBezTo>
                      <a:pt x="115" y="294"/>
                      <a:pt x="119" y="296"/>
                      <a:pt x="124" y="296"/>
                    </a:cubicBezTo>
                    <a:cubicBezTo>
                      <a:pt x="129" y="297"/>
                      <a:pt x="133" y="298"/>
                      <a:pt x="137" y="298"/>
                    </a:cubicBezTo>
                    <a:cubicBezTo>
                      <a:pt x="140" y="298"/>
                      <a:pt x="142" y="298"/>
                      <a:pt x="142" y="298"/>
                    </a:cubicBezTo>
                    <a:cubicBezTo>
                      <a:pt x="142" y="298"/>
                      <a:pt x="147" y="288"/>
                      <a:pt x="150" y="278"/>
                    </a:cubicBezTo>
                    <a:cubicBezTo>
                      <a:pt x="153" y="269"/>
                      <a:pt x="155" y="261"/>
                      <a:pt x="155" y="258"/>
                    </a:cubicBezTo>
                    <a:cubicBezTo>
                      <a:pt x="156" y="258"/>
                      <a:pt x="156" y="258"/>
                      <a:pt x="157" y="258"/>
                    </a:cubicBezTo>
                    <a:cubicBezTo>
                      <a:pt x="161" y="258"/>
                      <a:pt x="164" y="257"/>
                      <a:pt x="166" y="257"/>
                    </a:cubicBezTo>
                    <a:cubicBezTo>
                      <a:pt x="168" y="257"/>
                      <a:pt x="169" y="257"/>
                      <a:pt x="169" y="257"/>
                    </a:cubicBezTo>
                    <a:cubicBezTo>
                      <a:pt x="169" y="257"/>
                      <a:pt x="170" y="256"/>
                      <a:pt x="172" y="256"/>
                    </a:cubicBezTo>
                    <a:cubicBezTo>
                      <a:pt x="174" y="256"/>
                      <a:pt x="177" y="255"/>
                      <a:pt x="180" y="254"/>
                    </a:cubicBezTo>
                    <a:cubicBezTo>
                      <a:pt x="181" y="254"/>
                      <a:pt x="181" y="254"/>
                      <a:pt x="182" y="253"/>
                    </a:cubicBezTo>
                    <a:cubicBezTo>
                      <a:pt x="183" y="254"/>
                      <a:pt x="184" y="256"/>
                      <a:pt x="185" y="258"/>
                    </a:cubicBezTo>
                    <a:cubicBezTo>
                      <a:pt x="187" y="262"/>
                      <a:pt x="190" y="266"/>
                      <a:pt x="194" y="270"/>
                    </a:cubicBezTo>
                    <a:cubicBezTo>
                      <a:pt x="200" y="279"/>
                      <a:pt x="208" y="287"/>
                      <a:pt x="208" y="287"/>
                    </a:cubicBezTo>
                    <a:cubicBezTo>
                      <a:pt x="208" y="287"/>
                      <a:pt x="210" y="286"/>
                      <a:pt x="213" y="284"/>
                    </a:cubicBezTo>
                    <a:cubicBezTo>
                      <a:pt x="216" y="283"/>
                      <a:pt x="221" y="281"/>
                      <a:pt x="225" y="278"/>
                    </a:cubicBezTo>
                    <a:cubicBezTo>
                      <a:pt x="229" y="276"/>
                      <a:pt x="233" y="274"/>
                      <a:pt x="235" y="272"/>
                    </a:cubicBezTo>
                    <a:cubicBezTo>
                      <a:pt x="238" y="269"/>
                      <a:pt x="240" y="268"/>
                      <a:pt x="240" y="268"/>
                    </a:cubicBezTo>
                    <a:cubicBezTo>
                      <a:pt x="240" y="268"/>
                      <a:pt x="239" y="265"/>
                      <a:pt x="238" y="262"/>
                    </a:cubicBezTo>
                    <a:cubicBezTo>
                      <a:pt x="237" y="258"/>
                      <a:pt x="235" y="253"/>
                      <a:pt x="233" y="248"/>
                    </a:cubicBezTo>
                    <a:cubicBezTo>
                      <a:pt x="229" y="239"/>
                      <a:pt x="225" y="232"/>
                      <a:pt x="224" y="229"/>
                    </a:cubicBezTo>
                    <a:cubicBezTo>
                      <a:pt x="225" y="229"/>
                      <a:pt x="225" y="228"/>
                      <a:pt x="225" y="228"/>
                    </a:cubicBezTo>
                    <a:cubicBezTo>
                      <a:pt x="227" y="227"/>
                      <a:pt x="228" y="226"/>
                      <a:pt x="229" y="224"/>
                    </a:cubicBezTo>
                    <a:cubicBezTo>
                      <a:pt x="230" y="223"/>
                      <a:pt x="231" y="222"/>
                      <a:pt x="231" y="222"/>
                    </a:cubicBezTo>
                    <a:cubicBezTo>
                      <a:pt x="233" y="220"/>
                      <a:pt x="234" y="219"/>
                      <a:pt x="234" y="219"/>
                    </a:cubicBezTo>
                    <a:cubicBezTo>
                      <a:pt x="234" y="219"/>
                      <a:pt x="234" y="219"/>
                      <a:pt x="234" y="219"/>
                    </a:cubicBezTo>
                    <a:cubicBezTo>
                      <a:pt x="234" y="218"/>
                      <a:pt x="235" y="218"/>
                      <a:pt x="236" y="217"/>
                    </a:cubicBezTo>
                    <a:cubicBezTo>
                      <a:pt x="237" y="215"/>
                      <a:pt x="239" y="213"/>
                      <a:pt x="241" y="210"/>
                    </a:cubicBezTo>
                    <a:cubicBezTo>
                      <a:pt x="241" y="209"/>
                      <a:pt x="241" y="209"/>
                      <a:pt x="242" y="208"/>
                    </a:cubicBezTo>
                    <a:cubicBezTo>
                      <a:pt x="244" y="209"/>
                      <a:pt x="253" y="212"/>
                      <a:pt x="261" y="214"/>
                    </a:cubicBezTo>
                    <a:cubicBezTo>
                      <a:pt x="272" y="216"/>
                      <a:pt x="283" y="217"/>
                      <a:pt x="283" y="217"/>
                    </a:cubicBezTo>
                    <a:cubicBezTo>
                      <a:pt x="283" y="217"/>
                      <a:pt x="284" y="215"/>
                      <a:pt x="285" y="212"/>
                    </a:cubicBezTo>
                    <a:cubicBezTo>
                      <a:pt x="286" y="210"/>
                      <a:pt x="287" y="209"/>
                      <a:pt x="288" y="207"/>
                    </a:cubicBezTo>
                    <a:cubicBezTo>
                      <a:pt x="289" y="204"/>
                      <a:pt x="289" y="202"/>
                      <a:pt x="290" y="200"/>
                    </a:cubicBezTo>
                    <a:cubicBezTo>
                      <a:pt x="291" y="198"/>
                      <a:pt x="292" y="196"/>
                      <a:pt x="293" y="194"/>
                    </a:cubicBezTo>
                    <a:cubicBezTo>
                      <a:pt x="293" y="192"/>
                      <a:pt x="294" y="190"/>
                      <a:pt x="294" y="188"/>
                    </a:cubicBezTo>
                    <a:cubicBezTo>
                      <a:pt x="295" y="184"/>
                      <a:pt x="296" y="182"/>
                      <a:pt x="296" y="182"/>
                    </a:cubicBezTo>
                    <a:cubicBezTo>
                      <a:pt x="296" y="182"/>
                      <a:pt x="293" y="181"/>
                      <a:pt x="290" y="179"/>
                    </a:cubicBezTo>
                    <a:cubicBezTo>
                      <a:pt x="286" y="176"/>
                      <a:pt x="282" y="174"/>
                      <a:pt x="277" y="171"/>
                    </a:cubicBezTo>
                    <a:close/>
                    <a:moveTo>
                      <a:pt x="233" y="158"/>
                    </a:moveTo>
                    <a:cubicBezTo>
                      <a:pt x="233" y="161"/>
                      <a:pt x="232" y="164"/>
                      <a:pt x="232" y="167"/>
                    </a:cubicBezTo>
                    <a:cubicBezTo>
                      <a:pt x="231" y="171"/>
                      <a:pt x="230" y="174"/>
                      <a:pt x="229" y="178"/>
                    </a:cubicBezTo>
                    <a:cubicBezTo>
                      <a:pt x="226" y="185"/>
                      <a:pt x="222" y="191"/>
                      <a:pt x="220" y="196"/>
                    </a:cubicBezTo>
                    <a:cubicBezTo>
                      <a:pt x="218" y="198"/>
                      <a:pt x="217" y="200"/>
                      <a:pt x="216" y="201"/>
                    </a:cubicBezTo>
                    <a:cubicBezTo>
                      <a:pt x="215" y="202"/>
                      <a:pt x="215" y="202"/>
                      <a:pt x="215" y="202"/>
                    </a:cubicBezTo>
                    <a:cubicBezTo>
                      <a:pt x="214" y="203"/>
                      <a:pt x="214" y="203"/>
                      <a:pt x="214" y="203"/>
                    </a:cubicBezTo>
                    <a:cubicBezTo>
                      <a:pt x="214" y="203"/>
                      <a:pt x="213" y="204"/>
                      <a:pt x="212" y="205"/>
                    </a:cubicBezTo>
                    <a:cubicBezTo>
                      <a:pt x="212" y="205"/>
                      <a:pt x="211" y="206"/>
                      <a:pt x="210" y="207"/>
                    </a:cubicBezTo>
                    <a:cubicBezTo>
                      <a:pt x="210" y="208"/>
                      <a:pt x="209" y="209"/>
                      <a:pt x="208" y="210"/>
                    </a:cubicBezTo>
                    <a:cubicBezTo>
                      <a:pt x="206" y="211"/>
                      <a:pt x="204" y="214"/>
                      <a:pt x="201" y="216"/>
                    </a:cubicBezTo>
                    <a:cubicBezTo>
                      <a:pt x="199" y="217"/>
                      <a:pt x="198" y="218"/>
                      <a:pt x="196" y="219"/>
                    </a:cubicBezTo>
                    <a:cubicBezTo>
                      <a:pt x="195" y="220"/>
                      <a:pt x="193" y="221"/>
                      <a:pt x="192" y="222"/>
                    </a:cubicBezTo>
                    <a:cubicBezTo>
                      <a:pt x="190" y="223"/>
                      <a:pt x="189" y="223"/>
                      <a:pt x="187" y="224"/>
                    </a:cubicBezTo>
                    <a:cubicBezTo>
                      <a:pt x="185" y="225"/>
                      <a:pt x="184" y="226"/>
                      <a:pt x="182" y="226"/>
                    </a:cubicBezTo>
                    <a:cubicBezTo>
                      <a:pt x="179" y="227"/>
                      <a:pt x="176" y="229"/>
                      <a:pt x="173" y="229"/>
                    </a:cubicBezTo>
                    <a:cubicBezTo>
                      <a:pt x="171" y="230"/>
                      <a:pt x="168" y="231"/>
                      <a:pt x="167" y="231"/>
                    </a:cubicBezTo>
                    <a:cubicBezTo>
                      <a:pt x="165" y="231"/>
                      <a:pt x="164" y="231"/>
                      <a:pt x="164" y="231"/>
                    </a:cubicBezTo>
                    <a:cubicBezTo>
                      <a:pt x="164" y="231"/>
                      <a:pt x="164" y="232"/>
                      <a:pt x="162" y="232"/>
                    </a:cubicBezTo>
                    <a:cubicBezTo>
                      <a:pt x="160" y="232"/>
                      <a:pt x="158" y="233"/>
                      <a:pt x="155" y="233"/>
                    </a:cubicBezTo>
                    <a:cubicBezTo>
                      <a:pt x="153" y="233"/>
                      <a:pt x="149" y="233"/>
                      <a:pt x="146" y="233"/>
                    </a:cubicBezTo>
                    <a:cubicBezTo>
                      <a:pt x="144" y="233"/>
                      <a:pt x="142" y="233"/>
                      <a:pt x="141" y="232"/>
                    </a:cubicBezTo>
                    <a:cubicBezTo>
                      <a:pt x="139" y="232"/>
                      <a:pt x="137" y="232"/>
                      <a:pt x="135" y="231"/>
                    </a:cubicBezTo>
                    <a:cubicBezTo>
                      <a:pt x="133" y="231"/>
                      <a:pt x="132" y="231"/>
                      <a:pt x="130" y="230"/>
                    </a:cubicBezTo>
                    <a:cubicBezTo>
                      <a:pt x="128" y="230"/>
                      <a:pt x="126" y="230"/>
                      <a:pt x="125" y="229"/>
                    </a:cubicBezTo>
                    <a:cubicBezTo>
                      <a:pt x="122" y="228"/>
                      <a:pt x="119" y="227"/>
                      <a:pt x="116" y="226"/>
                    </a:cubicBezTo>
                    <a:cubicBezTo>
                      <a:pt x="114" y="225"/>
                      <a:pt x="112" y="224"/>
                      <a:pt x="110" y="223"/>
                    </a:cubicBezTo>
                    <a:cubicBezTo>
                      <a:pt x="109" y="222"/>
                      <a:pt x="108" y="222"/>
                      <a:pt x="108" y="222"/>
                    </a:cubicBezTo>
                    <a:cubicBezTo>
                      <a:pt x="108" y="222"/>
                      <a:pt x="107" y="221"/>
                      <a:pt x="106" y="220"/>
                    </a:cubicBezTo>
                    <a:cubicBezTo>
                      <a:pt x="105" y="220"/>
                      <a:pt x="104" y="219"/>
                      <a:pt x="103" y="219"/>
                    </a:cubicBezTo>
                    <a:cubicBezTo>
                      <a:pt x="102" y="218"/>
                      <a:pt x="101" y="217"/>
                      <a:pt x="100" y="217"/>
                    </a:cubicBezTo>
                    <a:cubicBezTo>
                      <a:pt x="99" y="216"/>
                      <a:pt x="98" y="215"/>
                      <a:pt x="97" y="214"/>
                    </a:cubicBezTo>
                    <a:cubicBezTo>
                      <a:pt x="96" y="213"/>
                      <a:pt x="94" y="212"/>
                      <a:pt x="93" y="211"/>
                    </a:cubicBezTo>
                    <a:cubicBezTo>
                      <a:pt x="90" y="208"/>
                      <a:pt x="88" y="206"/>
                      <a:pt x="86" y="203"/>
                    </a:cubicBezTo>
                    <a:cubicBezTo>
                      <a:pt x="81" y="197"/>
                      <a:pt x="77" y="191"/>
                      <a:pt x="75" y="186"/>
                    </a:cubicBezTo>
                    <a:cubicBezTo>
                      <a:pt x="74" y="184"/>
                      <a:pt x="72" y="182"/>
                      <a:pt x="72" y="180"/>
                    </a:cubicBezTo>
                    <a:cubicBezTo>
                      <a:pt x="71" y="178"/>
                      <a:pt x="71" y="178"/>
                      <a:pt x="71" y="178"/>
                    </a:cubicBezTo>
                    <a:cubicBezTo>
                      <a:pt x="71" y="178"/>
                      <a:pt x="71" y="177"/>
                      <a:pt x="70" y="175"/>
                    </a:cubicBezTo>
                    <a:cubicBezTo>
                      <a:pt x="70" y="174"/>
                      <a:pt x="69" y="172"/>
                      <a:pt x="68" y="169"/>
                    </a:cubicBezTo>
                    <a:cubicBezTo>
                      <a:pt x="67" y="164"/>
                      <a:pt x="66" y="156"/>
                      <a:pt x="66" y="149"/>
                    </a:cubicBezTo>
                    <a:cubicBezTo>
                      <a:pt x="66" y="142"/>
                      <a:pt x="67" y="134"/>
                      <a:pt x="68" y="129"/>
                    </a:cubicBezTo>
                    <a:cubicBezTo>
                      <a:pt x="69" y="126"/>
                      <a:pt x="70" y="124"/>
                      <a:pt x="70" y="123"/>
                    </a:cubicBezTo>
                    <a:cubicBezTo>
                      <a:pt x="71" y="121"/>
                      <a:pt x="71" y="120"/>
                      <a:pt x="71" y="120"/>
                    </a:cubicBezTo>
                    <a:cubicBezTo>
                      <a:pt x="71" y="120"/>
                      <a:pt x="71" y="119"/>
                      <a:pt x="72" y="118"/>
                    </a:cubicBezTo>
                    <a:cubicBezTo>
                      <a:pt x="72" y="116"/>
                      <a:pt x="74" y="114"/>
                      <a:pt x="75" y="112"/>
                    </a:cubicBezTo>
                    <a:cubicBezTo>
                      <a:pt x="77" y="107"/>
                      <a:pt x="81" y="101"/>
                      <a:pt x="86" y="95"/>
                    </a:cubicBezTo>
                    <a:cubicBezTo>
                      <a:pt x="88" y="92"/>
                      <a:pt x="90" y="90"/>
                      <a:pt x="93" y="87"/>
                    </a:cubicBezTo>
                    <a:cubicBezTo>
                      <a:pt x="94" y="86"/>
                      <a:pt x="96" y="85"/>
                      <a:pt x="97" y="84"/>
                    </a:cubicBezTo>
                    <a:cubicBezTo>
                      <a:pt x="98" y="83"/>
                      <a:pt x="99" y="82"/>
                      <a:pt x="100" y="81"/>
                    </a:cubicBezTo>
                    <a:cubicBezTo>
                      <a:pt x="101" y="81"/>
                      <a:pt x="102" y="80"/>
                      <a:pt x="103" y="79"/>
                    </a:cubicBezTo>
                    <a:cubicBezTo>
                      <a:pt x="104" y="79"/>
                      <a:pt x="105" y="78"/>
                      <a:pt x="106" y="78"/>
                    </a:cubicBezTo>
                    <a:cubicBezTo>
                      <a:pt x="107" y="77"/>
                      <a:pt x="108" y="76"/>
                      <a:pt x="108" y="76"/>
                    </a:cubicBezTo>
                    <a:cubicBezTo>
                      <a:pt x="108" y="76"/>
                      <a:pt x="109" y="76"/>
                      <a:pt x="110" y="75"/>
                    </a:cubicBezTo>
                    <a:cubicBezTo>
                      <a:pt x="112" y="74"/>
                      <a:pt x="114" y="73"/>
                      <a:pt x="116" y="72"/>
                    </a:cubicBezTo>
                    <a:cubicBezTo>
                      <a:pt x="119" y="71"/>
                      <a:pt x="122" y="70"/>
                      <a:pt x="125" y="69"/>
                    </a:cubicBezTo>
                    <a:cubicBezTo>
                      <a:pt x="126" y="68"/>
                      <a:pt x="128" y="68"/>
                      <a:pt x="130" y="68"/>
                    </a:cubicBezTo>
                    <a:cubicBezTo>
                      <a:pt x="132" y="67"/>
                      <a:pt x="133" y="67"/>
                      <a:pt x="135" y="66"/>
                    </a:cubicBezTo>
                    <a:cubicBezTo>
                      <a:pt x="137" y="66"/>
                      <a:pt x="139" y="66"/>
                      <a:pt x="141" y="66"/>
                    </a:cubicBezTo>
                    <a:cubicBezTo>
                      <a:pt x="142" y="65"/>
                      <a:pt x="144" y="65"/>
                      <a:pt x="146" y="65"/>
                    </a:cubicBezTo>
                    <a:cubicBezTo>
                      <a:pt x="149" y="65"/>
                      <a:pt x="153" y="65"/>
                      <a:pt x="155" y="65"/>
                    </a:cubicBezTo>
                    <a:cubicBezTo>
                      <a:pt x="158" y="65"/>
                      <a:pt x="160" y="66"/>
                      <a:pt x="162" y="66"/>
                    </a:cubicBezTo>
                    <a:cubicBezTo>
                      <a:pt x="164" y="66"/>
                      <a:pt x="164" y="66"/>
                      <a:pt x="164" y="66"/>
                    </a:cubicBezTo>
                    <a:cubicBezTo>
                      <a:pt x="164" y="66"/>
                      <a:pt x="165" y="67"/>
                      <a:pt x="167" y="67"/>
                    </a:cubicBezTo>
                    <a:cubicBezTo>
                      <a:pt x="168" y="67"/>
                      <a:pt x="171" y="68"/>
                      <a:pt x="173" y="68"/>
                    </a:cubicBezTo>
                    <a:cubicBezTo>
                      <a:pt x="176" y="69"/>
                      <a:pt x="179" y="71"/>
                      <a:pt x="182" y="72"/>
                    </a:cubicBezTo>
                    <a:cubicBezTo>
                      <a:pt x="184" y="72"/>
                      <a:pt x="185" y="73"/>
                      <a:pt x="187" y="74"/>
                    </a:cubicBezTo>
                    <a:cubicBezTo>
                      <a:pt x="189" y="75"/>
                      <a:pt x="190" y="75"/>
                      <a:pt x="192" y="76"/>
                    </a:cubicBezTo>
                    <a:cubicBezTo>
                      <a:pt x="193" y="77"/>
                      <a:pt x="195" y="78"/>
                      <a:pt x="196" y="79"/>
                    </a:cubicBezTo>
                    <a:cubicBezTo>
                      <a:pt x="198" y="80"/>
                      <a:pt x="199" y="81"/>
                      <a:pt x="201" y="82"/>
                    </a:cubicBezTo>
                    <a:cubicBezTo>
                      <a:pt x="204" y="84"/>
                      <a:pt x="206" y="87"/>
                      <a:pt x="208" y="88"/>
                    </a:cubicBezTo>
                    <a:cubicBezTo>
                      <a:pt x="209" y="89"/>
                      <a:pt x="210" y="90"/>
                      <a:pt x="210" y="91"/>
                    </a:cubicBezTo>
                    <a:cubicBezTo>
                      <a:pt x="211" y="92"/>
                      <a:pt x="212" y="93"/>
                      <a:pt x="212" y="93"/>
                    </a:cubicBezTo>
                    <a:cubicBezTo>
                      <a:pt x="213" y="94"/>
                      <a:pt x="214" y="95"/>
                      <a:pt x="214" y="95"/>
                    </a:cubicBezTo>
                    <a:cubicBezTo>
                      <a:pt x="215" y="96"/>
                      <a:pt x="215" y="96"/>
                      <a:pt x="215" y="96"/>
                    </a:cubicBezTo>
                    <a:cubicBezTo>
                      <a:pt x="215" y="96"/>
                      <a:pt x="215" y="96"/>
                      <a:pt x="216" y="97"/>
                    </a:cubicBezTo>
                    <a:cubicBezTo>
                      <a:pt x="217" y="98"/>
                      <a:pt x="218" y="100"/>
                      <a:pt x="220" y="102"/>
                    </a:cubicBezTo>
                    <a:cubicBezTo>
                      <a:pt x="222" y="107"/>
                      <a:pt x="226" y="113"/>
                      <a:pt x="229" y="120"/>
                    </a:cubicBezTo>
                    <a:cubicBezTo>
                      <a:pt x="230" y="124"/>
                      <a:pt x="231" y="127"/>
                      <a:pt x="232" y="131"/>
                    </a:cubicBezTo>
                    <a:cubicBezTo>
                      <a:pt x="232" y="134"/>
                      <a:pt x="233" y="137"/>
                      <a:pt x="233" y="140"/>
                    </a:cubicBezTo>
                    <a:cubicBezTo>
                      <a:pt x="234" y="145"/>
                      <a:pt x="234" y="149"/>
                      <a:pt x="234" y="149"/>
                    </a:cubicBezTo>
                    <a:cubicBezTo>
                      <a:pt x="234" y="149"/>
                      <a:pt x="234" y="153"/>
                      <a:pt x="233" y="158"/>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13">
                <a:extLst>
                  <a:ext uri="{FF2B5EF4-FFF2-40B4-BE49-F238E27FC236}">
                    <a16:creationId xmlns:a16="http://schemas.microsoft.com/office/drawing/2014/main" id="{7B863745-7609-6D8A-39DB-B198C9DFFDA7}"/>
                  </a:ext>
                </a:extLst>
              </p:cNvPr>
              <p:cNvSpPr>
                <a:spLocks noEditPoints="1"/>
              </p:cNvSpPr>
              <p:nvPr/>
            </p:nvSpPr>
            <p:spPr bwMode="auto">
              <a:xfrm>
                <a:off x="7037471" y="2057460"/>
                <a:ext cx="252173" cy="252176"/>
              </a:xfrm>
              <a:custGeom>
                <a:avLst/>
                <a:gdLst>
                  <a:gd name="T0" fmla="*/ 73 w 146"/>
                  <a:gd name="T1" fmla="*/ 146 h 146"/>
                  <a:gd name="T2" fmla="*/ 0 w 146"/>
                  <a:gd name="T3" fmla="*/ 73 h 146"/>
                  <a:gd name="T4" fmla="*/ 73 w 146"/>
                  <a:gd name="T5" fmla="*/ 0 h 146"/>
                  <a:gd name="T6" fmla="*/ 146 w 146"/>
                  <a:gd name="T7" fmla="*/ 73 h 146"/>
                  <a:gd name="T8" fmla="*/ 73 w 146"/>
                  <a:gd name="T9" fmla="*/ 146 h 146"/>
                  <a:gd name="T10" fmla="*/ 73 w 146"/>
                  <a:gd name="T11" fmla="*/ 17 h 146"/>
                  <a:gd name="T12" fmla="*/ 17 w 146"/>
                  <a:gd name="T13" fmla="*/ 73 h 146"/>
                  <a:gd name="T14" fmla="*/ 73 w 146"/>
                  <a:gd name="T15" fmla="*/ 129 h 146"/>
                  <a:gd name="T16" fmla="*/ 128 w 146"/>
                  <a:gd name="T17" fmla="*/ 73 h 146"/>
                  <a:gd name="T18" fmla="*/ 73 w 146"/>
                  <a:gd name="T19" fmla="*/ 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6" h="146">
                    <a:moveTo>
                      <a:pt x="73" y="146"/>
                    </a:moveTo>
                    <a:cubicBezTo>
                      <a:pt x="32" y="146"/>
                      <a:pt x="0" y="113"/>
                      <a:pt x="0" y="73"/>
                    </a:cubicBezTo>
                    <a:cubicBezTo>
                      <a:pt x="0" y="33"/>
                      <a:pt x="32" y="0"/>
                      <a:pt x="73" y="0"/>
                    </a:cubicBezTo>
                    <a:cubicBezTo>
                      <a:pt x="113" y="0"/>
                      <a:pt x="146" y="33"/>
                      <a:pt x="146" y="73"/>
                    </a:cubicBezTo>
                    <a:cubicBezTo>
                      <a:pt x="146" y="113"/>
                      <a:pt x="113" y="146"/>
                      <a:pt x="73" y="146"/>
                    </a:cubicBezTo>
                    <a:close/>
                    <a:moveTo>
                      <a:pt x="73" y="17"/>
                    </a:moveTo>
                    <a:cubicBezTo>
                      <a:pt x="42" y="17"/>
                      <a:pt x="17" y="42"/>
                      <a:pt x="17" y="73"/>
                    </a:cubicBezTo>
                    <a:cubicBezTo>
                      <a:pt x="17" y="104"/>
                      <a:pt x="42" y="129"/>
                      <a:pt x="73" y="129"/>
                    </a:cubicBezTo>
                    <a:cubicBezTo>
                      <a:pt x="103" y="129"/>
                      <a:pt x="128" y="104"/>
                      <a:pt x="128" y="73"/>
                    </a:cubicBezTo>
                    <a:cubicBezTo>
                      <a:pt x="128" y="42"/>
                      <a:pt x="103" y="17"/>
                      <a:pt x="73" y="17"/>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14">
                <a:extLst>
                  <a:ext uri="{FF2B5EF4-FFF2-40B4-BE49-F238E27FC236}">
                    <a16:creationId xmlns:a16="http://schemas.microsoft.com/office/drawing/2014/main" id="{3B1C2886-EA16-2433-F2EC-79F3075A2A2E}"/>
                  </a:ext>
                </a:extLst>
              </p:cNvPr>
              <p:cNvSpPr>
                <a:spLocks noEditPoints="1"/>
              </p:cNvSpPr>
              <p:nvPr/>
            </p:nvSpPr>
            <p:spPr bwMode="auto">
              <a:xfrm>
                <a:off x="6946730" y="1964609"/>
                <a:ext cx="432601" cy="437877"/>
              </a:xfrm>
              <a:custGeom>
                <a:avLst/>
                <a:gdLst>
                  <a:gd name="T0" fmla="*/ 220 w 251"/>
                  <a:gd name="T1" fmla="*/ 127 h 254"/>
                  <a:gd name="T2" fmla="*/ 246 w 251"/>
                  <a:gd name="T3" fmla="*/ 102 h 254"/>
                  <a:gd name="T4" fmla="*/ 247 w 251"/>
                  <a:gd name="T5" fmla="*/ 83 h 254"/>
                  <a:gd name="T6" fmla="*/ 222 w 251"/>
                  <a:gd name="T7" fmla="*/ 72 h 254"/>
                  <a:gd name="T8" fmla="*/ 199 w 251"/>
                  <a:gd name="T9" fmla="*/ 68 h 254"/>
                  <a:gd name="T10" fmla="*/ 191 w 251"/>
                  <a:gd name="T11" fmla="*/ 60 h 254"/>
                  <a:gd name="T12" fmla="*/ 204 w 251"/>
                  <a:gd name="T13" fmla="*/ 26 h 254"/>
                  <a:gd name="T14" fmla="*/ 177 w 251"/>
                  <a:gd name="T15" fmla="*/ 10 h 254"/>
                  <a:gd name="T16" fmla="*/ 153 w 251"/>
                  <a:gd name="T17" fmla="*/ 38 h 254"/>
                  <a:gd name="T18" fmla="*/ 133 w 251"/>
                  <a:gd name="T19" fmla="*/ 34 h 254"/>
                  <a:gd name="T20" fmla="*/ 116 w 251"/>
                  <a:gd name="T21" fmla="*/ 0 h 254"/>
                  <a:gd name="T22" fmla="*/ 89 w 251"/>
                  <a:gd name="T23" fmla="*/ 11 h 254"/>
                  <a:gd name="T24" fmla="*/ 83 w 251"/>
                  <a:gd name="T25" fmla="*/ 45 h 254"/>
                  <a:gd name="T26" fmla="*/ 72 w 251"/>
                  <a:gd name="T27" fmla="*/ 52 h 254"/>
                  <a:gd name="T28" fmla="*/ 41 w 251"/>
                  <a:gd name="T29" fmla="*/ 34 h 254"/>
                  <a:gd name="T30" fmla="*/ 21 w 251"/>
                  <a:gd name="T31" fmla="*/ 57 h 254"/>
                  <a:gd name="T32" fmla="*/ 44 w 251"/>
                  <a:gd name="T33" fmla="*/ 86 h 254"/>
                  <a:gd name="T34" fmla="*/ 37 w 251"/>
                  <a:gd name="T35" fmla="*/ 105 h 254"/>
                  <a:gd name="T36" fmla="*/ 1 w 251"/>
                  <a:gd name="T37" fmla="*/ 112 h 254"/>
                  <a:gd name="T38" fmla="*/ 1 w 251"/>
                  <a:gd name="T39" fmla="*/ 141 h 254"/>
                  <a:gd name="T40" fmla="*/ 37 w 251"/>
                  <a:gd name="T41" fmla="*/ 149 h 254"/>
                  <a:gd name="T42" fmla="*/ 44 w 251"/>
                  <a:gd name="T43" fmla="*/ 168 h 254"/>
                  <a:gd name="T44" fmla="*/ 21 w 251"/>
                  <a:gd name="T45" fmla="*/ 197 h 254"/>
                  <a:gd name="T46" fmla="*/ 41 w 251"/>
                  <a:gd name="T47" fmla="*/ 220 h 254"/>
                  <a:gd name="T48" fmla="*/ 72 w 251"/>
                  <a:gd name="T49" fmla="*/ 202 h 254"/>
                  <a:gd name="T50" fmla="*/ 83 w 251"/>
                  <a:gd name="T51" fmla="*/ 209 h 254"/>
                  <a:gd name="T52" fmla="*/ 89 w 251"/>
                  <a:gd name="T53" fmla="*/ 243 h 254"/>
                  <a:gd name="T54" fmla="*/ 116 w 251"/>
                  <a:gd name="T55" fmla="*/ 254 h 254"/>
                  <a:gd name="T56" fmla="*/ 133 w 251"/>
                  <a:gd name="T57" fmla="*/ 220 h 254"/>
                  <a:gd name="T58" fmla="*/ 153 w 251"/>
                  <a:gd name="T59" fmla="*/ 216 h 254"/>
                  <a:gd name="T60" fmla="*/ 177 w 251"/>
                  <a:gd name="T61" fmla="*/ 244 h 254"/>
                  <a:gd name="T62" fmla="*/ 204 w 251"/>
                  <a:gd name="T63" fmla="*/ 228 h 254"/>
                  <a:gd name="T64" fmla="*/ 191 w 251"/>
                  <a:gd name="T65" fmla="*/ 194 h 254"/>
                  <a:gd name="T66" fmla="*/ 199 w 251"/>
                  <a:gd name="T67" fmla="*/ 186 h 254"/>
                  <a:gd name="T68" fmla="*/ 222 w 251"/>
                  <a:gd name="T69" fmla="*/ 182 h 254"/>
                  <a:gd name="T70" fmla="*/ 247 w 251"/>
                  <a:gd name="T71" fmla="*/ 170 h 254"/>
                  <a:gd name="T72" fmla="*/ 246 w 251"/>
                  <a:gd name="T73" fmla="*/ 152 h 254"/>
                  <a:gd name="T74" fmla="*/ 194 w 251"/>
                  <a:gd name="T75" fmla="*/ 151 h 254"/>
                  <a:gd name="T76" fmla="*/ 182 w 251"/>
                  <a:gd name="T77" fmla="*/ 173 h 254"/>
                  <a:gd name="T78" fmla="*/ 170 w 251"/>
                  <a:gd name="T79" fmla="*/ 184 h 254"/>
                  <a:gd name="T80" fmla="*/ 155 w 251"/>
                  <a:gd name="T81" fmla="*/ 193 h 254"/>
                  <a:gd name="T82" fmla="*/ 137 w 251"/>
                  <a:gd name="T83" fmla="*/ 197 h 254"/>
                  <a:gd name="T84" fmla="*/ 115 w 251"/>
                  <a:gd name="T85" fmla="*/ 197 h 254"/>
                  <a:gd name="T86" fmla="*/ 93 w 251"/>
                  <a:gd name="T87" fmla="*/ 190 h 254"/>
                  <a:gd name="T88" fmla="*/ 85 w 251"/>
                  <a:gd name="T89" fmla="*/ 184 h 254"/>
                  <a:gd name="T90" fmla="*/ 63 w 251"/>
                  <a:gd name="T91" fmla="*/ 158 h 254"/>
                  <a:gd name="T92" fmla="*/ 58 w 251"/>
                  <a:gd name="T93" fmla="*/ 144 h 254"/>
                  <a:gd name="T94" fmla="*/ 60 w 251"/>
                  <a:gd name="T95" fmla="*/ 103 h 254"/>
                  <a:gd name="T96" fmla="*/ 79 w 251"/>
                  <a:gd name="T97" fmla="*/ 74 h 254"/>
                  <a:gd name="T98" fmla="*/ 90 w 251"/>
                  <a:gd name="T99" fmla="*/ 66 h 254"/>
                  <a:gd name="T100" fmla="*/ 106 w 251"/>
                  <a:gd name="T101" fmla="*/ 59 h 254"/>
                  <a:gd name="T102" fmla="*/ 124 w 251"/>
                  <a:gd name="T103" fmla="*/ 56 h 254"/>
                  <a:gd name="T104" fmla="*/ 142 w 251"/>
                  <a:gd name="T105" fmla="*/ 57 h 254"/>
                  <a:gd name="T106" fmla="*/ 163 w 251"/>
                  <a:gd name="T107" fmla="*/ 65 h 254"/>
                  <a:gd name="T108" fmla="*/ 179 w 251"/>
                  <a:gd name="T109" fmla="*/ 78 h 254"/>
                  <a:gd name="T110" fmla="*/ 183 w 251"/>
                  <a:gd name="T111" fmla="*/ 83 h 254"/>
                  <a:gd name="T112" fmla="*/ 198 w 251"/>
                  <a:gd name="T113" fmla="*/ 11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54">
                    <a:moveTo>
                      <a:pt x="235" y="146"/>
                    </a:moveTo>
                    <a:cubicBezTo>
                      <a:pt x="228" y="142"/>
                      <a:pt x="222" y="139"/>
                      <a:pt x="219" y="138"/>
                    </a:cubicBezTo>
                    <a:cubicBezTo>
                      <a:pt x="219" y="138"/>
                      <a:pt x="219" y="137"/>
                      <a:pt x="220" y="137"/>
                    </a:cubicBezTo>
                    <a:cubicBezTo>
                      <a:pt x="220" y="131"/>
                      <a:pt x="220" y="127"/>
                      <a:pt x="220" y="127"/>
                    </a:cubicBezTo>
                    <a:cubicBezTo>
                      <a:pt x="220" y="127"/>
                      <a:pt x="220" y="123"/>
                      <a:pt x="220" y="117"/>
                    </a:cubicBezTo>
                    <a:cubicBezTo>
                      <a:pt x="219" y="116"/>
                      <a:pt x="219" y="116"/>
                      <a:pt x="219" y="115"/>
                    </a:cubicBezTo>
                    <a:cubicBezTo>
                      <a:pt x="222" y="114"/>
                      <a:pt x="228" y="112"/>
                      <a:pt x="235" y="108"/>
                    </a:cubicBezTo>
                    <a:cubicBezTo>
                      <a:pt x="239" y="106"/>
                      <a:pt x="243" y="104"/>
                      <a:pt x="246" y="102"/>
                    </a:cubicBezTo>
                    <a:cubicBezTo>
                      <a:pt x="249" y="100"/>
                      <a:pt x="251" y="99"/>
                      <a:pt x="251" y="99"/>
                    </a:cubicBezTo>
                    <a:cubicBezTo>
                      <a:pt x="251" y="99"/>
                      <a:pt x="251" y="97"/>
                      <a:pt x="250" y="94"/>
                    </a:cubicBezTo>
                    <a:cubicBezTo>
                      <a:pt x="250" y="92"/>
                      <a:pt x="249" y="91"/>
                      <a:pt x="249" y="89"/>
                    </a:cubicBezTo>
                    <a:cubicBezTo>
                      <a:pt x="248" y="87"/>
                      <a:pt x="247" y="85"/>
                      <a:pt x="247" y="83"/>
                    </a:cubicBezTo>
                    <a:cubicBezTo>
                      <a:pt x="246" y="82"/>
                      <a:pt x="245" y="80"/>
                      <a:pt x="245" y="78"/>
                    </a:cubicBezTo>
                    <a:cubicBezTo>
                      <a:pt x="244" y="76"/>
                      <a:pt x="243" y="75"/>
                      <a:pt x="242" y="73"/>
                    </a:cubicBezTo>
                    <a:cubicBezTo>
                      <a:pt x="241" y="71"/>
                      <a:pt x="240" y="69"/>
                      <a:pt x="240" y="69"/>
                    </a:cubicBezTo>
                    <a:cubicBezTo>
                      <a:pt x="240" y="69"/>
                      <a:pt x="231" y="70"/>
                      <a:pt x="222" y="72"/>
                    </a:cubicBezTo>
                    <a:cubicBezTo>
                      <a:pt x="215" y="74"/>
                      <a:pt x="208" y="76"/>
                      <a:pt x="205" y="76"/>
                    </a:cubicBezTo>
                    <a:cubicBezTo>
                      <a:pt x="205" y="76"/>
                      <a:pt x="205" y="76"/>
                      <a:pt x="204" y="75"/>
                    </a:cubicBezTo>
                    <a:cubicBezTo>
                      <a:pt x="203" y="73"/>
                      <a:pt x="201" y="71"/>
                      <a:pt x="200" y="69"/>
                    </a:cubicBezTo>
                    <a:cubicBezTo>
                      <a:pt x="200" y="69"/>
                      <a:pt x="199" y="68"/>
                      <a:pt x="199" y="68"/>
                    </a:cubicBezTo>
                    <a:cubicBezTo>
                      <a:pt x="198" y="67"/>
                      <a:pt x="198" y="67"/>
                      <a:pt x="198" y="67"/>
                    </a:cubicBezTo>
                    <a:cubicBezTo>
                      <a:pt x="198" y="67"/>
                      <a:pt x="198" y="66"/>
                      <a:pt x="196" y="65"/>
                    </a:cubicBezTo>
                    <a:cubicBezTo>
                      <a:pt x="196" y="64"/>
                      <a:pt x="195" y="64"/>
                      <a:pt x="194" y="63"/>
                    </a:cubicBezTo>
                    <a:cubicBezTo>
                      <a:pt x="194" y="62"/>
                      <a:pt x="193" y="61"/>
                      <a:pt x="191" y="60"/>
                    </a:cubicBezTo>
                    <a:cubicBezTo>
                      <a:pt x="190" y="59"/>
                      <a:pt x="190" y="59"/>
                      <a:pt x="190" y="59"/>
                    </a:cubicBezTo>
                    <a:cubicBezTo>
                      <a:pt x="191" y="57"/>
                      <a:pt x="195" y="50"/>
                      <a:pt x="198" y="43"/>
                    </a:cubicBezTo>
                    <a:cubicBezTo>
                      <a:pt x="200" y="39"/>
                      <a:pt x="201" y="34"/>
                      <a:pt x="202" y="31"/>
                    </a:cubicBezTo>
                    <a:cubicBezTo>
                      <a:pt x="203" y="28"/>
                      <a:pt x="204" y="26"/>
                      <a:pt x="204" y="26"/>
                    </a:cubicBezTo>
                    <a:cubicBezTo>
                      <a:pt x="204" y="26"/>
                      <a:pt x="202" y="24"/>
                      <a:pt x="200" y="23"/>
                    </a:cubicBezTo>
                    <a:cubicBezTo>
                      <a:pt x="198" y="21"/>
                      <a:pt x="194" y="19"/>
                      <a:pt x="191" y="17"/>
                    </a:cubicBezTo>
                    <a:cubicBezTo>
                      <a:pt x="187" y="15"/>
                      <a:pt x="184" y="13"/>
                      <a:pt x="181" y="12"/>
                    </a:cubicBezTo>
                    <a:cubicBezTo>
                      <a:pt x="178" y="11"/>
                      <a:pt x="177" y="10"/>
                      <a:pt x="177" y="10"/>
                    </a:cubicBezTo>
                    <a:cubicBezTo>
                      <a:pt x="177" y="10"/>
                      <a:pt x="170" y="17"/>
                      <a:pt x="164" y="24"/>
                    </a:cubicBezTo>
                    <a:cubicBezTo>
                      <a:pt x="162" y="28"/>
                      <a:pt x="159" y="31"/>
                      <a:pt x="157" y="34"/>
                    </a:cubicBezTo>
                    <a:cubicBezTo>
                      <a:pt x="156" y="36"/>
                      <a:pt x="155" y="37"/>
                      <a:pt x="155" y="38"/>
                    </a:cubicBezTo>
                    <a:cubicBezTo>
                      <a:pt x="154" y="38"/>
                      <a:pt x="154" y="38"/>
                      <a:pt x="153" y="38"/>
                    </a:cubicBezTo>
                    <a:cubicBezTo>
                      <a:pt x="150" y="37"/>
                      <a:pt x="148" y="36"/>
                      <a:pt x="146" y="36"/>
                    </a:cubicBezTo>
                    <a:cubicBezTo>
                      <a:pt x="144" y="36"/>
                      <a:pt x="143" y="35"/>
                      <a:pt x="143" y="35"/>
                    </a:cubicBezTo>
                    <a:cubicBezTo>
                      <a:pt x="143" y="35"/>
                      <a:pt x="142" y="35"/>
                      <a:pt x="141" y="35"/>
                    </a:cubicBezTo>
                    <a:cubicBezTo>
                      <a:pt x="139" y="35"/>
                      <a:pt x="136" y="34"/>
                      <a:pt x="133" y="34"/>
                    </a:cubicBezTo>
                    <a:cubicBezTo>
                      <a:pt x="133" y="34"/>
                      <a:pt x="132" y="34"/>
                      <a:pt x="132" y="34"/>
                    </a:cubicBezTo>
                    <a:cubicBezTo>
                      <a:pt x="131" y="32"/>
                      <a:pt x="130" y="24"/>
                      <a:pt x="127" y="17"/>
                    </a:cubicBezTo>
                    <a:cubicBezTo>
                      <a:pt x="125" y="9"/>
                      <a:pt x="121" y="0"/>
                      <a:pt x="121" y="0"/>
                    </a:cubicBezTo>
                    <a:cubicBezTo>
                      <a:pt x="121" y="0"/>
                      <a:pt x="119" y="0"/>
                      <a:pt x="116" y="0"/>
                    </a:cubicBezTo>
                    <a:cubicBezTo>
                      <a:pt x="113" y="0"/>
                      <a:pt x="109" y="1"/>
                      <a:pt x="105" y="2"/>
                    </a:cubicBezTo>
                    <a:cubicBezTo>
                      <a:pt x="101" y="2"/>
                      <a:pt x="97" y="3"/>
                      <a:pt x="94" y="4"/>
                    </a:cubicBezTo>
                    <a:cubicBezTo>
                      <a:pt x="92" y="5"/>
                      <a:pt x="90" y="5"/>
                      <a:pt x="90" y="5"/>
                    </a:cubicBezTo>
                    <a:cubicBezTo>
                      <a:pt x="90" y="5"/>
                      <a:pt x="90" y="8"/>
                      <a:pt x="89" y="11"/>
                    </a:cubicBezTo>
                    <a:cubicBezTo>
                      <a:pt x="89" y="15"/>
                      <a:pt x="89" y="19"/>
                      <a:pt x="90" y="24"/>
                    </a:cubicBezTo>
                    <a:cubicBezTo>
                      <a:pt x="90" y="32"/>
                      <a:pt x="91" y="39"/>
                      <a:pt x="91" y="41"/>
                    </a:cubicBezTo>
                    <a:cubicBezTo>
                      <a:pt x="91" y="41"/>
                      <a:pt x="90" y="42"/>
                      <a:pt x="90" y="42"/>
                    </a:cubicBezTo>
                    <a:cubicBezTo>
                      <a:pt x="87" y="43"/>
                      <a:pt x="85" y="44"/>
                      <a:pt x="83" y="45"/>
                    </a:cubicBezTo>
                    <a:cubicBezTo>
                      <a:pt x="82" y="46"/>
                      <a:pt x="81" y="46"/>
                      <a:pt x="81" y="46"/>
                    </a:cubicBezTo>
                    <a:cubicBezTo>
                      <a:pt x="81" y="46"/>
                      <a:pt x="80" y="47"/>
                      <a:pt x="78" y="48"/>
                    </a:cubicBezTo>
                    <a:cubicBezTo>
                      <a:pt x="78" y="48"/>
                      <a:pt x="77" y="49"/>
                      <a:pt x="76" y="50"/>
                    </a:cubicBezTo>
                    <a:cubicBezTo>
                      <a:pt x="75" y="50"/>
                      <a:pt x="73" y="51"/>
                      <a:pt x="72" y="52"/>
                    </a:cubicBezTo>
                    <a:cubicBezTo>
                      <a:pt x="72" y="52"/>
                      <a:pt x="71" y="53"/>
                      <a:pt x="71" y="53"/>
                    </a:cubicBezTo>
                    <a:cubicBezTo>
                      <a:pt x="70" y="52"/>
                      <a:pt x="69" y="51"/>
                      <a:pt x="67" y="50"/>
                    </a:cubicBezTo>
                    <a:cubicBezTo>
                      <a:pt x="65" y="48"/>
                      <a:pt x="61" y="45"/>
                      <a:pt x="57" y="43"/>
                    </a:cubicBezTo>
                    <a:cubicBezTo>
                      <a:pt x="49" y="38"/>
                      <a:pt x="41" y="34"/>
                      <a:pt x="41" y="34"/>
                    </a:cubicBezTo>
                    <a:cubicBezTo>
                      <a:pt x="41" y="34"/>
                      <a:pt x="39" y="35"/>
                      <a:pt x="37" y="37"/>
                    </a:cubicBezTo>
                    <a:cubicBezTo>
                      <a:pt x="35" y="39"/>
                      <a:pt x="32" y="42"/>
                      <a:pt x="30" y="45"/>
                    </a:cubicBezTo>
                    <a:cubicBezTo>
                      <a:pt x="27" y="48"/>
                      <a:pt x="25" y="51"/>
                      <a:pt x="23" y="54"/>
                    </a:cubicBezTo>
                    <a:cubicBezTo>
                      <a:pt x="22" y="55"/>
                      <a:pt x="22" y="56"/>
                      <a:pt x="21" y="57"/>
                    </a:cubicBezTo>
                    <a:cubicBezTo>
                      <a:pt x="21" y="57"/>
                      <a:pt x="20" y="58"/>
                      <a:pt x="20" y="58"/>
                    </a:cubicBezTo>
                    <a:cubicBezTo>
                      <a:pt x="20" y="58"/>
                      <a:pt x="26" y="65"/>
                      <a:pt x="32" y="72"/>
                    </a:cubicBezTo>
                    <a:cubicBezTo>
                      <a:pt x="37" y="78"/>
                      <a:pt x="43" y="83"/>
                      <a:pt x="45" y="85"/>
                    </a:cubicBezTo>
                    <a:cubicBezTo>
                      <a:pt x="44" y="85"/>
                      <a:pt x="44" y="85"/>
                      <a:pt x="44" y="86"/>
                    </a:cubicBezTo>
                    <a:cubicBezTo>
                      <a:pt x="43" y="89"/>
                      <a:pt x="41" y="91"/>
                      <a:pt x="41" y="92"/>
                    </a:cubicBezTo>
                    <a:cubicBezTo>
                      <a:pt x="40" y="94"/>
                      <a:pt x="40" y="95"/>
                      <a:pt x="40" y="95"/>
                    </a:cubicBezTo>
                    <a:cubicBezTo>
                      <a:pt x="40" y="95"/>
                      <a:pt x="40" y="96"/>
                      <a:pt x="39" y="98"/>
                    </a:cubicBezTo>
                    <a:cubicBezTo>
                      <a:pt x="38" y="99"/>
                      <a:pt x="38" y="102"/>
                      <a:pt x="37" y="105"/>
                    </a:cubicBezTo>
                    <a:cubicBezTo>
                      <a:pt x="37" y="105"/>
                      <a:pt x="37" y="106"/>
                      <a:pt x="37" y="106"/>
                    </a:cubicBezTo>
                    <a:cubicBezTo>
                      <a:pt x="34" y="106"/>
                      <a:pt x="27" y="107"/>
                      <a:pt x="19" y="108"/>
                    </a:cubicBezTo>
                    <a:cubicBezTo>
                      <a:pt x="10" y="109"/>
                      <a:pt x="1" y="111"/>
                      <a:pt x="1" y="111"/>
                    </a:cubicBezTo>
                    <a:cubicBezTo>
                      <a:pt x="1" y="111"/>
                      <a:pt x="1" y="112"/>
                      <a:pt x="1" y="112"/>
                    </a:cubicBezTo>
                    <a:cubicBezTo>
                      <a:pt x="1" y="113"/>
                      <a:pt x="1" y="115"/>
                      <a:pt x="1" y="116"/>
                    </a:cubicBezTo>
                    <a:cubicBezTo>
                      <a:pt x="0" y="119"/>
                      <a:pt x="0" y="123"/>
                      <a:pt x="0" y="127"/>
                    </a:cubicBezTo>
                    <a:cubicBezTo>
                      <a:pt x="0" y="131"/>
                      <a:pt x="0" y="135"/>
                      <a:pt x="1" y="138"/>
                    </a:cubicBezTo>
                    <a:cubicBezTo>
                      <a:pt x="1" y="139"/>
                      <a:pt x="1" y="140"/>
                      <a:pt x="1" y="141"/>
                    </a:cubicBezTo>
                    <a:cubicBezTo>
                      <a:pt x="1" y="142"/>
                      <a:pt x="1" y="143"/>
                      <a:pt x="1" y="143"/>
                    </a:cubicBezTo>
                    <a:cubicBezTo>
                      <a:pt x="1" y="143"/>
                      <a:pt x="10" y="145"/>
                      <a:pt x="19" y="146"/>
                    </a:cubicBezTo>
                    <a:cubicBezTo>
                      <a:pt x="27" y="147"/>
                      <a:pt x="34" y="147"/>
                      <a:pt x="37" y="148"/>
                    </a:cubicBezTo>
                    <a:cubicBezTo>
                      <a:pt x="37" y="148"/>
                      <a:pt x="37" y="149"/>
                      <a:pt x="37" y="149"/>
                    </a:cubicBezTo>
                    <a:cubicBezTo>
                      <a:pt x="38" y="152"/>
                      <a:pt x="38" y="154"/>
                      <a:pt x="39" y="156"/>
                    </a:cubicBezTo>
                    <a:cubicBezTo>
                      <a:pt x="40" y="158"/>
                      <a:pt x="40" y="159"/>
                      <a:pt x="40" y="159"/>
                    </a:cubicBezTo>
                    <a:cubicBezTo>
                      <a:pt x="40" y="159"/>
                      <a:pt x="40" y="160"/>
                      <a:pt x="41" y="161"/>
                    </a:cubicBezTo>
                    <a:cubicBezTo>
                      <a:pt x="41" y="163"/>
                      <a:pt x="43" y="165"/>
                      <a:pt x="44" y="168"/>
                    </a:cubicBezTo>
                    <a:cubicBezTo>
                      <a:pt x="44" y="168"/>
                      <a:pt x="44" y="169"/>
                      <a:pt x="45" y="169"/>
                    </a:cubicBezTo>
                    <a:cubicBezTo>
                      <a:pt x="43" y="171"/>
                      <a:pt x="37" y="176"/>
                      <a:pt x="32" y="182"/>
                    </a:cubicBezTo>
                    <a:cubicBezTo>
                      <a:pt x="26" y="188"/>
                      <a:pt x="20" y="196"/>
                      <a:pt x="20" y="196"/>
                    </a:cubicBezTo>
                    <a:cubicBezTo>
                      <a:pt x="20" y="196"/>
                      <a:pt x="21" y="196"/>
                      <a:pt x="21" y="197"/>
                    </a:cubicBezTo>
                    <a:cubicBezTo>
                      <a:pt x="22" y="198"/>
                      <a:pt x="22" y="199"/>
                      <a:pt x="23" y="200"/>
                    </a:cubicBezTo>
                    <a:cubicBezTo>
                      <a:pt x="25" y="202"/>
                      <a:pt x="27" y="206"/>
                      <a:pt x="30" y="209"/>
                    </a:cubicBezTo>
                    <a:cubicBezTo>
                      <a:pt x="32" y="212"/>
                      <a:pt x="35" y="214"/>
                      <a:pt x="37" y="217"/>
                    </a:cubicBezTo>
                    <a:cubicBezTo>
                      <a:pt x="39" y="219"/>
                      <a:pt x="41" y="220"/>
                      <a:pt x="41" y="220"/>
                    </a:cubicBezTo>
                    <a:cubicBezTo>
                      <a:pt x="41" y="220"/>
                      <a:pt x="49" y="216"/>
                      <a:pt x="57" y="211"/>
                    </a:cubicBezTo>
                    <a:cubicBezTo>
                      <a:pt x="61" y="209"/>
                      <a:pt x="65" y="206"/>
                      <a:pt x="67" y="204"/>
                    </a:cubicBezTo>
                    <a:cubicBezTo>
                      <a:pt x="69" y="202"/>
                      <a:pt x="70" y="201"/>
                      <a:pt x="71" y="201"/>
                    </a:cubicBezTo>
                    <a:cubicBezTo>
                      <a:pt x="71" y="201"/>
                      <a:pt x="72" y="202"/>
                      <a:pt x="72" y="202"/>
                    </a:cubicBezTo>
                    <a:cubicBezTo>
                      <a:pt x="73" y="203"/>
                      <a:pt x="75" y="204"/>
                      <a:pt x="76" y="204"/>
                    </a:cubicBezTo>
                    <a:cubicBezTo>
                      <a:pt x="77" y="205"/>
                      <a:pt x="78" y="205"/>
                      <a:pt x="78" y="206"/>
                    </a:cubicBezTo>
                    <a:cubicBezTo>
                      <a:pt x="80" y="207"/>
                      <a:pt x="81" y="207"/>
                      <a:pt x="81" y="207"/>
                    </a:cubicBezTo>
                    <a:cubicBezTo>
                      <a:pt x="81" y="207"/>
                      <a:pt x="82" y="208"/>
                      <a:pt x="83" y="209"/>
                    </a:cubicBezTo>
                    <a:cubicBezTo>
                      <a:pt x="85" y="210"/>
                      <a:pt x="87" y="211"/>
                      <a:pt x="90" y="212"/>
                    </a:cubicBezTo>
                    <a:cubicBezTo>
                      <a:pt x="90" y="212"/>
                      <a:pt x="91" y="212"/>
                      <a:pt x="91" y="213"/>
                    </a:cubicBezTo>
                    <a:cubicBezTo>
                      <a:pt x="91" y="215"/>
                      <a:pt x="90" y="222"/>
                      <a:pt x="90" y="230"/>
                    </a:cubicBezTo>
                    <a:cubicBezTo>
                      <a:pt x="89" y="234"/>
                      <a:pt x="89" y="239"/>
                      <a:pt x="89" y="243"/>
                    </a:cubicBezTo>
                    <a:cubicBezTo>
                      <a:pt x="90" y="246"/>
                      <a:pt x="90" y="248"/>
                      <a:pt x="90" y="248"/>
                    </a:cubicBezTo>
                    <a:cubicBezTo>
                      <a:pt x="90" y="248"/>
                      <a:pt x="92" y="249"/>
                      <a:pt x="94" y="250"/>
                    </a:cubicBezTo>
                    <a:cubicBezTo>
                      <a:pt x="97" y="250"/>
                      <a:pt x="101" y="252"/>
                      <a:pt x="105" y="252"/>
                    </a:cubicBezTo>
                    <a:cubicBezTo>
                      <a:pt x="109" y="253"/>
                      <a:pt x="113" y="253"/>
                      <a:pt x="116" y="254"/>
                    </a:cubicBezTo>
                    <a:cubicBezTo>
                      <a:pt x="119" y="254"/>
                      <a:pt x="121" y="254"/>
                      <a:pt x="121" y="254"/>
                    </a:cubicBezTo>
                    <a:cubicBezTo>
                      <a:pt x="121" y="254"/>
                      <a:pt x="125" y="245"/>
                      <a:pt x="127" y="237"/>
                    </a:cubicBezTo>
                    <a:cubicBezTo>
                      <a:pt x="130" y="229"/>
                      <a:pt x="131" y="222"/>
                      <a:pt x="132" y="220"/>
                    </a:cubicBezTo>
                    <a:cubicBezTo>
                      <a:pt x="132" y="220"/>
                      <a:pt x="133" y="220"/>
                      <a:pt x="133" y="220"/>
                    </a:cubicBezTo>
                    <a:cubicBezTo>
                      <a:pt x="136" y="219"/>
                      <a:pt x="139" y="219"/>
                      <a:pt x="141" y="219"/>
                    </a:cubicBezTo>
                    <a:cubicBezTo>
                      <a:pt x="142" y="219"/>
                      <a:pt x="143" y="218"/>
                      <a:pt x="143" y="218"/>
                    </a:cubicBezTo>
                    <a:cubicBezTo>
                      <a:pt x="143" y="218"/>
                      <a:pt x="144" y="218"/>
                      <a:pt x="146" y="218"/>
                    </a:cubicBezTo>
                    <a:cubicBezTo>
                      <a:pt x="148" y="217"/>
                      <a:pt x="150" y="217"/>
                      <a:pt x="153" y="216"/>
                    </a:cubicBezTo>
                    <a:cubicBezTo>
                      <a:pt x="154" y="216"/>
                      <a:pt x="154" y="216"/>
                      <a:pt x="155" y="216"/>
                    </a:cubicBezTo>
                    <a:cubicBezTo>
                      <a:pt x="155" y="216"/>
                      <a:pt x="156" y="218"/>
                      <a:pt x="157" y="220"/>
                    </a:cubicBezTo>
                    <a:cubicBezTo>
                      <a:pt x="159" y="223"/>
                      <a:pt x="162" y="226"/>
                      <a:pt x="164" y="230"/>
                    </a:cubicBezTo>
                    <a:cubicBezTo>
                      <a:pt x="170" y="237"/>
                      <a:pt x="177" y="244"/>
                      <a:pt x="177" y="244"/>
                    </a:cubicBezTo>
                    <a:cubicBezTo>
                      <a:pt x="177" y="244"/>
                      <a:pt x="178" y="243"/>
                      <a:pt x="181" y="242"/>
                    </a:cubicBezTo>
                    <a:cubicBezTo>
                      <a:pt x="184" y="241"/>
                      <a:pt x="187" y="239"/>
                      <a:pt x="191" y="237"/>
                    </a:cubicBezTo>
                    <a:cubicBezTo>
                      <a:pt x="194" y="235"/>
                      <a:pt x="198" y="233"/>
                      <a:pt x="200" y="231"/>
                    </a:cubicBezTo>
                    <a:cubicBezTo>
                      <a:pt x="202" y="229"/>
                      <a:pt x="204" y="228"/>
                      <a:pt x="204" y="228"/>
                    </a:cubicBezTo>
                    <a:cubicBezTo>
                      <a:pt x="204" y="228"/>
                      <a:pt x="203" y="226"/>
                      <a:pt x="202" y="223"/>
                    </a:cubicBezTo>
                    <a:cubicBezTo>
                      <a:pt x="201" y="219"/>
                      <a:pt x="200" y="215"/>
                      <a:pt x="198" y="211"/>
                    </a:cubicBezTo>
                    <a:cubicBezTo>
                      <a:pt x="195" y="204"/>
                      <a:pt x="191" y="197"/>
                      <a:pt x="190" y="195"/>
                    </a:cubicBezTo>
                    <a:cubicBezTo>
                      <a:pt x="191" y="194"/>
                      <a:pt x="191" y="194"/>
                      <a:pt x="191" y="194"/>
                    </a:cubicBezTo>
                    <a:cubicBezTo>
                      <a:pt x="193" y="193"/>
                      <a:pt x="194" y="192"/>
                      <a:pt x="194" y="191"/>
                    </a:cubicBezTo>
                    <a:cubicBezTo>
                      <a:pt x="195" y="190"/>
                      <a:pt x="196" y="189"/>
                      <a:pt x="196" y="189"/>
                    </a:cubicBezTo>
                    <a:cubicBezTo>
                      <a:pt x="198" y="187"/>
                      <a:pt x="198" y="187"/>
                      <a:pt x="198" y="187"/>
                    </a:cubicBezTo>
                    <a:cubicBezTo>
                      <a:pt x="199" y="186"/>
                      <a:pt x="199" y="186"/>
                      <a:pt x="199" y="186"/>
                    </a:cubicBezTo>
                    <a:cubicBezTo>
                      <a:pt x="199" y="186"/>
                      <a:pt x="200" y="185"/>
                      <a:pt x="200" y="184"/>
                    </a:cubicBezTo>
                    <a:cubicBezTo>
                      <a:pt x="201" y="183"/>
                      <a:pt x="203" y="181"/>
                      <a:pt x="204" y="179"/>
                    </a:cubicBezTo>
                    <a:cubicBezTo>
                      <a:pt x="205" y="178"/>
                      <a:pt x="205" y="178"/>
                      <a:pt x="205" y="177"/>
                    </a:cubicBezTo>
                    <a:cubicBezTo>
                      <a:pt x="208" y="178"/>
                      <a:pt x="215" y="180"/>
                      <a:pt x="222" y="182"/>
                    </a:cubicBezTo>
                    <a:cubicBezTo>
                      <a:pt x="231" y="184"/>
                      <a:pt x="240" y="185"/>
                      <a:pt x="240" y="185"/>
                    </a:cubicBezTo>
                    <a:cubicBezTo>
                      <a:pt x="240" y="185"/>
                      <a:pt x="241" y="183"/>
                      <a:pt x="242" y="180"/>
                    </a:cubicBezTo>
                    <a:cubicBezTo>
                      <a:pt x="243" y="179"/>
                      <a:pt x="244" y="178"/>
                      <a:pt x="245" y="176"/>
                    </a:cubicBezTo>
                    <a:cubicBezTo>
                      <a:pt x="245" y="174"/>
                      <a:pt x="246" y="172"/>
                      <a:pt x="247" y="170"/>
                    </a:cubicBezTo>
                    <a:cubicBezTo>
                      <a:pt x="247" y="168"/>
                      <a:pt x="248" y="167"/>
                      <a:pt x="249" y="165"/>
                    </a:cubicBezTo>
                    <a:cubicBezTo>
                      <a:pt x="249" y="163"/>
                      <a:pt x="250" y="161"/>
                      <a:pt x="250" y="160"/>
                    </a:cubicBezTo>
                    <a:cubicBezTo>
                      <a:pt x="251" y="157"/>
                      <a:pt x="251" y="155"/>
                      <a:pt x="251" y="155"/>
                    </a:cubicBezTo>
                    <a:cubicBezTo>
                      <a:pt x="251" y="155"/>
                      <a:pt x="249" y="154"/>
                      <a:pt x="246" y="152"/>
                    </a:cubicBezTo>
                    <a:cubicBezTo>
                      <a:pt x="243" y="150"/>
                      <a:pt x="239" y="148"/>
                      <a:pt x="235" y="146"/>
                    </a:cubicBezTo>
                    <a:close/>
                    <a:moveTo>
                      <a:pt x="198" y="135"/>
                    </a:moveTo>
                    <a:cubicBezTo>
                      <a:pt x="198" y="137"/>
                      <a:pt x="197" y="140"/>
                      <a:pt x="197" y="143"/>
                    </a:cubicBezTo>
                    <a:cubicBezTo>
                      <a:pt x="196" y="145"/>
                      <a:pt x="195" y="148"/>
                      <a:pt x="194" y="151"/>
                    </a:cubicBezTo>
                    <a:cubicBezTo>
                      <a:pt x="192" y="157"/>
                      <a:pt x="189" y="163"/>
                      <a:pt x="186" y="166"/>
                    </a:cubicBezTo>
                    <a:cubicBezTo>
                      <a:pt x="185" y="168"/>
                      <a:pt x="184" y="170"/>
                      <a:pt x="183" y="171"/>
                    </a:cubicBezTo>
                    <a:cubicBezTo>
                      <a:pt x="183" y="172"/>
                      <a:pt x="182" y="172"/>
                      <a:pt x="182" y="172"/>
                    </a:cubicBezTo>
                    <a:cubicBezTo>
                      <a:pt x="182" y="173"/>
                      <a:pt x="182" y="173"/>
                      <a:pt x="182" y="173"/>
                    </a:cubicBezTo>
                    <a:cubicBezTo>
                      <a:pt x="182" y="173"/>
                      <a:pt x="181" y="173"/>
                      <a:pt x="180" y="174"/>
                    </a:cubicBezTo>
                    <a:cubicBezTo>
                      <a:pt x="180" y="175"/>
                      <a:pt x="179" y="175"/>
                      <a:pt x="179" y="176"/>
                    </a:cubicBezTo>
                    <a:cubicBezTo>
                      <a:pt x="178" y="177"/>
                      <a:pt x="177" y="178"/>
                      <a:pt x="176" y="178"/>
                    </a:cubicBezTo>
                    <a:cubicBezTo>
                      <a:pt x="175" y="180"/>
                      <a:pt x="173" y="182"/>
                      <a:pt x="170" y="184"/>
                    </a:cubicBezTo>
                    <a:cubicBezTo>
                      <a:pt x="169" y="184"/>
                      <a:pt x="168" y="185"/>
                      <a:pt x="167" y="186"/>
                    </a:cubicBezTo>
                    <a:cubicBezTo>
                      <a:pt x="165" y="187"/>
                      <a:pt x="164" y="188"/>
                      <a:pt x="163" y="189"/>
                    </a:cubicBezTo>
                    <a:cubicBezTo>
                      <a:pt x="161" y="189"/>
                      <a:pt x="160" y="190"/>
                      <a:pt x="159" y="191"/>
                    </a:cubicBezTo>
                    <a:cubicBezTo>
                      <a:pt x="157" y="191"/>
                      <a:pt x="156" y="192"/>
                      <a:pt x="155" y="193"/>
                    </a:cubicBezTo>
                    <a:cubicBezTo>
                      <a:pt x="152" y="194"/>
                      <a:pt x="149" y="195"/>
                      <a:pt x="147" y="195"/>
                    </a:cubicBezTo>
                    <a:cubicBezTo>
                      <a:pt x="145" y="196"/>
                      <a:pt x="143" y="196"/>
                      <a:pt x="142" y="197"/>
                    </a:cubicBezTo>
                    <a:cubicBezTo>
                      <a:pt x="140" y="197"/>
                      <a:pt x="140" y="197"/>
                      <a:pt x="140" y="197"/>
                    </a:cubicBezTo>
                    <a:cubicBezTo>
                      <a:pt x="140" y="197"/>
                      <a:pt x="139" y="197"/>
                      <a:pt x="137" y="197"/>
                    </a:cubicBezTo>
                    <a:cubicBezTo>
                      <a:pt x="136" y="198"/>
                      <a:pt x="134" y="198"/>
                      <a:pt x="132" y="198"/>
                    </a:cubicBezTo>
                    <a:cubicBezTo>
                      <a:pt x="130" y="198"/>
                      <a:pt x="127" y="198"/>
                      <a:pt x="124" y="198"/>
                    </a:cubicBezTo>
                    <a:cubicBezTo>
                      <a:pt x="122" y="198"/>
                      <a:pt x="121" y="198"/>
                      <a:pt x="119" y="198"/>
                    </a:cubicBezTo>
                    <a:cubicBezTo>
                      <a:pt x="118" y="198"/>
                      <a:pt x="116" y="197"/>
                      <a:pt x="115" y="197"/>
                    </a:cubicBezTo>
                    <a:cubicBezTo>
                      <a:pt x="113" y="197"/>
                      <a:pt x="112" y="196"/>
                      <a:pt x="110" y="196"/>
                    </a:cubicBezTo>
                    <a:cubicBezTo>
                      <a:pt x="109" y="196"/>
                      <a:pt x="107" y="195"/>
                      <a:pt x="106" y="195"/>
                    </a:cubicBezTo>
                    <a:cubicBezTo>
                      <a:pt x="103" y="194"/>
                      <a:pt x="101" y="193"/>
                      <a:pt x="98" y="192"/>
                    </a:cubicBezTo>
                    <a:cubicBezTo>
                      <a:pt x="96" y="191"/>
                      <a:pt x="95" y="190"/>
                      <a:pt x="93" y="190"/>
                    </a:cubicBezTo>
                    <a:cubicBezTo>
                      <a:pt x="92" y="189"/>
                      <a:pt x="92" y="189"/>
                      <a:pt x="92" y="189"/>
                    </a:cubicBezTo>
                    <a:cubicBezTo>
                      <a:pt x="92" y="189"/>
                      <a:pt x="91" y="188"/>
                      <a:pt x="90" y="187"/>
                    </a:cubicBezTo>
                    <a:cubicBezTo>
                      <a:pt x="89" y="187"/>
                      <a:pt x="88" y="187"/>
                      <a:pt x="88" y="186"/>
                    </a:cubicBezTo>
                    <a:cubicBezTo>
                      <a:pt x="87" y="186"/>
                      <a:pt x="86" y="185"/>
                      <a:pt x="85" y="184"/>
                    </a:cubicBezTo>
                    <a:cubicBezTo>
                      <a:pt x="84" y="184"/>
                      <a:pt x="83" y="183"/>
                      <a:pt x="82" y="182"/>
                    </a:cubicBezTo>
                    <a:cubicBezTo>
                      <a:pt x="81" y="181"/>
                      <a:pt x="80" y="180"/>
                      <a:pt x="79" y="179"/>
                    </a:cubicBezTo>
                    <a:cubicBezTo>
                      <a:pt x="77" y="177"/>
                      <a:pt x="75" y="175"/>
                      <a:pt x="73" y="173"/>
                    </a:cubicBezTo>
                    <a:cubicBezTo>
                      <a:pt x="69" y="168"/>
                      <a:pt x="65" y="163"/>
                      <a:pt x="63" y="158"/>
                    </a:cubicBezTo>
                    <a:cubicBezTo>
                      <a:pt x="62" y="156"/>
                      <a:pt x="61" y="155"/>
                      <a:pt x="61" y="153"/>
                    </a:cubicBezTo>
                    <a:cubicBezTo>
                      <a:pt x="60" y="152"/>
                      <a:pt x="60" y="151"/>
                      <a:pt x="60" y="151"/>
                    </a:cubicBezTo>
                    <a:cubicBezTo>
                      <a:pt x="60" y="151"/>
                      <a:pt x="60" y="151"/>
                      <a:pt x="59" y="149"/>
                    </a:cubicBezTo>
                    <a:cubicBezTo>
                      <a:pt x="59" y="148"/>
                      <a:pt x="59" y="146"/>
                      <a:pt x="58" y="144"/>
                    </a:cubicBezTo>
                    <a:cubicBezTo>
                      <a:pt x="57" y="139"/>
                      <a:pt x="56" y="133"/>
                      <a:pt x="56" y="127"/>
                    </a:cubicBezTo>
                    <a:cubicBezTo>
                      <a:pt x="56" y="121"/>
                      <a:pt x="57" y="114"/>
                      <a:pt x="58" y="110"/>
                    </a:cubicBezTo>
                    <a:cubicBezTo>
                      <a:pt x="59" y="108"/>
                      <a:pt x="59" y="106"/>
                      <a:pt x="59" y="105"/>
                    </a:cubicBezTo>
                    <a:cubicBezTo>
                      <a:pt x="60" y="103"/>
                      <a:pt x="60" y="103"/>
                      <a:pt x="60" y="103"/>
                    </a:cubicBezTo>
                    <a:cubicBezTo>
                      <a:pt x="60" y="103"/>
                      <a:pt x="60" y="102"/>
                      <a:pt x="61" y="101"/>
                    </a:cubicBezTo>
                    <a:cubicBezTo>
                      <a:pt x="61" y="99"/>
                      <a:pt x="62" y="97"/>
                      <a:pt x="63" y="95"/>
                    </a:cubicBezTo>
                    <a:cubicBezTo>
                      <a:pt x="65" y="91"/>
                      <a:pt x="69" y="86"/>
                      <a:pt x="73" y="81"/>
                    </a:cubicBezTo>
                    <a:cubicBezTo>
                      <a:pt x="75" y="79"/>
                      <a:pt x="77" y="76"/>
                      <a:pt x="79" y="74"/>
                    </a:cubicBezTo>
                    <a:cubicBezTo>
                      <a:pt x="80" y="74"/>
                      <a:pt x="81" y="73"/>
                      <a:pt x="82" y="72"/>
                    </a:cubicBezTo>
                    <a:cubicBezTo>
                      <a:pt x="83" y="71"/>
                      <a:pt x="84" y="70"/>
                      <a:pt x="85" y="69"/>
                    </a:cubicBezTo>
                    <a:cubicBezTo>
                      <a:pt x="86" y="69"/>
                      <a:pt x="87" y="68"/>
                      <a:pt x="88" y="68"/>
                    </a:cubicBezTo>
                    <a:cubicBezTo>
                      <a:pt x="88" y="67"/>
                      <a:pt x="89" y="67"/>
                      <a:pt x="90" y="66"/>
                    </a:cubicBezTo>
                    <a:cubicBezTo>
                      <a:pt x="91" y="66"/>
                      <a:pt x="92" y="65"/>
                      <a:pt x="92" y="65"/>
                    </a:cubicBezTo>
                    <a:cubicBezTo>
                      <a:pt x="92" y="65"/>
                      <a:pt x="92" y="65"/>
                      <a:pt x="93" y="64"/>
                    </a:cubicBezTo>
                    <a:cubicBezTo>
                      <a:pt x="95" y="63"/>
                      <a:pt x="96" y="63"/>
                      <a:pt x="98" y="62"/>
                    </a:cubicBezTo>
                    <a:cubicBezTo>
                      <a:pt x="101" y="61"/>
                      <a:pt x="103" y="60"/>
                      <a:pt x="106" y="59"/>
                    </a:cubicBezTo>
                    <a:cubicBezTo>
                      <a:pt x="107" y="58"/>
                      <a:pt x="109" y="58"/>
                      <a:pt x="110" y="58"/>
                    </a:cubicBezTo>
                    <a:cubicBezTo>
                      <a:pt x="112" y="57"/>
                      <a:pt x="113" y="57"/>
                      <a:pt x="115" y="57"/>
                    </a:cubicBezTo>
                    <a:cubicBezTo>
                      <a:pt x="116" y="56"/>
                      <a:pt x="118" y="56"/>
                      <a:pt x="119" y="56"/>
                    </a:cubicBezTo>
                    <a:cubicBezTo>
                      <a:pt x="121" y="56"/>
                      <a:pt x="122" y="56"/>
                      <a:pt x="124" y="56"/>
                    </a:cubicBezTo>
                    <a:cubicBezTo>
                      <a:pt x="127" y="55"/>
                      <a:pt x="130" y="56"/>
                      <a:pt x="132" y="56"/>
                    </a:cubicBezTo>
                    <a:cubicBezTo>
                      <a:pt x="134" y="56"/>
                      <a:pt x="136" y="56"/>
                      <a:pt x="137" y="56"/>
                    </a:cubicBezTo>
                    <a:cubicBezTo>
                      <a:pt x="139" y="57"/>
                      <a:pt x="140" y="57"/>
                      <a:pt x="140" y="57"/>
                    </a:cubicBezTo>
                    <a:cubicBezTo>
                      <a:pt x="140" y="57"/>
                      <a:pt x="140" y="57"/>
                      <a:pt x="142" y="57"/>
                    </a:cubicBezTo>
                    <a:cubicBezTo>
                      <a:pt x="143" y="57"/>
                      <a:pt x="145" y="58"/>
                      <a:pt x="147" y="58"/>
                    </a:cubicBezTo>
                    <a:cubicBezTo>
                      <a:pt x="149" y="59"/>
                      <a:pt x="152" y="60"/>
                      <a:pt x="155" y="61"/>
                    </a:cubicBezTo>
                    <a:cubicBezTo>
                      <a:pt x="156" y="62"/>
                      <a:pt x="157" y="62"/>
                      <a:pt x="159" y="63"/>
                    </a:cubicBezTo>
                    <a:cubicBezTo>
                      <a:pt x="160" y="64"/>
                      <a:pt x="161" y="64"/>
                      <a:pt x="163" y="65"/>
                    </a:cubicBezTo>
                    <a:cubicBezTo>
                      <a:pt x="164" y="66"/>
                      <a:pt x="165" y="67"/>
                      <a:pt x="167" y="68"/>
                    </a:cubicBezTo>
                    <a:cubicBezTo>
                      <a:pt x="168" y="68"/>
                      <a:pt x="169" y="69"/>
                      <a:pt x="170" y="70"/>
                    </a:cubicBezTo>
                    <a:cubicBezTo>
                      <a:pt x="173" y="72"/>
                      <a:pt x="175" y="74"/>
                      <a:pt x="176" y="75"/>
                    </a:cubicBezTo>
                    <a:cubicBezTo>
                      <a:pt x="177" y="76"/>
                      <a:pt x="178" y="77"/>
                      <a:pt x="179" y="78"/>
                    </a:cubicBezTo>
                    <a:cubicBezTo>
                      <a:pt x="179" y="78"/>
                      <a:pt x="180" y="79"/>
                      <a:pt x="180" y="79"/>
                    </a:cubicBezTo>
                    <a:cubicBezTo>
                      <a:pt x="181" y="80"/>
                      <a:pt x="182" y="81"/>
                      <a:pt x="182" y="81"/>
                    </a:cubicBezTo>
                    <a:cubicBezTo>
                      <a:pt x="182" y="81"/>
                      <a:pt x="182" y="81"/>
                      <a:pt x="182" y="81"/>
                    </a:cubicBezTo>
                    <a:cubicBezTo>
                      <a:pt x="182" y="82"/>
                      <a:pt x="183" y="82"/>
                      <a:pt x="183" y="83"/>
                    </a:cubicBezTo>
                    <a:cubicBezTo>
                      <a:pt x="184" y="84"/>
                      <a:pt x="185" y="85"/>
                      <a:pt x="186" y="87"/>
                    </a:cubicBezTo>
                    <a:cubicBezTo>
                      <a:pt x="189" y="91"/>
                      <a:pt x="192" y="97"/>
                      <a:pt x="194" y="103"/>
                    </a:cubicBezTo>
                    <a:cubicBezTo>
                      <a:pt x="195" y="105"/>
                      <a:pt x="196" y="108"/>
                      <a:pt x="197" y="111"/>
                    </a:cubicBezTo>
                    <a:cubicBezTo>
                      <a:pt x="197" y="114"/>
                      <a:pt x="198" y="117"/>
                      <a:pt x="198" y="119"/>
                    </a:cubicBezTo>
                    <a:cubicBezTo>
                      <a:pt x="198" y="124"/>
                      <a:pt x="199" y="127"/>
                      <a:pt x="199" y="127"/>
                    </a:cubicBezTo>
                    <a:cubicBezTo>
                      <a:pt x="199" y="127"/>
                      <a:pt x="198" y="130"/>
                      <a:pt x="198" y="135"/>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15">
                <a:extLst>
                  <a:ext uri="{FF2B5EF4-FFF2-40B4-BE49-F238E27FC236}">
                    <a16:creationId xmlns:a16="http://schemas.microsoft.com/office/drawing/2014/main" id="{217336EE-3C3F-4B68-F5AD-0390414790B5}"/>
                  </a:ext>
                </a:extLst>
              </p:cNvPr>
              <p:cNvSpPr>
                <a:spLocks noEditPoints="1"/>
              </p:cNvSpPr>
              <p:nvPr/>
            </p:nvSpPr>
            <p:spPr bwMode="auto">
              <a:xfrm>
                <a:off x="6968888" y="5531973"/>
                <a:ext cx="450536" cy="450536"/>
              </a:xfrm>
              <a:custGeom>
                <a:avLst/>
                <a:gdLst>
                  <a:gd name="T0" fmla="*/ 131 w 261"/>
                  <a:gd name="T1" fmla="*/ 261 h 261"/>
                  <a:gd name="T2" fmla="*/ 0 w 261"/>
                  <a:gd name="T3" fmla="*/ 130 h 261"/>
                  <a:gd name="T4" fmla="*/ 131 w 261"/>
                  <a:gd name="T5" fmla="*/ 0 h 261"/>
                  <a:gd name="T6" fmla="*/ 261 w 261"/>
                  <a:gd name="T7" fmla="*/ 130 h 261"/>
                  <a:gd name="T8" fmla="*/ 131 w 261"/>
                  <a:gd name="T9" fmla="*/ 261 h 261"/>
                  <a:gd name="T10" fmla="*/ 131 w 261"/>
                  <a:gd name="T11" fmla="*/ 31 h 261"/>
                  <a:gd name="T12" fmla="*/ 31 w 261"/>
                  <a:gd name="T13" fmla="*/ 130 h 261"/>
                  <a:gd name="T14" fmla="*/ 131 w 261"/>
                  <a:gd name="T15" fmla="*/ 230 h 261"/>
                  <a:gd name="T16" fmla="*/ 230 w 261"/>
                  <a:gd name="T17" fmla="*/ 130 h 261"/>
                  <a:gd name="T18" fmla="*/ 131 w 261"/>
                  <a:gd name="T19" fmla="*/ 3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61">
                    <a:moveTo>
                      <a:pt x="131" y="261"/>
                    </a:moveTo>
                    <a:cubicBezTo>
                      <a:pt x="59" y="261"/>
                      <a:pt x="0" y="202"/>
                      <a:pt x="0" y="130"/>
                    </a:cubicBezTo>
                    <a:cubicBezTo>
                      <a:pt x="0" y="58"/>
                      <a:pt x="59" y="0"/>
                      <a:pt x="131" y="0"/>
                    </a:cubicBezTo>
                    <a:cubicBezTo>
                      <a:pt x="203" y="0"/>
                      <a:pt x="261" y="58"/>
                      <a:pt x="261" y="130"/>
                    </a:cubicBezTo>
                    <a:cubicBezTo>
                      <a:pt x="261" y="202"/>
                      <a:pt x="203" y="261"/>
                      <a:pt x="131" y="261"/>
                    </a:cubicBezTo>
                    <a:close/>
                    <a:moveTo>
                      <a:pt x="131" y="31"/>
                    </a:moveTo>
                    <a:cubicBezTo>
                      <a:pt x="76" y="31"/>
                      <a:pt x="31" y="75"/>
                      <a:pt x="31" y="130"/>
                    </a:cubicBezTo>
                    <a:cubicBezTo>
                      <a:pt x="31" y="185"/>
                      <a:pt x="76" y="230"/>
                      <a:pt x="131" y="230"/>
                    </a:cubicBezTo>
                    <a:cubicBezTo>
                      <a:pt x="186" y="230"/>
                      <a:pt x="230" y="185"/>
                      <a:pt x="230" y="130"/>
                    </a:cubicBezTo>
                    <a:cubicBezTo>
                      <a:pt x="230" y="75"/>
                      <a:pt x="186" y="31"/>
                      <a:pt x="131" y="31"/>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16">
                <a:extLst>
                  <a:ext uri="{FF2B5EF4-FFF2-40B4-BE49-F238E27FC236}">
                    <a16:creationId xmlns:a16="http://schemas.microsoft.com/office/drawing/2014/main" id="{E9C36BF9-0A8C-1608-2305-ED692DD791B6}"/>
                  </a:ext>
                </a:extLst>
              </p:cNvPr>
              <p:cNvSpPr>
                <a:spLocks noEditPoints="1"/>
              </p:cNvSpPr>
              <p:nvPr/>
            </p:nvSpPr>
            <p:spPr bwMode="auto">
              <a:xfrm>
                <a:off x="6806399" y="5365264"/>
                <a:ext cx="774459" cy="782899"/>
              </a:xfrm>
              <a:custGeom>
                <a:avLst/>
                <a:gdLst>
                  <a:gd name="T0" fmla="*/ 394 w 449"/>
                  <a:gd name="T1" fmla="*/ 227 h 454"/>
                  <a:gd name="T2" fmla="*/ 441 w 449"/>
                  <a:gd name="T3" fmla="*/ 182 h 454"/>
                  <a:gd name="T4" fmla="*/ 441 w 449"/>
                  <a:gd name="T5" fmla="*/ 150 h 454"/>
                  <a:gd name="T6" fmla="*/ 397 w 449"/>
                  <a:gd name="T7" fmla="*/ 129 h 454"/>
                  <a:gd name="T8" fmla="*/ 356 w 449"/>
                  <a:gd name="T9" fmla="*/ 121 h 454"/>
                  <a:gd name="T10" fmla="*/ 342 w 449"/>
                  <a:gd name="T11" fmla="*/ 107 h 454"/>
                  <a:gd name="T12" fmla="*/ 365 w 449"/>
                  <a:gd name="T13" fmla="*/ 46 h 454"/>
                  <a:gd name="T14" fmla="*/ 316 w 449"/>
                  <a:gd name="T15" fmla="*/ 18 h 454"/>
                  <a:gd name="T16" fmla="*/ 274 w 449"/>
                  <a:gd name="T17" fmla="*/ 68 h 454"/>
                  <a:gd name="T18" fmla="*/ 238 w 449"/>
                  <a:gd name="T19" fmla="*/ 62 h 454"/>
                  <a:gd name="T20" fmla="*/ 207 w 449"/>
                  <a:gd name="T21" fmla="*/ 1 h 454"/>
                  <a:gd name="T22" fmla="*/ 160 w 449"/>
                  <a:gd name="T23" fmla="*/ 20 h 454"/>
                  <a:gd name="T24" fmla="*/ 149 w 449"/>
                  <a:gd name="T25" fmla="*/ 81 h 454"/>
                  <a:gd name="T26" fmla="*/ 129 w 449"/>
                  <a:gd name="T27" fmla="*/ 93 h 454"/>
                  <a:gd name="T28" fmla="*/ 73 w 449"/>
                  <a:gd name="T29" fmla="*/ 61 h 454"/>
                  <a:gd name="T30" fmla="*/ 38 w 449"/>
                  <a:gd name="T31" fmla="*/ 102 h 454"/>
                  <a:gd name="T32" fmla="*/ 78 w 449"/>
                  <a:gd name="T33" fmla="*/ 154 h 454"/>
                  <a:gd name="T34" fmla="*/ 66 w 449"/>
                  <a:gd name="T35" fmla="*/ 188 h 454"/>
                  <a:gd name="T36" fmla="*/ 1 w 449"/>
                  <a:gd name="T37" fmla="*/ 202 h 454"/>
                  <a:gd name="T38" fmla="*/ 1 w 449"/>
                  <a:gd name="T39" fmla="*/ 253 h 454"/>
                  <a:gd name="T40" fmla="*/ 66 w 449"/>
                  <a:gd name="T41" fmla="*/ 267 h 454"/>
                  <a:gd name="T42" fmla="*/ 78 w 449"/>
                  <a:gd name="T43" fmla="*/ 301 h 454"/>
                  <a:gd name="T44" fmla="*/ 38 w 449"/>
                  <a:gd name="T45" fmla="*/ 353 h 454"/>
                  <a:gd name="T46" fmla="*/ 73 w 449"/>
                  <a:gd name="T47" fmla="*/ 394 h 454"/>
                  <a:gd name="T48" fmla="*/ 129 w 449"/>
                  <a:gd name="T49" fmla="*/ 361 h 454"/>
                  <a:gd name="T50" fmla="*/ 149 w 449"/>
                  <a:gd name="T51" fmla="*/ 374 h 454"/>
                  <a:gd name="T52" fmla="*/ 160 w 449"/>
                  <a:gd name="T53" fmla="*/ 434 h 454"/>
                  <a:gd name="T54" fmla="*/ 207 w 449"/>
                  <a:gd name="T55" fmla="*/ 454 h 454"/>
                  <a:gd name="T56" fmla="*/ 238 w 449"/>
                  <a:gd name="T57" fmla="*/ 393 h 454"/>
                  <a:gd name="T58" fmla="*/ 274 w 449"/>
                  <a:gd name="T59" fmla="*/ 387 h 454"/>
                  <a:gd name="T60" fmla="*/ 316 w 449"/>
                  <a:gd name="T61" fmla="*/ 437 h 454"/>
                  <a:gd name="T62" fmla="*/ 365 w 449"/>
                  <a:gd name="T63" fmla="*/ 409 h 454"/>
                  <a:gd name="T64" fmla="*/ 342 w 449"/>
                  <a:gd name="T65" fmla="*/ 347 h 454"/>
                  <a:gd name="T66" fmla="*/ 356 w 449"/>
                  <a:gd name="T67" fmla="*/ 333 h 454"/>
                  <a:gd name="T68" fmla="*/ 397 w 449"/>
                  <a:gd name="T69" fmla="*/ 326 h 454"/>
                  <a:gd name="T70" fmla="*/ 441 w 449"/>
                  <a:gd name="T71" fmla="*/ 305 h 454"/>
                  <a:gd name="T72" fmla="*/ 441 w 449"/>
                  <a:gd name="T73" fmla="*/ 272 h 454"/>
                  <a:gd name="T74" fmla="*/ 347 w 449"/>
                  <a:gd name="T75" fmla="*/ 271 h 454"/>
                  <a:gd name="T76" fmla="*/ 325 w 449"/>
                  <a:gd name="T77" fmla="*/ 309 h 454"/>
                  <a:gd name="T78" fmla="*/ 305 w 449"/>
                  <a:gd name="T79" fmla="*/ 329 h 454"/>
                  <a:gd name="T80" fmla="*/ 277 w 449"/>
                  <a:gd name="T81" fmla="*/ 345 h 454"/>
                  <a:gd name="T82" fmla="*/ 246 w 449"/>
                  <a:gd name="T83" fmla="*/ 353 h 454"/>
                  <a:gd name="T84" fmla="*/ 205 w 449"/>
                  <a:gd name="T85" fmla="*/ 353 h 454"/>
                  <a:gd name="T86" fmla="*/ 167 w 449"/>
                  <a:gd name="T87" fmla="*/ 340 h 454"/>
                  <a:gd name="T88" fmla="*/ 152 w 449"/>
                  <a:gd name="T89" fmla="*/ 330 h 454"/>
                  <a:gd name="T90" fmla="*/ 113 w 449"/>
                  <a:gd name="T91" fmla="*/ 284 h 454"/>
                  <a:gd name="T92" fmla="*/ 104 w 449"/>
                  <a:gd name="T93" fmla="*/ 258 h 454"/>
                  <a:gd name="T94" fmla="*/ 108 w 449"/>
                  <a:gd name="T95" fmla="*/ 184 h 454"/>
                  <a:gd name="T96" fmla="*/ 141 w 449"/>
                  <a:gd name="T97" fmla="*/ 134 h 454"/>
                  <a:gd name="T98" fmla="*/ 161 w 449"/>
                  <a:gd name="T99" fmla="*/ 119 h 454"/>
                  <a:gd name="T100" fmla="*/ 189 w 449"/>
                  <a:gd name="T101" fmla="*/ 106 h 454"/>
                  <a:gd name="T102" fmla="*/ 222 w 449"/>
                  <a:gd name="T103" fmla="*/ 100 h 454"/>
                  <a:gd name="T104" fmla="*/ 253 w 449"/>
                  <a:gd name="T105" fmla="*/ 102 h 454"/>
                  <a:gd name="T106" fmla="*/ 291 w 449"/>
                  <a:gd name="T107" fmla="*/ 117 h 454"/>
                  <a:gd name="T108" fmla="*/ 320 w 449"/>
                  <a:gd name="T109" fmla="*/ 139 h 454"/>
                  <a:gd name="T110" fmla="*/ 328 w 449"/>
                  <a:gd name="T111" fmla="*/ 148 h 454"/>
                  <a:gd name="T112" fmla="*/ 354 w 449"/>
                  <a:gd name="T113" fmla="*/ 21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9" h="454">
                    <a:moveTo>
                      <a:pt x="421" y="261"/>
                    </a:moveTo>
                    <a:cubicBezTo>
                      <a:pt x="409" y="255"/>
                      <a:pt x="396" y="250"/>
                      <a:pt x="392" y="248"/>
                    </a:cubicBezTo>
                    <a:cubicBezTo>
                      <a:pt x="393" y="247"/>
                      <a:pt x="393" y="246"/>
                      <a:pt x="393" y="246"/>
                    </a:cubicBezTo>
                    <a:cubicBezTo>
                      <a:pt x="394" y="235"/>
                      <a:pt x="394" y="227"/>
                      <a:pt x="394" y="227"/>
                    </a:cubicBezTo>
                    <a:cubicBezTo>
                      <a:pt x="394" y="227"/>
                      <a:pt x="394" y="220"/>
                      <a:pt x="393" y="209"/>
                    </a:cubicBezTo>
                    <a:cubicBezTo>
                      <a:pt x="393" y="208"/>
                      <a:pt x="393" y="208"/>
                      <a:pt x="392" y="207"/>
                    </a:cubicBezTo>
                    <a:cubicBezTo>
                      <a:pt x="396" y="205"/>
                      <a:pt x="409" y="200"/>
                      <a:pt x="421" y="194"/>
                    </a:cubicBezTo>
                    <a:cubicBezTo>
                      <a:pt x="428" y="190"/>
                      <a:pt x="435" y="186"/>
                      <a:pt x="441" y="182"/>
                    </a:cubicBezTo>
                    <a:cubicBezTo>
                      <a:pt x="446" y="179"/>
                      <a:pt x="449" y="177"/>
                      <a:pt x="449" y="177"/>
                    </a:cubicBezTo>
                    <a:cubicBezTo>
                      <a:pt x="449" y="177"/>
                      <a:pt x="448" y="173"/>
                      <a:pt x="447" y="168"/>
                    </a:cubicBezTo>
                    <a:cubicBezTo>
                      <a:pt x="446" y="166"/>
                      <a:pt x="446" y="163"/>
                      <a:pt x="445" y="159"/>
                    </a:cubicBezTo>
                    <a:cubicBezTo>
                      <a:pt x="444" y="156"/>
                      <a:pt x="442" y="153"/>
                      <a:pt x="441" y="150"/>
                    </a:cubicBezTo>
                    <a:cubicBezTo>
                      <a:pt x="440" y="146"/>
                      <a:pt x="439" y="143"/>
                      <a:pt x="438" y="140"/>
                    </a:cubicBezTo>
                    <a:cubicBezTo>
                      <a:pt x="436" y="137"/>
                      <a:pt x="435" y="134"/>
                      <a:pt x="434" y="132"/>
                    </a:cubicBezTo>
                    <a:cubicBezTo>
                      <a:pt x="431" y="127"/>
                      <a:pt x="430" y="124"/>
                      <a:pt x="430" y="124"/>
                    </a:cubicBezTo>
                    <a:cubicBezTo>
                      <a:pt x="430" y="124"/>
                      <a:pt x="413" y="125"/>
                      <a:pt x="397" y="129"/>
                    </a:cubicBezTo>
                    <a:cubicBezTo>
                      <a:pt x="384" y="132"/>
                      <a:pt x="371" y="136"/>
                      <a:pt x="367" y="137"/>
                    </a:cubicBezTo>
                    <a:cubicBezTo>
                      <a:pt x="367" y="136"/>
                      <a:pt x="366" y="136"/>
                      <a:pt x="366" y="135"/>
                    </a:cubicBezTo>
                    <a:cubicBezTo>
                      <a:pt x="363" y="131"/>
                      <a:pt x="360" y="127"/>
                      <a:pt x="358" y="124"/>
                    </a:cubicBezTo>
                    <a:cubicBezTo>
                      <a:pt x="357" y="123"/>
                      <a:pt x="356" y="122"/>
                      <a:pt x="356" y="121"/>
                    </a:cubicBezTo>
                    <a:cubicBezTo>
                      <a:pt x="355" y="121"/>
                      <a:pt x="355" y="121"/>
                      <a:pt x="355" y="121"/>
                    </a:cubicBezTo>
                    <a:cubicBezTo>
                      <a:pt x="355" y="121"/>
                      <a:pt x="354" y="119"/>
                      <a:pt x="351" y="117"/>
                    </a:cubicBezTo>
                    <a:cubicBezTo>
                      <a:pt x="350" y="116"/>
                      <a:pt x="349" y="114"/>
                      <a:pt x="348" y="113"/>
                    </a:cubicBezTo>
                    <a:cubicBezTo>
                      <a:pt x="346" y="111"/>
                      <a:pt x="344" y="109"/>
                      <a:pt x="342" y="107"/>
                    </a:cubicBezTo>
                    <a:cubicBezTo>
                      <a:pt x="342" y="107"/>
                      <a:pt x="341" y="106"/>
                      <a:pt x="341" y="106"/>
                    </a:cubicBezTo>
                    <a:cubicBezTo>
                      <a:pt x="342" y="102"/>
                      <a:pt x="349" y="90"/>
                      <a:pt x="354" y="77"/>
                    </a:cubicBezTo>
                    <a:cubicBezTo>
                      <a:pt x="357" y="70"/>
                      <a:pt x="360" y="62"/>
                      <a:pt x="362" y="56"/>
                    </a:cubicBezTo>
                    <a:cubicBezTo>
                      <a:pt x="364" y="50"/>
                      <a:pt x="365" y="46"/>
                      <a:pt x="365" y="46"/>
                    </a:cubicBezTo>
                    <a:cubicBezTo>
                      <a:pt x="365" y="46"/>
                      <a:pt x="362" y="44"/>
                      <a:pt x="358" y="41"/>
                    </a:cubicBezTo>
                    <a:cubicBezTo>
                      <a:pt x="354" y="38"/>
                      <a:pt x="347" y="34"/>
                      <a:pt x="341" y="30"/>
                    </a:cubicBezTo>
                    <a:cubicBezTo>
                      <a:pt x="335" y="27"/>
                      <a:pt x="329" y="24"/>
                      <a:pt x="324" y="21"/>
                    </a:cubicBezTo>
                    <a:cubicBezTo>
                      <a:pt x="319" y="19"/>
                      <a:pt x="316" y="18"/>
                      <a:pt x="316" y="18"/>
                    </a:cubicBezTo>
                    <a:cubicBezTo>
                      <a:pt x="316" y="18"/>
                      <a:pt x="304" y="30"/>
                      <a:pt x="294" y="43"/>
                    </a:cubicBezTo>
                    <a:cubicBezTo>
                      <a:pt x="289" y="50"/>
                      <a:pt x="285" y="56"/>
                      <a:pt x="281" y="61"/>
                    </a:cubicBezTo>
                    <a:cubicBezTo>
                      <a:pt x="279" y="65"/>
                      <a:pt x="277" y="67"/>
                      <a:pt x="276" y="69"/>
                    </a:cubicBezTo>
                    <a:cubicBezTo>
                      <a:pt x="276" y="68"/>
                      <a:pt x="275" y="68"/>
                      <a:pt x="274" y="68"/>
                    </a:cubicBezTo>
                    <a:cubicBezTo>
                      <a:pt x="269" y="66"/>
                      <a:pt x="264" y="65"/>
                      <a:pt x="261" y="65"/>
                    </a:cubicBezTo>
                    <a:cubicBezTo>
                      <a:pt x="258" y="64"/>
                      <a:pt x="256" y="64"/>
                      <a:pt x="256" y="64"/>
                    </a:cubicBezTo>
                    <a:cubicBezTo>
                      <a:pt x="256" y="64"/>
                      <a:pt x="255" y="63"/>
                      <a:pt x="251" y="63"/>
                    </a:cubicBezTo>
                    <a:cubicBezTo>
                      <a:pt x="248" y="62"/>
                      <a:pt x="244" y="62"/>
                      <a:pt x="238" y="62"/>
                    </a:cubicBezTo>
                    <a:cubicBezTo>
                      <a:pt x="238" y="62"/>
                      <a:pt x="237" y="62"/>
                      <a:pt x="236" y="61"/>
                    </a:cubicBezTo>
                    <a:cubicBezTo>
                      <a:pt x="235" y="57"/>
                      <a:pt x="232" y="44"/>
                      <a:pt x="228" y="31"/>
                    </a:cubicBezTo>
                    <a:cubicBezTo>
                      <a:pt x="223" y="16"/>
                      <a:pt x="216" y="0"/>
                      <a:pt x="216" y="0"/>
                    </a:cubicBezTo>
                    <a:cubicBezTo>
                      <a:pt x="216" y="0"/>
                      <a:pt x="213" y="1"/>
                      <a:pt x="207" y="1"/>
                    </a:cubicBezTo>
                    <a:cubicBezTo>
                      <a:pt x="202" y="1"/>
                      <a:pt x="195" y="2"/>
                      <a:pt x="188" y="3"/>
                    </a:cubicBezTo>
                    <a:cubicBezTo>
                      <a:pt x="181" y="4"/>
                      <a:pt x="174" y="6"/>
                      <a:pt x="169" y="8"/>
                    </a:cubicBezTo>
                    <a:cubicBezTo>
                      <a:pt x="164" y="9"/>
                      <a:pt x="160" y="10"/>
                      <a:pt x="160" y="10"/>
                    </a:cubicBezTo>
                    <a:cubicBezTo>
                      <a:pt x="160" y="10"/>
                      <a:pt x="160" y="14"/>
                      <a:pt x="160" y="20"/>
                    </a:cubicBezTo>
                    <a:cubicBezTo>
                      <a:pt x="160" y="27"/>
                      <a:pt x="160" y="35"/>
                      <a:pt x="160" y="43"/>
                    </a:cubicBezTo>
                    <a:cubicBezTo>
                      <a:pt x="161" y="57"/>
                      <a:pt x="162" y="70"/>
                      <a:pt x="163" y="74"/>
                    </a:cubicBezTo>
                    <a:cubicBezTo>
                      <a:pt x="162" y="75"/>
                      <a:pt x="161" y="75"/>
                      <a:pt x="161" y="75"/>
                    </a:cubicBezTo>
                    <a:cubicBezTo>
                      <a:pt x="156" y="78"/>
                      <a:pt x="152" y="80"/>
                      <a:pt x="149" y="81"/>
                    </a:cubicBezTo>
                    <a:cubicBezTo>
                      <a:pt x="146" y="82"/>
                      <a:pt x="144" y="83"/>
                      <a:pt x="144" y="83"/>
                    </a:cubicBezTo>
                    <a:cubicBezTo>
                      <a:pt x="144" y="83"/>
                      <a:pt x="143" y="84"/>
                      <a:pt x="140" y="86"/>
                    </a:cubicBezTo>
                    <a:cubicBezTo>
                      <a:pt x="139" y="87"/>
                      <a:pt x="137" y="88"/>
                      <a:pt x="135" y="89"/>
                    </a:cubicBezTo>
                    <a:cubicBezTo>
                      <a:pt x="133" y="90"/>
                      <a:pt x="131" y="92"/>
                      <a:pt x="129" y="93"/>
                    </a:cubicBezTo>
                    <a:cubicBezTo>
                      <a:pt x="129" y="94"/>
                      <a:pt x="128" y="94"/>
                      <a:pt x="127" y="95"/>
                    </a:cubicBezTo>
                    <a:cubicBezTo>
                      <a:pt x="126" y="94"/>
                      <a:pt x="123" y="92"/>
                      <a:pt x="120" y="90"/>
                    </a:cubicBezTo>
                    <a:cubicBezTo>
                      <a:pt x="115" y="86"/>
                      <a:pt x="108" y="81"/>
                      <a:pt x="102" y="77"/>
                    </a:cubicBezTo>
                    <a:cubicBezTo>
                      <a:pt x="88" y="68"/>
                      <a:pt x="73" y="61"/>
                      <a:pt x="73" y="61"/>
                    </a:cubicBezTo>
                    <a:cubicBezTo>
                      <a:pt x="73" y="61"/>
                      <a:pt x="70" y="63"/>
                      <a:pt x="66" y="67"/>
                    </a:cubicBezTo>
                    <a:cubicBezTo>
                      <a:pt x="63" y="71"/>
                      <a:pt x="58" y="76"/>
                      <a:pt x="53" y="81"/>
                    </a:cubicBezTo>
                    <a:cubicBezTo>
                      <a:pt x="49" y="87"/>
                      <a:pt x="45" y="92"/>
                      <a:pt x="41" y="97"/>
                    </a:cubicBezTo>
                    <a:cubicBezTo>
                      <a:pt x="40" y="99"/>
                      <a:pt x="38" y="101"/>
                      <a:pt x="38" y="102"/>
                    </a:cubicBezTo>
                    <a:cubicBezTo>
                      <a:pt x="37" y="103"/>
                      <a:pt x="36" y="104"/>
                      <a:pt x="36" y="104"/>
                    </a:cubicBezTo>
                    <a:cubicBezTo>
                      <a:pt x="36" y="104"/>
                      <a:pt x="47" y="118"/>
                      <a:pt x="58" y="130"/>
                    </a:cubicBezTo>
                    <a:cubicBezTo>
                      <a:pt x="67" y="140"/>
                      <a:pt x="76" y="149"/>
                      <a:pt x="80" y="152"/>
                    </a:cubicBezTo>
                    <a:cubicBezTo>
                      <a:pt x="79" y="152"/>
                      <a:pt x="79" y="153"/>
                      <a:pt x="78" y="154"/>
                    </a:cubicBezTo>
                    <a:cubicBezTo>
                      <a:pt x="76" y="159"/>
                      <a:pt x="74" y="163"/>
                      <a:pt x="73" y="166"/>
                    </a:cubicBezTo>
                    <a:cubicBezTo>
                      <a:pt x="72" y="169"/>
                      <a:pt x="71" y="171"/>
                      <a:pt x="71" y="171"/>
                    </a:cubicBezTo>
                    <a:cubicBezTo>
                      <a:pt x="71" y="171"/>
                      <a:pt x="71" y="172"/>
                      <a:pt x="70" y="175"/>
                    </a:cubicBezTo>
                    <a:cubicBezTo>
                      <a:pt x="68" y="178"/>
                      <a:pt x="68" y="183"/>
                      <a:pt x="66" y="188"/>
                    </a:cubicBezTo>
                    <a:cubicBezTo>
                      <a:pt x="66" y="189"/>
                      <a:pt x="66" y="190"/>
                      <a:pt x="65" y="190"/>
                    </a:cubicBezTo>
                    <a:cubicBezTo>
                      <a:pt x="61" y="191"/>
                      <a:pt x="48" y="191"/>
                      <a:pt x="34" y="193"/>
                    </a:cubicBezTo>
                    <a:cubicBezTo>
                      <a:pt x="18" y="195"/>
                      <a:pt x="2" y="199"/>
                      <a:pt x="2" y="199"/>
                    </a:cubicBezTo>
                    <a:cubicBezTo>
                      <a:pt x="2" y="199"/>
                      <a:pt x="2" y="200"/>
                      <a:pt x="1" y="202"/>
                    </a:cubicBezTo>
                    <a:cubicBezTo>
                      <a:pt x="1" y="203"/>
                      <a:pt x="1" y="205"/>
                      <a:pt x="1" y="208"/>
                    </a:cubicBezTo>
                    <a:cubicBezTo>
                      <a:pt x="1" y="213"/>
                      <a:pt x="0" y="220"/>
                      <a:pt x="0" y="227"/>
                    </a:cubicBezTo>
                    <a:cubicBezTo>
                      <a:pt x="0" y="234"/>
                      <a:pt x="1" y="242"/>
                      <a:pt x="1" y="247"/>
                    </a:cubicBezTo>
                    <a:cubicBezTo>
                      <a:pt x="1" y="250"/>
                      <a:pt x="1" y="252"/>
                      <a:pt x="1" y="253"/>
                    </a:cubicBezTo>
                    <a:cubicBezTo>
                      <a:pt x="2" y="255"/>
                      <a:pt x="2" y="256"/>
                      <a:pt x="2" y="256"/>
                    </a:cubicBezTo>
                    <a:cubicBezTo>
                      <a:pt x="2" y="256"/>
                      <a:pt x="18" y="260"/>
                      <a:pt x="34" y="262"/>
                    </a:cubicBezTo>
                    <a:cubicBezTo>
                      <a:pt x="48" y="264"/>
                      <a:pt x="61" y="264"/>
                      <a:pt x="65" y="264"/>
                    </a:cubicBezTo>
                    <a:cubicBezTo>
                      <a:pt x="66" y="265"/>
                      <a:pt x="66" y="266"/>
                      <a:pt x="66" y="267"/>
                    </a:cubicBezTo>
                    <a:cubicBezTo>
                      <a:pt x="68" y="272"/>
                      <a:pt x="68" y="277"/>
                      <a:pt x="70" y="280"/>
                    </a:cubicBezTo>
                    <a:cubicBezTo>
                      <a:pt x="71" y="283"/>
                      <a:pt x="71" y="284"/>
                      <a:pt x="71" y="284"/>
                    </a:cubicBezTo>
                    <a:cubicBezTo>
                      <a:pt x="71" y="284"/>
                      <a:pt x="72" y="286"/>
                      <a:pt x="73" y="289"/>
                    </a:cubicBezTo>
                    <a:cubicBezTo>
                      <a:pt x="74" y="292"/>
                      <a:pt x="76" y="296"/>
                      <a:pt x="78" y="301"/>
                    </a:cubicBezTo>
                    <a:cubicBezTo>
                      <a:pt x="79" y="302"/>
                      <a:pt x="79" y="302"/>
                      <a:pt x="80" y="303"/>
                    </a:cubicBezTo>
                    <a:cubicBezTo>
                      <a:pt x="76" y="306"/>
                      <a:pt x="67" y="315"/>
                      <a:pt x="58" y="325"/>
                    </a:cubicBezTo>
                    <a:cubicBezTo>
                      <a:pt x="47" y="337"/>
                      <a:pt x="36" y="351"/>
                      <a:pt x="36" y="351"/>
                    </a:cubicBezTo>
                    <a:cubicBezTo>
                      <a:pt x="36" y="351"/>
                      <a:pt x="37" y="352"/>
                      <a:pt x="38" y="353"/>
                    </a:cubicBezTo>
                    <a:cubicBezTo>
                      <a:pt x="38" y="354"/>
                      <a:pt x="40" y="356"/>
                      <a:pt x="41" y="358"/>
                    </a:cubicBezTo>
                    <a:cubicBezTo>
                      <a:pt x="45" y="362"/>
                      <a:pt x="49" y="368"/>
                      <a:pt x="53" y="374"/>
                    </a:cubicBezTo>
                    <a:cubicBezTo>
                      <a:pt x="58" y="379"/>
                      <a:pt x="63" y="384"/>
                      <a:pt x="66" y="388"/>
                    </a:cubicBezTo>
                    <a:cubicBezTo>
                      <a:pt x="70" y="392"/>
                      <a:pt x="73" y="394"/>
                      <a:pt x="73" y="394"/>
                    </a:cubicBezTo>
                    <a:cubicBezTo>
                      <a:pt x="73" y="394"/>
                      <a:pt x="88" y="387"/>
                      <a:pt x="102" y="378"/>
                    </a:cubicBezTo>
                    <a:cubicBezTo>
                      <a:pt x="108" y="374"/>
                      <a:pt x="115" y="369"/>
                      <a:pt x="120" y="365"/>
                    </a:cubicBezTo>
                    <a:cubicBezTo>
                      <a:pt x="123" y="363"/>
                      <a:pt x="126" y="361"/>
                      <a:pt x="127" y="360"/>
                    </a:cubicBezTo>
                    <a:cubicBezTo>
                      <a:pt x="128" y="360"/>
                      <a:pt x="129" y="361"/>
                      <a:pt x="129" y="361"/>
                    </a:cubicBezTo>
                    <a:cubicBezTo>
                      <a:pt x="131" y="363"/>
                      <a:pt x="133" y="365"/>
                      <a:pt x="135" y="366"/>
                    </a:cubicBezTo>
                    <a:cubicBezTo>
                      <a:pt x="137" y="367"/>
                      <a:pt x="139" y="368"/>
                      <a:pt x="140" y="369"/>
                    </a:cubicBezTo>
                    <a:cubicBezTo>
                      <a:pt x="143" y="370"/>
                      <a:pt x="144" y="371"/>
                      <a:pt x="144" y="371"/>
                    </a:cubicBezTo>
                    <a:cubicBezTo>
                      <a:pt x="144" y="371"/>
                      <a:pt x="146" y="372"/>
                      <a:pt x="149" y="374"/>
                    </a:cubicBezTo>
                    <a:cubicBezTo>
                      <a:pt x="152" y="375"/>
                      <a:pt x="156" y="377"/>
                      <a:pt x="161" y="380"/>
                    </a:cubicBezTo>
                    <a:cubicBezTo>
                      <a:pt x="161" y="380"/>
                      <a:pt x="162" y="380"/>
                      <a:pt x="163" y="381"/>
                    </a:cubicBezTo>
                    <a:cubicBezTo>
                      <a:pt x="162" y="385"/>
                      <a:pt x="161" y="398"/>
                      <a:pt x="160" y="412"/>
                    </a:cubicBezTo>
                    <a:cubicBezTo>
                      <a:pt x="160" y="420"/>
                      <a:pt x="160" y="428"/>
                      <a:pt x="160" y="434"/>
                    </a:cubicBezTo>
                    <a:cubicBezTo>
                      <a:pt x="160" y="441"/>
                      <a:pt x="160" y="445"/>
                      <a:pt x="160" y="445"/>
                    </a:cubicBezTo>
                    <a:cubicBezTo>
                      <a:pt x="160" y="445"/>
                      <a:pt x="164" y="446"/>
                      <a:pt x="169" y="447"/>
                    </a:cubicBezTo>
                    <a:cubicBezTo>
                      <a:pt x="174" y="448"/>
                      <a:pt x="181" y="450"/>
                      <a:pt x="188" y="451"/>
                    </a:cubicBezTo>
                    <a:cubicBezTo>
                      <a:pt x="195" y="452"/>
                      <a:pt x="202" y="454"/>
                      <a:pt x="207" y="454"/>
                    </a:cubicBezTo>
                    <a:cubicBezTo>
                      <a:pt x="213" y="454"/>
                      <a:pt x="216" y="454"/>
                      <a:pt x="216" y="454"/>
                    </a:cubicBezTo>
                    <a:cubicBezTo>
                      <a:pt x="216" y="454"/>
                      <a:pt x="223" y="439"/>
                      <a:pt x="228" y="424"/>
                    </a:cubicBezTo>
                    <a:cubicBezTo>
                      <a:pt x="232" y="411"/>
                      <a:pt x="235" y="398"/>
                      <a:pt x="236" y="393"/>
                    </a:cubicBezTo>
                    <a:cubicBezTo>
                      <a:pt x="237" y="393"/>
                      <a:pt x="238" y="393"/>
                      <a:pt x="238" y="393"/>
                    </a:cubicBezTo>
                    <a:cubicBezTo>
                      <a:pt x="244" y="393"/>
                      <a:pt x="248" y="392"/>
                      <a:pt x="251" y="392"/>
                    </a:cubicBezTo>
                    <a:cubicBezTo>
                      <a:pt x="255" y="391"/>
                      <a:pt x="256" y="391"/>
                      <a:pt x="256" y="391"/>
                    </a:cubicBezTo>
                    <a:cubicBezTo>
                      <a:pt x="256" y="391"/>
                      <a:pt x="258" y="391"/>
                      <a:pt x="261" y="390"/>
                    </a:cubicBezTo>
                    <a:cubicBezTo>
                      <a:pt x="264" y="389"/>
                      <a:pt x="269" y="388"/>
                      <a:pt x="274" y="387"/>
                    </a:cubicBezTo>
                    <a:cubicBezTo>
                      <a:pt x="275" y="387"/>
                      <a:pt x="276" y="387"/>
                      <a:pt x="276" y="386"/>
                    </a:cubicBezTo>
                    <a:cubicBezTo>
                      <a:pt x="277" y="388"/>
                      <a:pt x="279" y="390"/>
                      <a:pt x="281" y="394"/>
                    </a:cubicBezTo>
                    <a:cubicBezTo>
                      <a:pt x="285" y="399"/>
                      <a:pt x="289" y="405"/>
                      <a:pt x="294" y="412"/>
                    </a:cubicBezTo>
                    <a:cubicBezTo>
                      <a:pt x="304" y="425"/>
                      <a:pt x="316" y="437"/>
                      <a:pt x="316" y="437"/>
                    </a:cubicBezTo>
                    <a:cubicBezTo>
                      <a:pt x="316" y="437"/>
                      <a:pt x="319" y="436"/>
                      <a:pt x="324" y="433"/>
                    </a:cubicBezTo>
                    <a:cubicBezTo>
                      <a:pt x="329" y="431"/>
                      <a:pt x="335" y="428"/>
                      <a:pt x="341" y="424"/>
                    </a:cubicBezTo>
                    <a:cubicBezTo>
                      <a:pt x="347" y="421"/>
                      <a:pt x="354" y="417"/>
                      <a:pt x="358" y="414"/>
                    </a:cubicBezTo>
                    <a:cubicBezTo>
                      <a:pt x="362" y="411"/>
                      <a:pt x="365" y="409"/>
                      <a:pt x="365" y="409"/>
                    </a:cubicBezTo>
                    <a:cubicBezTo>
                      <a:pt x="365" y="409"/>
                      <a:pt x="364" y="405"/>
                      <a:pt x="362" y="399"/>
                    </a:cubicBezTo>
                    <a:cubicBezTo>
                      <a:pt x="360" y="393"/>
                      <a:pt x="357" y="385"/>
                      <a:pt x="354" y="377"/>
                    </a:cubicBezTo>
                    <a:cubicBezTo>
                      <a:pt x="349" y="365"/>
                      <a:pt x="342" y="353"/>
                      <a:pt x="341" y="349"/>
                    </a:cubicBezTo>
                    <a:cubicBezTo>
                      <a:pt x="341" y="349"/>
                      <a:pt x="342" y="348"/>
                      <a:pt x="342" y="347"/>
                    </a:cubicBezTo>
                    <a:cubicBezTo>
                      <a:pt x="344" y="346"/>
                      <a:pt x="346" y="344"/>
                      <a:pt x="348" y="342"/>
                    </a:cubicBezTo>
                    <a:cubicBezTo>
                      <a:pt x="349" y="341"/>
                      <a:pt x="350" y="339"/>
                      <a:pt x="351" y="338"/>
                    </a:cubicBezTo>
                    <a:cubicBezTo>
                      <a:pt x="354" y="336"/>
                      <a:pt x="355" y="334"/>
                      <a:pt x="355" y="334"/>
                    </a:cubicBezTo>
                    <a:cubicBezTo>
                      <a:pt x="355" y="334"/>
                      <a:pt x="355" y="334"/>
                      <a:pt x="356" y="333"/>
                    </a:cubicBezTo>
                    <a:cubicBezTo>
                      <a:pt x="356" y="333"/>
                      <a:pt x="357" y="332"/>
                      <a:pt x="358" y="330"/>
                    </a:cubicBezTo>
                    <a:cubicBezTo>
                      <a:pt x="360" y="328"/>
                      <a:pt x="363" y="324"/>
                      <a:pt x="366" y="320"/>
                    </a:cubicBezTo>
                    <a:cubicBezTo>
                      <a:pt x="366" y="319"/>
                      <a:pt x="367" y="318"/>
                      <a:pt x="367" y="318"/>
                    </a:cubicBezTo>
                    <a:cubicBezTo>
                      <a:pt x="371" y="319"/>
                      <a:pt x="384" y="323"/>
                      <a:pt x="397" y="326"/>
                    </a:cubicBezTo>
                    <a:cubicBezTo>
                      <a:pt x="413" y="329"/>
                      <a:pt x="430" y="331"/>
                      <a:pt x="430" y="331"/>
                    </a:cubicBezTo>
                    <a:cubicBezTo>
                      <a:pt x="430" y="331"/>
                      <a:pt x="431" y="328"/>
                      <a:pt x="434" y="323"/>
                    </a:cubicBezTo>
                    <a:cubicBezTo>
                      <a:pt x="435" y="321"/>
                      <a:pt x="436" y="318"/>
                      <a:pt x="438" y="315"/>
                    </a:cubicBezTo>
                    <a:cubicBezTo>
                      <a:pt x="439" y="312"/>
                      <a:pt x="440" y="309"/>
                      <a:pt x="441" y="305"/>
                    </a:cubicBezTo>
                    <a:cubicBezTo>
                      <a:pt x="442" y="302"/>
                      <a:pt x="444" y="298"/>
                      <a:pt x="445" y="295"/>
                    </a:cubicBezTo>
                    <a:cubicBezTo>
                      <a:pt x="446" y="292"/>
                      <a:pt x="446" y="289"/>
                      <a:pt x="447" y="287"/>
                    </a:cubicBezTo>
                    <a:cubicBezTo>
                      <a:pt x="448" y="281"/>
                      <a:pt x="449" y="278"/>
                      <a:pt x="449" y="278"/>
                    </a:cubicBezTo>
                    <a:cubicBezTo>
                      <a:pt x="449" y="278"/>
                      <a:pt x="446" y="276"/>
                      <a:pt x="441" y="272"/>
                    </a:cubicBezTo>
                    <a:cubicBezTo>
                      <a:pt x="435" y="269"/>
                      <a:pt x="428" y="265"/>
                      <a:pt x="421" y="261"/>
                    </a:cubicBezTo>
                    <a:close/>
                    <a:moveTo>
                      <a:pt x="354" y="241"/>
                    </a:moveTo>
                    <a:cubicBezTo>
                      <a:pt x="353" y="245"/>
                      <a:pt x="353" y="250"/>
                      <a:pt x="352" y="255"/>
                    </a:cubicBezTo>
                    <a:cubicBezTo>
                      <a:pt x="351" y="260"/>
                      <a:pt x="349" y="266"/>
                      <a:pt x="347" y="271"/>
                    </a:cubicBezTo>
                    <a:cubicBezTo>
                      <a:pt x="344" y="282"/>
                      <a:pt x="338" y="291"/>
                      <a:pt x="334" y="298"/>
                    </a:cubicBezTo>
                    <a:cubicBezTo>
                      <a:pt x="331" y="302"/>
                      <a:pt x="329" y="304"/>
                      <a:pt x="328" y="306"/>
                    </a:cubicBezTo>
                    <a:cubicBezTo>
                      <a:pt x="327" y="307"/>
                      <a:pt x="326" y="308"/>
                      <a:pt x="326" y="309"/>
                    </a:cubicBezTo>
                    <a:cubicBezTo>
                      <a:pt x="325" y="309"/>
                      <a:pt x="325" y="309"/>
                      <a:pt x="325" y="309"/>
                    </a:cubicBezTo>
                    <a:cubicBezTo>
                      <a:pt x="325" y="309"/>
                      <a:pt x="324" y="310"/>
                      <a:pt x="323" y="312"/>
                    </a:cubicBezTo>
                    <a:cubicBezTo>
                      <a:pt x="322" y="313"/>
                      <a:pt x="321" y="314"/>
                      <a:pt x="320" y="315"/>
                    </a:cubicBezTo>
                    <a:cubicBezTo>
                      <a:pt x="319" y="317"/>
                      <a:pt x="317" y="318"/>
                      <a:pt x="316" y="319"/>
                    </a:cubicBezTo>
                    <a:cubicBezTo>
                      <a:pt x="312" y="322"/>
                      <a:pt x="309" y="326"/>
                      <a:pt x="305" y="329"/>
                    </a:cubicBezTo>
                    <a:cubicBezTo>
                      <a:pt x="303" y="330"/>
                      <a:pt x="301" y="332"/>
                      <a:pt x="298" y="334"/>
                    </a:cubicBezTo>
                    <a:cubicBezTo>
                      <a:pt x="296" y="335"/>
                      <a:pt x="294" y="336"/>
                      <a:pt x="291" y="338"/>
                    </a:cubicBezTo>
                    <a:cubicBezTo>
                      <a:pt x="289" y="339"/>
                      <a:pt x="286" y="341"/>
                      <a:pt x="284" y="342"/>
                    </a:cubicBezTo>
                    <a:cubicBezTo>
                      <a:pt x="281" y="343"/>
                      <a:pt x="279" y="344"/>
                      <a:pt x="277" y="345"/>
                    </a:cubicBezTo>
                    <a:cubicBezTo>
                      <a:pt x="272" y="347"/>
                      <a:pt x="267" y="349"/>
                      <a:pt x="263" y="350"/>
                    </a:cubicBezTo>
                    <a:cubicBezTo>
                      <a:pt x="259" y="351"/>
                      <a:pt x="256" y="352"/>
                      <a:pt x="253" y="352"/>
                    </a:cubicBezTo>
                    <a:cubicBezTo>
                      <a:pt x="251" y="353"/>
                      <a:pt x="250" y="353"/>
                      <a:pt x="250" y="353"/>
                    </a:cubicBezTo>
                    <a:cubicBezTo>
                      <a:pt x="250" y="353"/>
                      <a:pt x="248" y="353"/>
                      <a:pt x="246" y="353"/>
                    </a:cubicBezTo>
                    <a:cubicBezTo>
                      <a:pt x="243" y="354"/>
                      <a:pt x="240" y="355"/>
                      <a:pt x="236" y="355"/>
                    </a:cubicBezTo>
                    <a:cubicBezTo>
                      <a:pt x="232" y="355"/>
                      <a:pt x="227" y="355"/>
                      <a:pt x="222" y="355"/>
                    </a:cubicBezTo>
                    <a:cubicBezTo>
                      <a:pt x="219" y="354"/>
                      <a:pt x="216" y="355"/>
                      <a:pt x="213" y="354"/>
                    </a:cubicBezTo>
                    <a:cubicBezTo>
                      <a:pt x="211" y="354"/>
                      <a:pt x="208" y="353"/>
                      <a:pt x="205" y="353"/>
                    </a:cubicBezTo>
                    <a:cubicBezTo>
                      <a:pt x="203" y="353"/>
                      <a:pt x="200" y="352"/>
                      <a:pt x="197" y="351"/>
                    </a:cubicBezTo>
                    <a:cubicBezTo>
                      <a:pt x="195" y="351"/>
                      <a:pt x="192" y="350"/>
                      <a:pt x="189" y="349"/>
                    </a:cubicBezTo>
                    <a:cubicBezTo>
                      <a:pt x="185" y="347"/>
                      <a:pt x="180" y="346"/>
                      <a:pt x="176" y="344"/>
                    </a:cubicBezTo>
                    <a:cubicBezTo>
                      <a:pt x="172" y="342"/>
                      <a:pt x="169" y="341"/>
                      <a:pt x="167" y="340"/>
                    </a:cubicBezTo>
                    <a:cubicBezTo>
                      <a:pt x="165" y="339"/>
                      <a:pt x="164" y="338"/>
                      <a:pt x="164" y="338"/>
                    </a:cubicBezTo>
                    <a:cubicBezTo>
                      <a:pt x="164" y="338"/>
                      <a:pt x="163" y="337"/>
                      <a:pt x="161" y="336"/>
                    </a:cubicBezTo>
                    <a:cubicBezTo>
                      <a:pt x="159" y="335"/>
                      <a:pt x="158" y="334"/>
                      <a:pt x="157" y="334"/>
                    </a:cubicBezTo>
                    <a:cubicBezTo>
                      <a:pt x="155" y="333"/>
                      <a:pt x="154" y="331"/>
                      <a:pt x="152" y="330"/>
                    </a:cubicBezTo>
                    <a:cubicBezTo>
                      <a:pt x="150" y="329"/>
                      <a:pt x="149" y="328"/>
                      <a:pt x="147" y="326"/>
                    </a:cubicBezTo>
                    <a:cubicBezTo>
                      <a:pt x="145" y="325"/>
                      <a:pt x="143" y="323"/>
                      <a:pt x="141" y="321"/>
                    </a:cubicBezTo>
                    <a:cubicBezTo>
                      <a:pt x="137" y="318"/>
                      <a:pt x="134" y="313"/>
                      <a:pt x="130" y="309"/>
                    </a:cubicBezTo>
                    <a:cubicBezTo>
                      <a:pt x="123" y="301"/>
                      <a:pt x="117" y="291"/>
                      <a:pt x="113" y="284"/>
                    </a:cubicBezTo>
                    <a:cubicBezTo>
                      <a:pt x="111" y="280"/>
                      <a:pt x="110" y="277"/>
                      <a:pt x="109" y="275"/>
                    </a:cubicBezTo>
                    <a:cubicBezTo>
                      <a:pt x="108" y="272"/>
                      <a:pt x="108" y="271"/>
                      <a:pt x="108" y="271"/>
                    </a:cubicBezTo>
                    <a:cubicBezTo>
                      <a:pt x="108" y="271"/>
                      <a:pt x="107" y="270"/>
                      <a:pt x="106" y="267"/>
                    </a:cubicBezTo>
                    <a:cubicBezTo>
                      <a:pt x="105" y="265"/>
                      <a:pt x="105" y="262"/>
                      <a:pt x="104" y="258"/>
                    </a:cubicBezTo>
                    <a:cubicBezTo>
                      <a:pt x="101" y="250"/>
                      <a:pt x="100" y="239"/>
                      <a:pt x="100" y="227"/>
                    </a:cubicBezTo>
                    <a:cubicBezTo>
                      <a:pt x="100" y="216"/>
                      <a:pt x="101" y="205"/>
                      <a:pt x="104" y="197"/>
                    </a:cubicBezTo>
                    <a:cubicBezTo>
                      <a:pt x="105" y="193"/>
                      <a:pt x="105" y="190"/>
                      <a:pt x="106" y="187"/>
                    </a:cubicBezTo>
                    <a:cubicBezTo>
                      <a:pt x="107" y="185"/>
                      <a:pt x="108" y="184"/>
                      <a:pt x="108" y="184"/>
                    </a:cubicBezTo>
                    <a:cubicBezTo>
                      <a:pt x="108" y="184"/>
                      <a:pt x="108" y="183"/>
                      <a:pt x="109" y="180"/>
                    </a:cubicBezTo>
                    <a:cubicBezTo>
                      <a:pt x="110" y="178"/>
                      <a:pt x="111" y="175"/>
                      <a:pt x="113" y="171"/>
                    </a:cubicBezTo>
                    <a:cubicBezTo>
                      <a:pt x="117" y="163"/>
                      <a:pt x="123" y="154"/>
                      <a:pt x="130" y="145"/>
                    </a:cubicBezTo>
                    <a:cubicBezTo>
                      <a:pt x="134" y="141"/>
                      <a:pt x="137" y="137"/>
                      <a:pt x="141" y="134"/>
                    </a:cubicBezTo>
                    <a:cubicBezTo>
                      <a:pt x="143" y="132"/>
                      <a:pt x="145" y="130"/>
                      <a:pt x="147" y="129"/>
                    </a:cubicBezTo>
                    <a:cubicBezTo>
                      <a:pt x="149" y="127"/>
                      <a:pt x="150" y="126"/>
                      <a:pt x="152" y="125"/>
                    </a:cubicBezTo>
                    <a:cubicBezTo>
                      <a:pt x="154" y="123"/>
                      <a:pt x="155" y="122"/>
                      <a:pt x="157" y="121"/>
                    </a:cubicBezTo>
                    <a:cubicBezTo>
                      <a:pt x="158" y="120"/>
                      <a:pt x="159" y="120"/>
                      <a:pt x="161" y="119"/>
                    </a:cubicBezTo>
                    <a:cubicBezTo>
                      <a:pt x="163" y="118"/>
                      <a:pt x="164" y="117"/>
                      <a:pt x="164" y="117"/>
                    </a:cubicBezTo>
                    <a:cubicBezTo>
                      <a:pt x="164" y="117"/>
                      <a:pt x="165" y="116"/>
                      <a:pt x="167" y="115"/>
                    </a:cubicBezTo>
                    <a:cubicBezTo>
                      <a:pt x="169" y="114"/>
                      <a:pt x="172" y="112"/>
                      <a:pt x="176" y="111"/>
                    </a:cubicBezTo>
                    <a:cubicBezTo>
                      <a:pt x="180" y="109"/>
                      <a:pt x="185" y="108"/>
                      <a:pt x="189" y="106"/>
                    </a:cubicBezTo>
                    <a:cubicBezTo>
                      <a:pt x="192" y="105"/>
                      <a:pt x="195" y="104"/>
                      <a:pt x="197" y="104"/>
                    </a:cubicBezTo>
                    <a:cubicBezTo>
                      <a:pt x="200" y="103"/>
                      <a:pt x="203" y="102"/>
                      <a:pt x="205" y="102"/>
                    </a:cubicBezTo>
                    <a:cubicBezTo>
                      <a:pt x="208" y="101"/>
                      <a:pt x="211" y="101"/>
                      <a:pt x="213" y="101"/>
                    </a:cubicBezTo>
                    <a:cubicBezTo>
                      <a:pt x="216" y="100"/>
                      <a:pt x="219" y="100"/>
                      <a:pt x="222" y="100"/>
                    </a:cubicBezTo>
                    <a:cubicBezTo>
                      <a:pt x="227" y="100"/>
                      <a:pt x="232" y="100"/>
                      <a:pt x="236" y="100"/>
                    </a:cubicBezTo>
                    <a:cubicBezTo>
                      <a:pt x="240" y="100"/>
                      <a:pt x="243" y="101"/>
                      <a:pt x="246" y="101"/>
                    </a:cubicBezTo>
                    <a:cubicBezTo>
                      <a:pt x="248" y="102"/>
                      <a:pt x="250" y="102"/>
                      <a:pt x="250" y="102"/>
                    </a:cubicBezTo>
                    <a:cubicBezTo>
                      <a:pt x="250" y="102"/>
                      <a:pt x="251" y="102"/>
                      <a:pt x="253" y="102"/>
                    </a:cubicBezTo>
                    <a:cubicBezTo>
                      <a:pt x="256" y="103"/>
                      <a:pt x="259" y="104"/>
                      <a:pt x="263" y="105"/>
                    </a:cubicBezTo>
                    <a:cubicBezTo>
                      <a:pt x="267" y="106"/>
                      <a:pt x="272" y="108"/>
                      <a:pt x="277" y="110"/>
                    </a:cubicBezTo>
                    <a:cubicBezTo>
                      <a:pt x="279" y="111"/>
                      <a:pt x="281" y="112"/>
                      <a:pt x="284" y="113"/>
                    </a:cubicBezTo>
                    <a:cubicBezTo>
                      <a:pt x="286" y="114"/>
                      <a:pt x="289" y="115"/>
                      <a:pt x="291" y="117"/>
                    </a:cubicBezTo>
                    <a:cubicBezTo>
                      <a:pt x="294" y="118"/>
                      <a:pt x="296" y="120"/>
                      <a:pt x="298" y="121"/>
                    </a:cubicBezTo>
                    <a:cubicBezTo>
                      <a:pt x="301" y="123"/>
                      <a:pt x="303" y="125"/>
                      <a:pt x="305" y="126"/>
                    </a:cubicBezTo>
                    <a:cubicBezTo>
                      <a:pt x="309" y="129"/>
                      <a:pt x="312" y="133"/>
                      <a:pt x="316" y="135"/>
                    </a:cubicBezTo>
                    <a:cubicBezTo>
                      <a:pt x="317" y="137"/>
                      <a:pt x="319" y="138"/>
                      <a:pt x="320" y="139"/>
                    </a:cubicBezTo>
                    <a:cubicBezTo>
                      <a:pt x="321" y="141"/>
                      <a:pt x="322" y="142"/>
                      <a:pt x="323" y="143"/>
                    </a:cubicBezTo>
                    <a:cubicBezTo>
                      <a:pt x="324" y="144"/>
                      <a:pt x="325" y="145"/>
                      <a:pt x="325" y="145"/>
                    </a:cubicBezTo>
                    <a:cubicBezTo>
                      <a:pt x="325" y="145"/>
                      <a:pt x="325" y="146"/>
                      <a:pt x="326" y="146"/>
                    </a:cubicBezTo>
                    <a:cubicBezTo>
                      <a:pt x="326" y="147"/>
                      <a:pt x="327" y="147"/>
                      <a:pt x="328" y="148"/>
                    </a:cubicBezTo>
                    <a:cubicBezTo>
                      <a:pt x="329" y="150"/>
                      <a:pt x="331" y="153"/>
                      <a:pt x="334" y="157"/>
                    </a:cubicBezTo>
                    <a:cubicBezTo>
                      <a:pt x="338" y="164"/>
                      <a:pt x="344" y="173"/>
                      <a:pt x="347" y="184"/>
                    </a:cubicBezTo>
                    <a:cubicBezTo>
                      <a:pt x="349" y="189"/>
                      <a:pt x="351" y="194"/>
                      <a:pt x="352" y="199"/>
                    </a:cubicBezTo>
                    <a:cubicBezTo>
                      <a:pt x="353" y="204"/>
                      <a:pt x="353" y="209"/>
                      <a:pt x="354" y="213"/>
                    </a:cubicBezTo>
                    <a:cubicBezTo>
                      <a:pt x="355" y="222"/>
                      <a:pt x="355" y="227"/>
                      <a:pt x="355" y="227"/>
                    </a:cubicBezTo>
                    <a:cubicBezTo>
                      <a:pt x="355" y="227"/>
                      <a:pt x="355" y="233"/>
                      <a:pt x="354" y="241"/>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a:extLst>
                <a:ext uri="{FF2B5EF4-FFF2-40B4-BE49-F238E27FC236}">
                  <a16:creationId xmlns:a16="http://schemas.microsoft.com/office/drawing/2014/main" id="{56503A09-B813-5B3B-C9FC-7C5EE55C0B99}"/>
                </a:ext>
              </a:extLst>
            </p:cNvPr>
            <p:cNvGrpSpPr/>
            <p:nvPr/>
          </p:nvGrpSpPr>
          <p:grpSpPr>
            <a:xfrm>
              <a:off x="4563213" y="2139760"/>
              <a:ext cx="3071455" cy="3532543"/>
              <a:chOff x="4563213" y="2139760"/>
              <a:chExt cx="3071455" cy="3532543"/>
            </a:xfrm>
          </p:grpSpPr>
          <p:sp>
            <p:nvSpPr>
              <p:cNvPr id="25" name="Freeform 17">
                <a:extLst>
                  <a:ext uri="{FF2B5EF4-FFF2-40B4-BE49-F238E27FC236}">
                    <a16:creationId xmlns:a16="http://schemas.microsoft.com/office/drawing/2014/main" id="{E24E2EE8-52DE-B33D-8CCA-03645006FA9C}"/>
                  </a:ext>
                </a:extLst>
              </p:cNvPr>
              <p:cNvSpPr>
                <a:spLocks noEditPoints="1"/>
              </p:cNvSpPr>
              <p:nvPr/>
            </p:nvSpPr>
            <p:spPr bwMode="auto">
              <a:xfrm>
                <a:off x="4563213" y="2139760"/>
                <a:ext cx="3071455" cy="3532543"/>
              </a:xfrm>
              <a:custGeom>
                <a:avLst/>
                <a:gdLst>
                  <a:gd name="T0" fmla="*/ 438 w 1781"/>
                  <a:gd name="T1" fmla="*/ 1765 h 2048"/>
                  <a:gd name="T2" fmla="*/ 463 w 1781"/>
                  <a:gd name="T3" fmla="*/ 1791 h 2048"/>
                  <a:gd name="T4" fmla="*/ 352 w 1781"/>
                  <a:gd name="T5" fmla="*/ 1738 h 2048"/>
                  <a:gd name="T6" fmla="*/ 231 w 1781"/>
                  <a:gd name="T7" fmla="*/ 396 h 2048"/>
                  <a:gd name="T8" fmla="*/ 251 w 1781"/>
                  <a:gd name="T9" fmla="*/ 1669 h 2048"/>
                  <a:gd name="T10" fmla="*/ 210 w 1781"/>
                  <a:gd name="T11" fmla="*/ 1633 h 2048"/>
                  <a:gd name="T12" fmla="*/ 286 w 1781"/>
                  <a:gd name="T13" fmla="*/ 1677 h 2048"/>
                  <a:gd name="T14" fmla="*/ 417 w 1781"/>
                  <a:gd name="T15" fmla="*/ 267 h 2048"/>
                  <a:gd name="T16" fmla="*/ 733 w 1781"/>
                  <a:gd name="T17" fmla="*/ 1958 h 2048"/>
                  <a:gd name="T18" fmla="*/ 700 w 1781"/>
                  <a:gd name="T19" fmla="*/ 1938 h 2048"/>
                  <a:gd name="T20" fmla="*/ 823 w 1781"/>
                  <a:gd name="T21" fmla="*/ 1999 h 2048"/>
                  <a:gd name="T22" fmla="*/ 697 w 1781"/>
                  <a:gd name="T23" fmla="*/ 117 h 2048"/>
                  <a:gd name="T24" fmla="*/ 553 w 1781"/>
                  <a:gd name="T25" fmla="*/ 1831 h 2048"/>
                  <a:gd name="T26" fmla="*/ 577 w 1781"/>
                  <a:gd name="T27" fmla="*/ 1857 h 2048"/>
                  <a:gd name="T28" fmla="*/ 619 w 1781"/>
                  <a:gd name="T29" fmla="*/ 1892 h 2048"/>
                  <a:gd name="T30" fmla="*/ 0 w 1781"/>
                  <a:gd name="T31" fmla="*/ 1050 h 2048"/>
                  <a:gd name="T32" fmla="*/ 10 w 1781"/>
                  <a:gd name="T33" fmla="*/ 928 h 2048"/>
                  <a:gd name="T34" fmla="*/ 0 w 1781"/>
                  <a:gd name="T35" fmla="*/ 962 h 2048"/>
                  <a:gd name="T36" fmla="*/ 10 w 1781"/>
                  <a:gd name="T37" fmla="*/ 1016 h 2048"/>
                  <a:gd name="T38" fmla="*/ 0 w 1781"/>
                  <a:gd name="T39" fmla="*/ 522 h 2048"/>
                  <a:gd name="T40" fmla="*/ 1761 w 1781"/>
                  <a:gd name="T41" fmla="*/ 540 h 2048"/>
                  <a:gd name="T42" fmla="*/ 0 w 1781"/>
                  <a:gd name="T43" fmla="*/ 698 h 2048"/>
                  <a:gd name="T44" fmla="*/ 20 w 1781"/>
                  <a:gd name="T45" fmla="*/ 1138 h 2048"/>
                  <a:gd name="T46" fmla="*/ 52 w 1781"/>
                  <a:gd name="T47" fmla="*/ 1564 h 2048"/>
                  <a:gd name="T48" fmla="*/ 23 w 1781"/>
                  <a:gd name="T49" fmla="*/ 1537 h 2048"/>
                  <a:gd name="T50" fmla="*/ 164 w 1781"/>
                  <a:gd name="T51" fmla="*/ 425 h 2048"/>
                  <a:gd name="T52" fmla="*/ 112 w 1781"/>
                  <a:gd name="T53" fmla="*/ 443 h 2048"/>
                  <a:gd name="T54" fmla="*/ 0 w 1781"/>
                  <a:gd name="T55" fmla="*/ 1226 h 2048"/>
                  <a:gd name="T56" fmla="*/ 20 w 1781"/>
                  <a:gd name="T57" fmla="*/ 1446 h 2048"/>
                  <a:gd name="T58" fmla="*/ 20 w 1781"/>
                  <a:gd name="T59" fmla="*/ 1490 h 2048"/>
                  <a:gd name="T60" fmla="*/ 1671 w 1781"/>
                  <a:gd name="T61" fmla="*/ 456 h 2048"/>
                  <a:gd name="T62" fmla="*/ 1781 w 1781"/>
                  <a:gd name="T63" fmla="*/ 1508 h 2048"/>
                  <a:gd name="T64" fmla="*/ 1771 w 1781"/>
                  <a:gd name="T65" fmla="*/ 1410 h 2048"/>
                  <a:gd name="T66" fmla="*/ 1718 w 1781"/>
                  <a:gd name="T67" fmla="*/ 1571 h 2048"/>
                  <a:gd name="T68" fmla="*/ 1574 w 1781"/>
                  <a:gd name="T69" fmla="*/ 400 h 2048"/>
                  <a:gd name="T70" fmla="*/ 1532 w 1781"/>
                  <a:gd name="T71" fmla="*/ 364 h 2048"/>
                  <a:gd name="T72" fmla="*/ 1518 w 1781"/>
                  <a:gd name="T73" fmla="*/ 1664 h 2048"/>
                  <a:gd name="T74" fmla="*/ 1667 w 1781"/>
                  <a:gd name="T75" fmla="*/ 1590 h 2048"/>
                  <a:gd name="T76" fmla="*/ 1781 w 1781"/>
                  <a:gd name="T77" fmla="*/ 760 h 2048"/>
                  <a:gd name="T78" fmla="*/ 1761 w 1781"/>
                  <a:gd name="T79" fmla="*/ 848 h 2048"/>
                  <a:gd name="T80" fmla="*/ 1771 w 1781"/>
                  <a:gd name="T81" fmla="*/ 1278 h 2048"/>
                  <a:gd name="T82" fmla="*/ 847 w 1781"/>
                  <a:gd name="T83" fmla="*/ 2024 h 2048"/>
                  <a:gd name="T84" fmla="*/ 1771 w 1781"/>
                  <a:gd name="T85" fmla="*/ 1190 h 2048"/>
                  <a:gd name="T86" fmla="*/ 1771 w 1781"/>
                  <a:gd name="T87" fmla="*/ 1034 h 2048"/>
                  <a:gd name="T88" fmla="*/ 1099 w 1781"/>
                  <a:gd name="T89" fmla="*/ 1906 h 2048"/>
                  <a:gd name="T90" fmla="*/ 1061 w 1781"/>
                  <a:gd name="T91" fmla="*/ 104 h 2048"/>
                  <a:gd name="T92" fmla="*/ 1027 w 1781"/>
                  <a:gd name="T93" fmla="*/ 1969 h 2048"/>
                  <a:gd name="T94" fmla="*/ 1108 w 1781"/>
                  <a:gd name="T95" fmla="*/ 141 h 2048"/>
                  <a:gd name="T96" fmla="*/ 1040 w 1781"/>
                  <a:gd name="T97" fmla="*/ 92 h 2048"/>
                  <a:gd name="T98" fmla="*/ 896 w 1781"/>
                  <a:gd name="T99" fmla="*/ 2029 h 2048"/>
                  <a:gd name="T100" fmla="*/ 1494 w 1781"/>
                  <a:gd name="T101" fmla="*/ 342 h 2048"/>
                  <a:gd name="T102" fmla="*/ 981 w 1781"/>
                  <a:gd name="T103" fmla="*/ 1986 h 2048"/>
                  <a:gd name="T104" fmla="*/ 951 w 1781"/>
                  <a:gd name="T105" fmla="*/ 2013 h 2048"/>
                  <a:gd name="T106" fmla="*/ 1375 w 1781"/>
                  <a:gd name="T107" fmla="*/ 295 h 2048"/>
                  <a:gd name="T108" fmla="*/ 1379 w 1781"/>
                  <a:gd name="T109" fmla="*/ 1756 h 2048"/>
                  <a:gd name="T110" fmla="*/ 1442 w 1781"/>
                  <a:gd name="T111" fmla="*/ 1708 h 2048"/>
                  <a:gd name="T112" fmla="*/ 1480 w 1781"/>
                  <a:gd name="T113" fmla="*/ 1686 h 2048"/>
                  <a:gd name="T114" fmla="*/ 1247 w 1781"/>
                  <a:gd name="T115" fmla="*/ 1832 h 2048"/>
                  <a:gd name="T116" fmla="*/ 1218 w 1781"/>
                  <a:gd name="T117" fmla="*/ 1859 h 2048"/>
                  <a:gd name="T118" fmla="*/ 1299 w 1781"/>
                  <a:gd name="T119" fmla="*/ 1813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1" h="2048">
                    <a:moveTo>
                      <a:pt x="198" y="416"/>
                    </a:moveTo>
                    <a:cubicBezTo>
                      <a:pt x="197" y="417"/>
                      <a:pt x="195" y="418"/>
                      <a:pt x="193" y="418"/>
                    </a:cubicBezTo>
                    <a:cubicBezTo>
                      <a:pt x="190" y="418"/>
                      <a:pt x="187" y="416"/>
                      <a:pt x="185" y="413"/>
                    </a:cubicBezTo>
                    <a:cubicBezTo>
                      <a:pt x="182" y="408"/>
                      <a:pt x="184" y="402"/>
                      <a:pt x="188" y="399"/>
                    </a:cubicBezTo>
                    <a:cubicBezTo>
                      <a:pt x="193" y="396"/>
                      <a:pt x="199" y="398"/>
                      <a:pt x="202" y="403"/>
                    </a:cubicBezTo>
                    <a:cubicBezTo>
                      <a:pt x="205" y="407"/>
                      <a:pt x="203" y="413"/>
                      <a:pt x="198" y="416"/>
                    </a:cubicBezTo>
                    <a:moveTo>
                      <a:pt x="400" y="1743"/>
                    </a:moveTo>
                    <a:cubicBezTo>
                      <a:pt x="395" y="1740"/>
                      <a:pt x="389" y="1742"/>
                      <a:pt x="386" y="1747"/>
                    </a:cubicBezTo>
                    <a:cubicBezTo>
                      <a:pt x="384" y="1752"/>
                      <a:pt x="385" y="1758"/>
                      <a:pt x="390" y="1760"/>
                    </a:cubicBezTo>
                    <a:cubicBezTo>
                      <a:pt x="392" y="1761"/>
                      <a:pt x="393" y="1762"/>
                      <a:pt x="395" y="1762"/>
                    </a:cubicBezTo>
                    <a:cubicBezTo>
                      <a:pt x="399" y="1762"/>
                      <a:pt x="402" y="1760"/>
                      <a:pt x="404" y="1757"/>
                    </a:cubicBezTo>
                    <a:cubicBezTo>
                      <a:pt x="407" y="1752"/>
                      <a:pt x="405" y="1746"/>
                      <a:pt x="400" y="1743"/>
                    </a:cubicBezTo>
                    <a:moveTo>
                      <a:pt x="438" y="1765"/>
                    </a:moveTo>
                    <a:cubicBezTo>
                      <a:pt x="433" y="1762"/>
                      <a:pt x="427" y="1764"/>
                      <a:pt x="425" y="1769"/>
                    </a:cubicBezTo>
                    <a:cubicBezTo>
                      <a:pt x="422" y="1774"/>
                      <a:pt x="423" y="1780"/>
                      <a:pt x="428" y="1782"/>
                    </a:cubicBezTo>
                    <a:cubicBezTo>
                      <a:pt x="430" y="1783"/>
                      <a:pt x="432" y="1784"/>
                      <a:pt x="433" y="1784"/>
                    </a:cubicBezTo>
                    <a:cubicBezTo>
                      <a:pt x="437" y="1784"/>
                      <a:pt x="440" y="1782"/>
                      <a:pt x="442" y="1779"/>
                    </a:cubicBezTo>
                    <a:cubicBezTo>
                      <a:pt x="445" y="1774"/>
                      <a:pt x="443" y="1768"/>
                      <a:pt x="438" y="1765"/>
                    </a:cubicBezTo>
                    <a:moveTo>
                      <a:pt x="393" y="293"/>
                    </a:moveTo>
                    <a:cubicBezTo>
                      <a:pt x="390" y="288"/>
                      <a:pt x="384" y="286"/>
                      <a:pt x="379" y="289"/>
                    </a:cubicBezTo>
                    <a:cubicBezTo>
                      <a:pt x="374" y="292"/>
                      <a:pt x="372" y="298"/>
                      <a:pt x="375" y="303"/>
                    </a:cubicBezTo>
                    <a:cubicBezTo>
                      <a:pt x="377" y="306"/>
                      <a:pt x="380" y="308"/>
                      <a:pt x="384" y="308"/>
                    </a:cubicBezTo>
                    <a:cubicBezTo>
                      <a:pt x="386" y="308"/>
                      <a:pt x="387" y="307"/>
                      <a:pt x="389" y="306"/>
                    </a:cubicBezTo>
                    <a:cubicBezTo>
                      <a:pt x="394" y="303"/>
                      <a:pt x="395" y="297"/>
                      <a:pt x="393" y="293"/>
                    </a:cubicBezTo>
                    <a:moveTo>
                      <a:pt x="476" y="1787"/>
                    </a:moveTo>
                    <a:cubicBezTo>
                      <a:pt x="472" y="1784"/>
                      <a:pt x="465" y="1786"/>
                      <a:pt x="463" y="1791"/>
                    </a:cubicBezTo>
                    <a:cubicBezTo>
                      <a:pt x="460" y="1796"/>
                      <a:pt x="462" y="1802"/>
                      <a:pt x="466" y="1804"/>
                    </a:cubicBezTo>
                    <a:cubicBezTo>
                      <a:pt x="468" y="1805"/>
                      <a:pt x="470" y="1806"/>
                      <a:pt x="471" y="1806"/>
                    </a:cubicBezTo>
                    <a:cubicBezTo>
                      <a:pt x="475" y="1806"/>
                      <a:pt x="478" y="1804"/>
                      <a:pt x="480" y="1801"/>
                    </a:cubicBezTo>
                    <a:cubicBezTo>
                      <a:pt x="483" y="1796"/>
                      <a:pt x="481" y="1790"/>
                      <a:pt x="476" y="1787"/>
                    </a:cubicBezTo>
                    <a:moveTo>
                      <a:pt x="507" y="227"/>
                    </a:moveTo>
                    <a:cubicBezTo>
                      <a:pt x="504" y="222"/>
                      <a:pt x="498" y="220"/>
                      <a:pt x="493" y="223"/>
                    </a:cubicBezTo>
                    <a:cubicBezTo>
                      <a:pt x="488" y="226"/>
                      <a:pt x="487" y="232"/>
                      <a:pt x="489" y="237"/>
                    </a:cubicBezTo>
                    <a:cubicBezTo>
                      <a:pt x="491" y="240"/>
                      <a:pt x="495" y="242"/>
                      <a:pt x="498" y="242"/>
                    </a:cubicBezTo>
                    <a:cubicBezTo>
                      <a:pt x="500" y="242"/>
                      <a:pt x="502" y="241"/>
                      <a:pt x="503" y="240"/>
                    </a:cubicBezTo>
                    <a:cubicBezTo>
                      <a:pt x="508" y="237"/>
                      <a:pt x="510" y="231"/>
                      <a:pt x="507" y="227"/>
                    </a:cubicBezTo>
                    <a:moveTo>
                      <a:pt x="362" y="1721"/>
                    </a:moveTo>
                    <a:cubicBezTo>
                      <a:pt x="357" y="1718"/>
                      <a:pt x="351" y="1720"/>
                      <a:pt x="348" y="1725"/>
                    </a:cubicBezTo>
                    <a:cubicBezTo>
                      <a:pt x="346" y="1730"/>
                      <a:pt x="347" y="1736"/>
                      <a:pt x="352" y="1738"/>
                    </a:cubicBezTo>
                    <a:cubicBezTo>
                      <a:pt x="354" y="1739"/>
                      <a:pt x="355" y="1740"/>
                      <a:pt x="357" y="1740"/>
                    </a:cubicBezTo>
                    <a:cubicBezTo>
                      <a:pt x="360" y="1740"/>
                      <a:pt x="364" y="1738"/>
                      <a:pt x="366" y="1735"/>
                    </a:cubicBezTo>
                    <a:cubicBezTo>
                      <a:pt x="368" y="1730"/>
                      <a:pt x="367" y="1724"/>
                      <a:pt x="362" y="1721"/>
                    </a:cubicBezTo>
                    <a:moveTo>
                      <a:pt x="469" y="249"/>
                    </a:moveTo>
                    <a:cubicBezTo>
                      <a:pt x="466" y="244"/>
                      <a:pt x="460" y="242"/>
                      <a:pt x="455" y="245"/>
                    </a:cubicBezTo>
                    <a:cubicBezTo>
                      <a:pt x="450" y="248"/>
                      <a:pt x="449" y="254"/>
                      <a:pt x="451" y="259"/>
                    </a:cubicBezTo>
                    <a:cubicBezTo>
                      <a:pt x="453" y="262"/>
                      <a:pt x="457" y="264"/>
                      <a:pt x="460" y="264"/>
                    </a:cubicBezTo>
                    <a:cubicBezTo>
                      <a:pt x="462" y="264"/>
                      <a:pt x="463" y="263"/>
                      <a:pt x="465" y="262"/>
                    </a:cubicBezTo>
                    <a:cubicBezTo>
                      <a:pt x="470" y="259"/>
                      <a:pt x="471" y="253"/>
                      <a:pt x="469" y="249"/>
                    </a:cubicBezTo>
                    <a:moveTo>
                      <a:pt x="240" y="381"/>
                    </a:moveTo>
                    <a:cubicBezTo>
                      <a:pt x="237" y="376"/>
                      <a:pt x="231" y="374"/>
                      <a:pt x="226" y="377"/>
                    </a:cubicBezTo>
                    <a:cubicBezTo>
                      <a:pt x="222" y="380"/>
                      <a:pt x="220" y="386"/>
                      <a:pt x="223" y="391"/>
                    </a:cubicBezTo>
                    <a:cubicBezTo>
                      <a:pt x="225" y="394"/>
                      <a:pt x="228" y="396"/>
                      <a:pt x="231" y="396"/>
                    </a:cubicBezTo>
                    <a:cubicBezTo>
                      <a:pt x="233" y="396"/>
                      <a:pt x="235" y="395"/>
                      <a:pt x="236" y="394"/>
                    </a:cubicBezTo>
                    <a:cubicBezTo>
                      <a:pt x="241" y="391"/>
                      <a:pt x="243" y="385"/>
                      <a:pt x="240" y="381"/>
                    </a:cubicBezTo>
                    <a:moveTo>
                      <a:pt x="278" y="359"/>
                    </a:moveTo>
                    <a:cubicBezTo>
                      <a:pt x="275" y="354"/>
                      <a:pt x="269" y="352"/>
                      <a:pt x="265" y="355"/>
                    </a:cubicBezTo>
                    <a:cubicBezTo>
                      <a:pt x="260" y="358"/>
                      <a:pt x="258" y="364"/>
                      <a:pt x="261" y="369"/>
                    </a:cubicBezTo>
                    <a:cubicBezTo>
                      <a:pt x="263" y="372"/>
                      <a:pt x="266" y="374"/>
                      <a:pt x="270" y="374"/>
                    </a:cubicBezTo>
                    <a:cubicBezTo>
                      <a:pt x="271" y="374"/>
                      <a:pt x="273" y="373"/>
                      <a:pt x="275" y="372"/>
                    </a:cubicBezTo>
                    <a:cubicBezTo>
                      <a:pt x="279" y="369"/>
                      <a:pt x="281" y="363"/>
                      <a:pt x="278" y="359"/>
                    </a:cubicBezTo>
                    <a:moveTo>
                      <a:pt x="248" y="1655"/>
                    </a:moveTo>
                    <a:cubicBezTo>
                      <a:pt x="243" y="1652"/>
                      <a:pt x="237" y="1654"/>
                      <a:pt x="234" y="1659"/>
                    </a:cubicBezTo>
                    <a:cubicBezTo>
                      <a:pt x="231" y="1664"/>
                      <a:pt x="233" y="1670"/>
                      <a:pt x="238" y="1672"/>
                    </a:cubicBezTo>
                    <a:cubicBezTo>
                      <a:pt x="239" y="1673"/>
                      <a:pt x="241" y="1674"/>
                      <a:pt x="243" y="1674"/>
                    </a:cubicBezTo>
                    <a:cubicBezTo>
                      <a:pt x="246" y="1674"/>
                      <a:pt x="250" y="1672"/>
                      <a:pt x="251" y="1669"/>
                    </a:cubicBezTo>
                    <a:cubicBezTo>
                      <a:pt x="254" y="1664"/>
                      <a:pt x="252" y="1658"/>
                      <a:pt x="248" y="1655"/>
                    </a:cubicBezTo>
                    <a:moveTo>
                      <a:pt x="514" y="1809"/>
                    </a:moveTo>
                    <a:cubicBezTo>
                      <a:pt x="510" y="1806"/>
                      <a:pt x="504" y="1808"/>
                      <a:pt x="501" y="1813"/>
                    </a:cubicBezTo>
                    <a:cubicBezTo>
                      <a:pt x="498" y="1818"/>
                      <a:pt x="500" y="1824"/>
                      <a:pt x="504" y="1826"/>
                    </a:cubicBezTo>
                    <a:cubicBezTo>
                      <a:pt x="506" y="1827"/>
                      <a:pt x="508" y="1828"/>
                      <a:pt x="509" y="1828"/>
                    </a:cubicBezTo>
                    <a:cubicBezTo>
                      <a:pt x="513" y="1828"/>
                      <a:pt x="516" y="1826"/>
                      <a:pt x="518" y="1823"/>
                    </a:cubicBezTo>
                    <a:cubicBezTo>
                      <a:pt x="521" y="1818"/>
                      <a:pt x="519" y="1812"/>
                      <a:pt x="514" y="1809"/>
                    </a:cubicBezTo>
                    <a:moveTo>
                      <a:pt x="210" y="1633"/>
                    </a:moveTo>
                    <a:cubicBezTo>
                      <a:pt x="205" y="1630"/>
                      <a:pt x="199" y="1632"/>
                      <a:pt x="196" y="1637"/>
                    </a:cubicBezTo>
                    <a:cubicBezTo>
                      <a:pt x="193" y="1642"/>
                      <a:pt x="195" y="1648"/>
                      <a:pt x="200" y="1650"/>
                    </a:cubicBezTo>
                    <a:cubicBezTo>
                      <a:pt x="201" y="1651"/>
                      <a:pt x="203" y="1652"/>
                      <a:pt x="205" y="1652"/>
                    </a:cubicBezTo>
                    <a:cubicBezTo>
                      <a:pt x="208" y="1652"/>
                      <a:pt x="211" y="1650"/>
                      <a:pt x="213" y="1647"/>
                    </a:cubicBezTo>
                    <a:cubicBezTo>
                      <a:pt x="216" y="1642"/>
                      <a:pt x="214" y="1636"/>
                      <a:pt x="210" y="1633"/>
                    </a:cubicBezTo>
                    <a:moveTo>
                      <a:pt x="324" y="1699"/>
                    </a:moveTo>
                    <a:cubicBezTo>
                      <a:pt x="319" y="1696"/>
                      <a:pt x="313" y="1698"/>
                      <a:pt x="310" y="1703"/>
                    </a:cubicBezTo>
                    <a:cubicBezTo>
                      <a:pt x="308" y="1708"/>
                      <a:pt x="309" y="1714"/>
                      <a:pt x="314" y="1716"/>
                    </a:cubicBezTo>
                    <a:cubicBezTo>
                      <a:pt x="316" y="1717"/>
                      <a:pt x="317" y="1718"/>
                      <a:pt x="319" y="1718"/>
                    </a:cubicBezTo>
                    <a:cubicBezTo>
                      <a:pt x="322" y="1718"/>
                      <a:pt x="326" y="1716"/>
                      <a:pt x="328" y="1713"/>
                    </a:cubicBezTo>
                    <a:cubicBezTo>
                      <a:pt x="330" y="1708"/>
                      <a:pt x="329" y="1702"/>
                      <a:pt x="324" y="1699"/>
                    </a:cubicBezTo>
                    <a:moveTo>
                      <a:pt x="354" y="315"/>
                    </a:moveTo>
                    <a:cubicBezTo>
                      <a:pt x="352" y="310"/>
                      <a:pt x="346" y="308"/>
                      <a:pt x="341" y="311"/>
                    </a:cubicBezTo>
                    <a:cubicBezTo>
                      <a:pt x="336" y="314"/>
                      <a:pt x="334" y="320"/>
                      <a:pt x="337" y="325"/>
                    </a:cubicBezTo>
                    <a:cubicBezTo>
                      <a:pt x="339" y="328"/>
                      <a:pt x="342" y="330"/>
                      <a:pt x="346" y="330"/>
                    </a:cubicBezTo>
                    <a:cubicBezTo>
                      <a:pt x="347" y="330"/>
                      <a:pt x="349" y="329"/>
                      <a:pt x="351" y="328"/>
                    </a:cubicBezTo>
                    <a:cubicBezTo>
                      <a:pt x="356" y="325"/>
                      <a:pt x="357" y="319"/>
                      <a:pt x="354" y="315"/>
                    </a:cubicBezTo>
                    <a:moveTo>
                      <a:pt x="286" y="1677"/>
                    </a:moveTo>
                    <a:cubicBezTo>
                      <a:pt x="281" y="1674"/>
                      <a:pt x="275" y="1676"/>
                      <a:pt x="272" y="1681"/>
                    </a:cubicBezTo>
                    <a:cubicBezTo>
                      <a:pt x="269" y="1686"/>
                      <a:pt x="271" y="1692"/>
                      <a:pt x="276" y="1694"/>
                    </a:cubicBezTo>
                    <a:cubicBezTo>
                      <a:pt x="277" y="1695"/>
                      <a:pt x="279" y="1696"/>
                      <a:pt x="281" y="1696"/>
                    </a:cubicBezTo>
                    <a:cubicBezTo>
                      <a:pt x="284" y="1696"/>
                      <a:pt x="288" y="1694"/>
                      <a:pt x="289" y="1691"/>
                    </a:cubicBezTo>
                    <a:cubicBezTo>
                      <a:pt x="292" y="1686"/>
                      <a:pt x="291" y="1680"/>
                      <a:pt x="286" y="1677"/>
                    </a:cubicBezTo>
                    <a:moveTo>
                      <a:pt x="316" y="337"/>
                    </a:moveTo>
                    <a:cubicBezTo>
                      <a:pt x="314" y="332"/>
                      <a:pt x="307" y="330"/>
                      <a:pt x="303" y="333"/>
                    </a:cubicBezTo>
                    <a:cubicBezTo>
                      <a:pt x="298" y="336"/>
                      <a:pt x="296" y="342"/>
                      <a:pt x="299" y="347"/>
                    </a:cubicBezTo>
                    <a:cubicBezTo>
                      <a:pt x="301" y="350"/>
                      <a:pt x="304" y="352"/>
                      <a:pt x="308" y="352"/>
                    </a:cubicBezTo>
                    <a:cubicBezTo>
                      <a:pt x="309" y="352"/>
                      <a:pt x="311" y="351"/>
                      <a:pt x="313" y="350"/>
                    </a:cubicBezTo>
                    <a:cubicBezTo>
                      <a:pt x="317" y="347"/>
                      <a:pt x="319" y="341"/>
                      <a:pt x="316" y="337"/>
                    </a:cubicBezTo>
                    <a:moveTo>
                      <a:pt x="431" y="271"/>
                    </a:moveTo>
                    <a:cubicBezTo>
                      <a:pt x="428" y="266"/>
                      <a:pt x="422" y="264"/>
                      <a:pt x="417" y="267"/>
                    </a:cubicBezTo>
                    <a:cubicBezTo>
                      <a:pt x="412" y="270"/>
                      <a:pt x="411" y="276"/>
                      <a:pt x="413" y="281"/>
                    </a:cubicBezTo>
                    <a:cubicBezTo>
                      <a:pt x="415" y="284"/>
                      <a:pt x="419" y="286"/>
                      <a:pt x="422" y="286"/>
                    </a:cubicBezTo>
                    <a:cubicBezTo>
                      <a:pt x="424" y="286"/>
                      <a:pt x="425" y="285"/>
                      <a:pt x="427" y="284"/>
                    </a:cubicBezTo>
                    <a:cubicBezTo>
                      <a:pt x="432" y="281"/>
                      <a:pt x="433" y="275"/>
                      <a:pt x="431" y="271"/>
                    </a:cubicBezTo>
                    <a:moveTo>
                      <a:pt x="774" y="73"/>
                    </a:moveTo>
                    <a:cubicBezTo>
                      <a:pt x="771" y="68"/>
                      <a:pt x="765" y="66"/>
                      <a:pt x="760" y="69"/>
                    </a:cubicBezTo>
                    <a:cubicBezTo>
                      <a:pt x="755" y="72"/>
                      <a:pt x="753" y="78"/>
                      <a:pt x="756" y="83"/>
                    </a:cubicBezTo>
                    <a:cubicBezTo>
                      <a:pt x="758" y="86"/>
                      <a:pt x="761" y="88"/>
                      <a:pt x="765" y="88"/>
                    </a:cubicBezTo>
                    <a:cubicBezTo>
                      <a:pt x="767" y="88"/>
                      <a:pt x="768" y="87"/>
                      <a:pt x="770" y="86"/>
                    </a:cubicBezTo>
                    <a:cubicBezTo>
                      <a:pt x="775" y="83"/>
                      <a:pt x="776" y="77"/>
                      <a:pt x="774" y="73"/>
                    </a:cubicBezTo>
                    <a:moveTo>
                      <a:pt x="743" y="1941"/>
                    </a:moveTo>
                    <a:cubicBezTo>
                      <a:pt x="738" y="1938"/>
                      <a:pt x="732" y="1940"/>
                      <a:pt x="729" y="1945"/>
                    </a:cubicBezTo>
                    <a:cubicBezTo>
                      <a:pt x="727" y="1950"/>
                      <a:pt x="728" y="1956"/>
                      <a:pt x="733" y="1958"/>
                    </a:cubicBezTo>
                    <a:cubicBezTo>
                      <a:pt x="735" y="1959"/>
                      <a:pt x="736" y="1960"/>
                      <a:pt x="738" y="1960"/>
                    </a:cubicBezTo>
                    <a:cubicBezTo>
                      <a:pt x="742" y="1960"/>
                      <a:pt x="745" y="1958"/>
                      <a:pt x="747" y="1955"/>
                    </a:cubicBezTo>
                    <a:cubicBezTo>
                      <a:pt x="750" y="1950"/>
                      <a:pt x="748" y="1944"/>
                      <a:pt x="743" y="1941"/>
                    </a:cubicBezTo>
                    <a:moveTo>
                      <a:pt x="735" y="95"/>
                    </a:moveTo>
                    <a:cubicBezTo>
                      <a:pt x="733" y="90"/>
                      <a:pt x="727" y="88"/>
                      <a:pt x="722" y="91"/>
                    </a:cubicBezTo>
                    <a:cubicBezTo>
                      <a:pt x="717" y="94"/>
                      <a:pt x="715" y="100"/>
                      <a:pt x="718" y="105"/>
                    </a:cubicBezTo>
                    <a:cubicBezTo>
                      <a:pt x="720" y="108"/>
                      <a:pt x="723" y="110"/>
                      <a:pt x="727" y="110"/>
                    </a:cubicBezTo>
                    <a:cubicBezTo>
                      <a:pt x="728" y="110"/>
                      <a:pt x="730" y="109"/>
                      <a:pt x="732" y="108"/>
                    </a:cubicBezTo>
                    <a:cubicBezTo>
                      <a:pt x="737" y="105"/>
                      <a:pt x="738" y="99"/>
                      <a:pt x="735" y="95"/>
                    </a:cubicBezTo>
                    <a:moveTo>
                      <a:pt x="705" y="1919"/>
                    </a:moveTo>
                    <a:cubicBezTo>
                      <a:pt x="700" y="1916"/>
                      <a:pt x="694" y="1918"/>
                      <a:pt x="691" y="1923"/>
                    </a:cubicBezTo>
                    <a:cubicBezTo>
                      <a:pt x="689" y="1928"/>
                      <a:pt x="690" y="1934"/>
                      <a:pt x="695" y="1936"/>
                    </a:cubicBezTo>
                    <a:cubicBezTo>
                      <a:pt x="697" y="1937"/>
                      <a:pt x="698" y="1938"/>
                      <a:pt x="700" y="1938"/>
                    </a:cubicBezTo>
                    <a:cubicBezTo>
                      <a:pt x="703" y="1938"/>
                      <a:pt x="707" y="1936"/>
                      <a:pt x="709" y="1933"/>
                    </a:cubicBezTo>
                    <a:cubicBezTo>
                      <a:pt x="711" y="1928"/>
                      <a:pt x="710" y="1922"/>
                      <a:pt x="705" y="1919"/>
                    </a:cubicBezTo>
                    <a:moveTo>
                      <a:pt x="781" y="1963"/>
                    </a:moveTo>
                    <a:cubicBezTo>
                      <a:pt x="776" y="1960"/>
                      <a:pt x="770" y="1962"/>
                      <a:pt x="768" y="1967"/>
                    </a:cubicBezTo>
                    <a:cubicBezTo>
                      <a:pt x="765" y="1972"/>
                      <a:pt x="766" y="1978"/>
                      <a:pt x="771" y="1980"/>
                    </a:cubicBezTo>
                    <a:cubicBezTo>
                      <a:pt x="773" y="1981"/>
                      <a:pt x="774" y="1982"/>
                      <a:pt x="776" y="1982"/>
                    </a:cubicBezTo>
                    <a:cubicBezTo>
                      <a:pt x="780" y="1982"/>
                      <a:pt x="783" y="1980"/>
                      <a:pt x="785" y="1977"/>
                    </a:cubicBezTo>
                    <a:cubicBezTo>
                      <a:pt x="788" y="1972"/>
                      <a:pt x="786" y="1966"/>
                      <a:pt x="781" y="1963"/>
                    </a:cubicBezTo>
                    <a:moveTo>
                      <a:pt x="819" y="1985"/>
                    </a:moveTo>
                    <a:cubicBezTo>
                      <a:pt x="815" y="1982"/>
                      <a:pt x="808" y="1984"/>
                      <a:pt x="806" y="1989"/>
                    </a:cubicBezTo>
                    <a:cubicBezTo>
                      <a:pt x="803" y="1994"/>
                      <a:pt x="805" y="2000"/>
                      <a:pt x="809" y="2002"/>
                    </a:cubicBezTo>
                    <a:cubicBezTo>
                      <a:pt x="811" y="2003"/>
                      <a:pt x="813" y="2004"/>
                      <a:pt x="814" y="2004"/>
                    </a:cubicBezTo>
                    <a:cubicBezTo>
                      <a:pt x="818" y="2004"/>
                      <a:pt x="821" y="2002"/>
                      <a:pt x="823" y="1999"/>
                    </a:cubicBezTo>
                    <a:cubicBezTo>
                      <a:pt x="826" y="1994"/>
                      <a:pt x="824" y="1988"/>
                      <a:pt x="819" y="1985"/>
                    </a:cubicBezTo>
                    <a:moveTo>
                      <a:pt x="812" y="51"/>
                    </a:moveTo>
                    <a:cubicBezTo>
                      <a:pt x="809" y="46"/>
                      <a:pt x="803" y="44"/>
                      <a:pt x="798" y="47"/>
                    </a:cubicBezTo>
                    <a:cubicBezTo>
                      <a:pt x="793" y="50"/>
                      <a:pt x="792" y="56"/>
                      <a:pt x="794" y="61"/>
                    </a:cubicBezTo>
                    <a:cubicBezTo>
                      <a:pt x="796" y="64"/>
                      <a:pt x="800" y="66"/>
                      <a:pt x="803" y="66"/>
                    </a:cubicBezTo>
                    <a:cubicBezTo>
                      <a:pt x="805" y="66"/>
                      <a:pt x="806" y="65"/>
                      <a:pt x="808" y="64"/>
                    </a:cubicBezTo>
                    <a:cubicBezTo>
                      <a:pt x="813" y="61"/>
                      <a:pt x="814" y="55"/>
                      <a:pt x="812" y="51"/>
                    </a:cubicBezTo>
                    <a:moveTo>
                      <a:pt x="697" y="117"/>
                    </a:moveTo>
                    <a:cubicBezTo>
                      <a:pt x="695" y="112"/>
                      <a:pt x="688" y="110"/>
                      <a:pt x="684" y="113"/>
                    </a:cubicBezTo>
                    <a:cubicBezTo>
                      <a:pt x="679" y="116"/>
                      <a:pt x="677" y="122"/>
                      <a:pt x="680" y="127"/>
                    </a:cubicBezTo>
                    <a:cubicBezTo>
                      <a:pt x="682" y="130"/>
                      <a:pt x="685" y="132"/>
                      <a:pt x="689" y="132"/>
                    </a:cubicBezTo>
                    <a:cubicBezTo>
                      <a:pt x="690" y="132"/>
                      <a:pt x="692" y="131"/>
                      <a:pt x="694" y="130"/>
                    </a:cubicBezTo>
                    <a:cubicBezTo>
                      <a:pt x="698" y="127"/>
                      <a:pt x="700" y="121"/>
                      <a:pt x="697" y="117"/>
                    </a:cubicBezTo>
                    <a:moveTo>
                      <a:pt x="583" y="183"/>
                    </a:moveTo>
                    <a:cubicBezTo>
                      <a:pt x="580" y="178"/>
                      <a:pt x="574" y="176"/>
                      <a:pt x="569" y="179"/>
                    </a:cubicBezTo>
                    <a:cubicBezTo>
                      <a:pt x="565" y="182"/>
                      <a:pt x="563" y="188"/>
                      <a:pt x="566" y="193"/>
                    </a:cubicBezTo>
                    <a:cubicBezTo>
                      <a:pt x="568" y="196"/>
                      <a:pt x="571" y="198"/>
                      <a:pt x="574" y="198"/>
                    </a:cubicBezTo>
                    <a:cubicBezTo>
                      <a:pt x="576" y="198"/>
                      <a:pt x="578" y="197"/>
                      <a:pt x="579" y="196"/>
                    </a:cubicBezTo>
                    <a:cubicBezTo>
                      <a:pt x="584" y="193"/>
                      <a:pt x="586" y="187"/>
                      <a:pt x="583" y="183"/>
                    </a:cubicBezTo>
                    <a:moveTo>
                      <a:pt x="545" y="205"/>
                    </a:moveTo>
                    <a:cubicBezTo>
                      <a:pt x="542" y="200"/>
                      <a:pt x="536" y="198"/>
                      <a:pt x="531" y="201"/>
                    </a:cubicBezTo>
                    <a:cubicBezTo>
                      <a:pt x="526" y="204"/>
                      <a:pt x="525" y="210"/>
                      <a:pt x="528" y="215"/>
                    </a:cubicBezTo>
                    <a:cubicBezTo>
                      <a:pt x="529" y="218"/>
                      <a:pt x="533" y="220"/>
                      <a:pt x="536" y="220"/>
                    </a:cubicBezTo>
                    <a:cubicBezTo>
                      <a:pt x="538" y="220"/>
                      <a:pt x="540" y="219"/>
                      <a:pt x="541" y="218"/>
                    </a:cubicBezTo>
                    <a:cubicBezTo>
                      <a:pt x="546" y="215"/>
                      <a:pt x="548" y="209"/>
                      <a:pt x="545" y="205"/>
                    </a:cubicBezTo>
                    <a:moveTo>
                      <a:pt x="553" y="1831"/>
                    </a:moveTo>
                    <a:cubicBezTo>
                      <a:pt x="548" y="1828"/>
                      <a:pt x="542" y="1830"/>
                      <a:pt x="539" y="1835"/>
                    </a:cubicBezTo>
                    <a:cubicBezTo>
                      <a:pt x="536" y="1840"/>
                      <a:pt x="538" y="1846"/>
                      <a:pt x="543" y="1848"/>
                    </a:cubicBezTo>
                    <a:cubicBezTo>
                      <a:pt x="544" y="1849"/>
                      <a:pt x="546" y="1850"/>
                      <a:pt x="548" y="1850"/>
                    </a:cubicBezTo>
                    <a:cubicBezTo>
                      <a:pt x="551" y="1850"/>
                      <a:pt x="554" y="1848"/>
                      <a:pt x="556" y="1845"/>
                    </a:cubicBezTo>
                    <a:cubicBezTo>
                      <a:pt x="559" y="1840"/>
                      <a:pt x="557" y="1834"/>
                      <a:pt x="553" y="1831"/>
                    </a:cubicBezTo>
                    <a:moveTo>
                      <a:pt x="667" y="1897"/>
                    </a:moveTo>
                    <a:cubicBezTo>
                      <a:pt x="662" y="1894"/>
                      <a:pt x="656" y="1896"/>
                      <a:pt x="653" y="1901"/>
                    </a:cubicBezTo>
                    <a:cubicBezTo>
                      <a:pt x="650" y="1906"/>
                      <a:pt x="652" y="1912"/>
                      <a:pt x="657" y="1914"/>
                    </a:cubicBezTo>
                    <a:cubicBezTo>
                      <a:pt x="658" y="1915"/>
                      <a:pt x="660" y="1916"/>
                      <a:pt x="662" y="1916"/>
                    </a:cubicBezTo>
                    <a:cubicBezTo>
                      <a:pt x="665" y="1916"/>
                      <a:pt x="669" y="1914"/>
                      <a:pt x="671" y="1911"/>
                    </a:cubicBezTo>
                    <a:cubicBezTo>
                      <a:pt x="673" y="1906"/>
                      <a:pt x="672" y="1900"/>
                      <a:pt x="667" y="1897"/>
                    </a:cubicBezTo>
                    <a:moveTo>
                      <a:pt x="591" y="1853"/>
                    </a:moveTo>
                    <a:cubicBezTo>
                      <a:pt x="586" y="1850"/>
                      <a:pt x="580" y="1852"/>
                      <a:pt x="577" y="1857"/>
                    </a:cubicBezTo>
                    <a:cubicBezTo>
                      <a:pt x="574" y="1862"/>
                      <a:pt x="576" y="1868"/>
                      <a:pt x="581" y="1870"/>
                    </a:cubicBezTo>
                    <a:cubicBezTo>
                      <a:pt x="582" y="1871"/>
                      <a:pt x="584" y="1872"/>
                      <a:pt x="586" y="1872"/>
                    </a:cubicBezTo>
                    <a:cubicBezTo>
                      <a:pt x="589" y="1872"/>
                      <a:pt x="592" y="1870"/>
                      <a:pt x="594" y="1867"/>
                    </a:cubicBezTo>
                    <a:cubicBezTo>
                      <a:pt x="597" y="1862"/>
                      <a:pt x="595" y="1856"/>
                      <a:pt x="591" y="1853"/>
                    </a:cubicBezTo>
                    <a:moveTo>
                      <a:pt x="659" y="139"/>
                    </a:moveTo>
                    <a:cubicBezTo>
                      <a:pt x="656" y="134"/>
                      <a:pt x="650" y="132"/>
                      <a:pt x="646" y="135"/>
                    </a:cubicBezTo>
                    <a:cubicBezTo>
                      <a:pt x="641" y="138"/>
                      <a:pt x="639" y="144"/>
                      <a:pt x="642" y="149"/>
                    </a:cubicBezTo>
                    <a:cubicBezTo>
                      <a:pt x="644" y="152"/>
                      <a:pt x="647" y="154"/>
                      <a:pt x="651" y="154"/>
                    </a:cubicBezTo>
                    <a:cubicBezTo>
                      <a:pt x="652" y="154"/>
                      <a:pt x="654" y="153"/>
                      <a:pt x="656" y="152"/>
                    </a:cubicBezTo>
                    <a:cubicBezTo>
                      <a:pt x="660" y="149"/>
                      <a:pt x="662" y="143"/>
                      <a:pt x="659" y="139"/>
                    </a:cubicBezTo>
                    <a:moveTo>
                      <a:pt x="629" y="1875"/>
                    </a:moveTo>
                    <a:cubicBezTo>
                      <a:pt x="624" y="1872"/>
                      <a:pt x="618" y="1874"/>
                      <a:pt x="615" y="1879"/>
                    </a:cubicBezTo>
                    <a:cubicBezTo>
                      <a:pt x="612" y="1884"/>
                      <a:pt x="614" y="1890"/>
                      <a:pt x="619" y="1892"/>
                    </a:cubicBezTo>
                    <a:cubicBezTo>
                      <a:pt x="620" y="1893"/>
                      <a:pt x="622" y="1894"/>
                      <a:pt x="624" y="1894"/>
                    </a:cubicBezTo>
                    <a:cubicBezTo>
                      <a:pt x="627" y="1894"/>
                      <a:pt x="631" y="1892"/>
                      <a:pt x="632" y="1889"/>
                    </a:cubicBezTo>
                    <a:cubicBezTo>
                      <a:pt x="635" y="1884"/>
                      <a:pt x="634" y="1878"/>
                      <a:pt x="629" y="1875"/>
                    </a:cubicBezTo>
                    <a:moveTo>
                      <a:pt x="621" y="161"/>
                    </a:moveTo>
                    <a:cubicBezTo>
                      <a:pt x="618" y="156"/>
                      <a:pt x="612" y="154"/>
                      <a:pt x="607" y="157"/>
                    </a:cubicBezTo>
                    <a:cubicBezTo>
                      <a:pt x="603" y="160"/>
                      <a:pt x="601" y="166"/>
                      <a:pt x="604" y="171"/>
                    </a:cubicBezTo>
                    <a:cubicBezTo>
                      <a:pt x="606" y="174"/>
                      <a:pt x="609" y="176"/>
                      <a:pt x="612" y="176"/>
                    </a:cubicBezTo>
                    <a:cubicBezTo>
                      <a:pt x="614" y="176"/>
                      <a:pt x="616" y="175"/>
                      <a:pt x="617" y="174"/>
                    </a:cubicBezTo>
                    <a:cubicBezTo>
                      <a:pt x="622" y="171"/>
                      <a:pt x="624" y="165"/>
                      <a:pt x="621" y="161"/>
                    </a:cubicBezTo>
                    <a:moveTo>
                      <a:pt x="10" y="1060"/>
                    </a:moveTo>
                    <a:cubicBezTo>
                      <a:pt x="16" y="1060"/>
                      <a:pt x="20" y="1055"/>
                      <a:pt x="20" y="1050"/>
                    </a:cubicBezTo>
                    <a:cubicBezTo>
                      <a:pt x="20" y="1044"/>
                      <a:pt x="16" y="1040"/>
                      <a:pt x="10" y="1040"/>
                    </a:cubicBezTo>
                    <a:cubicBezTo>
                      <a:pt x="5" y="1040"/>
                      <a:pt x="0" y="1044"/>
                      <a:pt x="0" y="1050"/>
                    </a:cubicBezTo>
                    <a:cubicBezTo>
                      <a:pt x="0" y="1055"/>
                      <a:pt x="5" y="1060"/>
                      <a:pt x="10" y="1060"/>
                    </a:cubicBezTo>
                    <a:moveTo>
                      <a:pt x="172" y="1611"/>
                    </a:moveTo>
                    <a:cubicBezTo>
                      <a:pt x="167" y="1608"/>
                      <a:pt x="161" y="1610"/>
                      <a:pt x="158" y="1615"/>
                    </a:cubicBezTo>
                    <a:cubicBezTo>
                      <a:pt x="155" y="1620"/>
                      <a:pt x="157" y="1626"/>
                      <a:pt x="162" y="1628"/>
                    </a:cubicBezTo>
                    <a:cubicBezTo>
                      <a:pt x="163" y="1629"/>
                      <a:pt x="165" y="1630"/>
                      <a:pt x="166" y="1630"/>
                    </a:cubicBezTo>
                    <a:cubicBezTo>
                      <a:pt x="170" y="1630"/>
                      <a:pt x="173" y="1628"/>
                      <a:pt x="175" y="1625"/>
                    </a:cubicBezTo>
                    <a:cubicBezTo>
                      <a:pt x="178" y="1620"/>
                      <a:pt x="176" y="1614"/>
                      <a:pt x="172" y="1611"/>
                    </a:cubicBezTo>
                    <a:moveTo>
                      <a:pt x="10" y="796"/>
                    </a:moveTo>
                    <a:cubicBezTo>
                      <a:pt x="16" y="796"/>
                      <a:pt x="20" y="791"/>
                      <a:pt x="20" y="786"/>
                    </a:cubicBezTo>
                    <a:cubicBezTo>
                      <a:pt x="20" y="780"/>
                      <a:pt x="16" y="776"/>
                      <a:pt x="10" y="776"/>
                    </a:cubicBezTo>
                    <a:cubicBezTo>
                      <a:pt x="5" y="776"/>
                      <a:pt x="0" y="780"/>
                      <a:pt x="0" y="786"/>
                    </a:cubicBezTo>
                    <a:cubicBezTo>
                      <a:pt x="0" y="791"/>
                      <a:pt x="5" y="796"/>
                      <a:pt x="10" y="796"/>
                    </a:cubicBezTo>
                    <a:moveTo>
                      <a:pt x="10" y="928"/>
                    </a:moveTo>
                    <a:cubicBezTo>
                      <a:pt x="16" y="928"/>
                      <a:pt x="20" y="923"/>
                      <a:pt x="20" y="918"/>
                    </a:cubicBezTo>
                    <a:cubicBezTo>
                      <a:pt x="20" y="912"/>
                      <a:pt x="16" y="908"/>
                      <a:pt x="10" y="908"/>
                    </a:cubicBezTo>
                    <a:cubicBezTo>
                      <a:pt x="5" y="908"/>
                      <a:pt x="0" y="912"/>
                      <a:pt x="0" y="918"/>
                    </a:cubicBezTo>
                    <a:cubicBezTo>
                      <a:pt x="0" y="923"/>
                      <a:pt x="5" y="928"/>
                      <a:pt x="10" y="928"/>
                    </a:cubicBezTo>
                    <a:moveTo>
                      <a:pt x="10" y="840"/>
                    </a:moveTo>
                    <a:cubicBezTo>
                      <a:pt x="16" y="840"/>
                      <a:pt x="20" y="835"/>
                      <a:pt x="20" y="830"/>
                    </a:cubicBezTo>
                    <a:cubicBezTo>
                      <a:pt x="20" y="824"/>
                      <a:pt x="16" y="820"/>
                      <a:pt x="10" y="820"/>
                    </a:cubicBezTo>
                    <a:cubicBezTo>
                      <a:pt x="5" y="820"/>
                      <a:pt x="0" y="824"/>
                      <a:pt x="0" y="830"/>
                    </a:cubicBezTo>
                    <a:cubicBezTo>
                      <a:pt x="0" y="835"/>
                      <a:pt x="5" y="840"/>
                      <a:pt x="10" y="840"/>
                    </a:cubicBezTo>
                    <a:moveTo>
                      <a:pt x="10" y="972"/>
                    </a:moveTo>
                    <a:cubicBezTo>
                      <a:pt x="16" y="972"/>
                      <a:pt x="20" y="967"/>
                      <a:pt x="20" y="962"/>
                    </a:cubicBezTo>
                    <a:cubicBezTo>
                      <a:pt x="20" y="956"/>
                      <a:pt x="16" y="952"/>
                      <a:pt x="10" y="952"/>
                    </a:cubicBezTo>
                    <a:cubicBezTo>
                      <a:pt x="5" y="952"/>
                      <a:pt x="0" y="956"/>
                      <a:pt x="0" y="962"/>
                    </a:cubicBezTo>
                    <a:cubicBezTo>
                      <a:pt x="0" y="967"/>
                      <a:pt x="5" y="972"/>
                      <a:pt x="10" y="972"/>
                    </a:cubicBezTo>
                    <a:moveTo>
                      <a:pt x="10" y="1104"/>
                    </a:moveTo>
                    <a:cubicBezTo>
                      <a:pt x="16" y="1104"/>
                      <a:pt x="20" y="1099"/>
                      <a:pt x="20" y="1094"/>
                    </a:cubicBezTo>
                    <a:cubicBezTo>
                      <a:pt x="20" y="1088"/>
                      <a:pt x="16" y="1084"/>
                      <a:pt x="10" y="1084"/>
                    </a:cubicBezTo>
                    <a:cubicBezTo>
                      <a:pt x="5" y="1084"/>
                      <a:pt x="0" y="1088"/>
                      <a:pt x="0" y="1094"/>
                    </a:cubicBezTo>
                    <a:cubicBezTo>
                      <a:pt x="0" y="1099"/>
                      <a:pt x="5" y="1104"/>
                      <a:pt x="10" y="1104"/>
                    </a:cubicBezTo>
                    <a:moveTo>
                      <a:pt x="850" y="29"/>
                    </a:moveTo>
                    <a:cubicBezTo>
                      <a:pt x="847" y="24"/>
                      <a:pt x="841" y="22"/>
                      <a:pt x="836" y="25"/>
                    </a:cubicBezTo>
                    <a:cubicBezTo>
                      <a:pt x="831" y="28"/>
                      <a:pt x="830" y="34"/>
                      <a:pt x="832" y="39"/>
                    </a:cubicBezTo>
                    <a:cubicBezTo>
                      <a:pt x="834" y="42"/>
                      <a:pt x="838" y="44"/>
                      <a:pt x="841" y="44"/>
                    </a:cubicBezTo>
                    <a:cubicBezTo>
                      <a:pt x="843" y="44"/>
                      <a:pt x="845" y="43"/>
                      <a:pt x="846" y="42"/>
                    </a:cubicBezTo>
                    <a:cubicBezTo>
                      <a:pt x="851" y="39"/>
                      <a:pt x="853" y="33"/>
                      <a:pt x="850" y="29"/>
                    </a:cubicBezTo>
                    <a:moveTo>
                      <a:pt x="10" y="1016"/>
                    </a:moveTo>
                    <a:cubicBezTo>
                      <a:pt x="16" y="1016"/>
                      <a:pt x="20" y="1011"/>
                      <a:pt x="20" y="1006"/>
                    </a:cubicBezTo>
                    <a:cubicBezTo>
                      <a:pt x="20" y="1000"/>
                      <a:pt x="16" y="996"/>
                      <a:pt x="10" y="996"/>
                    </a:cubicBezTo>
                    <a:cubicBezTo>
                      <a:pt x="5" y="996"/>
                      <a:pt x="0" y="1000"/>
                      <a:pt x="0" y="1006"/>
                    </a:cubicBezTo>
                    <a:cubicBezTo>
                      <a:pt x="0" y="1011"/>
                      <a:pt x="5" y="1016"/>
                      <a:pt x="10" y="1016"/>
                    </a:cubicBezTo>
                    <a:moveTo>
                      <a:pt x="10" y="884"/>
                    </a:moveTo>
                    <a:cubicBezTo>
                      <a:pt x="16" y="884"/>
                      <a:pt x="20" y="879"/>
                      <a:pt x="20" y="874"/>
                    </a:cubicBezTo>
                    <a:cubicBezTo>
                      <a:pt x="20" y="868"/>
                      <a:pt x="16" y="864"/>
                      <a:pt x="10" y="864"/>
                    </a:cubicBezTo>
                    <a:cubicBezTo>
                      <a:pt x="5" y="864"/>
                      <a:pt x="0" y="868"/>
                      <a:pt x="0" y="874"/>
                    </a:cubicBezTo>
                    <a:cubicBezTo>
                      <a:pt x="0" y="879"/>
                      <a:pt x="5" y="884"/>
                      <a:pt x="10" y="884"/>
                    </a:cubicBezTo>
                    <a:moveTo>
                      <a:pt x="10" y="532"/>
                    </a:moveTo>
                    <a:cubicBezTo>
                      <a:pt x="16" y="532"/>
                      <a:pt x="20" y="527"/>
                      <a:pt x="20" y="522"/>
                    </a:cubicBezTo>
                    <a:cubicBezTo>
                      <a:pt x="20" y="516"/>
                      <a:pt x="16" y="512"/>
                      <a:pt x="10" y="512"/>
                    </a:cubicBezTo>
                    <a:cubicBezTo>
                      <a:pt x="5" y="512"/>
                      <a:pt x="0" y="516"/>
                      <a:pt x="0" y="522"/>
                    </a:cubicBezTo>
                    <a:cubicBezTo>
                      <a:pt x="0" y="527"/>
                      <a:pt x="5" y="532"/>
                      <a:pt x="10" y="532"/>
                    </a:cubicBezTo>
                    <a:moveTo>
                      <a:pt x="10" y="752"/>
                    </a:moveTo>
                    <a:cubicBezTo>
                      <a:pt x="16" y="752"/>
                      <a:pt x="20" y="747"/>
                      <a:pt x="20" y="742"/>
                    </a:cubicBezTo>
                    <a:cubicBezTo>
                      <a:pt x="20" y="736"/>
                      <a:pt x="16" y="732"/>
                      <a:pt x="10" y="732"/>
                    </a:cubicBezTo>
                    <a:cubicBezTo>
                      <a:pt x="5" y="732"/>
                      <a:pt x="0" y="736"/>
                      <a:pt x="0" y="742"/>
                    </a:cubicBezTo>
                    <a:cubicBezTo>
                      <a:pt x="0" y="747"/>
                      <a:pt x="5" y="752"/>
                      <a:pt x="10" y="752"/>
                    </a:cubicBezTo>
                    <a:moveTo>
                      <a:pt x="1751" y="513"/>
                    </a:moveTo>
                    <a:cubicBezTo>
                      <a:pt x="1752" y="514"/>
                      <a:pt x="1754" y="515"/>
                      <a:pt x="1756" y="515"/>
                    </a:cubicBezTo>
                    <a:cubicBezTo>
                      <a:pt x="1759" y="515"/>
                      <a:pt x="1762" y="513"/>
                      <a:pt x="1764" y="510"/>
                    </a:cubicBezTo>
                    <a:cubicBezTo>
                      <a:pt x="1767" y="505"/>
                      <a:pt x="1765" y="499"/>
                      <a:pt x="1761" y="496"/>
                    </a:cubicBezTo>
                    <a:cubicBezTo>
                      <a:pt x="1756" y="493"/>
                      <a:pt x="1750" y="495"/>
                      <a:pt x="1747" y="500"/>
                    </a:cubicBezTo>
                    <a:cubicBezTo>
                      <a:pt x="1744" y="504"/>
                      <a:pt x="1746" y="510"/>
                      <a:pt x="1751" y="513"/>
                    </a:cubicBezTo>
                    <a:moveTo>
                      <a:pt x="1761" y="540"/>
                    </a:moveTo>
                    <a:cubicBezTo>
                      <a:pt x="1761" y="545"/>
                      <a:pt x="1765" y="550"/>
                      <a:pt x="1771" y="550"/>
                    </a:cubicBezTo>
                    <a:cubicBezTo>
                      <a:pt x="1776" y="550"/>
                      <a:pt x="1781" y="545"/>
                      <a:pt x="1781" y="540"/>
                    </a:cubicBezTo>
                    <a:cubicBezTo>
                      <a:pt x="1781" y="534"/>
                      <a:pt x="1776" y="530"/>
                      <a:pt x="1771" y="530"/>
                    </a:cubicBezTo>
                    <a:cubicBezTo>
                      <a:pt x="1765" y="530"/>
                      <a:pt x="1761" y="534"/>
                      <a:pt x="1761" y="540"/>
                    </a:cubicBezTo>
                    <a:moveTo>
                      <a:pt x="10" y="576"/>
                    </a:moveTo>
                    <a:cubicBezTo>
                      <a:pt x="16" y="576"/>
                      <a:pt x="20" y="571"/>
                      <a:pt x="20" y="566"/>
                    </a:cubicBezTo>
                    <a:cubicBezTo>
                      <a:pt x="20" y="560"/>
                      <a:pt x="16" y="556"/>
                      <a:pt x="10" y="556"/>
                    </a:cubicBezTo>
                    <a:cubicBezTo>
                      <a:pt x="5" y="556"/>
                      <a:pt x="0" y="560"/>
                      <a:pt x="0" y="566"/>
                    </a:cubicBezTo>
                    <a:cubicBezTo>
                      <a:pt x="0" y="571"/>
                      <a:pt x="5" y="576"/>
                      <a:pt x="10" y="576"/>
                    </a:cubicBezTo>
                    <a:moveTo>
                      <a:pt x="10" y="708"/>
                    </a:moveTo>
                    <a:cubicBezTo>
                      <a:pt x="16" y="708"/>
                      <a:pt x="20" y="703"/>
                      <a:pt x="20" y="698"/>
                    </a:cubicBezTo>
                    <a:cubicBezTo>
                      <a:pt x="20" y="692"/>
                      <a:pt x="16" y="688"/>
                      <a:pt x="10" y="688"/>
                    </a:cubicBezTo>
                    <a:cubicBezTo>
                      <a:pt x="5" y="688"/>
                      <a:pt x="0" y="692"/>
                      <a:pt x="0" y="698"/>
                    </a:cubicBezTo>
                    <a:cubicBezTo>
                      <a:pt x="0" y="703"/>
                      <a:pt x="5" y="708"/>
                      <a:pt x="10" y="708"/>
                    </a:cubicBezTo>
                    <a:moveTo>
                      <a:pt x="10" y="664"/>
                    </a:moveTo>
                    <a:cubicBezTo>
                      <a:pt x="16" y="664"/>
                      <a:pt x="20" y="659"/>
                      <a:pt x="20" y="654"/>
                    </a:cubicBezTo>
                    <a:cubicBezTo>
                      <a:pt x="20" y="648"/>
                      <a:pt x="16" y="644"/>
                      <a:pt x="10" y="644"/>
                    </a:cubicBezTo>
                    <a:cubicBezTo>
                      <a:pt x="5" y="644"/>
                      <a:pt x="0" y="648"/>
                      <a:pt x="0" y="654"/>
                    </a:cubicBezTo>
                    <a:cubicBezTo>
                      <a:pt x="0" y="659"/>
                      <a:pt x="5" y="664"/>
                      <a:pt x="10" y="664"/>
                    </a:cubicBezTo>
                    <a:moveTo>
                      <a:pt x="10" y="620"/>
                    </a:moveTo>
                    <a:cubicBezTo>
                      <a:pt x="16" y="620"/>
                      <a:pt x="20" y="615"/>
                      <a:pt x="20" y="610"/>
                    </a:cubicBezTo>
                    <a:cubicBezTo>
                      <a:pt x="20" y="604"/>
                      <a:pt x="16" y="600"/>
                      <a:pt x="10" y="600"/>
                    </a:cubicBezTo>
                    <a:cubicBezTo>
                      <a:pt x="5" y="600"/>
                      <a:pt x="0" y="604"/>
                      <a:pt x="0" y="610"/>
                    </a:cubicBezTo>
                    <a:cubicBezTo>
                      <a:pt x="0" y="615"/>
                      <a:pt x="5" y="620"/>
                      <a:pt x="10" y="620"/>
                    </a:cubicBezTo>
                    <a:moveTo>
                      <a:pt x="10" y="1148"/>
                    </a:moveTo>
                    <a:cubicBezTo>
                      <a:pt x="16" y="1148"/>
                      <a:pt x="20" y="1143"/>
                      <a:pt x="20" y="1138"/>
                    </a:cubicBezTo>
                    <a:cubicBezTo>
                      <a:pt x="20" y="1132"/>
                      <a:pt x="16" y="1128"/>
                      <a:pt x="10" y="1128"/>
                    </a:cubicBezTo>
                    <a:cubicBezTo>
                      <a:pt x="5" y="1128"/>
                      <a:pt x="0" y="1132"/>
                      <a:pt x="0" y="1138"/>
                    </a:cubicBezTo>
                    <a:cubicBezTo>
                      <a:pt x="0" y="1143"/>
                      <a:pt x="5" y="1148"/>
                      <a:pt x="10" y="1148"/>
                    </a:cubicBezTo>
                    <a:moveTo>
                      <a:pt x="88" y="469"/>
                    </a:moveTo>
                    <a:cubicBezTo>
                      <a:pt x="85" y="464"/>
                      <a:pt x="79" y="462"/>
                      <a:pt x="74" y="465"/>
                    </a:cubicBezTo>
                    <a:cubicBezTo>
                      <a:pt x="69" y="468"/>
                      <a:pt x="68" y="474"/>
                      <a:pt x="70" y="479"/>
                    </a:cubicBezTo>
                    <a:cubicBezTo>
                      <a:pt x="72" y="482"/>
                      <a:pt x="76" y="484"/>
                      <a:pt x="79" y="484"/>
                    </a:cubicBezTo>
                    <a:cubicBezTo>
                      <a:pt x="81" y="484"/>
                      <a:pt x="82" y="483"/>
                      <a:pt x="84" y="482"/>
                    </a:cubicBezTo>
                    <a:cubicBezTo>
                      <a:pt x="89" y="479"/>
                      <a:pt x="90" y="473"/>
                      <a:pt x="88" y="469"/>
                    </a:cubicBezTo>
                    <a:moveTo>
                      <a:pt x="57" y="1545"/>
                    </a:moveTo>
                    <a:cubicBezTo>
                      <a:pt x="52" y="1542"/>
                      <a:pt x="46" y="1544"/>
                      <a:pt x="44" y="1549"/>
                    </a:cubicBezTo>
                    <a:cubicBezTo>
                      <a:pt x="41" y="1554"/>
                      <a:pt x="42" y="1560"/>
                      <a:pt x="47" y="1562"/>
                    </a:cubicBezTo>
                    <a:cubicBezTo>
                      <a:pt x="49" y="1563"/>
                      <a:pt x="50" y="1564"/>
                      <a:pt x="52" y="1564"/>
                    </a:cubicBezTo>
                    <a:cubicBezTo>
                      <a:pt x="56" y="1564"/>
                      <a:pt x="59" y="1562"/>
                      <a:pt x="61" y="1559"/>
                    </a:cubicBezTo>
                    <a:cubicBezTo>
                      <a:pt x="64" y="1554"/>
                      <a:pt x="62" y="1548"/>
                      <a:pt x="57" y="1545"/>
                    </a:cubicBezTo>
                    <a:moveTo>
                      <a:pt x="50" y="491"/>
                    </a:moveTo>
                    <a:cubicBezTo>
                      <a:pt x="47" y="486"/>
                      <a:pt x="41" y="484"/>
                      <a:pt x="36" y="487"/>
                    </a:cubicBezTo>
                    <a:cubicBezTo>
                      <a:pt x="31" y="490"/>
                      <a:pt x="29" y="496"/>
                      <a:pt x="32" y="501"/>
                    </a:cubicBezTo>
                    <a:cubicBezTo>
                      <a:pt x="34" y="504"/>
                      <a:pt x="37" y="506"/>
                      <a:pt x="41" y="506"/>
                    </a:cubicBezTo>
                    <a:cubicBezTo>
                      <a:pt x="43" y="506"/>
                      <a:pt x="44" y="505"/>
                      <a:pt x="46" y="504"/>
                    </a:cubicBezTo>
                    <a:cubicBezTo>
                      <a:pt x="51" y="501"/>
                      <a:pt x="52" y="495"/>
                      <a:pt x="50" y="491"/>
                    </a:cubicBezTo>
                    <a:moveTo>
                      <a:pt x="19" y="1523"/>
                    </a:moveTo>
                    <a:cubicBezTo>
                      <a:pt x="14" y="1520"/>
                      <a:pt x="8" y="1522"/>
                      <a:pt x="5" y="1527"/>
                    </a:cubicBezTo>
                    <a:cubicBezTo>
                      <a:pt x="3" y="1532"/>
                      <a:pt x="4" y="1538"/>
                      <a:pt x="9" y="1540"/>
                    </a:cubicBezTo>
                    <a:cubicBezTo>
                      <a:pt x="11" y="1541"/>
                      <a:pt x="12" y="1542"/>
                      <a:pt x="14" y="1542"/>
                    </a:cubicBezTo>
                    <a:cubicBezTo>
                      <a:pt x="18" y="1542"/>
                      <a:pt x="21" y="1540"/>
                      <a:pt x="23" y="1537"/>
                    </a:cubicBezTo>
                    <a:cubicBezTo>
                      <a:pt x="26" y="1532"/>
                      <a:pt x="24" y="1526"/>
                      <a:pt x="19" y="1523"/>
                    </a:cubicBezTo>
                    <a:moveTo>
                      <a:pt x="95" y="1567"/>
                    </a:moveTo>
                    <a:cubicBezTo>
                      <a:pt x="91" y="1564"/>
                      <a:pt x="84" y="1566"/>
                      <a:pt x="82" y="1571"/>
                    </a:cubicBezTo>
                    <a:cubicBezTo>
                      <a:pt x="79" y="1576"/>
                      <a:pt x="81" y="1582"/>
                      <a:pt x="85" y="1584"/>
                    </a:cubicBezTo>
                    <a:cubicBezTo>
                      <a:pt x="87" y="1585"/>
                      <a:pt x="89" y="1586"/>
                      <a:pt x="90" y="1586"/>
                    </a:cubicBezTo>
                    <a:cubicBezTo>
                      <a:pt x="94" y="1586"/>
                      <a:pt x="97" y="1584"/>
                      <a:pt x="99" y="1581"/>
                    </a:cubicBezTo>
                    <a:cubicBezTo>
                      <a:pt x="102" y="1576"/>
                      <a:pt x="100" y="1570"/>
                      <a:pt x="95" y="1567"/>
                    </a:cubicBezTo>
                    <a:moveTo>
                      <a:pt x="10" y="1192"/>
                    </a:moveTo>
                    <a:cubicBezTo>
                      <a:pt x="16" y="1192"/>
                      <a:pt x="20" y="1187"/>
                      <a:pt x="20" y="1182"/>
                    </a:cubicBezTo>
                    <a:cubicBezTo>
                      <a:pt x="20" y="1176"/>
                      <a:pt x="16" y="1172"/>
                      <a:pt x="10" y="1172"/>
                    </a:cubicBezTo>
                    <a:cubicBezTo>
                      <a:pt x="5" y="1172"/>
                      <a:pt x="0" y="1176"/>
                      <a:pt x="0" y="1182"/>
                    </a:cubicBezTo>
                    <a:cubicBezTo>
                      <a:pt x="0" y="1187"/>
                      <a:pt x="5" y="1192"/>
                      <a:pt x="10" y="1192"/>
                    </a:cubicBezTo>
                    <a:moveTo>
                      <a:pt x="164" y="425"/>
                    </a:moveTo>
                    <a:cubicBezTo>
                      <a:pt x="161" y="420"/>
                      <a:pt x="155" y="418"/>
                      <a:pt x="150" y="421"/>
                    </a:cubicBezTo>
                    <a:cubicBezTo>
                      <a:pt x="145" y="424"/>
                      <a:pt x="144" y="430"/>
                      <a:pt x="147" y="435"/>
                    </a:cubicBezTo>
                    <a:cubicBezTo>
                      <a:pt x="148" y="438"/>
                      <a:pt x="152" y="440"/>
                      <a:pt x="155" y="440"/>
                    </a:cubicBezTo>
                    <a:cubicBezTo>
                      <a:pt x="157" y="440"/>
                      <a:pt x="159" y="439"/>
                      <a:pt x="160" y="438"/>
                    </a:cubicBezTo>
                    <a:cubicBezTo>
                      <a:pt x="165" y="435"/>
                      <a:pt x="167" y="429"/>
                      <a:pt x="164" y="425"/>
                    </a:cubicBezTo>
                    <a:moveTo>
                      <a:pt x="133" y="1589"/>
                    </a:moveTo>
                    <a:cubicBezTo>
                      <a:pt x="129" y="1586"/>
                      <a:pt x="123" y="1588"/>
                      <a:pt x="120" y="1593"/>
                    </a:cubicBezTo>
                    <a:cubicBezTo>
                      <a:pt x="117" y="1598"/>
                      <a:pt x="119" y="1604"/>
                      <a:pt x="123" y="1606"/>
                    </a:cubicBezTo>
                    <a:cubicBezTo>
                      <a:pt x="125" y="1607"/>
                      <a:pt x="127" y="1608"/>
                      <a:pt x="128" y="1608"/>
                    </a:cubicBezTo>
                    <a:cubicBezTo>
                      <a:pt x="132" y="1608"/>
                      <a:pt x="135" y="1606"/>
                      <a:pt x="137" y="1603"/>
                    </a:cubicBezTo>
                    <a:cubicBezTo>
                      <a:pt x="140" y="1598"/>
                      <a:pt x="138" y="1592"/>
                      <a:pt x="133" y="1589"/>
                    </a:cubicBezTo>
                    <a:moveTo>
                      <a:pt x="126" y="447"/>
                    </a:moveTo>
                    <a:cubicBezTo>
                      <a:pt x="123" y="442"/>
                      <a:pt x="117" y="440"/>
                      <a:pt x="112" y="443"/>
                    </a:cubicBezTo>
                    <a:cubicBezTo>
                      <a:pt x="107" y="446"/>
                      <a:pt x="106" y="452"/>
                      <a:pt x="108" y="457"/>
                    </a:cubicBezTo>
                    <a:cubicBezTo>
                      <a:pt x="110" y="460"/>
                      <a:pt x="114" y="462"/>
                      <a:pt x="117" y="462"/>
                    </a:cubicBezTo>
                    <a:cubicBezTo>
                      <a:pt x="119" y="462"/>
                      <a:pt x="121" y="461"/>
                      <a:pt x="122" y="460"/>
                    </a:cubicBezTo>
                    <a:cubicBezTo>
                      <a:pt x="127" y="457"/>
                      <a:pt x="129" y="451"/>
                      <a:pt x="126" y="447"/>
                    </a:cubicBezTo>
                    <a:moveTo>
                      <a:pt x="10" y="1280"/>
                    </a:moveTo>
                    <a:cubicBezTo>
                      <a:pt x="16" y="1280"/>
                      <a:pt x="20" y="1275"/>
                      <a:pt x="20" y="1270"/>
                    </a:cubicBezTo>
                    <a:cubicBezTo>
                      <a:pt x="20" y="1264"/>
                      <a:pt x="16" y="1260"/>
                      <a:pt x="10" y="1260"/>
                    </a:cubicBezTo>
                    <a:cubicBezTo>
                      <a:pt x="5" y="1260"/>
                      <a:pt x="0" y="1264"/>
                      <a:pt x="0" y="1270"/>
                    </a:cubicBezTo>
                    <a:cubicBezTo>
                      <a:pt x="0" y="1275"/>
                      <a:pt x="5" y="1280"/>
                      <a:pt x="10" y="1280"/>
                    </a:cubicBezTo>
                    <a:moveTo>
                      <a:pt x="10" y="1236"/>
                    </a:moveTo>
                    <a:cubicBezTo>
                      <a:pt x="16" y="1236"/>
                      <a:pt x="20" y="1231"/>
                      <a:pt x="20" y="1226"/>
                    </a:cubicBezTo>
                    <a:cubicBezTo>
                      <a:pt x="20" y="1220"/>
                      <a:pt x="16" y="1216"/>
                      <a:pt x="10" y="1216"/>
                    </a:cubicBezTo>
                    <a:cubicBezTo>
                      <a:pt x="5" y="1216"/>
                      <a:pt x="0" y="1220"/>
                      <a:pt x="0" y="1226"/>
                    </a:cubicBezTo>
                    <a:cubicBezTo>
                      <a:pt x="0" y="1231"/>
                      <a:pt x="5" y="1236"/>
                      <a:pt x="10" y="1236"/>
                    </a:cubicBezTo>
                    <a:moveTo>
                      <a:pt x="10" y="1324"/>
                    </a:moveTo>
                    <a:cubicBezTo>
                      <a:pt x="16" y="1324"/>
                      <a:pt x="20" y="1319"/>
                      <a:pt x="20" y="1314"/>
                    </a:cubicBezTo>
                    <a:cubicBezTo>
                      <a:pt x="20" y="1308"/>
                      <a:pt x="16" y="1304"/>
                      <a:pt x="10" y="1304"/>
                    </a:cubicBezTo>
                    <a:cubicBezTo>
                      <a:pt x="5" y="1304"/>
                      <a:pt x="0" y="1308"/>
                      <a:pt x="0" y="1314"/>
                    </a:cubicBezTo>
                    <a:cubicBezTo>
                      <a:pt x="0" y="1319"/>
                      <a:pt x="5" y="1324"/>
                      <a:pt x="10" y="1324"/>
                    </a:cubicBezTo>
                    <a:moveTo>
                      <a:pt x="10" y="1412"/>
                    </a:moveTo>
                    <a:cubicBezTo>
                      <a:pt x="16" y="1412"/>
                      <a:pt x="20" y="1407"/>
                      <a:pt x="20" y="1402"/>
                    </a:cubicBezTo>
                    <a:cubicBezTo>
                      <a:pt x="20" y="1396"/>
                      <a:pt x="16" y="1392"/>
                      <a:pt x="10" y="1392"/>
                    </a:cubicBezTo>
                    <a:cubicBezTo>
                      <a:pt x="5" y="1392"/>
                      <a:pt x="0" y="1396"/>
                      <a:pt x="0" y="1402"/>
                    </a:cubicBezTo>
                    <a:cubicBezTo>
                      <a:pt x="0" y="1407"/>
                      <a:pt x="5" y="1412"/>
                      <a:pt x="10" y="1412"/>
                    </a:cubicBezTo>
                    <a:moveTo>
                      <a:pt x="10" y="1456"/>
                    </a:moveTo>
                    <a:cubicBezTo>
                      <a:pt x="16" y="1456"/>
                      <a:pt x="20" y="1451"/>
                      <a:pt x="20" y="1446"/>
                    </a:cubicBezTo>
                    <a:cubicBezTo>
                      <a:pt x="20" y="1440"/>
                      <a:pt x="16" y="1436"/>
                      <a:pt x="10" y="1436"/>
                    </a:cubicBezTo>
                    <a:cubicBezTo>
                      <a:pt x="5" y="1436"/>
                      <a:pt x="0" y="1440"/>
                      <a:pt x="0" y="1446"/>
                    </a:cubicBezTo>
                    <a:cubicBezTo>
                      <a:pt x="0" y="1451"/>
                      <a:pt x="5" y="1456"/>
                      <a:pt x="10" y="1456"/>
                    </a:cubicBezTo>
                    <a:moveTo>
                      <a:pt x="10" y="1368"/>
                    </a:moveTo>
                    <a:cubicBezTo>
                      <a:pt x="16" y="1368"/>
                      <a:pt x="20" y="1363"/>
                      <a:pt x="20" y="1358"/>
                    </a:cubicBezTo>
                    <a:cubicBezTo>
                      <a:pt x="20" y="1352"/>
                      <a:pt x="16" y="1348"/>
                      <a:pt x="10" y="1348"/>
                    </a:cubicBezTo>
                    <a:cubicBezTo>
                      <a:pt x="5" y="1348"/>
                      <a:pt x="0" y="1352"/>
                      <a:pt x="0" y="1358"/>
                    </a:cubicBezTo>
                    <a:cubicBezTo>
                      <a:pt x="0" y="1363"/>
                      <a:pt x="5" y="1368"/>
                      <a:pt x="10" y="1368"/>
                    </a:cubicBezTo>
                    <a:moveTo>
                      <a:pt x="20" y="1490"/>
                    </a:moveTo>
                    <a:cubicBezTo>
                      <a:pt x="20" y="1484"/>
                      <a:pt x="16" y="1480"/>
                      <a:pt x="10" y="1480"/>
                    </a:cubicBezTo>
                    <a:cubicBezTo>
                      <a:pt x="5" y="1480"/>
                      <a:pt x="0" y="1484"/>
                      <a:pt x="0" y="1490"/>
                    </a:cubicBezTo>
                    <a:cubicBezTo>
                      <a:pt x="0" y="1495"/>
                      <a:pt x="5" y="1500"/>
                      <a:pt x="10" y="1500"/>
                    </a:cubicBezTo>
                    <a:cubicBezTo>
                      <a:pt x="16" y="1500"/>
                      <a:pt x="20" y="1495"/>
                      <a:pt x="20" y="1490"/>
                    </a:cubicBezTo>
                    <a:moveTo>
                      <a:pt x="1771" y="1234"/>
                    </a:moveTo>
                    <a:cubicBezTo>
                      <a:pt x="1765" y="1234"/>
                      <a:pt x="1761" y="1238"/>
                      <a:pt x="1761" y="1244"/>
                    </a:cubicBezTo>
                    <a:cubicBezTo>
                      <a:pt x="1761" y="1249"/>
                      <a:pt x="1765" y="1254"/>
                      <a:pt x="1771" y="1254"/>
                    </a:cubicBezTo>
                    <a:cubicBezTo>
                      <a:pt x="1776" y="1254"/>
                      <a:pt x="1781" y="1249"/>
                      <a:pt x="1781" y="1244"/>
                    </a:cubicBezTo>
                    <a:cubicBezTo>
                      <a:pt x="1781" y="1238"/>
                      <a:pt x="1776" y="1234"/>
                      <a:pt x="1771" y="1234"/>
                    </a:cubicBezTo>
                    <a:moveTo>
                      <a:pt x="1723" y="474"/>
                    </a:moveTo>
                    <a:cubicBezTo>
                      <a:pt x="1718" y="471"/>
                      <a:pt x="1712" y="473"/>
                      <a:pt x="1709" y="478"/>
                    </a:cubicBezTo>
                    <a:cubicBezTo>
                      <a:pt x="1706" y="482"/>
                      <a:pt x="1708" y="488"/>
                      <a:pt x="1713" y="491"/>
                    </a:cubicBezTo>
                    <a:cubicBezTo>
                      <a:pt x="1714" y="492"/>
                      <a:pt x="1716" y="493"/>
                      <a:pt x="1718" y="493"/>
                    </a:cubicBezTo>
                    <a:cubicBezTo>
                      <a:pt x="1721" y="493"/>
                      <a:pt x="1724" y="491"/>
                      <a:pt x="1726" y="488"/>
                    </a:cubicBezTo>
                    <a:cubicBezTo>
                      <a:pt x="1729" y="483"/>
                      <a:pt x="1727" y="477"/>
                      <a:pt x="1723" y="474"/>
                    </a:cubicBezTo>
                    <a:moveTo>
                      <a:pt x="1684" y="452"/>
                    </a:moveTo>
                    <a:cubicBezTo>
                      <a:pt x="1680" y="449"/>
                      <a:pt x="1674" y="451"/>
                      <a:pt x="1671" y="456"/>
                    </a:cubicBezTo>
                    <a:cubicBezTo>
                      <a:pt x="1668" y="460"/>
                      <a:pt x="1670" y="466"/>
                      <a:pt x="1674" y="469"/>
                    </a:cubicBezTo>
                    <a:cubicBezTo>
                      <a:pt x="1676" y="470"/>
                      <a:pt x="1678" y="471"/>
                      <a:pt x="1679" y="471"/>
                    </a:cubicBezTo>
                    <a:cubicBezTo>
                      <a:pt x="1683" y="471"/>
                      <a:pt x="1686" y="469"/>
                      <a:pt x="1688" y="466"/>
                    </a:cubicBezTo>
                    <a:cubicBezTo>
                      <a:pt x="1691" y="461"/>
                      <a:pt x="1689" y="455"/>
                      <a:pt x="1684" y="452"/>
                    </a:cubicBezTo>
                    <a:moveTo>
                      <a:pt x="1771" y="1322"/>
                    </a:moveTo>
                    <a:cubicBezTo>
                      <a:pt x="1765" y="1322"/>
                      <a:pt x="1761" y="1326"/>
                      <a:pt x="1761" y="1332"/>
                    </a:cubicBezTo>
                    <a:cubicBezTo>
                      <a:pt x="1761" y="1337"/>
                      <a:pt x="1765" y="1342"/>
                      <a:pt x="1771" y="1342"/>
                    </a:cubicBezTo>
                    <a:cubicBezTo>
                      <a:pt x="1776" y="1342"/>
                      <a:pt x="1781" y="1337"/>
                      <a:pt x="1781" y="1332"/>
                    </a:cubicBezTo>
                    <a:cubicBezTo>
                      <a:pt x="1781" y="1326"/>
                      <a:pt x="1776" y="1322"/>
                      <a:pt x="1771" y="1322"/>
                    </a:cubicBezTo>
                    <a:moveTo>
                      <a:pt x="1771" y="1498"/>
                    </a:moveTo>
                    <a:cubicBezTo>
                      <a:pt x="1765" y="1498"/>
                      <a:pt x="1761" y="1502"/>
                      <a:pt x="1761" y="1508"/>
                    </a:cubicBezTo>
                    <a:cubicBezTo>
                      <a:pt x="1761" y="1513"/>
                      <a:pt x="1765" y="1518"/>
                      <a:pt x="1771" y="1518"/>
                    </a:cubicBezTo>
                    <a:cubicBezTo>
                      <a:pt x="1776" y="1518"/>
                      <a:pt x="1781" y="1513"/>
                      <a:pt x="1781" y="1508"/>
                    </a:cubicBezTo>
                    <a:cubicBezTo>
                      <a:pt x="1781" y="1502"/>
                      <a:pt x="1776" y="1498"/>
                      <a:pt x="1771" y="1498"/>
                    </a:cubicBezTo>
                    <a:moveTo>
                      <a:pt x="1746" y="1532"/>
                    </a:moveTo>
                    <a:cubicBezTo>
                      <a:pt x="1742" y="1535"/>
                      <a:pt x="1740" y="1541"/>
                      <a:pt x="1743" y="1546"/>
                    </a:cubicBezTo>
                    <a:cubicBezTo>
                      <a:pt x="1745" y="1549"/>
                      <a:pt x="1748" y="1551"/>
                      <a:pt x="1751" y="1551"/>
                    </a:cubicBezTo>
                    <a:cubicBezTo>
                      <a:pt x="1753" y="1551"/>
                      <a:pt x="1755" y="1550"/>
                      <a:pt x="1756" y="1549"/>
                    </a:cubicBezTo>
                    <a:cubicBezTo>
                      <a:pt x="1761" y="1547"/>
                      <a:pt x="1763" y="1540"/>
                      <a:pt x="1760" y="1536"/>
                    </a:cubicBezTo>
                    <a:cubicBezTo>
                      <a:pt x="1757" y="1531"/>
                      <a:pt x="1751" y="1529"/>
                      <a:pt x="1746" y="1532"/>
                    </a:cubicBezTo>
                    <a:moveTo>
                      <a:pt x="1771" y="1366"/>
                    </a:moveTo>
                    <a:cubicBezTo>
                      <a:pt x="1765" y="1366"/>
                      <a:pt x="1761" y="1370"/>
                      <a:pt x="1761" y="1376"/>
                    </a:cubicBezTo>
                    <a:cubicBezTo>
                      <a:pt x="1761" y="1381"/>
                      <a:pt x="1765" y="1386"/>
                      <a:pt x="1771" y="1386"/>
                    </a:cubicBezTo>
                    <a:cubicBezTo>
                      <a:pt x="1776" y="1386"/>
                      <a:pt x="1781" y="1381"/>
                      <a:pt x="1781" y="1376"/>
                    </a:cubicBezTo>
                    <a:cubicBezTo>
                      <a:pt x="1781" y="1370"/>
                      <a:pt x="1776" y="1366"/>
                      <a:pt x="1771" y="1366"/>
                    </a:cubicBezTo>
                    <a:moveTo>
                      <a:pt x="1771" y="1410"/>
                    </a:moveTo>
                    <a:cubicBezTo>
                      <a:pt x="1765" y="1410"/>
                      <a:pt x="1761" y="1414"/>
                      <a:pt x="1761" y="1420"/>
                    </a:cubicBezTo>
                    <a:cubicBezTo>
                      <a:pt x="1761" y="1425"/>
                      <a:pt x="1765" y="1430"/>
                      <a:pt x="1771" y="1430"/>
                    </a:cubicBezTo>
                    <a:cubicBezTo>
                      <a:pt x="1776" y="1430"/>
                      <a:pt x="1781" y="1425"/>
                      <a:pt x="1781" y="1420"/>
                    </a:cubicBezTo>
                    <a:cubicBezTo>
                      <a:pt x="1781" y="1414"/>
                      <a:pt x="1776" y="1410"/>
                      <a:pt x="1771" y="1410"/>
                    </a:cubicBezTo>
                    <a:moveTo>
                      <a:pt x="1771" y="1454"/>
                    </a:moveTo>
                    <a:cubicBezTo>
                      <a:pt x="1765" y="1454"/>
                      <a:pt x="1761" y="1458"/>
                      <a:pt x="1761" y="1464"/>
                    </a:cubicBezTo>
                    <a:cubicBezTo>
                      <a:pt x="1761" y="1469"/>
                      <a:pt x="1765" y="1474"/>
                      <a:pt x="1771" y="1474"/>
                    </a:cubicBezTo>
                    <a:cubicBezTo>
                      <a:pt x="1776" y="1474"/>
                      <a:pt x="1781" y="1469"/>
                      <a:pt x="1781" y="1464"/>
                    </a:cubicBezTo>
                    <a:cubicBezTo>
                      <a:pt x="1781" y="1458"/>
                      <a:pt x="1776" y="1454"/>
                      <a:pt x="1771" y="1454"/>
                    </a:cubicBezTo>
                    <a:moveTo>
                      <a:pt x="1708" y="1554"/>
                    </a:moveTo>
                    <a:cubicBezTo>
                      <a:pt x="1704" y="1557"/>
                      <a:pt x="1702" y="1563"/>
                      <a:pt x="1705" y="1568"/>
                    </a:cubicBezTo>
                    <a:cubicBezTo>
                      <a:pt x="1706" y="1571"/>
                      <a:pt x="1710" y="1573"/>
                      <a:pt x="1713" y="1573"/>
                    </a:cubicBezTo>
                    <a:cubicBezTo>
                      <a:pt x="1715" y="1573"/>
                      <a:pt x="1717" y="1572"/>
                      <a:pt x="1718" y="1571"/>
                    </a:cubicBezTo>
                    <a:cubicBezTo>
                      <a:pt x="1723" y="1569"/>
                      <a:pt x="1725" y="1562"/>
                      <a:pt x="1722" y="1558"/>
                    </a:cubicBezTo>
                    <a:cubicBezTo>
                      <a:pt x="1719" y="1553"/>
                      <a:pt x="1713" y="1551"/>
                      <a:pt x="1708" y="1554"/>
                    </a:cubicBezTo>
                    <a:moveTo>
                      <a:pt x="1556" y="1642"/>
                    </a:moveTo>
                    <a:cubicBezTo>
                      <a:pt x="1551" y="1645"/>
                      <a:pt x="1549" y="1651"/>
                      <a:pt x="1552" y="1656"/>
                    </a:cubicBezTo>
                    <a:cubicBezTo>
                      <a:pt x="1554" y="1659"/>
                      <a:pt x="1557" y="1661"/>
                      <a:pt x="1561" y="1661"/>
                    </a:cubicBezTo>
                    <a:cubicBezTo>
                      <a:pt x="1563" y="1661"/>
                      <a:pt x="1564" y="1660"/>
                      <a:pt x="1566" y="1659"/>
                    </a:cubicBezTo>
                    <a:cubicBezTo>
                      <a:pt x="1571" y="1657"/>
                      <a:pt x="1572" y="1650"/>
                      <a:pt x="1570" y="1646"/>
                    </a:cubicBezTo>
                    <a:cubicBezTo>
                      <a:pt x="1567" y="1641"/>
                      <a:pt x="1561" y="1639"/>
                      <a:pt x="1556" y="1642"/>
                    </a:cubicBezTo>
                    <a:moveTo>
                      <a:pt x="1570" y="386"/>
                    </a:moveTo>
                    <a:cubicBezTo>
                      <a:pt x="1565" y="383"/>
                      <a:pt x="1559" y="385"/>
                      <a:pt x="1556" y="390"/>
                    </a:cubicBezTo>
                    <a:cubicBezTo>
                      <a:pt x="1554" y="394"/>
                      <a:pt x="1555" y="400"/>
                      <a:pt x="1560" y="403"/>
                    </a:cubicBezTo>
                    <a:cubicBezTo>
                      <a:pt x="1562" y="404"/>
                      <a:pt x="1563" y="405"/>
                      <a:pt x="1565" y="405"/>
                    </a:cubicBezTo>
                    <a:cubicBezTo>
                      <a:pt x="1569" y="405"/>
                      <a:pt x="1572" y="403"/>
                      <a:pt x="1574" y="400"/>
                    </a:cubicBezTo>
                    <a:cubicBezTo>
                      <a:pt x="1577" y="395"/>
                      <a:pt x="1575" y="389"/>
                      <a:pt x="1570" y="386"/>
                    </a:cubicBezTo>
                    <a:moveTo>
                      <a:pt x="1594" y="1620"/>
                    </a:moveTo>
                    <a:cubicBezTo>
                      <a:pt x="1589" y="1623"/>
                      <a:pt x="1588" y="1629"/>
                      <a:pt x="1590" y="1634"/>
                    </a:cubicBezTo>
                    <a:cubicBezTo>
                      <a:pt x="1592" y="1637"/>
                      <a:pt x="1596" y="1639"/>
                      <a:pt x="1599" y="1639"/>
                    </a:cubicBezTo>
                    <a:cubicBezTo>
                      <a:pt x="1601" y="1639"/>
                      <a:pt x="1602" y="1638"/>
                      <a:pt x="1604" y="1637"/>
                    </a:cubicBezTo>
                    <a:cubicBezTo>
                      <a:pt x="1609" y="1635"/>
                      <a:pt x="1610" y="1628"/>
                      <a:pt x="1608" y="1624"/>
                    </a:cubicBezTo>
                    <a:cubicBezTo>
                      <a:pt x="1605" y="1619"/>
                      <a:pt x="1599" y="1617"/>
                      <a:pt x="1594" y="1620"/>
                    </a:cubicBezTo>
                    <a:moveTo>
                      <a:pt x="1532" y="364"/>
                    </a:moveTo>
                    <a:cubicBezTo>
                      <a:pt x="1527" y="361"/>
                      <a:pt x="1521" y="363"/>
                      <a:pt x="1518" y="368"/>
                    </a:cubicBezTo>
                    <a:cubicBezTo>
                      <a:pt x="1516" y="372"/>
                      <a:pt x="1517" y="378"/>
                      <a:pt x="1522" y="381"/>
                    </a:cubicBezTo>
                    <a:cubicBezTo>
                      <a:pt x="1524" y="382"/>
                      <a:pt x="1525" y="383"/>
                      <a:pt x="1527" y="383"/>
                    </a:cubicBezTo>
                    <a:cubicBezTo>
                      <a:pt x="1530" y="383"/>
                      <a:pt x="1534" y="381"/>
                      <a:pt x="1536" y="378"/>
                    </a:cubicBezTo>
                    <a:cubicBezTo>
                      <a:pt x="1538" y="373"/>
                      <a:pt x="1537" y="367"/>
                      <a:pt x="1532" y="364"/>
                    </a:cubicBezTo>
                    <a:moveTo>
                      <a:pt x="1632" y="1598"/>
                    </a:moveTo>
                    <a:cubicBezTo>
                      <a:pt x="1627" y="1601"/>
                      <a:pt x="1626" y="1607"/>
                      <a:pt x="1628" y="1612"/>
                    </a:cubicBezTo>
                    <a:cubicBezTo>
                      <a:pt x="1630" y="1615"/>
                      <a:pt x="1634" y="1617"/>
                      <a:pt x="1637" y="1617"/>
                    </a:cubicBezTo>
                    <a:cubicBezTo>
                      <a:pt x="1639" y="1617"/>
                      <a:pt x="1641" y="1616"/>
                      <a:pt x="1642" y="1615"/>
                    </a:cubicBezTo>
                    <a:cubicBezTo>
                      <a:pt x="1647" y="1613"/>
                      <a:pt x="1649" y="1606"/>
                      <a:pt x="1646" y="1602"/>
                    </a:cubicBezTo>
                    <a:cubicBezTo>
                      <a:pt x="1643" y="1597"/>
                      <a:pt x="1637" y="1595"/>
                      <a:pt x="1632" y="1598"/>
                    </a:cubicBezTo>
                    <a:moveTo>
                      <a:pt x="1646" y="430"/>
                    </a:moveTo>
                    <a:cubicBezTo>
                      <a:pt x="1642" y="427"/>
                      <a:pt x="1635" y="429"/>
                      <a:pt x="1633" y="434"/>
                    </a:cubicBezTo>
                    <a:cubicBezTo>
                      <a:pt x="1630" y="438"/>
                      <a:pt x="1632" y="444"/>
                      <a:pt x="1636" y="447"/>
                    </a:cubicBezTo>
                    <a:cubicBezTo>
                      <a:pt x="1638" y="448"/>
                      <a:pt x="1640" y="449"/>
                      <a:pt x="1641" y="449"/>
                    </a:cubicBezTo>
                    <a:cubicBezTo>
                      <a:pt x="1645" y="449"/>
                      <a:pt x="1648" y="447"/>
                      <a:pt x="1650" y="444"/>
                    </a:cubicBezTo>
                    <a:cubicBezTo>
                      <a:pt x="1653" y="439"/>
                      <a:pt x="1651" y="433"/>
                      <a:pt x="1646" y="430"/>
                    </a:cubicBezTo>
                    <a:moveTo>
                      <a:pt x="1518" y="1664"/>
                    </a:moveTo>
                    <a:cubicBezTo>
                      <a:pt x="1513" y="1667"/>
                      <a:pt x="1511" y="1673"/>
                      <a:pt x="1514" y="1678"/>
                    </a:cubicBezTo>
                    <a:cubicBezTo>
                      <a:pt x="1516" y="1681"/>
                      <a:pt x="1519" y="1683"/>
                      <a:pt x="1523" y="1683"/>
                    </a:cubicBezTo>
                    <a:cubicBezTo>
                      <a:pt x="1524" y="1683"/>
                      <a:pt x="1526" y="1682"/>
                      <a:pt x="1528" y="1681"/>
                    </a:cubicBezTo>
                    <a:cubicBezTo>
                      <a:pt x="1533" y="1679"/>
                      <a:pt x="1534" y="1672"/>
                      <a:pt x="1531" y="1668"/>
                    </a:cubicBezTo>
                    <a:cubicBezTo>
                      <a:pt x="1529" y="1663"/>
                      <a:pt x="1523" y="1661"/>
                      <a:pt x="1518" y="1664"/>
                    </a:cubicBezTo>
                    <a:moveTo>
                      <a:pt x="1608" y="408"/>
                    </a:moveTo>
                    <a:cubicBezTo>
                      <a:pt x="1603" y="405"/>
                      <a:pt x="1597" y="407"/>
                      <a:pt x="1595" y="412"/>
                    </a:cubicBezTo>
                    <a:cubicBezTo>
                      <a:pt x="1592" y="416"/>
                      <a:pt x="1593" y="422"/>
                      <a:pt x="1598" y="425"/>
                    </a:cubicBezTo>
                    <a:cubicBezTo>
                      <a:pt x="1600" y="426"/>
                      <a:pt x="1601" y="427"/>
                      <a:pt x="1603" y="427"/>
                    </a:cubicBezTo>
                    <a:cubicBezTo>
                      <a:pt x="1607" y="427"/>
                      <a:pt x="1610" y="425"/>
                      <a:pt x="1612" y="422"/>
                    </a:cubicBezTo>
                    <a:cubicBezTo>
                      <a:pt x="1615" y="417"/>
                      <a:pt x="1613" y="411"/>
                      <a:pt x="1608" y="408"/>
                    </a:cubicBezTo>
                    <a:moveTo>
                      <a:pt x="1670" y="1576"/>
                    </a:moveTo>
                    <a:cubicBezTo>
                      <a:pt x="1665" y="1579"/>
                      <a:pt x="1664" y="1585"/>
                      <a:pt x="1667" y="1590"/>
                    </a:cubicBezTo>
                    <a:cubicBezTo>
                      <a:pt x="1668" y="1593"/>
                      <a:pt x="1672" y="1595"/>
                      <a:pt x="1675" y="1595"/>
                    </a:cubicBezTo>
                    <a:cubicBezTo>
                      <a:pt x="1677" y="1595"/>
                      <a:pt x="1679" y="1594"/>
                      <a:pt x="1680" y="1593"/>
                    </a:cubicBezTo>
                    <a:cubicBezTo>
                      <a:pt x="1685" y="1591"/>
                      <a:pt x="1687" y="1584"/>
                      <a:pt x="1684" y="1580"/>
                    </a:cubicBezTo>
                    <a:cubicBezTo>
                      <a:pt x="1681" y="1575"/>
                      <a:pt x="1675" y="1573"/>
                      <a:pt x="1670" y="1576"/>
                    </a:cubicBezTo>
                    <a:moveTo>
                      <a:pt x="1771" y="706"/>
                    </a:moveTo>
                    <a:cubicBezTo>
                      <a:pt x="1765" y="706"/>
                      <a:pt x="1761" y="710"/>
                      <a:pt x="1761" y="716"/>
                    </a:cubicBezTo>
                    <a:cubicBezTo>
                      <a:pt x="1761" y="721"/>
                      <a:pt x="1765" y="726"/>
                      <a:pt x="1771" y="726"/>
                    </a:cubicBezTo>
                    <a:cubicBezTo>
                      <a:pt x="1776" y="726"/>
                      <a:pt x="1781" y="721"/>
                      <a:pt x="1781" y="716"/>
                    </a:cubicBezTo>
                    <a:cubicBezTo>
                      <a:pt x="1781" y="710"/>
                      <a:pt x="1776" y="706"/>
                      <a:pt x="1771" y="706"/>
                    </a:cubicBezTo>
                    <a:moveTo>
                      <a:pt x="1771" y="750"/>
                    </a:moveTo>
                    <a:cubicBezTo>
                      <a:pt x="1765" y="750"/>
                      <a:pt x="1761" y="754"/>
                      <a:pt x="1761" y="760"/>
                    </a:cubicBezTo>
                    <a:cubicBezTo>
                      <a:pt x="1761" y="765"/>
                      <a:pt x="1765" y="770"/>
                      <a:pt x="1771" y="770"/>
                    </a:cubicBezTo>
                    <a:cubicBezTo>
                      <a:pt x="1776" y="770"/>
                      <a:pt x="1781" y="765"/>
                      <a:pt x="1781" y="760"/>
                    </a:cubicBezTo>
                    <a:cubicBezTo>
                      <a:pt x="1781" y="754"/>
                      <a:pt x="1776" y="750"/>
                      <a:pt x="1771" y="750"/>
                    </a:cubicBezTo>
                    <a:moveTo>
                      <a:pt x="1771" y="794"/>
                    </a:moveTo>
                    <a:cubicBezTo>
                      <a:pt x="1765" y="794"/>
                      <a:pt x="1761" y="798"/>
                      <a:pt x="1761" y="804"/>
                    </a:cubicBezTo>
                    <a:cubicBezTo>
                      <a:pt x="1761" y="809"/>
                      <a:pt x="1765" y="814"/>
                      <a:pt x="1771" y="814"/>
                    </a:cubicBezTo>
                    <a:cubicBezTo>
                      <a:pt x="1776" y="814"/>
                      <a:pt x="1781" y="809"/>
                      <a:pt x="1781" y="804"/>
                    </a:cubicBezTo>
                    <a:cubicBezTo>
                      <a:pt x="1781" y="798"/>
                      <a:pt x="1776" y="794"/>
                      <a:pt x="1771" y="794"/>
                    </a:cubicBezTo>
                    <a:moveTo>
                      <a:pt x="1771" y="882"/>
                    </a:moveTo>
                    <a:cubicBezTo>
                      <a:pt x="1765" y="882"/>
                      <a:pt x="1761" y="886"/>
                      <a:pt x="1761" y="892"/>
                    </a:cubicBezTo>
                    <a:cubicBezTo>
                      <a:pt x="1761" y="897"/>
                      <a:pt x="1765" y="902"/>
                      <a:pt x="1771" y="902"/>
                    </a:cubicBezTo>
                    <a:cubicBezTo>
                      <a:pt x="1776" y="902"/>
                      <a:pt x="1781" y="897"/>
                      <a:pt x="1781" y="892"/>
                    </a:cubicBezTo>
                    <a:cubicBezTo>
                      <a:pt x="1781" y="886"/>
                      <a:pt x="1776" y="882"/>
                      <a:pt x="1771" y="882"/>
                    </a:cubicBezTo>
                    <a:moveTo>
                      <a:pt x="1771" y="838"/>
                    </a:moveTo>
                    <a:cubicBezTo>
                      <a:pt x="1765" y="838"/>
                      <a:pt x="1761" y="842"/>
                      <a:pt x="1761" y="848"/>
                    </a:cubicBezTo>
                    <a:cubicBezTo>
                      <a:pt x="1761" y="853"/>
                      <a:pt x="1765" y="858"/>
                      <a:pt x="1771" y="858"/>
                    </a:cubicBezTo>
                    <a:cubicBezTo>
                      <a:pt x="1776" y="858"/>
                      <a:pt x="1781" y="853"/>
                      <a:pt x="1781" y="848"/>
                    </a:cubicBezTo>
                    <a:cubicBezTo>
                      <a:pt x="1781" y="842"/>
                      <a:pt x="1776" y="838"/>
                      <a:pt x="1771" y="838"/>
                    </a:cubicBezTo>
                    <a:moveTo>
                      <a:pt x="1771" y="574"/>
                    </a:moveTo>
                    <a:cubicBezTo>
                      <a:pt x="1765" y="574"/>
                      <a:pt x="1761" y="578"/>
                      <a:pt x="1761" y="584"/>
                    </a:cubicBezTo>
                    <a:cubicBezTo>
                      <a:pt x="1761" y="589"/>
                      <a:pt x="1765" y="594"/>
                      <a:pt x="1771" y="594"/>
                    </a:cubicBezTo>
                    <a:cubicBezTo>
                      <a:pt x="1776" y="594"/>
                      <a:pt x="1781" y="589"/>
                      <a:pt x="1781" y="584"/>
                    </a:cubicBezTo>
                    <a:cubicBezTo>
                      <a:pt x="1781" y="578"/>
                      <a:pt x="1776" y="574"/>
                      <a:pt x="1771" y="574"/>
                    </a:cubicBezTo>
                    <a:moveTo>
                      <a:pt x="1771" y="1278"/>
                    </a:moveTo>
                    <a:cubicBezTo>
                      <a:pt x="1765" y="1278"/>
                      <a:pt x="1761" y="1282"/>
                      <a:pt x="1761" y="1288"/>
                    </a:cubicBezTo>
                    <a:cubicBezTo>
                      <a:pt x="1761" y="1293"/>
                      <a:pt x="1765" y="1298"/>
                      <a:pt x="1771" y="1298"/>
                    </a:cubicBezTo>
                    <a:cubicBezTo>
                      <a:pt x="1776" y="1298"/>
                      <a:pt x="1781" y="1293"/>
                      <a:pt x="1781" y="1288"/>
                    </a:cubicBezTo>
                    <a:cubicBezTo>
                      <a:pt x="1781" y="1282"/>
                      <a:pt x="1776" y="1278"/>
                      <a:pt x="1771" y="1278"/>
                    </a:cubicBezTo>
                    <a:moveTo>
                      <a:pt x="1771" y="662"/>
                    </a:moveTo>
                    <a:cubicBezTo>
                      <a:pt x="1765" y="662"/>
                      <a:pt x="1761" y="666"/>
                      <a:pt x="1761" y="672"/>
                    </a:cubicBezTo>
                    <a:cubicBezTo>
                      <a:pt x="1761" y="677"/>
                      <a:pt x="1765" y="682"/>
                      <a:pt x="1771" y="682"/>
                    </a:cubicBezTo>
                    <a:cubicBezTo>
                      <a:pt x="1776" y="682"/>
                      <a:pt x="1781" y="677"/>
                      <a:pt x="1781" y="672"/>
                    </a:cubicBezTo>
                    <a:cubicBezTo>
                      <a:pt x="1781" y="666"/>
                      <a:pt x="1776" y="662"/>
                      <a:pt x="1771" y="662"/>
                    </a:cubicBezTo>
                    <a:moveTo>
                      <a:pt x="1771" y="618"/>
                    </a:moveTo>
                    <a:cubicBezTo>
                      <a:pt x="1765" y="618"/>
                      <a:pt x="1761" y="622"/>
                      <a:pt x="1761" y="628"/>
                    </a:cubicBezTo>
                    <a:cubicBezTo>
                      <a:pt x="1761" y="633"/>
                      <a:pt x="1765" y="638"/>
                      <a:pt x="1771" y="638"/>
                    </a:cubicBezTo>
                    <a:cubicBezTo>
                      <a:pt x="1776" y="638"/>
                      <a:pt x="1781" y="633"/>
                      <a:pt x="1781" y="628"/>
                    </a:cubicBezTo>
                    <a:cubicBezTo>
                      <a:pt x="1781" y="622"/>
                      <a:pt x="1776" y="618"/>
                      <a:pt x="1771" y="618"/>
                    </a:cubicBezTo>
                    <a:moveTo>
                      <a:pt x="857" y="2007"/>
                    </a:moveTo>
                    <a:cubicBezTo>
                      <a:pt x="853" y="2004"/>
                      <a:pt x="847" y="2006"/>
                      <a:pt x="844" y="2011"/>
                    </a:cubicBezTo>
                    <a:cubicBezTo>
                      <a:pt x="841" y="2016"/>
                      <a:pt x="843" y="2022"/>
                      <a:pt x="847" y="2024"/>
                    </a:cubicBezTo>
                    <a:cubicBezTo>
                      <a:pt x="849" y="2025"/>
                      <a:pt x="851" y="2026"/>
                      <a:pt x="852" y="2026"/>
                    </a:cubicBezTo>
                    <a:cubicBezTo>
                      <a:pt x="856" y="2026"/>
                      <a:pt x="859" y="2024"/>
                      <a:pt x="861" y="2021"/>
                    </a:cubicBezTo>
                    <a:cubicBezTo>
                      <a:pt x="864" y="2016"/>
                      <a:pt x="862" y="2010"/>
                      <a:pt x="857" y="2007"/>
                    </a:cubicBezTo>
                    <a:moveTo>
                      <a:pt x="1771" y="1102"/>
                    </a:moveTo>
                    <a:cubicBezTo>
                      <a:pt x="1765" y="1102"/>
                      <a:pt x="1761" y="1106"/>
                      <a:pt x="1761" y="1112"/>
                    </a:cubicBezTo>
                    <a:cubicBezTo>
                      <a:pt x="1761" y="1117"/>
                      <a:pt x="1765" y="1122"/>
                      <a:pt x="1771" y="1122"/>
                    </a:cubicBezTo>
                    <a:cubicBezTo>
                      <a:pt x="1776" y="1122"/>
                      <a:pt x="1781" y="1117"/>
                      <a:pt x="1781" y="1112"/>
                    </a:cubicBezTo>
                    <a:cubicBezTo>
                      <a:pt x="1781" y="1106"/>
                      <a:pt x="1776" y="1102"/>
                      <a:pt x="1771" y="1102"/>
                    </a:cubicBezTo>
                    <a:moveTo>
                      <a:pt x="1771" y="1190"/>
                    </a:moveTo>
                    <a:cubicBezTo>
                      <a:pt x="1765" y="1190"/>
                      <a:pt x="1761" y="1194"/>
                      <a:pt x="1761" y="1200"/>
                    </a:cubicBezTo>
                    <a:cubicBezTo>
                      <a:pt x="1761" y="1205"/>
                      <a:pt x="1765" y="1210"/>
                      <a:pt x="1771" y="1210"/>
                    </a:cubicBezTo>
                    <a:cubicBezTo>
                      <a:pt x="1776" y="1210"/>
                      <a:pt x="1781" y="1205"/>
                      <a:pt x="1781" y="1200"/>
                    </a:cubicBezTo>
                    <a:cubicBezTo>
                      <a:pt x="1781" y="1194"/>
                      <a:pt x="1776" y="1190"/>
                      <a:pt x="1771" y="1190"/>
                    </a:cubicBezTo>
                    <a:moveTo>
                      <a:pt x="1771" y="926"/>
                    </a:moveTo>
                    <a:cubicBezTo>
                      <a:pt x="1765" y="926"/>
                      <a:pt x="1761" y="930"/>
                      <a:pt x="1761" y="936"/>
                    </a:cubicBezTo>
                    <a:cubicBezTo>
                      <a:pt x="1761" y="941"/>
                      <a:pt x="1765" y="946"/>
                      <a:pt x="1771" y="946"/>
                    </a:cubicBezTo>
                    <a:cubicBezTo>
                      <a:pt x="1776" y="946"/>
                      <a:pt x="1781" y="941"/>
                      <a:pt x="1781" y="936"/>
                    </a:cubicBezTo>
                    <a:cubicBezTo>
                      <a:pt x="1781" y="930"/>
                      <a:pt x="1776" y="926"/>
                      <a:pt x="1771" y="926"/>
                    </a:cubicBezTo>
                    <a:moveTo>
                      <a:pt x="1771" y="970"/>
                    </a:moveTo>
                    <a:cubicBezTo>
                      <a:pt x="1765" y="970"/>
                      <a:pt x="1761" y="974"/>
                      <a:pt x="1761" y="980"/>
                    </a:cubicBezTo>
                    <a:cubicBezTo>
                      <a:pt x="1761" y="985"/>
                      <a:pt x="1765" y="990"/>
                      <a:pt x="1771" y="990"/>
                    </a:cubicBezTo>
                    <a:cubicBezTo>
                      <a:pt x="1776" y="990"/>
                      <a:pt x="1781" y="985"/>
                      <a:pt x="1781" y="980"/>
                    </a:cubicBezTo>
                    <a:cubicBezTo>
                      <a:pt x="1781" y="974"/>
                      <a:pt x="1776" y="970"/>
                      <a:pt x="1771" y="970"/>
                    </a:cubicBezTo>
                    <a:moveTo>
                      <a:pt x="1771" y="1014"/>
                    </a:moveTo>
                    <a:cubicBezTo>
                      <a:pt x="1765" y="1014"/>
                      <a:pt x="1761" y="1018"/>
                      <a:pt x="1761" y="1024"/>
                    </a:cubicBezTo>
                    <a:cubicBezTo>
                      <a:pt x="1761" y="1029"/>
                      <a:pt x="1765" y="1034"/>
                      <a:pt x="1771" y="1034"/>
                    </a:cubicBezTo>
                    <a:cubicBezTo>
                      <a:pt x="1776" y="1034"/>
                      <a:pt x="1781" y="1029"/>
                      <a:pt x="1781" y="1024"/>
                    </a:cubicBezTo>
                    <a:cubicBezTo>
                      <a:pt x="1781" y="1018"/>
                      <a:pt x="1776" y="1014"/>
                      <a:pt x="1771" y="1014"/>
                    </a:cubicBezTo>
                    <a:moveTo>
                      <a:pt x="1771" y="1058"/>
                    </a:moveTo>
                    <a:cubicBezTo>
                      <a:pt x="1765" y="1058"/>
                      <a:pt x="1761" y="1062"/>
                      <a:pt x="1761" y="1068"/>
                    </a:cubicBezTo>
                    <a:cubicBezTo>
                      <a:pt x="1761" y="1073"/>
                      <a:pt x="1765" y="1078"/>
                      <a:pt x="1771" y="1078"/>
                    </a:cubicBezTo>
                    <a:cubicBezTo>
                      <a:pt x="1776" y="1078"/>
                      <a:pt x="1781" y="1073"/>
                      <a:pt x="1781" y="1068"/>
                    </a:cubicBezTo>
                    <a:cubicBezTo>
                      <a:pt x="1781" y="1062"/>
                      <a:pt x="1776" y="1058"/>
                      <a:pt x="1771" y="1058"/>
                    </a:cubicBezTo>
                    <a:moveTo>
                      <a:pt x="1771" y="1146"/>
                    </a:moveTo>
                    <a:cubicBezTo>
                      <a:pt x="1765" y="1146"/>
                      <a:pt x="1761" y="1150"/>
                      <a:pt x="1761" y="1156"/>
                    </a:cubicBezTo>
                    <a:cubicBezTo>
                      <a:pt x="1761" y="1161"/>
                      <a:pt x="1765" y="1166"/>
                      <a:pt x="1771" y="1166"/>
                    </a:cubicBezTo>
                    <a:cubicBezTo>
                      <a:pt x="1776" y="1166"/>
                      <a:pt x="1781" y="1161"/>
                      <a:pt x="1781" y="1156"/>
                    </a:cubicBezTo>
                    <a:cubicBezTo>
                      <a:pt x="1781" y="1150"/>
                      <a:pt x="1776" y="1146"/>
                      <a:pt x="1771" y="1146"/>
                    </a:cubicBezTo>
                    <a:moveTo>
                      <a:pt x="1099" y="1906"/>
                    </a:moveTo>
                    <a:cubicBezTo>
                      <a:pt x="1094" y="1909"/>
                      <a:pt x="1092" y="1915"/>
                      <a:pt x="1095" y="1920"/>
                    </a:cubicBezTo>
                    <a:cubicBezTo>
                      <a:pt x="1097" y="1923"/>
                      <a:pt x="1100" y="1925"/>
                      <a:pt x="1104" y="1925"/>
                    </a:cubicBezTo>
                    <a:cubicBezTo>
                      <a:pt x="1105" y="1925"/>
                      <a:pt x="1107" y="1924"/>
                      <a:pt x="1109" y="1923"/>
                    </a:cubicBezTo>
                    <a:cubicBezTo>
                      <a:pt x="1113" y="1921"/>
                      <a:pt x="1115" y="1914"/>
                      <a:pt x="1112" y="1910"/>
                    </a:cubicBezTo>
                    <a:cubicBezTo>
                      <a:pt x="1110" y="1905"/>
                      <a:pt x="1103" y="1903"/>
                      <a:pt x="1099" y="1906"/>
                    </a:cubicBezTo>
                    <a:moveTo>
                      <a:pt x="1061" y="1928"/>
                    </a:moveTo>
                    <a:cubicBezTo>
                      <a:pt x="1056" y="1931"/>
                      <a:pt x="1054" y="1937"/>
                      <a:pt x="1057" y="1942"/>
                    </a:cubicBezTo>
                    <a:cubicBezTo>
                      <a:pt x="1059" y="1945"/>
                      <a:pt x="1062" y="1947"/>
                      <a:pt x="1066" y="1947"/>
                    </a:cubicBezTo>
                    <a:cubicBezTo>
                      <a:pt x="1067" y="1947"/>
                      <a:pt x="1069" y="1946"/>
                      <a:pt x="1071" y="1945"/>
                    </a:cubicBezTo>
                    <a:cubicBezTo>
                      <a:pt x="1075" y="1943"/>
                      <a:pt x="1077" y="1936"/>
                      <a:pt x="1074" y="1932"/>
                    </a:cubicBezTo>
                    <a:cubicBezTo>
                      <a:pt x="1071" y="1927"/>
                      <a:pt x="1065" y="1925"/>
                      <a:pt x="1061" y="1928"/>
                    </a:cubicBezTo>
                    <a:moveTo>
                      <a:pt x="1075" y="100"/>
                    </a:moveTo>
                    <a:cubicBezTo>
                      <a:pt x="1070" y="97"/>
                      <a:pt x="1064" y="99"/>
                      <a:pt x="1061" y="104"/>
                    </a:cubicBezTo>
                    <a:cubicBezTo>
                      <a:pt x="1058" y="108"/>
                      <a:pt x="1060" y="114"/>
                      <a:pt x="1065" y="117"/>
                    </a:cubicBezTo>
                    <a:cubicBezTo>
                      <a:pt x="1066" y="118"/>
                      <a:pt x="1068" y="119"/>
                      <a:pt x="1070" y="119"/>
                    </a:cubicBezTo>
                    <a:cubicBezTo>
                      <a:pt x="1073" y="119"/>
                      <a:pt x="1077" y="117"/>
                      <a:pt x="1078" y="114"/>
                    </a:cubicBezTo>
                    <a:cubicBezTo>
                      <a:pt x="1081" y="109"/>
                      <a:pt x="1080" y="103"/>
                      <a:pt x="1075" y="100"/>
                    </a:cubicBezTo>
                    <a:moveTo>
                      <a:pt x="1175" y="1862"/>
                    </a:moveTo>
                    <a:cubicBezTo>
                      <a:pt x="1170" y="1865"/>
                      <a:pt x="1168" y="1871"/>
                      <a:pt x="1171" y="1876"/>
                    </a:cubicBezTo>
                    <a:cubicBezTo>
                      <a:pt x="1173" y="1879"/>
                      <a:pt x="1176" y="1881"/>
                      <a:pt x="1180" y="1881"/>
                    </a:cubicBezTo>
                    <a:cubicBezTo>
                      <a:pt x="1182" y="1881"/>
                      <a:pt x="1183" y="1880"/>
                      <a:pt x="1185" y="1879"/>
                    </a:cubicBezTo>
                    <a:cubicBezTo>
                      <a:pt x="1190" y="1877"/>
                      <a:pt x="1191" y="1870"/>
                      <a:pt x="1188" y="1866"/>
                    </a:cubicBezTo>
                    <a:cubicBezTo>
                      <a:pt x="1186" y="1861"/>
                      <a:pt x="1180" y="1859"/>
                      <a:pt x="1175" y="1862"/>
                    </a:cubicBezTo>
                    <a:moveTo>
                      <a:pt x="1022" y="1950"/>
                    </a:moveTo>
                    <a:cubicBezTo>
                      <a:pt x="1018" y="1953"/>
                      <a:pt x="1016" y="1959"/>
                      <a:pt x="1019" y="1964"/>
                    </a:cubicBezTo>
                    <a:cubicBezTo>
                      <a:pt x="1021" y="1967"/>
                      <a:pt x="1024" y="1969"/>
                      <a:pt x="1027" y="1969"/>
                    </a:cubicBezTo>
                    <a:cubicBezTo>
                      <a:pt x="1029" y="1969"/>
                      <a:pt x="1031" y="1968"/>
                      <a:pt x="1032" y="1967"/>
                    </a:cubicBezTo>
                    <a:cubicBezTo>
                      <a:pt x="1037" y="1965"/>
                      <a:pt x="1039" y="1958"/>
                      <a:pt x="1036" y="1954"/>
                    </a:cubicBezTo>
                    <a:cubicBezTo>
                      <a:pt x="1033" y="1949"/>
                      <a:pt x="1027" y="1947"/>
                      <a:pt x="1022" y="1950"/>
                    </a:cubicBezTo>
                    <a:moveTo>
                      <a:pt x="1151" y="144"/>
                    </a:moveTo>
                    <a:cubicBezTo>
                      <a:pt x="1146" y="141"/>
                      <a:pt x="1140" y="143"/>
                      <a:pt x="1137" y="148"/>
                    </a:cubicBezTo>
                    <a:cubicBezTo>
                      <a:pt x="1135" y="152"/>
                      <a:pt x="1136" y="158"/>
                      <a:pt x="1141" y="161"/>
                    </a:cubicBezTo>
                    <a:cubicBezTo>
                      <a:pt x="1143" y="162"/>
                      <a:pt x="1144" y="163"/>
                      <a:pt x="1146" y="163"/>
                    </a:cubicBezTo>
                    <a:cubicBezTo>
                      <a:pt x="1149" y="163"/>
                      <a:pt x="1153" y="161"/>
                      <a:pt x="1155" y="158"/>
                    </a:cubicBezTo>
                    <a:cubicBezTo>
                      <a:pt x="1157" y="153"/>
                      <a:pt x="1156" y="147"/>
                      <a:pt x="1151" y="144"/>
                    </a:cubicBezTo>
                    <a:moveTo>
                      <a:pt x="1113" y="122"/>
                    </a:moveTo>
                    <a:cubicBezTo>
                      <a:pt x="1108" y="119"/>
                      <a:pt x="1102" y="121"/>
                      <a:pt x="1099" y="126"/>
                    </a:cubicBezTo>
                    <a:cubicBezTo>
                      <a:pt x="1096" y="130"/>
                      <a:pt x="1098" y="136"/>
                      <a:pt x="1103" y="139"/>
                    </a:cubicBezTo>
                    <a:cubicBezTo>
                      <a:pt x="1104" y="140"/>
                      <a:pt x="1106" y="141"/>
                      <a:pt x="1108" y="141"/>
                    </a:cubicBezTo>
                    <a:cubicBezTo>
                      <a:pt x="1111" y="141"/>
                      <a:pt x="1115" y="139"/>
                      <a:pt x="1117" y="136"/>
                    </a:cubicBezTo>
                    <a:cubicBezTo>
                      <a:pt x="1119" y="131"/>
                      <a:pt x="1118" y="125"/>
                      <a:pt x="1113" y="122"/>
                    </a:cubicBezTo>
                    <a:moveTo>
                      <a:pt x="1137" y="1884"/>
                    </a:moveTo>
                    <a:cubicBezTo>
                      <a:pt x="1132" y="1887"/>
                      <a:pt x="1130" y="1893"/>
                      <a:pt x="1133" y="1898"/>
                    </a:cubicBezTo>
                    <a:cubicBezTo>
                      <a:pt x="1135" y="1901"/>
                      <a:pt x="1138" y="1903"/>
                      <a:pt x="1142" y="1903"/>
                    </a:cubicBezTo>
                    <a:cubicBezTo>
                      <a:pt x="1143" y="1903"/>
                      <a:pt x="1145" y="1902"/>
                      <a:pt x="1147" y="1901"/>
                    </a:cubicBezTo>
                    <a:cubicBezTo>
                      <a:pt x="1152" y="1899"/>
                      <a:pt x="1153" y="1892"/>
                      <a:pt x="1150" y="1888"/>
                    </a:cubicBezTo>
                    <a:cubicBezTo>
                      <a:pt x="1148" y="1883"/>
                      <a:pt x="1142" y="1881"/>
                      <a:pt x="1137" y="1884"/>
                    </a:cubicBezTo>
                    <a:moveTo>
                      <a:pt x="1037" y="78"/>
                    </a:moveTo>
                    <a:cubicBezTo>
                      <a:pt x="1032" y="75"/>
                      <a:pt x="1026" y="77"/>
                      <a:pt x="1023" y="82"/>
                    </a:cubicBezTo>
                    <a:cubicBezTo>
                      <a:pt x="1020" y="86"/>
                      <a:pt x="1022" y="92"/>
                      <a:pt x="1027" y="95"/>
                    </a:cubicBezTo>
                    <a:cubicBezTo>
                      <a:pt x="1028" y="96"/>
                      <a:pt x="1030" y="97"/>
                      <a:pt x="1032" y="97"/>
                    </a:cubicBezTo>
                    <a:cubicBezTo>
                      <a:pt x="1035" y="97"/>
                      <a:pt x="1038" y="95"/>
                      <a:pt x="1040" y="92"/>
                    </a:cubicBezTo>
                    <a:cubicBezTo>
                      <a:pt x="1043" y="87"/>
                      <a:pt x="1041" y="81"/>
                      <a:pt x="1037" y="78"/>
                    </a:cubicBezTo>
                    <a:moveTo>
                      <a:pt x="908" y="2016"/>
                    </a:moveTo>
                    <a:cubicBezTo>
                      <a:pt x="903" y="2019"/>
                      <a:pt x="902" y="2025"/>
                      <a:pt x="904" y="2030"/>
                    </a:cubicBezTo>
                    <a:cubicBezTo>
                      <a:pt x="906" y="2033"/>
                      <a:pt x="910" y="2035"/>
                      <a:pt x="913" y="2035"/>
                    </a:cubicBezTo>
                    <a:cubicBezTo>
                      <a:pt x="915" y="2035"/>
                      <a:pt x="917" y="2034"/>
                      <a:pt x="918" y="2033"/>
                    </a:cubicBezTo>
                    <a:cubicBezTo>
                      <a:pt x="923" y="2031"/>
                      <a:pt x="925" y="2024"/>
                      <a:pt x="922" y="2020"/>
                    </a:cubicBezTo>
                    <a:cubicBezTo>
                      <a:pt x="919" y="2015"/>
                      <a:pt x="913" y="2013"/>
                      <a:pt x="908" y="2016"/>
                    </a:cubicBezTo>
                    <a:moveTo>
                      <a:pt x="896" y="2029"/>
                    </a:moveTo>
                    <a:cubicBezTo>
                      <a:pt x="891" y="2026"/>
                      <a:pt x="885" y="2028"/>
                      <a:pt x="882" y="2033"/>
                    </a:cubicBezTo>
                    <a:cubicBezTo>
                      <a:pt x="879" y="2038"/>
                      <a:pt x="881" y="2044"/>
                      <a:pt x="886" y="2046"/>
                    </a:cubicBezTo>
                    <a:cubicBezTo>
                      <a:pt x="887" y="2047"/>
                      <a:pt x="889" y="2048"/>
                      <a:pt x="890" y="2048"/>
                    </a:cubicBezTo>
                    <a:cubicBezTo>
                      <a:pt x="894" y="2048"/>
                      <a:pt x="897" y="2046"/>
                      <a:pt x="899" y="2043"/>
                    </a:cubicBezTo>
                    <a:cubicBezTo>
                      <a:pt x="902" y="2038"/>
                      <a:pt x="900" y="2032"/>
                      <a:pt x="896" y="2029"/>
                    </a:cubicBezTo>
                    <a:moveTo>
                      <a:pt x="888" y="7"/>
                    </a:moveTo>
                    <a:cubicBezTo>
                      <a:pt x="885" y="2"/>
                      <a:pt x="879" y="0"/>
                      <a:pt x="874" y="3"/>
                    </a:cubicBezTo>
                    <a:cubicBezTo>
                      <a:pt x="869" y="6"/>
                      <a:pt x="868" y="12"/>
                      <a:pt x="871" y="17"/>
                    </a:cubicBezTo>
                    <a:cubicBezTo>
                      <a:pt x="872" y="20"/>
                      <a:pt x="876" y="22"/>
                      <a:pt x="879" y="22"/>
                    </a:cubicBezTo>
                    <a:cubicBezTo>
                      <a:pt x="881" y="22"/>
                      <a:pt x="883" y="21"/>
                      <a:pt x="884" y="20"/>
                    </a:cubicBezTo>
                    <a:cubicBezTo>
                      <a:pt x="889" y="17"/>
                      <a:pt x="891" y="11"/>
                      <a:pt x="888" y="7"/>
                    </a:cubicBezTo>
                    <a:moveTo>
                      <a:pt x="922" y="12"/>
                    </a:moveTo>
                    <a:cubicBezTo>
                      <a:pt x="918" y="9"/>
                      <a:pt x="911" y="11"/>
                      <a:pt x="909" y="16"/>
                    </a:cubicBezTo>
                    <a:cubicBezTo>
                      <a:pt x="906" y="20"/>
                      <a:pt x="908" y="26"/>
                      <a:pt x="912" y="29"/>
                    </a:cubicBezTo>
                    <a:cubicBezTo>
                      <a:pt x="914" y="30"/>
                      <a:pt x="916" y="31"/>
                      <a:pt x="917" y="31"/>
                    </a:cubicBezTo>
                    <a:cubicBezTo>
                      <a:pt x="921" y="31"/>
                      <a:pt x="924" y="29"/>
                      <a:pt x="926" y="26"/>
                    </a:cubicBezTo>
                    <a:cubicBezTo>
                      <a:pt x="929" y="21"/>
                      <a:pt x="927" y="15"/>
                      <a:pt x="922" y="12"/>
                    </a:cubicBezTo>
                    <a:moveTo>
                      <a:pt x="1494" y="342"/>
                    </a:moveTo>
                    <a:cubicBezTo>
                      <a:pt x="1489" y="339"/>
                      <a:pt x="1483" y="341"/>
                      <a:pt x="1480" y="346"/>
                    </a:cubicBezTo>
                    <a:cubicBezTo>
                      <a:pt x="1477" y="350"/>
                      <a:pt x="1479" y="356"/>
                      <a:pt x="1484" y="359"/>
                    </a:cubicBezTo>
                    <a:cubicBezTo>
                      <a:pt x="1485" y="360"/>
                      <a:pt x="1487" y="361"/>
                      <a:pt x="1489" y="361"/>
                    </a:cubicBezTo>
                    <a:cubicBezTo>
                      <a:pt x="1492" y="361"/>
                      <a:pt x="1496" y="359"/>
                      <a:pt x="1498" y="356"/>
                    </a:cubicBezTo>
                    <a:cubicBezTo>
                      <a:pt x="1500" y="351"/>
                      <a:pt x="1499" y="345"/>
                      <a:pt x="1494" y="342"/>
                    </a:cubicBezTo>
                    <a:moveTo>
                      <a:pt x="999" y="56"/>
                    </a:moveTo>
                    <a:cubicBezTo>
                      <a:pt x="994" y="53"/>
                      <a:pt x="988" y="55"/>
                      <a:pt x="985" y="60"/>
                    </a:cubicBezTo>
                    <a:cubicBezTo>
                      <a:pt x="982" y="64"/>
                      <a:pt x="984" y="70"/>
                      <a:pt x="989" y="73"/>
                    </a:cubicBezTo>
                    <a:cubicBezTo>
                      <a:pt x="990" y="74"/>
                      <a:pt x="992" y="75"/>
                      <a:pt x="994" y="75"/>
                    </a:cubicBezTo>
                    <a:cubicBezTo>
                      <a:pt x="997" y="75"/>
                      <a:pt x="1000" y="73"/>
                      <a:pt x="1002" y="70"/>
                    </a:cubicBezTo>
                    <a:cubicBezTo>
                      <a:pt x="1005" y="65"/>
                      <a:pt x="1003" y="59"/>
                      <a:pt x="999" y="56"/>
                    </a:cubicBezTo>
                    <a:moveTo>
                      <a:pt x="984" y="1972"/>
                    </a:moveTo>
                    <a:cubicBezTo>
                      <a:pt x="980" y="1975"/>
                      <a:pt x="978" y="1981"/>
                      <a:pt x="981" y="1986"/>
                    </a:cubicBezTo>
                    <a:cubicBezTo>
                      <a:pt x="983" y="1989"/>
                      <a:pt x="986" y="1991"/>
                      <a:pt x="989" y="1991"/>
                    </a:cubicBezTo>
                    <a:cubicBezTo>
                      <a:pt x="991" y="1991"/>
                      <a:pt x="993" y="1990"/>
                      <a:pt x="994" y="1989"/>
                    </a:cubicBezTo>
                    <a:cubicBezTo>
                      <a:pt x="999" y="1987"/>
                      <a:pt x="1001" y="1980"/>
                      <a:pt x="998" y="1976"/>
                    </a:cubicBezTo>
                    <a:cubicBezTo>
                      <a:pt x="995" y="1971"/>
                      <a:pt x="989" y="1969"/>
                      <a:pt x="984" y="1972"/>
                    </a:cubicBezTo>
                    <a:moveTo>
                      <a:pt x="960" y="34"/>
                    </a:moveTo>
                    <a:cubicBezTo>
                      <a:pt x="956" y="31"/>
                      <a:pt x="950" y="33"/>
                      <a:pt x="947" y="38"/>
                    </a:cubicBezTo>
                    <a:cubicBezTo>
                      <a:pt x="944" y="42"/>
                      <a:pt x="946" y="48"/>
                      <a:pt x="950" y="51"/>
                    </a:cubicBezTo>
                    <a:cubicBezTo>
                      <a:pt x="952" y="52"/>
                      <a:pt x="954" y="53"/>
                      <a:pt x="955" y="53"/>
                    </a:cubicBezTo>
                    <a:cubicBezTo>
                      <a:pt x="959" y="53"/>
                      <a:pt x="962" y="51"/>
                      <a:pt x="964" y="48"/>
                    </a:cubicBezTo>
                    <a:cubicBezTo>
                      <a:pt x="967" y="43"/>
                      <a:pt x="965" y="37"/>
                      <a:pt x="960" y="34"/>
                    </a:cubicBezTo>
                    <a:moveTo>
                      <a:pt x="946" y="1994"/>
                    </a:moveTo>
                    <a:cubicBezTo>
                      <a:pt x="941" y="1997"/>
                      <a:pt x="940" y="2003"/>
                      <a:pt x="943" y="2008"/>
                    </a:cubicBezTo>
                    <a:cubicBezTo>
                      <a:pt x="944" y="2011"/>
                      <a:pt x="948" y="2013"/>
                      <a:pt x="951" y="2013"/>
                    </a:cubicBezTo>
                    <a:cubicBezTo>
                      <a:pt x="953" y="2013"/>
                      <a:pt x="955" y="2012"/>
                      <a:pt x="956" y="2011"/>
                    </a:cubicBezTo>
                    <a:cubicBezTo>
                      <a:pt x="961" y="2009"/>
                      <a:pt x="963" y="2002"/>
                      <a:pt x="960" y="1998"/>
                    </a:cubicBezTo>
                    <a:cubicBezTo>
                      <a:pt x="957" y="1993"/>
                      <a:pt x="951" y="1991"/>
                      <a:pt x="946" y="1994"/>
                    </a:cubicBezTo>
                    <a:moveTo>
                      <a:pt x="1403" y="1730"/>
                    </a:moveTo>
                    <a:cubicBezTo>
                      <a:pt x="1399" y="1733"/>
                      <a:pt x="1397" y="1739"/>
                      <a:pt x="1400" y="1744"/>
                    </a:cubicBezTo>
                    <a:cubicBezTo>
                      <a:pt x="1402" y="1747"/>
                      <a:pt x="1405" y="1749"/>
                      <a:pt x="1408" y="1749"/>
                    </a:cubicBezTo>
                    <a:cubicBezTo>
                      <a:pt x="1410" y="1749"/>
                      <a:pt x="1412" y="1748"/>
                      <a:pt x="1413" y="1747"/>
                    </a:cubicBezTo>
                    <a:cubicBezTo>
                      <a:pt x="1418" y="1745"/>
                      <a:pt x="1420" y="1738"/>
                      <a:pt x="1417" y="1734"/>
                    </a:cubicBezTo>
                    <a:cubicBezTo>
                      <a:pt x="1414" y="1729"/>
                      <a:pt x="1408" y="1727"/>
                      <a:pt x="1403" y="1730"/>
                    </a:cubicBezTo>
                    <a:moveTo>
                      <a:pt x="1380" y="276"/>
                    </a:moveTo>
                    <a:cubicBezTo>
                      <a:pt x="1375" y="273"/>
                      <a:pt x="1369" y="275"/>
                      <a:pt x="1366" y="280"/>
                    </a:cubicBezTo>
                    <a:cubicBezTo>
                      <a:pt x="1363" y="284"/>
                      <a:pt x="1365" y="290"/>
                      <a:pt x="1370" y="293"/>
                    </a:cubicBezTo>
                    <a:cubicBezTo>
                      <a:pt x="1371" y="294"/>
                      <a:pt x="1373" y="295"/>
                      <a:pt x="1375" y="295"/>
                    </a:cubicBezTo>
                    <a:cubicBezTo>
                      <a:pt x="1378" y="295"/>
                      <a:pt x="1381" y="293"/>
                      <a:pt x="1383" y="290"/>
                    </a:cubicBezTo>
                    <a:cubicBezTo>
                      <a:pt x="1386" y="285"/>
                      <a:pt x="1384" y="279"/>
                      <a:pt x="1380" y="276"/>
                    </a:cubicBezTo>
                    <a:moveTo>
                      <a:pt x="1418" y="298"/>
                    </a:moveTo>
                    <a:cubicBezTo>
                      <a:pt x="1413" y="295"/>
                      <a:pt x="1407" y="297"/>
                      <a:pt x="1404" y="302"/>
                    </a:cubicBezTo>
                    <a:cubicBezTo>
                      <a:pt x="1401" y="306"/>
                      <a:pt x="1403" y="312"/>
                      <a:pt x="1408" y="315"/>
                    </a:cubicBezTo>
                    <a:cubicBezTo>
                      <a:pt x="1409" y="316"/>
                      <a:pt x="1411" y="317"/>
                      <a:pt x="1413" y="317"/>
                    </a:cubicBezTo>
                    <a:cubicBezTo>
                      <a:pt x="1416" y="317"/>
                      <a:pt x="1419" y="315"/>
                      <a:pt x="1421" y="312"/>
                    </a:cubicBezTo>
                    <a:cubicBezTo>
                      <a:pt x="1424" y="307"/>
                      <a:pt x="1422" y="301"/>
                      <a:pt x="1418" y="298"/>
                    </a:cubicBezTo>
                    <a:moveTo>
                      <a:pt x="1365" y="1752"/>
                    </a:moveTo>
                    <a:cubicBezTo>
                      <a:pt x="1361" y="1755"/>
                      <a:pt x="1359" y="1761"/>
                      <a:pt x="1362" y="1766"/>
                    </a:cubicBezTo>
                    <a:cubicBezTo>
                      <a:pt x="1364" y="1769"/>
                      <a:pt x="1367" y="1771"/>
                      <a:pt x="1370" y="1771"/>
                    </a:cubicBezTo>
                    <a:cubicBezTo>
                      <a:pt x="1372" y="1771"/>
                      <a:pt x="1374" y="1770"/>
                      <a:pt x="1375" y="1769"/>
                    </a:cubicBezTo>
                    <a:cubicBezTo>
                      <a:pt x="1380" y="1767"/>
                      <a:pt x="1382" y="1760"/>
                      <a:pt x="1379" y="1756"/>
                    </a:cubicBezTo>
                    <a:cubicBezTo>
                      <a:pt x="1376" y="1751"/>
                      <a:pt x="1370" y="1749"/>
                      <a:pt x="1365" y="1752"/>
                    </a:cubicBezTo>
                    <a:moveTo>
                      <a:pt x="1189" y="166"/>
                    </a:moveTo>
                    <a:cubicBezTo>
                      <a:pt x="1184" y="163"/>
                      <a:pt x="1178" y="165"/>
                      <a:pt x="1175" y="170"/>
                    </a:cubicBezTo>
                    <a:cubicBezTo>
                      <a:pt x="1173" y="174"/>
                      <a:pt x="1174" y="180"/>
                      <a:pt x="1179" y="183"/>
                    </a:cubicBezTo>
                    <a:cubicBezTo>
                      <a:pt x="1181" y="184"/>
                      <a:pt x="1182" y="185"/>
                      <a:pt x="1184" y="185"/>
                    </a:cubicBezTo>
                    <a:cubicBezTo>
                      <a:pt x="1187" y="185"/>
                      <a:pt x="1191" y="183"/>
                      <a:pt x="1193" y="180"/>
                    </a:cubicBezTo>
                    <a:cubicBezTo>
                      <a:pt x="1195" y="175"/>
                      <a:pt x="1194" y="169"/>
                      <a:pt x="1189" y="166"/>
                    </a:cubicBezTo>
                    <a:moveTo>
                      <a:pt x="1442" y="1708"/>
                    </a:moveTo>
                    <a:cubicBezTo>
                      <a:pt x="1437" y="1711"/>
                      <a:pt x="1435" y="1717"/>
                      <a:pt x="1438" y="1722"/>
                    </a:cubicBezTo>
                    <a:cubicBezTo>
                      <a:pt x="1440" y="1725"/>
                      <a:pt x="1443" y="1727"/>
                      <a:pt x="1447" y="1727"/>
                    </a:cubicBezTo>
                    <a:cubicBezTo>
                      <a:pt x="1448" y="1727"/>
                      <a:pt x="1450" y="1726"/>
                      <a:pt x="1452" y="1725"/>
                    </a:cubicBezTo>
                    <a:cubicBezTo>
                      <a:pt x="1456" y="1723"/>
                      <a:pt x="1458" y="1716"/>
                      <a:pt x="1455" y="1712"/>
                    </a:cubicBezTo>
                    <a:cubicBezTo>
                      <a:pt x="1452" y="1707"/>
                      <a:pt x="1446" y="1705"/>
                      <a:pt x="1442" y="1708"/>
                    </a:cubicBezTo>
                    <a:moveTo>
                      <a:pt x="1341" y="254"/>
                    </a:moveTo>
                    <a:cubicBezTo>
                      <a:pt x="1337" y="251"/>
                      <a:pt x="1331" y="253"/>
                      <a:pt x="1328" y="258"/>
                    </a:cubicBezTo>
                    <a:cubicBezTo>
                      <a:pt x="1325" y="262"/>
                      <a:pt x="1327" y="268"/>
                      <a:pt x="1331" y="271"/>
                    </a:cubicBezTo>
                    <a:cubicBezTo>
                      <a:pt x="1333" y="272"/>
                      <a:pt x="1335" y="273"/>
                      <a:pt x="1336" y="273"/>
                    </a:cubicBezTo>
                    <a:cubicBezTo>
                      <a:pt x="1340" y="273"/>
                      <a:pt x="1343" y="271"/>
                      <a:pt x="1345" y="268"/>
                    </a:cubicBezTo>
                    <a:cubicBezTo>
                      <a:pt x="1348" y="263"/>
                      <a:pt x="1346" y="257"/>
                      <a:pt x="1341" y="254"/>
                    </a:cubicBezTo>
                    <a:moveTo>
                      <a:pt x="1456" y="320"/>
                    </a:moveTo>
                    <a:cubicBezTo>
                      <a:pt x="1451" y="317"/>
                      <a:pt x="1445" y="319"/>
                      <a:pt x="1442" y="324"/>
                    </a:cubicBezTo>
                    <a:cubicBezTo>
                      <a:pt x="1439" y="328"/>
                      <a:pt x="1441" y="334"/>
                      <a:pt x="1446" y="337"/>
                    </a:cubicBezTo>
                    <a:cubicBezTo>
                      <a:pt x="1447" y="338"/>
                      <a:pt x="1449" y="339"/>
                      <a:pt x="1451" y="339"/>
                    </a:cubicBezTo>
                    <a:cubicBezTo>
                      <a:pt x="1454" y="339"/>
                      <a:pt x="1458" y="337"/>
                      <a:pt x="1459" y="334"/>
                    </a:cubicBezTo>
                    <a:cubicBezTo>
                      <a:pt x="1462" y="329"/>
                      <a:pt x="1461" y="323"/>
                      <a:pt x="1456" y="320"/>
                    </a:cubicBezTo>
                    <a:moveTo>
                      <a:pt x="1480" y="1686"/>
                    </a:moveTo>
                    <a:cubicBezTo>
                      <a:pt x="1475" y="1689"/>
                      <a:pt x="1473" y="1695"/>
                      <a:pt x="1476" y="1700"/>
                    </a:cubicBezTo>
                    <a:cubicBezTo>
                      <a:pt x="1478" y="1703"/>
                      <a:pt x="1481" y="1705"/>
                      <a:pt x="1485" y="1705"/>
                    </a:cubicBezTo>
                    <a:cubicBezTo>
                      <a:pt x="1486" y="1705"/>
                      <a:pt x="1488" y="1704"/>
                      <a:pt x="1490" y="1703"/>
                    </a:cubicBezTo>
                    <a:cubicBezTo>
                      <a:pt x="1494" y="1701"/>
                      <a:pt x="1496" y="1694"/>
                      <a:pt x="1493" y="1690"/>
                    </a:cubicBezTo>
                    <a:cubicBezTo>
                      <a:pt x="1491" y="1685"/>
                      <a:pt x="1484" y="1683"/>
                      <a:pt x="1480" y="1686"/>
                    </a:cubicBezTo>
                    <a:moveTo>
                      <a:pt x="1227" y="188"/>
                    </a:moveTo>
                    <a:cubicBezTo>
                      <a:pt x="1222" y="185"/>
                      <a:pt x="1216" y="187"/>
                      <a:pt x="1213" y="192"/>
                    </a:cubicBezTo>
                    <a:cubicBezTo>
                      <a:pt x="1211" y="196"/>
                      <a:pt x="1212" y="202"/>
                      <a:pt x="1217" y="205"/>
                    </a:cubicBezTo>
                    <a:cubicBezTo>
                      <a:pt x="1219" y="206"/>
                      <a:pt x="1220" y="207"/>
                      <a:pt x="1222" y="207"/>
                    </a:cubicBezTo>
                    <a:cubicBezTo>
                      <a:pt x="1226" y="207"/>
                      <a:pt x="1229" y="205"/>
                      <a:pt x="1231" y="202"/>
                    </a:cubicBezTo>
                    <a:cubicBezTo>
                      <a:pt x="1234" y="197"/>
                      <a:pt x="1232" y="191"/>
                      <a:pt x="1227" y="188"/>
                    </a:cubicBezTo>
                    <a:moveTo>
                      <a:pt x="1251" y="1818"/>
                    </a:moveTo>
                    <a:cubicBezTo>
                      <a:pt x="1246" y="1821"/>
                      <a:pt x="1245" y="1827"/>
                      <a:pt x="1247" y="1832"/>
                    </a:cubicBezTo>
                    <a:cubicBezTo>
                      <a:pt x="1249" y="1835"/>
                      <a:pt x="1253" y="1837"/>
                      <a:pt x="1256" y="1837"/>
                    </a:cubicBezTo>
                    <a:cubicBezTo>
                      <a:pt x="1258" y="1837"/>
                      <a:pt x="1259" y="1836"/>
                      <a:pt x="1261" y="1835"/>
                    </a:cubicBezTo>
                    <a:cubicBezTo>
                      <a:pt x="1266" y="1833"/>
                      <a:pt x="1267" y="1826"/>
                      <a:pt x="1265" y="1822"/>
                    </a:cubicBezTo>
                    <a:cubicBezTo>
                      <a:pt x="1262" y="1817"/>
                      <a:pt x="1256" y="1815"/>
                      <a:pt x="1251" y="1818"/>
                    </a:cubicBezTo>
                    <a:moveTo>
                      <a:pt x="1327" y="1774"/>
                    </a:moveTo>
                    <a:cubicBezTo>
                      <a:pt x="1322" y="1777"/>
                      <a:pt x="1321" y="1783"/>
                      <a:pt x="1324" y="1788"/>
                    </a:cubicBezTo>
                    <a:cubicBezTo>
                      <a:pt x="1325" y="1791"/>
                      <a:pt x="1329" y="1793"/>
                      <a:pt x="1332" y="1793"/>
                    </a:cubicBezTo>
                    <a:cubicBezTo>
                      <a:pt x="1334" y="1793"/>
                      <a:pt x="1336" y="1792"/>
                      <a:pt x="1337" y="1791"/>
                    </a:cubicBezTo>
                    <a:cubicBezTo>
                      <a:pt x="1342" y="1789"/>
                      <a:pt x="1344" y="1782"/>
                      <a:pt x="1341" y="1778"/>
                    </a:cubicBezTo>
                    <a:cubicBezTo>
                      <a:pt x="1338" y="1773"/>
                      <a:pt x="1332" y="1771"/>
                      <a:pt x="1327" y="1774"/>
                    </a:cubicBezTo>
                    <a:moveTo>
                      <a:pt x="1213" y="1840"/>
                    </a:moveTo>
                    <a:cubicBezTo>
                      <a:pt x="1208" y="1843"/>
                      <a:pt x="1207" y="1849"/>
                      <a:pt x="1209" y="1854"/>
                    </a:cubicBezTo>
                    <a:cubicBezTo>
                      <a:pt x="1211" y="1857"/>
                      <a:pt x="1214" y="1859"/>
                      <a:pt x="1218" y="1859"/>
                    </a:cubicBezTo>
                    <a:cubicBezTo>
                      <a:pt x="1220" y="1859"/>
                      <a:pt x="1221" y="1858"/>
                      <a:pt x="1223" y="1857"/>
                    </a:cubicBezTo>
                    <a:cubicBezTo>
                      <a:pt x="1228" y="1855"/>
                      <a:pt x="1229" y="1848"/>
                      <a:pt x="1227" y="1844"/>
                    </a:cubicBezTo>
                    <a:cubicBezTo>
                      <a:pt x="1224" y="1839"/>
                      <a:pt x="1218" y="1837"/>
                      <a:pt x="1213" y="1840"/>
                    </a:cubicBezTo>
                    <a:moveTo>
                      <a:pt x="1303" y="232"/>
                    </a:moveTo>
                    <a:cubicBezTo>
                      <a:pt x="1299" y="229"/>
                      <a:pt x="1292" y="231"/>
                      <a:pt x="1290" y="236"/>
                    </a:cubicBezTo>
                    <a:cubicBezTo>
                      <a:pt x="1287" y="240"/>
                      <a:pt x="1289" y="246"/>
                      <a:pt x="1293" y="249"/>
                    </a:cubicBezTo>
                    <a:cubicBezTo>
                      <a:pt x="1295" y="250"/>
                      <a:pt x="1297" y="251"/>
                      <a:pt x="1298" y="251"/>
                    </a:cubicBezTo>
                    <a:cubicBezTo>
                      <a:pt x="1302" y="251"/>
                      <a:pt x="1305" y="249"/>
                      <a:pt x="1307" y="246"/>
                    </a:cubicBezTo>
                    <a:cubicBezTo>
                      <a:pt x="1310" y="241"/>
                      <a:pt x="1308" y="235"/>
                      <a:pt x="1303" y="232"/>
                    </a:cubicBezTo>
                    <a:moveTo>
                      <a:pt x="1289" y="1796"/>
                    </a:moveTo>
                    <a:cubicBezTo>
                      <a:pt x="1284" y="1799"/>
                      <a:pt x="1283" y="1805"/>
                      <a:pt x="1285" y="1810"/>
                    </a:cubicBezTo>
                    <a:cubicBezTo>
                      <a:pt x="1287" y="1813"/>
                      <a:pt x="1291" y="1815"/>
                      <a:pt x="1294" y="1815"/>
                    </a:cubicBezTo>
                    <a:cubicBezTo>
                      <a:pt x="1296" y="1815"/>
                      <a:pt x="1298" y="1814"/>
                      <a:pt x="1299" y="1813"/>
                    </a:cubicBezTo>
                    <a:cubicBezTo>
                      <a:pt x="1304" y="1811"/>
                      <a:pt x="1306" y="1804"/>
                      <a:pt x="1303" y="1800"/>
                    </a:cubicBezTo>
                    <a:cubicBezTo>
                      <a:pt x="1300" y="1795"/>
                      <a:pt x="1294" y="1793"/>
                      <a:pt x="1289" y="1796"/>
                    </a:cubicBezTo>
                    <a:moveTo>
                      <a:pt x="1265" y="210"/>
                    </a:moveTo>
                    <a:cubicBezTo>
                      <a:pt x="1260" y="207"/>
                      <a:pt x="1254" y="209"/>
                      <a:pt x="1252" y="214"/>
                    </a:cubicBezTo>
                    <a:cubicBezTo>
                      <a:pt x="1249" y="218"/>
                      <a:pt x="1250" y="224"/>
                      <a:pt x="1255" y="227"/>
                    </a:cubicBezTo>
                    <a:cubicBezTo>
                      <a:pt x="1257" y="228"/>
                      <a:pt x="1259" y="229"/>
                      <a:pt x="1260" y="229"/>
                    </a:cubicBezTo>
                    <a:cubicBezTo>
                      <a:pt x="1264" y="229"/>
                      <a:pt x="1267" y="227"/>
                      <a:pt x="1269" y="224"/>
                    </a:cubicBezTo>
                    <a:cubicBezTo>
                      <a:pt x="1272" y="219"/>
                      <a:pt x="1270" y="213"/>
                      <a:pt x="1265" y="210"/>
                    </a:cubicBezTo>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7145E3B0-C00A-46F6-8E46-B65E4A802DD7}"/>
                  </a:ext>
                </a:extLst>
              </p:cNvPr>
              <p:cNvGrpSpPr/>
              <p:nvPr/>
            </p:nvGrpSpPr>
            <p:grpSpPr>
              <a:xfrm>
                <a:off x="4932506" y="2772831"/>
                <a:ext cx="2453156" cy="2255849"/>
                <a:chOff x="4932506" y="2772831"/>
                <a:chExt cx="2453156" cy="2255849"/>
              </a:xfrm>
            </p:grpSpPr>
            <p:sp>
              <p:nvSpPr>
                <p:cNvPr id="27" name="Freeform 19">
                  <a:extLst>
                    <a:ext uri="{FF2B5EF4-FFF2-40B4-BE49-F238E27FC236}">
                      <a16:creationId xmlns:a16="http://schemas.microsoft.com/office/drawing/2014/main" id="{A9B97913-BE14-E59F-0588-5EB8E4CB5696}"/>
                    </a:ext>
                  </a:extLst>
                </p:cNvPr>
                <p:cNvSpPr>
                  <a:spLocks noEditPoints="1"/>
                </p:cNvSpPr>
                <p:nvPr/>
              </p:nvSpPr>
              <p:spPr bwMode="auto">
                <a:xfrm>
                  <a:off x="4932506" y="2772831"/>
                  <a:ext cx="2453156" cy="2255849"/>
                </a:xfrm>
                <a:custGeom>
                  <a:avLst/>
                  <a:gdLst>
                    <a:gd name="T0" fmla="*/ 676 w 1423"/>
                    <a:gd name="T1" fmla="*/ 1308 h 1308"/>
                    <a:gd name="T2" fmla="*/ 350 w 1423"/>
                    <a:gd name="T3" fmla="*/ 1221 h 1308"/>
                    <a:gd name="T4" fmla="*/ 45 w 1423"/>
                    <a:gd name="T5" fmla="*/ 824 h 1308"/>
                    <a:gd name="T6" fmla="*/ 110 w 1423"/>
                    <a:gd name="T7" fmla="*/ 327 h 1308"/>
                    <a:gd name="T8" fmla="*/ 354 w 1423"/>
                    <a:gd name="T9" fmla="*/ 85 h 1308"/>
                    <a:gd name="T10" fmla="*/ 677 w 1423"/>
                    <a:gd name="T11" fmla="*/ 0 h 1308"/>
                    <a:gd name="T12" fmla="*/ 1003 w 1423"/>
                    <a:gd name="T13" fmla="*/ 88 h 1308"/>
                    <a:gd name="T14" fmla="*/ 1243 w 1423"/>
                    <a:gd name="T15" fmla="*/ 981 h 1308"/>
                    <a:gd name="T16" fmla="*/ 999 w 1423"/>
                    <a:gd name="T17" fmla="*/ 1224 h 1308"/>
                    <a:gd name="T18" fmla="*/ 676 w 1423"/>
                    <a:gd name="T19" fmla="*/ 1308 h 1308"/>
                    <a:gd name="T20" fmla="*/ 677 w 1423"/>
                    <a:gd name="T21" fmla="*/ 24 h 1308"/>
                    <a:gd name="T22" fmla="*/ 131 w 1423"/>
                    <a:gd name="T23" fmla="*/ 339 h 1308"/>
                    <a:gd name="T24" fmla="*/ 68 w 1423"/>
                    <a:gd name="T25" fmla="*/ 817 h 1308"/>
                    <a:gd name="T26" fmla="*/ 362 w 1423"/>
                    <a:gd name="T27" fmla="*/ 1200 h 1308"/>
                    <a:gd name="T28" fmla="*/ 676 w 1423"/>
                    <a:gd name="T29" fmla="*/ 1284 h 1308"/>
                    <a:gd name="T30" fmla="*/ 1222 w 1423"/>
                    <a:gd name="T31" fmla="*/ 969 h 1308"/>
                    <a:gd name="T32" fmla="*/ 991 w 1423"/>
                    <a:gd name="T33" fmla="*/ 109 h 1308"/>
                    <a:gd name="T34" fmla="*/ 677 w 1423"/>
                    <a:gd name="T35" fmla="*/ 24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3" h="1308">
                      <a:moveTo>
                        <a:pt x="676" y="1308"/>
                      </a:moveTo>
                      <a:cubicBezTo>
                        <a:pt x="562" y="1308"/>
                        <a:pt x="449" y="1278"/>
                        <a:pt x="350" y="1221"/>
                      </a:cubicBezTo>
                      <a:cubicBezTo>
                        <a:pt x="198" y="1133"/>
                        <a:pt x="90" y="992"/>
                        <a:pt x="45" y="824"/>
                      </a:cubicBezTo>
                      <a:cubicBezTo>
                        <a:pt x="0" y="655"/>
                        <a:pt x="23" y="479"/>
                        <a:pt x="110" y="327"/>
                      </a:cubicBezTo>
                      <a:cubicBezTo>
                        <a:pt x="169" y="226"/>
                        <a:pt x="253" y="142"/>
                        <a:pt x="354" y="85"/>
                      </a:cubicBezTo>
                      <a:cubicBezTo>
                        <a:pt x="453" y="30"/>
                        <a:pt x="564" y="0"/>
                        <a:pt x="677" y="0"/>
                      </a:cubicBezTo>
                      <a:cubicBezTo>
                        <a:pt x="791" y="0"/>
                        <a:pt x="904" y="31"/>
                        <a:pt x="1003" y="88"/>
                      </a:cubicBezTo>
                      <a:cubicBezTo>
                        <a:pt x="1316" y="268"/>
                        <a:pt x="1423" y="669"/>
                        <a:pt x="1243" y="981"/>
                      </a:cubicBezTo>
                      <a:cubicBezTo>
                        <a:pt x="1184" y="1083"/>
                        <a:pt x="1100" y="1166"/>
                        <a:pt x="999" y="1224"/>
                      </a:cubicBezTo>
                      <a:cubicBezTo>
                        <a:pt x="900" y="1279"/>
                        <a:pt x="789" y="1308"/>
                        <a:pt x="676" y="1308"/>
                      </a:cubicBezTo>
                      <a:moveTo>
                        <a:pt x="677" y="24"/>
                      </a:moveTo>
                      <a:cubicBezTo>
                        <a:pt x="452" y="24"/>
                        <a:pt x="243" y="145"/>
                        <a:pt x="131" y="339"/>
                      </a:cubicBezTo>
                      <a:cubicBezTo>
                        <a:pt x="47" y="485"/>
                        <a:pt x="25" y="655"/>
                        <a:pt x="68" y="817"/>
                      </a:cubicBezTo>
                      <a:cubicBezTo>
                        <a:pt x="112" y="980"/>
                        <a:pt x="216" y="1116"/>
                        <a:pt x="362" y="1200"/>
                      </a:cubicBezTo>
                      <a:cubicBezTo>
                        <a:pt x="457" y="1255"/>
                        <a:pt x="566" y="1284"/>
                        <a:pt x="676" y="1284"/>
                      </a:cubicBezTo>
                      <a:cubicBezTo>
                        <a:pt x="901" y="1284"/>
                        <a:pt x="1110" y="1164"/>
                        <a:pt x="1222" y="969"/>
                      </a:cubicBezTo>
                      <a:cubicBezTo>
                        <a:pt x="1396" y="669"/>
                        <a:pt x="1292" y="283"/>
                        <a:pt x="991" y="109"/>
                      </a:cubicBezTo>
                      <a:cubicBezTo>
                        <a:pt x="896" y="54"/>
                        <a:pt x="787" y="24"/>
                        <a:pt x="677" y="24"/>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D68974AD-035C-32E3-2353-89E39B67E8CF}"/>
                    </a:ext>
                  </a:extLst>
                </p:cNvPr>
                <p:cNvSpPr>
                  <a:spLocks/>
                </p:cNvSpPr>
                <p:nvPr/>
              </p:nvSpPr>
              <p:spPr bwMode="auto">
                <a:xfrm>
                  <a:off x="6276730" y="3598992"/>
                  <a:ext cx="164599" cy="545497"/>
                </a:xfrm>
                <a:custGeom>
                  <a:avLst/>
                  <a:gdLst>
                    <a:gd name="T0" fmla="*/ 40 w 95"/>
                    <a:gd name="T1" fmla="*/ 316 h 316"/>
                    <a:gd name="T2" fmla="*/ 61 w 95"/>
                    <a:gd name="T3" fmla="*/ 0 h 316"/>
                    <a:gd name="T4" fmla="*/ 95 w 95"/>
                    <a:gd name="T5" fmla="*/ 19 h 316"/>
                    <a:gd name="T6" fmla="*/ 76 w 95"/>
                    <a:gd name="T7" fmla="*/ 302 h 316"/>
                    <a:gd name="T8" fmla="*/ 40 w 95"/>
                    <a:gd name="T9" fmla="*/ 316 h 316"/>
                  </a:gdLst>
                  <a:ahLst/>
                  <a:cxnLst>
                    <a:cxn ang="0">
                      <a:pos x="T0" y="T1"/>
                    </a:cxn>
                    <a:cxn ang="0">
                      <a:pos x="T2" y="T3"/>
                    </a:cxn>
                    <a:cxn ang="0">
                      <a:pos x="T4" y="T5"/>
                    </a:cxn>
                    <a:cxn ang="0">
                      <a:pos x="T6" y="T7"/>
                    </a:cxn>
                    <a:cxn ang="0">
                      <a:pos x="T8" y="T9"/>
                    </a:cxn>
                  </a:cxnLst>
                  <a:rect l="0" t="0" r="r" b="b"/>
                  <a:pathLst>
                    <a:path w="95" h="316">
                      <a:moveTo>
                        <a:pt x="40" y="316"/>
                      </a:moveTo>
                      <a:cubicBezTo>
                        <a:pt x="0" y="214"/>
                        <a:pt x="7" y="98"/>
                        <a:pt x="61" y="0"/>
                      </a:cubicBezTo>
                      <a:cubicBezTo>
                        <a:pt x="73" y="6"/>
                        <a:pt x="84" y="13"/>
                        <a:pt x="95" y="19"/>
                      </a:cubicBezTo>
                      <a:cubicBezTo>
                        <a:pt x="47" y="107"/>
                        <a:pt x="41" y="210"/>
                        <a:pt x="76" y="302"/>
                      </a:cubicBezTo>
                      <a:cubicBezTo>
                        <a:pt x="64" y="307"/>
                        <a:pt x="52" y="312"/>
                        <a:pt x="40" y="316"/>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1">
                  <a:extLst>
                    <a:ext uri="{FF2B5EF4-FFF2-40B4-BE49-F238E27FC236}">
                      <a16:creationId xmlns:a16="http://schemas.microsoft.com/office/drawing/2014/main" id="{07691283-66CC-9D09-8CC5-B28035E0875F}"/>
                    </a:ext>
                  </a:extLst>
                </p:cNvPr>
                <p:cNvSpPr>
                  <a:spLocks noChangeArrowheads="1"/>
                </p:cNvSpPr>
                <p:nvPr/>
              </p:nvSpPr>
              <p:spPr bwMode="auto">
                <a:xfrm>
                  <a:off x="6504634" y="3531465"/>
                  <a:ext cx="78080" cy="81244"/>
                </a:xfrm>
                <a:prstGeom prst="rect">
                  <a:avLst/>
                </a:prstGeom>
                <a:solidFill>
                  <a:srgbClr val="FFE0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2">
                  <a:extLst>
                    <a:ext uri="{FF2B5EF4-FFF2-40B4-BE49-F238E27FC236}">
                      <a16:creationId xmlns:a16="http://schemas.microsoft.com/office/drawing/2014/main" id="{D2A0BCC0-A070-E055-ABC1-2DBF52E8411D}"/>
                    </a:ext>
                  </a:extLst>
                </p:cNvPr>
                <p:cNvSpPr>
                  <a:spLocks noChangeArrowheads="1"/>
                </p:cNvSpPr>
                <p:nvPr/>
              </p:nvSpPr>
              <p:spPr bwMode="auto">
                <a:xfrm>
                  <a:off x="6487754" y="3580000"/>
                  <a:ext cx="111843" cy="499072"/>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3">
                  <a:extLst>
                    <a:ext uri="{FF2B5EF4-FFF2-40B4-BE49-F238E27FC236}">
                      <a16:creationId xmlns:a16="http://schemas.microsoft.com/office/drawing/2014/main" id="{5A2C04D1-62DF-0169-A705-8ACD20576832}"/>
                    </a:ext>
                  </a:extLst>
                </p:cNvPr>
                <p:cNvSpPr>
                  <a:spLocks noChangeArrowheads="1"/>
                </p:cNvSpPr>
                <p:nvPr/>
              </p:nvSpPr>
              <p:spPr bwMode="auto">
                <a:xfrm>
                  <a:off x="6487754" y="3580000"/>
                  <a:ext cx="111843" cy="49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4">
                  <a:extLst>
                    <a:ext uri="{FF2B5EF4-FFF2-40B4-BE49-F238E27FC236}">
                      <a16:creationId xmlns:a16="http://schemas.microsoft.com/office/drawing/2014/main" id="{5A54E597-0A33-7ACC-D77B-54C897CBBBDD}"/>
                    </a:ext>
                  </a:extLst>
                </p:cNvPr>
                <p:cNvSpPr>
                  <a:spLocks noChangeArrowheads="1"/>
                </p:cNvSpPr>
                <p:nvPr/>
              </p:nvSpPr>
              <p:spPr bwMode="auto">
                <a:xfrm>
                  <a:off x="6532069" y="3580000"/>
                  <a:ext cx="21103" cy="499072"/>
                </a:xfrm>
                <a:prstGeom prst="rect">
                  <a:avLst/>
                </a:prstGeom>
                <a:solidFill>
                  <a:srgbClr val="EEEE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5">
                  <a:extLst>
                    <a:ext uri="{FF2B5EF4-FFF2-40B4-BE49-F238E27FC236}">
                      <a16:creationId xmlns:a16="http://schemas.microsoft.com/office/drawing/2014/main" id="{3A965BA7-E631-0FD2-0EEA-FF97FEC0DC18}"/>
                    </a:ext>
                  </a:extLst>
                </p:cNvPr>
                <p:cNvSpPr>
                  <a:spLocks noChangeArrowheads="1"/>
                </p:cNvSpPr>
                <p:nvPr/>
              </p:nvSpPr>
              <p:spPr bwMode="auto">
                <a:xfrm>
                  <a:off x="6532069" y="3580000"/>
                  <a:ext cx="21103" cy="49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6">
                  <a:extLst>
                    <a:ext uri="{FF2B5EF4-FFF2-40B4-BE49-F238E27FC236}">
                      <a16:creationId xmlns:a16="http://schemas.microsoft.com/office/drawing/2014/main" id="{702D1777-EBA7-4005-A232-AE4574182164}"/>
                    </a:ext>
                  </a:extLst>
                </p:cNvPr>
                <p:cNvSpPr>
                  <a:spLocks/>
                </p:cNvSpPr>
                <p:nvPr/>
              </p:nvSpPr>
              <p:spPr bwMode="auto">
                <a:xfrm>
                  <a:off x="6523627" y="3580000"/>
                  <a:ext cx="40095" cy="34819"/>
                </a:xfrm>
                <a:custGeom>
                  <a:avLst/>
                  <a:gdLst>
                    <a:gd name="T0" fmla="*/ 0 w 38"/>
                    <a:gd name="T1" fmla="*/ 33 h 33"/>
                    <a:gd name="T2" fmla="*/ 38 w 38"/>
                    <a:gd name="T3" fmla="*/ 33 h 33"/>
                    <a:gd name="T4" fmla="*/ 18 w 38"/>
                    <a:gd name="T5" fmla="*/ 0 h 33"/>
                    <a:gd name="T6" fmla="*/ 0 w 38"/>
                    <a:gd name="T7" fmla="*/ 33 h 33"/>
                  </a:gdLst>
                  <a:ahLst/>
                  <a:cxnLst>
                    <a:cxn ang="0">
                      <a:pos x="T0" y="T1"/>
                    </a:cxn>
                    <a:cxn ang="0">
                      <a:pos x="T2" y="T3"/>
                    </a:cxn>
                    <a:cxn ang="0">
                      <a:pos x="T4" y="T5"/>
                    </a:cxn>
                    <a:cxn ang="0">
                      <a:pos x="T6" y="T7"/>
                    </a:cxn>
                  </a:cxnLst>
                  <a:rect l="0" t="0" r="r" b="b"/>
                  <a:pathLst>
                    <a:path w="38" h="33">
                      <a:moveTo>
                        <a:pt x="0" y="33"/>
                      </a:moveTo>
                      <a:lnTo>
                        <a:pt x="38" y="33"/>
                      </a:lnTo>
                      <a:lnTo>
                        <a:pt x="18" y="0"/>
                      </a:lnTo>
                      <a:lnTo>
                        <a:pt x="0" y="3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7">
                  <a:extLst>
                    <a:ext uri="{FF2B5EF4-FFF2-40B4-BE49-F238E27FC236}">
                      <a16:creationId xmlns:a16="http://schemas.microsoft.com/office/drawing/2014/main" id="{26D7EE4D-9FE4-B641-6027-F57C27FB3174}"/>
                    </a:ext>
                  </a:extLst>
                </p:cNvPr>
                <p:cNvSpPr>
                  <a:spLocks/>
                </p:cNvSpPr>
                <p:nvPr/>
              </p:nvSpPr>
              <p:spPr bwMode="auto">
                <a:xfrm>
                  <a:off x="6512022" y="3614819"/>
                  <a:ext cx="62252" cy="299654"/>
                </a:xfrm>
                <a:custGeom>
                  <a:avLst/>
                  <a:gdLst>
                    <a:gd name="T0" fmla="*/ 49 w 59"/>
                    <a:gd name="T1" fmla="*/ 0 h 284"/>
                    <a:gd name="T2" fmla="*/ 59 w 59"/>
                    <a:gd name="T3" fmla="*/ 284 h 284"/>
                    <a:gd name="T4" fmla="*/ 0 w 59"/>
                    <a:gd name="T5" fmla="*/ 284 h 284"/>
                    <a:gd name="T6" fmla="*/ 11 w 59"/>
                    <a:gd name="T7" fmla="*/ 0 h 284"/>
                    <a:gd name="T8" fmla="*/ 49 w 59"/>
                    <a:gd name="T9" fmla="*/ 0 h 284"/>
                  </a:gdLst>
                  <a:ahLst/>
                  <a:cxnLst>
                    <a:cxn ang="0">
                      <a:pos x="T0" y="T1"/>
                    </a:cxn>
                    <a:cxn ang="0">
                      <a:pos x="T2" y="T3"/>
                    </a:cxn>
                    <a:cxn ang="0">
                      <a:pos x="T4" y="T5"/>
                    </a:cxn>
                    <a:cxn ang="0">
                      <a:pos x="T6" y="T7"/>
                    </a:cxn>
                    <a:cxn ang="0">
                      <a:pos x="T8" y="T9"/>
                    </a:cxn>
                  </a:cxnLst>
                  <a:rect l="0" t="0" r="r" b="b"/>
                  <a:pathLst>
                    <a:path w="59" h="284">
                      <a:moveTo>
                        <a:pt x="49" y="0"/>
                      </a:moveTo>
                      <a:lnTo>
                        <a:pt x="59" y="284"/>
                      </a:lnTo>
                      <a:lnTo>
                        <a:pt x="0" y="284"/>
                      </a:lnTo>
                      <a:lnTo>
                        <a:pt x="11" y="0"/>
                      </a:lnTo>
                      <a:lnTo>
                        <a:pt x="4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8">
                  <a:extLst>
                    <a:ext uri="{FF2B5EF4-FFF2-40B4-BE49-F238E27FC236}">
                      <a16:creationId xmlns:a16="http://schemas.microsoft.com/office/drawing/2014/main" id="{4ECD37AC-4DF0-BA1C-24B7-C51F88D4B020}"/>
                    </a:ext>
                  </a:extLst>
                </p:cNvPr>
                <p:cNvSpPr>
                  <a:spLocks/>
                </p:cNvSpPr>
                <p:nvPr/>
              </p:nvSpPr>
              <p:spPr bwMode="auto">
                <a:xfrm>
                  <a:off x="6512022" y="3614819"/>
                  <a:ext cx="62252" cy="299654"/>
                </a:xfrm>
                <a:custGeom>
                  <a:avLst/>
                  <a:gdLst>
                    <a:gd name="T0" fmla="*/ 49 w 59"/>
                    <a:gd name="T1" fmla="*/ 0 h 284"/>
                    <a:gd name="T2" fmla="*/ 59 w 59"/>
                    <a:gd name="T3" fmla="*/ 284 h 284"/>
                    <a:gd name="T4" fmla="*/ 0 w 59"/>
                    <a:gd name="T5" fmla="*/ 284 h 284"/>
                    <a:gd name="T6" fmla="*/ 11 w 59"/>
                    <a:gd name="T7" fmla="*/ 0 h 284"/>
                    <a:gd name="T8" fmla="*/ 49 w 59"/>
                    <a:gd name="T9" fmla="*/ 0 h 284"/>
                  </a:gdLst>
                  <a:ahLst/>
                  <a:cxnLst>
                    <a:cxn ang="0">
                      <a:pos x="T0" y="T1"/>
                    </a:cxn>
                    <a:cxn ang="0">
                      <a:pos x="T2" y="T3"/>
                    </a:cxn>
                    <a:cxn ang="0">
                      <a:pos x="T4" y="T5"/>
                    </a:cxn>
                    <a:cxn ang="0">
                      <a:pos x="T6" y="T7"/>
                    </a:cxn>
                    <a:cxn ang="0">
                      <a:pos x="T8" y="T9"/>
                    </a:cxn>
                  </a:cxnLst>
                  <a:rect l="0" t="0" r="r" b="b"/>
                  <a:pathLst>
                    <a:path w="59" h="284">
                      <a:moveTo>
                        <a:pt x="49" y="0"/>
                      </a:moveTo>
                      <a:lnTo>
                        <a:pt x="59" y="284"/>
                      </a:lnTo>
                      <a:lnTo>
                        <a:pt x="0" y="284"/>
                      </a:lnTo>
                      <a:lnTo>
                        <a:pt x="11" y="0"/>
                      </a:lnTo>
                      <a:lnTo>
                        <a:pt x="4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Oval 29">
                  <a:extLst>
                    <a:ext uri="{FF2B5EF4-FFF2-40B4-BE49-F238E27FC236}">
                      <a16:creationId xmlns:a16="http://schemas.microsoft.com/office/drawing/2014/main" id="{87D1C9BE-6508-BEED-9C3C-5A8C785F863C}"/>
                    </a:ext>
                  </a:extLst>
                </p:cNvPr>
                <p:cNvSpPr>
                  <a:spLocks noChangeArrowheads="1"/>
                </p:cNvSpPr>
                <p:nvPr/>
              </p:nvSpPr>
              <p:spPr bwMode="auto">
                <a:xfrm>
                  <a:off x="6532069" y="3894427"/>
                  <a:ext cx="21103" cy="20047"/>
                </a:xfrm>
                <a:prstGeom prst="ellipse">
                  <a:avLst/>
                </a:pr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0">
                  <a:extLst>
                    <a:ext uri="{FF2B5EF4-FFF2-40B4-BE49-F238E27FC236}">
                      <a16:creationId xmlns:a16="http://schemas.microsoft.com/office/drawing/2014/main" id="{0A065CA5-687F-5BFD-86FA-2E42D36FF1A8}"/>
                    </a:ext>
                  </a:extLst>
                </p:cNvPr>
                <p:cNvSpPr>
                  <a:spLocks/>
                </p:cNvSpPr>
                <p:nvPr/>
              </p:nvSpPr>
              <p:spPr bwMode="auto">
                <a:xfrm>
                  <a:off x="6382241" y="3598992"/>
                  <a:ext cx="320758" cy="480079"/>
                </a:xfrm>
                <a:custGeom>
                  <a:avLst/>
                  <a:gdLst>
                    <a:gd name="T0" fmla="*/ 93 w 304"/>
                    <a:gd name="T1" fmla="*/ 0 h 455"/>
                    <a:gd name="T2" fmla="*/ 152 w 304"/>
                    <a:gd name="T3" fmla="*/ 273 h 455"/>
                    <a:gd name="T4" fmla="*/ 211 w 304"/>
                    <a:gd name="T5" fmla="*/ 0 h 455"/>
                    <a:gd name="T6" fmla="*/ 304 w 304"/>
                    <a:gd name="T7" fmla="*/ 0 h 455"/>
                    <a:gd name="T8" fmla="*/ 304 w 304"/>
                    <a:gd name="T9" fmla="*/ 455 h 455"/>
                    <a:gd name="T10" fmla="*/ 0 w 304"/>
                    <a:gd name="T11" fmla="*/ 455 h 455"/>
                    <a:gd name="T12" fmla="*/ 0 w 304"/>
                    <a:gd name="T13" fmla="*/ 0 h 455"/>
                    <a:gd name="T14" fmla="*/ 93 w 304"/>
                    <a:gd name="T15" fmla="*/ 0 h 4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4" h="455">
                      <a:moveTo>
                        <a:pt x="93" y="0"/>
                      </a:moveTo>
                      <a:lnTo>
                        <a:pt x="152" y="273"/>
                      </a:lnTo>
                      <a:lnTo>
                        <a:pt x="211" y="0"/>
                      </a:lnTo>
                      <a:lnTo>
                        <a:pt x="304" y="0"/>
                      </a:lnTo>
                      <a:lnTo>
                        <a:pt x="304" y="455"/>
                      </a:lnTo>
                      <a:lnTo>
                        <a:pt x="0" y="455"/>
                      </a:lnTo>
                      <a:lnTo>
                        <a:pt x="0" y="0"/>
                      </a:lnTo>
                      <a:lnTo>
                        <a:pt x="9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1">
                  <a:extLst>
                    <a:ext uri="{FF2B5EF4-FFF2-40B4-BE49-F238E27FC236}">
                      <a16:creationId xmlns:a16="http://schemas.microsoft.com/office/drawing/2014/main" id="{36A07FD4-4F6E-1162-E737-1266535709DB}"/>
                    </a:ext>
                  </a:extLst>
                </p:cNvPr>
                <p:cNvSpPr>
                  <a:spLocks/>
                </p:cNvSpPr>
                <p:nvPr/>
              </p:nvSpPr>
              <p:spPr bwMode="auto">
                <a:xfrm>
                  <a:off x="6382241" y="3598992"/>
                  <a:ext cx="320758" cy="480079"/>
                </a:xfrm>
                <a:custGeom>
                  <a:avLst/>
                  <a:gdLst>
                    <a:gd name="T0" fmla="*/ 93 w 304"/>
                    <a:gd name="T1" fmla="*/ 0 h 455"/>
                    <a:gd name="T2" fmla="*/ 152 w 304"/>
                    <a:gd name="T3" fmla="*/ 273 h 455"/>
                    <a:gd name="T4" fmla="*/ 211 w 304"/>
                    <a:gd name="T5" fmla="*/ 0 h 455"/>
                    <a:gd name="T6" fmla="*/ 304 w 304"/>
                    <a:gd name="T7" fmla="*/ 0 h 455"/>
                    <a:gd name="T8" fmla="*/ 304 w 304"/>
                    <a:gd name="T9" fmla="*/ 455 h 455"/>
                    <a:gd name="T10" fmla="*/ 0 w 304"/>
                    <a:gd name="T11" fmla="*/ 455 h 455"/>
                    <a:gd name="T12" fmla="*/ 0 w 304"/>
                    <a:gd name="T13" fmla="*/ 0 h 455"/>
                    <a:gd name="T14" fmla="*/ 93 w 304"/>
                    <a:gd name="T15" fmla="*/ 0 h 4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4" h="455">
                      <a:moveTo>
                        <a:pt x="93" y="0"/>
                      </a:moveTo>
                      <a:lnTo>
                        <a:pt x="152" y="273"/>
                      </a:lnTo>
                      <a:lnTo>
                        <a:pt x="211" y="0"/>
                      </a:lnTo>
                      <a:lnTo>
                        <a:pt x="304" y="0"/>
                      </a:lnTo>
                      <a:lnTo>
                        <a:pt x="304" y="455"/>
                      </a:lnTo>
                      <a:lnTo>
                        <a:pt x="0" y="455"/>
                      </a:lnTo>
                      <a:lnTo>
                        <a:pt x="0" y="0"/>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2">
                  <a:extLst>
                    <a:ext uri="{FF2B5EF4-FFF2-40B4-BE49-F238E27FC236}">
                      <a16:creationId xmlns:a16="http://schemas.microsoft.com/office/drawing/2014/main" id="{35D3499B-CB9C-E716-87FF-2F510EC5BF73}"/>
                    </a:ext>
                  </a:extLst>
                </p:cNvPr>
                <p:cNvSpPr>
                  <a:spLocks/>
                </p:cNvSpPr>
                <p:nvPr/>
              </p:nvSpPr>
              <p:spPr bwMode="auto">
                <a:xfrm>
                  <a:off x="6487754" y="3580000"/>
                  <a:ext cx="108677" cy="34819"/>
                </a:xfrm>
                <a:custGeom>
                  <a:avLst/>
                  <a:gdLst>
                    <a:gd name="T0" fmla="*/ 103 w 103"/>
                    <a:gd name="T1" fmla="*/ 0 h 33"/>
                    <a:gd name="T2" fmla="*/ 72 w 103"/>
                    <a:gd name="T3" fmla="*/ 33 h 33"/>
                    <a:gd name="T4" fmla="*/ 52 w 103"/>
                    <a:gd name="T5" fmla="*/ 0 h 33"/>
                    <a:gd name="T6" fmla="*/ 34 w 103"/>
                    <a:gd name="T7" fmla="*/ 33 h 33"/>
                    <a:gd name="T8" fmla="*/ 0 w 103"/>
                    <a:gd name="T9" fmla="*/ 0 h 33"/>
                    <a:gd name="T10" fmla="*/ 103 w 103"/>
                    <a:gd name="T11" fmla="*/ 0 h 33"/>
                  </a:gdLst>
                  <a:ahLst/>
                  <a:cxnLst>
                    <a:cxn ang="0">
                      <a:pos x="T0" y="T1"/>
                    </a:cxn>
                    <a:cxn ang="0">
                      <a:pos x="T2" y="T3"/>
                    </a:cxn>
                    <a:cxn ang="0">
                      <a:pos x="T4" y="T5"/>
                    </a:cxn>
                    <a:cxn ang="0">
                      <a:pos x="T6" y="T7"/>
                    </a:cxn>
                    <a:cxn ang="0">
                      <a:pos x="T8" y="T9"/>
                    </a:cxn>
                    <a:cxn ang="0">
                      <a:pos x="T10" y="T11"/>
                    </a:cxn>
                  </a:cxnLst>
                  <a:rect l="0" t="0" r="r" b="b"/>
                  <a:pathLst>
                    <a:path w="103" h="33">
                      <a:moveTo>
                        <a:pt x="103" y="0"/>
                      </a:moveTo>
                      <a:lnTo>
                        <a:pt x="72" y="33"/>
                      </a:lnTo>
                      <a:lnTo>
                        <a:pt x="52" y="0"/>
                      </a:lnTo>
                      <a:lnTo>
                        <a:pt x="34" y="33"/>
                      </a:lnTo>
                      <a:lnTo>
                        <a:pt x="0" y="0"/>
                      </a:lnTo>
                      <a:lnTo>
                        <a:pt x="103"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3">
                  <a:extLst>
                    <a:ext uri="{FF2B5EF4-FFF2-40B4-BE49-F238E27FC236}">
                      <a16:creationId xmlns:a16="http://schemas.microsoft.com/office/drawing/2014/main" id="{5AC28598-87CD-EC43-E1F2-C7384756D285}"/>
                    </a:ext>
                  </a:extLst>
                </p:cNvPr>
                <p:cNvSpPr>
                  <a:spLocks noEditPoints="1"/>
                </p:cNvSpPr>
                <p:nvPr/>
              </p:nvSpPr>
              <p:spPr bwMode="auto">
                <a:xfrm>
                  <a:off x="6544729" y="3598992"/>
                  <a:ext cx="158268" cy="480079"/>
                </a:xfrm>
                <a:custGeom>
                  <a:avLst/>
                  <a:gdLst>
                    <a:gd name="T0" fmla="*/ 92 w 92"/>
                    <a:gd name="T1" fmla="*/ 76 h 278"/>
                    <a:gd name="T2" fmla="*/ 15 w 92"/>
                    <a:gd name="T3" fmla="*/ 135 h 278"/>
                    <a:gd name="T4" fmla="*/ 0 w 92"/>
                    <a:gd name="T5" fmla="*/ 166 h 278"/>
                    <a:gd name="T6" fmla="*/ 0 w 92"/>
                    <a:gd name="T7" fmla="*/ 278 h 278"/>
                    <a:gd name="T8" fmla="*/ 92 w 92"/>
                    <a:gd name="T9" fmla="*/ 278 h 278"/>
                    <a:gd name="T10" fmla="*/ 92 w 92"/>
                    <a:gd name="T11" fmla="*/ 76 h 278"/>
                    <a:gd name="T12" fmla="*/ 92 w 92"/>
                    <a:gd name="T13" fmla="*/ 0 h 278"/>
                    <a:gd name="T14" fmla="*/ 74 w 92"/>
                    <a:gd name="T15" fmla="*/ 0 h 278"/>
                    <a:gd name="T16" fmla="*/ 55 w 92"/>
                    <a:gd name="T17" fmla="*/ 19 h 278"/>
                    <a:gd name="T18" fmla="*/ 60 w 92"/>
                    <a:gd name="T19" fmla="*/ 44 h 278"/>
                    <a:gd name="T20" fmla="*/ 52 w 92"/>
                    <a:gd name="T21" fmla="*/ 60 h 278"/>
                    <a:gd name="T22" fmla="*/ 92 w 92"/>
                    <a:gd name="T23" fmla="*/ 17 h 278"/>
                    <a:gd name="T24" fmla="*/ 92 w 92"/>
                    <a:gd name="T25"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278">
                      <a:moveTo>
                        <a:pt x="92" y="76"/>
                      </a:moveTo>
                      <a:cubicBezTo>
                        <a:pt x="69" y="99"/>
                        <a:pt x="43" y="119"/>
                        <a:pt x="15" y="135"/>
                      </a:cubicBezTo>
                      <a:cubicBezTo>
                        <a:pt x="0" y="166"/>
                        <a:pt x="0" y="166"/>
                        <a:pt x="0" y="166"/>
                      </a:cubicBezTo>
                      <a:cubicBezTo>
                        <a:pt x="0" y="278"/>
                        <a:pt x="0" y="278"/>
                        <a:pt x="0" y="278"/>
                      </a:cubicBezTo>
                      <a:cubicBezTo>
                        <a:pt x="92" y="278"/>
                        <a:pt x="92" y="278"/>
                        <a:pt x="92" y="278"/>
                      </a:cubicBezTo>
                      <a:cubicBezTo>
                        <a:pt x="92" y="76"/>
                        <a:pt x="92" y="76"/>
                        <a:pt x="92" y="76"/>
                      </a:cubicBezTo>
                      <a:moveTo>
                        <a:pt x="92" y="0"/>
                      </a:moveTo>
                      <a:cubicBezTo>
                        <a:pt x="74" y="0"/>
                        <a:pt x="74" y="0"/>
                        <a:pt x="74" y="0"/>
                      </a:cubicBezTo>
                      <a:cubicBezTo>
                        <a:pt x="55" y="19"/>
                        <a:pt x="55" y="19"/>
                        <a:pt x="55" y="19"/>
                      </a:cubicBezTo>
                      <a:cubicBezTo>
                        <a:pt x="60" y="44"/>
                        <a:pt x="60" y="44"/>
                        <a:pt x="60" y="44"/>
                      </a:cubicBezTo>
                      <a:cubicBezTo>
                        <a:pt x="52" y="60"/>
                        <a:pt x="52" y="60"/>
                        <a:pt x="52" y="60"/>
                      </a:cubicBezTo>
                      <a:cubicBezTo>
                        <a:pt x="67" y="47"/>
                        <a:pt x="80" y="33"/>
                        <a:pt x="92" y="17"/>
                      </a:cubicBezTo>
                      <a:cubicBezTo>
                        <a:pt x="92" y="0"/>
                        <a:pt x="92" y="0"/>
                        <a:pt x="92" y="0"/>
                      </a:cubicBezTo>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4">
                  <a:extLst>
                    <a:ext uri="{FF2B5EF4-FFF2-40B4-BE49-F238E27FC236}">
                      <a16:creationId xmlns:a16="http://schemas.microsoft.com/office/drawing/2014/main" id="{8C02AE6A-EC84-70F1-0FC6-B2CF26F0279A}"/>
                    </a:ext>
                  </a:extLst>
                </p:cNvPr>
                <p:cNvSpPr>
                  <a:spLocks/>
                </p:cNvSpPr>
                <p:nvPr/>
              </p:nvSpPr>
              <p:spPr bwMode="auto">
                <a:xfrm>
                  <a:off x="6414950" y="3598990"/>
                  <a:ext cx="127670" cy="288049"/>
                </a:xfrm>
                <a:custGeom>
                  <a:avLst/>
                  <a:gdLst>
                    <a:gd name="T0" fmla="*/ 69 w 121"/>
                    <a:gd name="T1" fmla="*/ 0 h 273"/>
                    <a:gd name="T2" fmla="*/ 0 w 121"/>
                    <a:gd name="T3" fmla="*/ 0 h 273"/>
                    <a:gd name="T4" fmla="*/ 31 w 121"/>
                    <a:gd name="T5" fmla="*/ 31 h 273"/>
                    <a:gd name="T6" fmla="*/ 22 w 121"/>
                    <a:gd name="T7" fmla="*/ 72 h 273"/>
                    <a:gd name="T8" fmla="*/ 121 w 121"/>
                    <a:gd name="T9" fmla="*/ 273 h 273"/>
                    <a:gd name="T10" fmla="*/ 69 w 121"/>
                    <a:gd name="T11" fmla="*/ 0 h 273"/>
                  </a:gdLst>
                  <a:ahLst/>
                  <a:cxnLst>
                    <a:cxn ang="0">
                      <a:pos x="T0" y="T1"/>
                    </a:cxn>
                    <a:cxn ang="0">
                      <a:pos x="T2" y="T3"/>
                    </a:cxn>
                    <a:cxn ang="0">
                      <a:pos x="T4" y="T5"/>
                    </a:cxn>
                    <a:cxn ang="0">
                      <a:pos x="T6" y="T7"/>
                    </a:cxn>
                    <a:cxn ang="0">
                      <a:pos x="T8" y="T9"/>
                    </a:cxn>
                    <a:cxn ang="0">
                      <a:pos x="T10" y="T11"/>
                    </a:cxn>
                  </a:cxnLst>
                  <a:rect l="0" t="0" r="r" b="b"/>
                  <a:pathLst>
                    <a:path w="121" h="273">
                      <a:moveTo>
                        <a:pt x="69" y="0"/>
                      </a:moveTo>
                      <a:lnTo>
                        <a:pt x="0" y="0"/>
                      </a:lnTo>
                      <a:lnTo>
                        <a:pt x="31" y="31"/>
                      </a:lnTo>
                      <a:lnTo>
                        <a:pt x="22" y="72"/>
                      </a:lnTo>
                      <a:lnTo>
                        <a:pt x="121" y="273"/>
                      </a:lnTo>
                      <a:lnTo>
                        <a:pt x="69" y="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5">
                  <a:extLst>
                    <a:ext uri="{FF2B5EF4-FFF2-40B4-BE49-F238E27FC236}">
                      <a16:creationId xmlns:a16="http://schemas.microsoft.com/office/drawing/2014/main" id="{7786573F-EAEA-C52E-F858-E28B0B6B69C2}"/>
                    </a:ext>
                  </a:extLst>
                </p:cNvPr>
                <p:cNvSpPr>
                  <a:spLocks/>
                </p:cNvSpPr>
                <p:nvPr/>
              </p:nvSpPr>
              <p:spPr bwMode="auto">
                <a:xfrm>
                  <a:off x="6414950" y="3598990"/>
                  <a:ext cx="127670" cy="288049"/>
                </a:xfrm>
                <a:custGeom>
                  <a:avLst/>
                  <a:gdLst>
                    <a:gd name="T0" fmla="*/ 69 w 121"/>
                    <a:gd name="T1" fmla="*/ 0 h 273"/>
                    <a:gd name="T2" fmla="*/ 0 w 121"/>
                    <a:gd name="T3" fmla="*/ 0 h 273"/>
                    <a:gd name="T4" fmla="*/ 31 w 121"/>
                    <a:gd name="T5" fmla="*/ 31 h 273"/>
                    <a:gd name="T6" fmla="*/ 22 w 121"/>
                    <a:gd name="T7" fmla="*/ 72 h 273"/>
                    <a:gd name="T8" fmla="*/ 121 w 121"/>
                    <a:gd name="T9" fmla="*/ 273 h 273"/>
                    <a:gd name="T10" fmla="*/ 69 w 121"/>
                    <a:gd name="T11" fmla="*/ 0 h 273"/>
                  </a:gdLst>
                  <a:ahLst/>
                  <a:cxnLst>
                    <a:cxn ang="0">
                      <a:pos x="T0" y="T1"/>
                    </a:cxn>
                    <a:cxn ang="0">
                      <a:pos x="T2" y="T3"/>
                    </a:cxn>
                    <a:cxn ang="0">
                      <a:pos x="T4" y="T5"/>
                    </a:cxn>
                    <a:cxn ang="0">
                      <a:pos x="T6" y="T7"/>
                    </a:cxn>
                    <a:cxn ang="0">
                      <a:pos x="T8" y="T9"/>
                    </a:cxn>
                    <a:cxn ang="0">
                      <a:pos x="T10" y="T11"/>
                    </a:cxn>
                  </a:cxnLst>
                  <a:rect l="0" t="0" r="r" b="b"/>
                  <a:pathLst>
                    <a:path w="121" h="273">
                      <a:moveTo>
                        <a:pt x="69" y="0"/>
                      </a:moveTo>
                      <a:lnTo>
                        <a:pt x="0" y="0"/>
                      </a:lnTo>
                      <a:lnTo>
                        <a:pt x="31" y="31"/>
                      </a:lnTo>
                      <a:lnTo>
                        <a:pt x="22" y="72"/>
                      </a:lnTo>
                      <a:lnTo>
                        <a:pt x="121" y="273"/>
                      </a:lnTo>
                      <a:lnTo>
                        <a:pt x="6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6">
                  <a:extLst>
                    <a:ext uri="{FF2B5EF4-FFF2-40B4-BE49-F238E27FC236}">
                      <a16:creationId xmlns:a16="http://schemas.microsoft.com/office/drawing/2014/main" id="{5829FAB5-F3E7-879E-6E13-86CD8E6267F8}"/>
                    </a:ext>
                  </a:extLst>
                </p:cNvPr>
                <p:cNvSpPr>
                  <a:spLocks/>
                </p:cNvSpPr>
                <p:nvPr/>
              </p:nvSpPr>
              <p:spPr bwMode="auto">
                <a:xfrm>
                  <a:off x="6542619" y="3598990"/>
                  <a:ext cx="129781" cy="288049"/>
                </a:xfrm>
                <a:custGeom>
                  <a:avLst/>
                  <a:gdLst>
                    <a:gd name="T0" fmla="*/ 53 w 123"/>
                    <a:gd name="T1" fmla="*/ 0 h 273"/>
                    <a:gd name="T2" fmla="*/ 123 w 123"/>
                    <a:gd name="T3" fmla="*/ 0 h 273"/>
                    <a:gd name="T4" fmla="*/ 92 w 123"/>
                    <a:gd name="T5" fmla="*/ 31 h 273"/>
                    <a:gd name="T6" fmla="*/ 100 w 123"/>
                    <a:gd name="T7" fmla="*/ 72 h 273"/>
                    <a:gd name="T8" fmla="*/ 0 w 123"/>
                    <a:gd name="T9" fmla="*/ 273 h 273"/>
                    <a:gd name="T10" fmla="*/ 53 w 123"/>
                    <a:gd name="T11" fmla="*/ 0 h 273"/>
                  </a:gdLst>
                  <a:ahLst/>
                  <a:cxnLst>
                    <a:cxn ang="0">
                      <a:pos x="T0" y="T1"/>
                    </a:cxn>
                    <a:cxn ang="0">
                      <a:pos x="T2" y="T3"/>
                    </a:cxn>
                    <a:cxn ang="0">
                      <a:pos x="T4" y="T5"/>
                    </a:cxn>
                    <a:cxn ang="0">
                      <a:pos x="T6" y="T7"/>
                    </a:cxn>
                    <a:cxn ang="0">
                      <a:pos x="T8" y="T9"/>
                    </a:cxn>
                    <a:cxn ang="0">
                      <a:pos x="T10" y="T11"/>
                    </a:cxn>
                  </a:cxnLst>
                  <a:rect l="0" t="0" r="r" b="b"/>
                  <a:pathLst>
                    <a:path w="123" h="273">
                      <a:moveTo>
                        <a:pt x="53" y="0"/>
                      </a:moveTo>
                      <a:lnTo>
                        <a:pt x="123" y="0"/>
                      </a:lnTo>
                      <a:lnTo>
                        <a:pt x="92" y="31"/>
                      </a:lnTo>
                      <a:lnTo>
                        <a:pt x="100" y="72"/>
                      </a:lnTo>
                      <a:lnTo>
                        <a:pt x="0" y="273"/>
                      </a:lnTo>
                      <a:lnTo>
                        <a:pt x="53" y="0"/>
                      </a:lnTo>
                      <a:close/>
                    </a:path>
                  </a:pathLst>
                </a:custGeom>
                <a:solidFill>
                  <a:srgbClr val="7890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7">
                  <a:extLst>
                    <a:ext uri="{FF2B5EF4-FFF2-40B4-BE49-F238E27FC236}">
                      <a16:creationId xmlns:a16="http://schemas.microsoft.com/office/drawing/2014/main" id="{04600D14-7C20-94EE-5503-31B76002CBED}"/>
                    </a:ext>
                  </a:extLst>
                </p:cNvPr>
                <p:cNvSpPr>
                  <a:spLocks/>
                </p:cNvSpPr>
                <p:nvPr/>
              </p:nvSpPr>
              <p:spPr bwMode="auto">
                <a:xfrm>
                  <a:off x="6542619" y="3598990"/>
                  <a:ext cx="129781" cy="288049"/>
                </a:xfrm>
                <a:custGeom>
                  <a:avLst/>
                  <a:gdLst>
                    <a:gd name="T0" fmla="*/ 53 w 123"/>
                    <a:gd name="T1" fmla="*/ 0 h 273"/>
                    <a:gd name="T2" fmla="*/ 123 w 123"/>
                    <a:gd name="T3" fmla="*/ 0 h 273"/>
                    <a:gd name="T4" fmla="*/ 92 w 123"/>
                    <a:gd name="T5" fmla="*/ 31 h 273"/>
                    <a:gd name="T6" fmla="*/ 100 w 123"/>
                    <a:gd name="T7" fmla="*/ 72 h 273"/>
                    <a:gd name="T8" fmla="*/ 0 w 123"/>
                    <a:gd name="T9" fmla="*/ 273 h 273"/>
                    <a:gd name="T10" fmla="*/ 53 w 123"/>
                    <a:gd name="T11" fmla="*/ 0 h 273"/>
                  </a:gdLst>
                  <a:ahLst/>
                  <a:cxnLst>
                    <a:cxn ang="0">
                      <a:pos x="T0" y="T1"/>
                    </a:cxn>
                    <a:cxn ang="0">
                      <a:pos x="T2" y="T3"/>
                    </a:cxn>
                    <a:cxn ang="0">
                      <a:pos x="T4" y="T5"/>
                    </a:cxn>
                    <a:cxn ang="0">
                      <a:pos x="T6" y="T7"/>
                    </a:cxn>
                    <a:cxn ang="0">
                      <a:pos x="T8" y="T9"/>
                    </a:cxn>
                    <a:cxn ang="0">
                      <a:pos x="T10" y="T11"/>
                    </a:cxn>
                  </a:cxnLst>
                  <a:rect l="0" t="0" r="r" b="b"/>
                  <a:pathLst>
                    <a:path w="123" h="273">
                      <a:moveTo>
                        <a:pt x="53" y="0"/>
                      </a:moveTo>
                      <a:lnTo>
                        <a:pt x="123" y="0"/>
                      </a:lnTo>
                      <a:lnTo>
                        <a:pt x="92" y="31"/>
                      </a:lnTo>
                      <a:lnTo>
                        <a:pt x="100" y="72"/>
                      </a:lnTo>
                      <a:lnTo>
                        <a:pt x="0" y="273"/>
                      </a:lnTo>
                      <a:lnTo>
                        <a:pt x="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8">
                  <a:extLst>
                    <a:ext uri="{FF2B5EF4-FFF2-40B4-BE49-F238E27FC236}">
                      <a16:creationId xmlns:a16="http://schemas.microsoft.com/office/drawing/2014/main" id="{B2117418-D8C4-651C-D7FA-593C5AC5948D}"/>
                    </a:ext>
                  </a:extLst>
                </p:cNvPr>
                <p:cNvSpPr>
                  <a:spLocks noEditPoints="1"/>
                </p:cNvSpPr>
                <p:nvPr/>
              </p:nvSpPr>
              <p:spPr bwMode="auto">
                <a:xfrm>
                  <a:off x="6542619" y="3598990"/>
                  <a:ext cx="129781" cy="288049"/>
                </a:xfrm>
                <a:custGeom>
                  <a:avLst/>
                  <a:gdLst>
                    <a:gd name="T0" fmla="*/ 16 w 75"/>
                    <a:gd name="T1" fmla="*/ 135 h 167"/>
                    <a:gd name="T2" fmla="*/ 5 w 75"/>
                    <a:gd name="T3" fmla="*/ 141 h 167"/>
                    <a:gd name="T4" fmla="*/ 0 w 75"/>
                    <a:gd name="T5" fmla="*/ 167 h 167"/>
                    <a:gd name="T6" fmla="*/ 16 w 75"/>
                    <a:gd name="T7" fmla="*/ 135 h 167"/>
                    <a:gd name="T8" fmla="*/ 75 w 75"/>
                    <a:gd name="T9" fmla="*/ 0 h 167"/>
                    <a:gd name="T10" fmla="*/ 32 w 75"/>
                    <a:gd name="T11" fmla="*/ 0 h 167"/>
                    <a:gd name="T12" fmla="*/ 15 w 75"/>
                    <a:gd name="T13" fmla="*/ 90 h 167"/>
                    <a:gd name="T14" fmla="*/ 53 w 75"/>
                    <a:gd name="T15" fmla="*/ 60 h 167"/>
                    <a:gd name="T16" fmla="*/ 61 w 75"/>
                    <a:gd name="T17" fmla="*/ 44 h 167"/>
                    <a:gd name="T18" fmla="*/ 56 w 75"/>
                    <a:gd name="T19" fmla="*/ 19 h 167"/>
                    <a:gd name="T20" fmla="*/ 75 w 75"/>
                    <a:gd name="T21"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167">
                      <a:moveTo>
                        <a:pt x="16" y="135"/>
                      </a:moveTo>
                      <a:cubicBezTo>
                        <a:pt x="13" y="137"/>
                        <a:pt x="9" y="139"/>
                        <a:pt x="5" y="141"/>
                      </a:cubicBezTo>
                      <a:cubicBezTo>
                        <a:pt x="0" y="167"/>
                        <a:pt x="0" y="167"/>
                        <a:pt x="0" y="167"/>
                      </a:cubicBezTo>
                      <a:cubicBezTo>
                        <a:pt x="16" y="135"/>
                        <a:pt x="16" y="135"/>
                        <a:pt x="16" y="135"/>
                      </a:cubicBezTo>
                      <a:moveTo>
                        <a:pt x="75" y="0"/>
                      </a:moveTo>
                      <a:cubicBezTo>
                        <a:pt x="32" y="0"/>
                        <a:pt x="32" y="0"/>
                        <a:pt x="32" y="0"/>
                      </a:cubicBezTo>
                      <a:cubicBezTo>
                        <a:pt x="15" y="90"/>
                        <a:pt x="15" y="90"/>
                        <a:pt x="15" y="90"/>
                      </a:cubicBezTo>
                      <a:cubicBezTo>
                        <a:pt x="29" y="81"/>
                        <a:pt x="41" y="71"/>
                        <a:pt x="53" y="60"/>
                      </a:cubicBezTo>
                      <a:cubicBezTo>
                        <a:pt x="61" y="44"/>
                        <a:pt x="61" y="44"/>
                        <a:pt x="61" y="44"/>
                      </a:cubicBezTo>
                      <a:cubicBezTo>
                        <a:pt x="56" y="19"/>
                        <a:pt x="56" y="19"/>
                        <a:pt x="56" y="19"/>
                      </a:cubicBezTo>
                      <a:cubicBezTo>
                        <a:pt x="75" y="0"/>
                        <a:pt x="75" y="0"/>
                        <a:pt x="75" y="0"/>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39">
                  <a:extLst>
                    <a:ext uri="{FF2B5EF4-FFF2-40B4-BE49-F238E27FC236}">
                      <a16:creationId xmlns:a16="http://schemas.microsoft.com/office/drawing/2014/main" id="{01237D28-F9D7-5BC1-8FC5-8422751EDFE4}"/>
                    </a:ext>
                  </a:extLst>
                </p:cNvPr>
                <p:cNvSpPr>
                  <a:spLocks noChangeArrowheads="1"/>
                </p:cNvSpPr>
                <p:nvPr/>
              </p:nvSpPr>
              <p:spPr bwMode="auto">
                <a:xfrm>
                  <a:off x="5455846" y="3598992"/>
                  <a:ext cx="320758" cy="480079"/>
                </a:xfrm>
                <a:prstGeom prst="rect">
                  <a:avLst/>
                </a:prstGeom>
                <a:solidFill>
                  <a:srgbClr val="CFD8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0">
                  <a:extLst>
                    <a:ext uri="{FF2B5EF4-FFF2-40B4-BE49-F238E27FC236}">
                      <a16:creationId xmlns:a16="http://schemas.microsoft.com/office/drawing/2014/main" id="{BB31393B-591B-AFAF-0C24-1A61AB41C920}"/>
                    </a:ext>
                  </a:extLst>
                </p:cNvPr>
                <p:cNvSpPr>
                  <a:spLocks noChangeArrowheads="1"/>
                </p:cNvSpPr>
                <p:nvPr/>
              </p:nvSpPr>
              <p:spPr bwMode="auto">
                <a:xfrm>
                  <a:off x="5455846" y="3598992"/>
                  <a:ext cx="320758" cy="480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1">
                  <a:extLst>
                    <a:ext uri="{FF2B5EF4-FFF2-40B4-BE49-F238E27FC236}">
                      <a16:creationId xmlns:a16="http://schemas.microsoft.com/office/drawing/2014/main" id="{FD01FCEF-C4E3-43E8-E9A1-D885E3897532}"/>
                    </a:ext>
                  </a:extLst>
                </p:cNvPr>
                <p:cNvSpPr>
                  <a:spLocks noChangeArrowheads="1"/>
                </p:cNvSpPr>
                <p:nvPr/>
              </p:nvSpPr>
              <p:spPr bwMode="auto">
                <a:xfrm>
                  <a:off x="5579295" y="3531465"/>
                  <a:ext cx="77024" cy="81244"/>
                </a:xfrm>
                <a:prstGeom prst="rect">
                  <a:avLst/>
                </a:prstGeom>
                <a:solidFill>
                  <a:srgbClr val="FFE0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2">
                  <a:extLst>
                    <a:ext uri="{FF2B5EF4-FFF2-40B4-BE49-F238E27FC236}">
                      <a16:creationId xmlns:a16="http://schemas.microsoft.com/office/drawing/2014/main" id="{4A11668A-D0F8-D2AB-50A8-F711E728C43E}"/>
                    </a:ext>
                  </a:extLst>
                </p:cNvPr>
                <p:cNvSpPr>
                  <a:spLocks noChangeArrowheads="1"/>
                </p:cNvSpPr>
                <p:nvPr/>
              </p:nvSpPr>
              <p:spPr bwMode="auto">
                <a:xfrm>
                  <a:off x="5561357" y="3580000"/>
                  <a:ext cx="111843" cy="499072"/>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3">
                  <a:extLst>
                    <a:ext uri="{FF2B5EF4-FFF2-40B4-BE49-F238E27FC236}">
                      <a16:creationId xmlns:a16="http://schemas.microsoft.com/office/drawing/2014/main" id="{420C1F69-0FA0-C59A-B5D2-DFD782A35075}"/>
                    </a:ext>
                  </a:extLst>
                </p:cNvPr>
                <p:cNvSpPr>
                  <a:spLocks noChangeArrowheads="1"/>
                </p:cNvSpPr>
                <p:nvPr/>
              </p:nvSpPr>
              <p:spPr bwMode="auto">
                <a:xfrm>
                  <a:off x="5561357" y="3580000"/>
                  <a:ext cx="111843" cy="49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4">
                  <a:extLst>
                    <a:ext uri="{FF2B5EF4-FFF2-40B4-BE49-F238E27FC236}">
                      <a16:creationId xmlns:a16="http://schemas.microsoft.com/office/drawing/2014/main" id="{E8568055-3367-5723-1984-51E3D377A95A}"/>
                    </a:ext>
                  </a:extLst>
                </p:cNvPr>
                <p:cNvSpPr>
                  <a:spLocks noChangeArrowheads="1"/>
                </p:cNvSpPr>
                <p:nvPr/>
              </p:nvSpPr>
              <p:spPr bwMode="auto">
                <a:xfrm>
                  <a:off x="5606728" y="3580000"/>
                  <a:ext cx="20047" cy="499072"/>
                </a:xfrm>
                <a:prstGeom prst="rect">
                  <a:avLst/>
                </a:prstGeom>
                <a:solidFill>
                  <a:srgbClr val="EEEE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5">
                  <a:extLst>
                    <a:ext uri="{FF2B5EF4-FFF2-40B4-BE49-F238E27FC236}">
                      <a16:creationId xmlns:a16="http://schemas.microsoft.com/office/drawing/2014/main" id="{8EADF5CE-D0E5-F2E7-8167-14BFA24DF43B}"/>
                    </a:ext>
                  </a:extLst>
                </p:cNvPr>
                <p:cNvSpPr>
                  <a:spLocks noChangeArrowheads="1"/>
                </p:cNvSpPr>
                <p:nvPr/>
              </p:nvSpPr>
              <p:spPr bwMode="auto">
                <a:xfrm>
                  <a:off x="5606728" y="3580000"/>
                  <a:ext cx="20047" cy="49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6">
                  <a:extLst>
                    <a:ext uri="{FF2B5EF4-FFF2-40B4-BE49-F238E27FC236}">
                      <a16:creationId xmlns:a16="http://schemas.microsoft.com/office/drawing/2014/main" id="{84EF87EB-ACA4-C21D-ABF1-E55BFD33A13B}"/>
                    </a:ext>
                  </a:extLst>
                </p:cNvPr>
                <p:cNvSpPr>
                  <a:spLocks/>
                </p:cNvSpPr>
                <p:nvPr/>
              </p:nvSpPr>
              <p:spPr bwMode="auto">
                <a:xfrm>
                  <a:off x="5597232" y="3580000"/>
                  <a:ext cx="40095" cy="34819"/>
                </a:xfrm>
                <a:custGeom>
                  <a:avLst/>
                  <a:gdLst>
                    <a:gd name="T0" fmla="*/ 0 w 38"/>
                    <a:gd name="T1" fmla="*/ 33 h 33"/>
                    <a:gd name="T2" fmla="*/ 38 w 38"/>
                    <a:gd name="T3" fmla="*/ 33 h 33"/>
                    <a:gd name="T4" fmla="*/ 18 w 38"/>
                    <a:gd name="T5" fmla="*/ 0 h 33"/>
                    <a:gd name="T6" fmla="*/ 0 w 38"/>
                    <a:gd name="T7" fmla="*/ 33 h 33"/>
                  </a:gdLst>
                  <a:ahLst/>
                  <a:cxnLst>
                    <a:cxn ang="0">
                      <a:pos x="T0" y="T1"/>
                    </a:cxn>
                    <a:cxn ang="0">
                      <a:pos x="T2" y="T3"/>
                    </a:cxn>
                    <a:cxn ang="0">
                      <a:pos x="T4" y="T5"/>
                    </a:cxn>
                    <a:cxn ang="0">
                      <a:pos x="T6" y="T7"/>
                    </a:cxn>
                  </a:cxnLst>
                  <a:rect l="0" t="0" r="r" b="b"/>
                  <a:pathLst>
                    <a:path w="38" h="33">
                      <a:moveTo>
                        <a:pt x="0" y="33"/>
                      </a:moveTo>
                      <a:lnTo>
                        <a:pt x="38" y="33"/>
                      </a:lnTo>
                      <a:lnTo>
                        <a:pt x="18" y="0"/>
                      </a:lnTo>
                      <a:lnTo>
                        <a:pt x="0" y="33"/>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7">
                  <a:extLst>
                    <a:ext uri="{FF2B5EF4-FFF2-40B4-BE49-F238E27FC236}">
                      <a16:creationId xmlns:a16="http://schemas.microsoft.com/office/drawing/2014/main" id="{54F051F5-0B43-3B0F-F398-A6B90B0E9119}"/>
                    </a:ext>
                  </a:extLst>
                </p:cNvPr>
                <p:cNvSpPr>
                  <a:spLocks/>
                </p:cNvSpPr>
                <p:nvPr/>
              </p:nvSpPr>
              <p:spPr bwMode="auto">
                <a:xfrm>
                  <a:off x="5585626" y="3614819"/>
                  <a:ext cx="62252" cy="299654"/>
                </a:xfrm>
                <a:custGeom>
                  <a:avLst/>
                  <a:gdLst>
                    <a:gd name="T0" fmla="*/ 49 w 59"/>
                    <a:gd name="T1" fmla="*/ 0 h 284"/>
                    <a:gd name="T2" fmla="*/ 59 w 59"/>
                    <a:gd name="T3" fmla="*/ 284 h 284"/>
                    <a:gd name="T4" fmla="*/ 0 w 59"/>
                    <a:gd name="T5" fmla="*/ 284 h 284"/>
                    <a:gd name="T6" fmla="*/ 11 w 59"/>
                    <a:gd name="T7" fmla="*/ 0 h 284"/>
                    <a:gd name="T8" fmla="*/ 49 w 59"/>
                    <a:gd name="T9" fmla="*/ 0 h 284"/>
                  </a:gdLst>
                  <a:ahLst/>
                  <a:cxnLst>
                    <a:cxn ang="0">
                      <a:pos x="T0" y="T1"/>
                    </a:cxn>
                    <a:cxn ang="0">
                      <a:pos x="T2" y="T3"/>
                    </a:cxn>
                    <a:cxn ang="0">
                      <a:pos x="T4" y="T5"/>
                    </a:cxn>
                    <a:cxn ang="0">
                      <a:pos x="T6" y="T7"/>
                    </a:cxn>
                    <a:cxn ang="0">
                      <a:pos x="T8" y="T9"/>
                    </a:cxn>
                  </a:cxnLst>
                  <a:rect l="0" t="0" r="r" b="b"/>
                  <a:pathLst>
                    <a:path w="59" h="284">
                      <a:moveTo>
                        <a:pt x="49" y="0"/>
                      </a:moveTo>
                      <a:lnTo>
                        <a:pt x="59" y="284"/>
                      </a:lnTo>
                      <a:lnTo>
                        <a:pt x="0" y="284"/>
                      </a:lnTo>
                      <a:lnTo>
                        <a:pt x="11" y="0"/>
                      </a:lnTo>
                      <a:lnTo>
                        <a:pt x="49"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8">
                  <a:extLst>
                    <a:ext uri="{FF2B5EF4-FFF2-40B4-BE49-F238E27FC236}">
                      <a16:creationId xmlns:a16="http://schemas.microsoft.com/office/drawing/2014/main" id="{7FFD2EE3-CF13-AD9F-2BCE-952A3EF25C3E}"/>
                    </a:ext>
                  </a:extLst>
                </p:cNvPr>
                <p:cNvSpPr>
                  <a:spLocks/>
                </p:cNvSpPr>
                <p:nvPr/>
              </p:nvSpPr>
              <p:spPr bwMode="auto">
                <a:xfrm>
                  <a:off x="5585626" y="3614819"/>
                  <a:ext cx="62252" cy="299654"/>
                </a:xfrm>
                <a:custGeom>
                  <a:avLst/>
                  <a:gdLst>
                    <a:gd name="T0" fmla="*/ 49 w 59"/>
                    <a:gd name="T1" fmla="*/ 0 h 284"/>
                    <a:gd name="T2" fmla="*/ 59 w 59"/>
                    <a:gd name="T3" fmla="*/ 284 h 284"/>
                    <a:gd name="T4" fmla="*/ 0 w 59"/>
                    <a:gd name="T5" fmla="*/ 284 h 284"/>
                    <a:gd name="T6" fmla="*/ 11 w 59"/>
                    <a:gd name="T7" fmla="*/ 0 h 284"/>
                    <a:gd name="T8" fmla="*/ 49 w 59"/>
                    <a:gd name="T9" fmla="*/ 0 h 284"/>
                  </a:gdLst>
                  <a:ahLst/>
                  <a:cxnLst>
                    <a:cxn ang="0">
                      <a:pos x="T0" y="T1"/>
                    </a:cxn>
                    <a:cxn ang="0">
                      <a:pos x="T2" y="T3"/>
                    </a:cxn>
                    <a:cxn ang="0">
                      <a:pos x="T4" y="T5"/>
                    </a:cxn>
                    <a:cxn ang="0">
                      <a:pos x="T6" y="T7"/>
                    </a:cxn>
                    <a:cxn ang="0">
                      <a:pos x="T8" y="T9"/>
                    </a:cxn>
                  </a:cxnLst>
                  <a:rect l="0" t="0" r="r" b="b"/>
                  <a:pathLst>
                    <a:path w="59" h="284">
                      <a:moveTo>
                        <a:pt x="49" y="0"/>
                      </a:moveTo>
                      <a:lnTo>
                        <a:pt x="59" y="284"/>
                      </a:lnTo>
                      <a:lnTo>
                        <a:pt x="0" y="284"/>
                      </a:lnTo>
                      <a:lnTo>
                        <a:pt x="11" y="0"/>
                      </a:lnTo>
                      <a:lnTo>
                        <a:pt x="4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49">
                  <a:extLst>
                    <a:ext uri="{FF2B5EF4-FFF2-40B4-BE49-F238E27FC236}">
                      <a16:creationId xmlns:a16="http://schemas.microsoft.com/office/drawing/2014/main" id="{1C41F32D-DC98-6738-83D6-CCD5EDDD8B6F}"/>
                    </a:ext>
                  </a:extLst>
                </p:cNvPr>
                <p:cNvSpPr>
                  <a:spLocks/>
                </p:cNvSpPr>
                <p:nvPr/>
              </p:nvSpPr>
              <p:spPr bwMode="auto">
                <a:xfrm>
                  <a:off x="6346368" y="4120222"/>
                  <a:ext cx="86520" cy="94961"/>
                </a:xfrm>
                <a:custGeom>
                  <a:avLst/>
                  <a:gdLst>
                    <a:gd name="T0" fmla="*/ 0 w 50"/>
                    <a:gd name="T1" fmla="*/ 14 h 55"/>
                    <a:gd name="T2" fmla="*/ 10 w 50"/>
                    <a:gd name="T3" fmla="*/ 38 h 55"/>
                    <a:gd name="T4" fmla="*/ 38 w 50"/>
                    <a:gd name="T5" fmla="*/ 49 h 55"/>
                    <a:gd name="T6" fmla="*/ 46 w 50"/>
                    <a:gd name="T7" fmla="*/ 22 h 55"/>
                    <a:gd name="T8" fmla="*/ 36 w 50"/>
                    <a:gd name="T9" fmla="*/ 0 h 55"/>
                    <a:gd name="T10" fmla="*/ 0 w 50"/>
                    <a:gd name="T11" fmla="*/ 14 h 55"/>
                  </a:gdLst>
                  <a:ahLst/>
                  <a:cxnLst>
                    <a:cxn ang="0">
                      <a:pos x="T0" y="T1"/>
                    </a:cxn>
                    <a:cxn ang="0">
                      <a:pos x="T2" y="T3"/>
                    </a:cxn>
                    <a:cxn ang="0">
                      <a:pos x="T4" y="T5"/>
                    </a:cxn>
                    <a:cxn ang="0">
                      <a:pos x="T6" y="T7"/>
                    </a:cxn>
                    <a:cxn ang="0">
                      <a:pos x="T8" y="T9"/>
                    </a:cxn>
                    <a:cxn ang="0">
                      <a:pos x="T10" y="T11"/>
                    </a:cxn>
                  </a:cxnLst>
                  <a:rect l="0" t="0" r="r" b="b"/>
                  <a:pathLst>
                    <a:path w="50" h="55">
                      <a:moveTo>
                        <a:pt x="0" y="14"/>
                      </a:moveTo>
                      <a:cubicBezTo>
                        <a:pt x="3" y="22"/>
                        <a:pt x="7" y="30"/>
                        <a:pt x="10" y="38"/>
                      </a:cubicBezTo>
                      <a:cubicBezTo>
                        <a:pt x="16" y="50"/>
                        <a:pt x="29" y="55"/>
                        <a:pt x="38" y="49"/>
                      </a:cubicBezTo>
                      <a:cubicBezTo>
                        <a:pt x="47" y="44"/>
                        <a:pt x="50" y="32"/>
                        <a:pt x="46" y="22"/>
                      </a:cubicBezTo>
                      <a:cubicBezTo>
                        <a:pt x="42" y="15"/>
                        <a:pt x="39" y="7"/>
                        <a:pt x="36" y="0"/>
                      </a:cubicBezTo>
                      <a:cubicBezTo>
                        <a:pt x="24" y="5"/>
                        <a:pt x="12" y="10"/>
                        <a:pt x="0" y="14"/>
                      </a:cubicBezTo>
                      <a:close/>
                    </a:path>
                  </a:pathLst>
                </a:custGeom>
                <a:solidFill>
                  <a:srgbClr val="FFE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0">
                  <a:extLst>
                    <a:ext uri="{FF2B5EF4-FFF2-40B4-BE49-F238E27FC236}">
                      <a16:creationId xmlns:a16="http://schemas.microsoft.com/office/drawing/2014/main" id="{71604A37-4C24-17D2-3BC6-D73755979D28}"/>
                    </a:ext>
                  </a:extLst>
                </p:cNvPr>
                <p:cNvSpPr>
                  <a:spLocks noChangeArrowheads="1"/>
                </p:cNvSpPr>
                <p:nvPr/>
              </p:nvSpPr>
              <p:spPr bwMode="auto">
                <a:xfrm>
                  <a:off x="6382241" y="4042141"/>
                  <a:ext cx="320758" cy="36930"/>
                </a:xfrm>
                <a:prstGeom prst="rect">
                  <a:avLst/>
                </a:prstGeom>
                <a:solidFill>
                  <a:schemeClr val="tx2">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1">
                  <a:extLst>
                    <a:ext uri="{FF2B5EF4-FFF2-40B4-BE49-F238E27FC236}">
                      <a16:creationId xmlns:a16="http://schemas.microsoft.com/office/drawing/2014/main" id="{12401FA5-2EF4-CDBA-6F51-90534E279FE1}"/>
                    </a:ext>
                  </a:extLst>
                </p:cNvPr>
                <p:cNvSpPr>
                  <a:spLocks/>
                </p:cNvSpPr>
                <p:nvPr/>
              </p:nvSpPr>
              <p:spPr bwMode="auto">
                <a:xfrm>
                  <a:off x="6382241" y="4079072"/>
                  <a:ext cx="320758" cy="575041"/>
                </a:xfrm>
                <a:custGeom>
                  <a:avLst/>
                  <a:gdLst>
                    <a:gd name="T0" fmla="*/ 304 w 304"/>
                    <a:gd name="T1" fmla="*/ 0 h 545"/>
                    <a:gd name="T2" fmla="*/ 304 w 304"/>
                    <a:gd name="T3" fmla="*/ 91 h 545"/>
                    <a:gd name="T4" fmla="*/ 260 w 304"/>
                    <a:gd name="T5" fmla="*/ 545 h 545"/>
                    <a:gd name="T6" fmla="*/ 173 w 304"/>
                    <a:gd name="T7" fmla="*/ 545 h 545"/>
                    <a:gd name="T8" fmla="*/ 173 w 304"/>
                    <a:gd name="T9" fmla="*/ 91 h 545"/>
                    <a:gd name="T10" fmla="*/ 131 w 304"/>
                    <a:gd name="T11" fmla="*/ 91 h 545"/>
                    <a:gd name="T12" fmla="*/ 131 w 304"/>
                    <a:gd name="T13" fmla="*/ 545 h 545"/>
                    <a:gd name="T14" fmla="*/ 44 w 304"/>
                    <a:gd name="T15" fmla="*/ 545 h 545"/>
                    <a:gd name="T16" fmla="*/ 0 w 304"/>
                    <a:gd name="T17" fmla="*/ 91 h 545"/>
                    <a:gd name="T18" fmla="*/ 0 w 304"/>
                    <a:gd name="T19" fmla="*/ 0 h 545"/>
                    <a:gd name="T20" fmla="*/ 304 w 304"/>
                    <a:gd name="T21"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545">
                      <a:moveTo>
                        <a:pt x="304" y="0"/>
                      </a:moveTo>
                      <a:lnTo>
                        <a:pt x="304" y="91"/>
                      </a:lnTo>
                      <a:lnTo>
                        <a:pt x="260" y="545"/>
                      </a:lnTo>
                      <a:lnTo>
                        <a:pt x="173" y="545"/>
                      </a:lnTo>
                      <a:lnTo>
                        <a:pt x="173" y="91"/>
                      </a:lnTo>
                      <a:lnTo>
                        <a:pt x="131" y="91"/>
                      </a:lnTo>
                      <a:lnTo>
                        <a:pt x="131" y="545"/>
                      </a:lnTo>
                      <a:lnTo>
                        <a:pt x="44" y="545"/>
                      </a:lnTo>
                      <a:lnTo>
                        <a:pt x="0" y="91"/>
                      </a:lnTo>
                      <a:lnTo>
                        <a:pt x="0" y="0"/>
                      </a:lnTo>
                      <a:lnTo>
                        <a:pt x="304"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Oval 52">
                  <a:extLst>
                    <a:ext uri="{FF2B5EF4-FFF2-40B4-BE49-F238E27FC236}">
                      <a16:creationId xmlns:a16="http://schemas.microsoft.com/office/drawing/2014/main" id="{67416F50-80A3-44F5-FDF9-0724169FC0CA}"/>
                    </a:ext>
                  </a:extLst>
                </p:cNvPr>
                <p:cNvSpPr>
                  <a:spLocks noChangeArrowheads="1"/>
                </p:cNvSpPr>
                <p:nvPr/>
              </p:nvSpPr>
              <p:spPr bwMode="auto">
                <a:xfrm>
                  <a:off x="6532069" y="3804739"/>
                  <a:ext cx="21103" cy="22157"/>
                </a:xfrm>
                <a:prstGeom prst="ellipse">
                  <a:avLst/>
                </a:pr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3">
                  <a:extLst>
                    <a:ext uri="{FF2B5EF4-FFF2-40B4-BE49-F238E27FC236}">
                      <a16:creationId xmlns:a16="http://schemas.microsoft.com/office/drawing/2014/main" id="{4001312C-8E83-CC1C-02ED-F1CFD88C8771}"/>
                    </a:ext>
                  </a:extLst>
                </p:cNvPr>
                <p:cNvSpPr>
                  <a:spLocks/>
                </p:cNvSpPr>
                <p:nvPr/>
              </p:nvSpPr>
              <p:spPr bwMode="auto">
                <a:xfrm>
                  <a:off x="6343202" y="4625624"/>
                  <a:ext cx="177261" cy="60142"/>
                </a:xfrm>
                <a:custGeom>
                  <a:avLst/>
                  <a:gdLst>
                    <a:gd name="T0" fmla="*/ 0 w 103"/>
                    <a:gd name="T1" fmla="*/ 35 h 35"/>
                    <a:gd name="T2" fmla="*/ 45 w 103"/>
                    <a:gd name="T3" fmla="*/ 4 h 35"/>
                    <a:gd name="T4" fmla="*/ 103 w 103"/>
                    <a:gd name="T5" fmla="*/ 17 h 35"/>
                    <a:gd name="T6" fmla="*/ 103 w 103"/>
                    <a:gd name="T7" fmla="*/ 35 h 35"/>
                    <a:gd name="T8" fmla="*/ 0 w 103"/>
                    <a:gd name="T9" fmla="*/ 35 h 35"/>
                  </a:gdLst>
                  <a:ahLst/>
                  <a:cxnLst>
                    <a:cxn ang="0">
                      <a:pos x="T0" y="T1"/>
                    </a:cxn>
                    <a:cxn ang="0">
                      <a:pos x="T2" y="T3"/>
                    </a:cxn>
                    <a:cxn ang="0">
                      <a:pos x="T4" y="T5"/>
                    </a:cxn>
                    <a:cxn ang="0">
                      <a:pos x="T6" y="T7"/>
                    </a:cxn>
                    <a:cxn ang="0">
                      <a:pos x="T8" y="T9"/>
                    </a:cxn>
                  </a:cxnLst>
                  <a:rect l="0" t="0" r="r" b="b"/>
                  <a:pathLst>
                    <a:path w="103" h="35">
                      <a:moveTo>
                        <a:pt x="0" y="35"/>
                      </a:moveTo>
                      <a:cubicBezTo>
                        <a:pt x="0" y="23"/>
                        <a:pt x="6" y="0"/>
                        <a:pt x="45" y="4"/>
                      </a:cubicBezTo>
                      <a:cubicBezTo>
                        <a:pt x="87" y="9"/>
                        <a:pt x="103" y="17"/>
                        <a:pt x="103" y="17"/>
                      </a:cubicBezTo>
                      <a:cubicBezTo>
                        <a:pt x="103" y="35"/>
                        <a:pt x="103" y="35"/>
                        <a:pt x="103" y="35"/>
                      </a:cubicBezTo>
                      <a:lnTo>
                        <a:pt x="0" y="35"/>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4">
                  <a:extLst>
                    <a:ext uri="{FF2B5EF4-FFF2-40B4-BE49-F238E27FC236}">
                      <a16:creationId xmlns:a16="http://schemas.microsoft.com/office/drawing/2014/main" id="{B0F5AF7B-B2DA-328D-4942-954C2E5609E7}"/>
                    </a:ext>
                  </a:extLst>
                </p:cNvPr>
                <p:cNvSpPr>
                  <a:spLocks/>
                </p:cNvSpPr>
                <p:nvPr/>
              </p:nvSpPr>
              <p:spPr bwMode="auto">
                <a:xfrm>
                  <a:off x="6564777" y="4625624"/>
                  <a:ext cx="178315" cy="60142"/>
                </a:xfrm>
                <a:custGeom>
                  <a:avLst/>
                  <a:gdLst>
                    <a:gd name="T0" fmla="*/ 103 w 103"/>
                    <a:gd name="T1" fmla="*/ 35 h 35"/>
                    <a:gd name="T2" fmla="*/ 59 w 103"/>
                    <a:gd name="T3" fmla="*/ 4 h 35"/>
                    <a:gd name="T4" fmla="*/ 0 w 103"/>
                    <a:gd name="T5" fmla="*/ 17 h 35"/>
                    <a:gd name="T6" fmla="*/ 0 w 103"/>
                    <a:gd name="T7" fmla="*/ 35 h 35"/>
                    <a:gd name="T8" fmla="*/ 103 w 103"/>
                    <a:gd name="T9" fmla="*/ 35 h 35"/>
                  </a:gdLst>
                  <a:ahLst/>
                  <a:cxnLst>
                    <a:cxn ang="0">
                      <a:pos x="T0" y="T1"/>
                    </a:cxn>
                    <a:cxn ang="0">
                      <a:pos x="T2" y="T3"/>
                    </a:cxn>
                    <a:cxn ang="0">
                      <a:pos x="T4" y="T5"/>
                    </a:cxn>
                    <a:cxn ang="0">
                      <a:pos x="T6" y="T7"/>
                    </a:cxn>
                    <a:cxn ang="0">
                      <a:pos x="T8" y="T9"/>
                    </a:cxn>
                  </a:cxnLst>
                  <a:rect l="0" t="0" r="r" b="b"/>
                  <a:pathLst>
                    <a:path w="103" h="35">
                      <a:moveTo>
                        <a:pt x="103" y="35"/>
                      </a:moveTo>
                      <a:cubicBezTo>
                        <a:pt x="103" y="23"/>
                        <a:pt x="98" y="0"/>
                        <a:pt x="59" y="4"/>
                      </a:cubicBezTo>
                      <a:cubicBezTo>
                        <a:pt x="16" y="9"/>
                        <a:pt x="0" y="17"/>
                        <a:pt x="0" y="17"/>
                      </a:cubicBezTo>
                      <a:cubicBezTo>
                        <a:pt x="0" y="35"/>
                        <a:pt x="0" y="35"/>
                        <a:pt x="0" y="35"/>
                      </a:cubicBezTo>
                      <a:lnTo>
                        <a:pt x="103" y="35"/>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55">
                  <a:extLst>
                    <a:ext uri="{FF2B5EF4-FFF2-40B4-BE49-F238E27FC236}">
                      <a16:creationId xmlns:a16="http://schemas.microsoft.com/office/drawing/2014/main" id="{2683FD6A-4454-B921-4EE9-202490B86722}"/>
                    </a:ext>
                  </a:extLst>
                </p:cNvPr>
                <p:cNvSpPr>
                  <a:spLocks noChangeArrowheads="1"/>
                </p:cNvSpPr>
                <p:nvPr/>
              </p:nvSpPr>
              <p:spPr bwMode="auto">
                <a:xfrm>
                  <a:off x="5455846" y="4030536"/>
                  <a:ext cx="320758" cy="48535"/>
                </a:xfrm>
                <a:prstGeom prst="rect">
                  <a:avLst/>
                </a:prstGeom>
                <a:solidFill>
                  <a:srgbClr val="8D6E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56">
                  <a:extLst>
                    <a:ext uri="{FF2B5EF4-FFF2-40B4-BE49-F238E27FC236}">
                      <a16:creationId xmlns:a16="http://schemas.microsoft.com/office/drawing/2014/main" id="{33DD2EC0-04F5-2A0C-EE5A-82670F2077EC}"/>
                    </a:ext>
                  </a:extLst>
                </p:cNvPr>
                <p:cNvSpPr>
                  <a:spLocks noChangeArrowheads="1"/>
                </p:cNvSpPr>
                <p:nvPr/>
              </p:nvSpPr>
              <p:spPr bwMode="auto">
                <a:xfrm>
                  <a:off x="5455846" y="4030536"/>
                  <a:ext cx="320758" cy="4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57">
                  <a:extLst>
                    <a:ext uri="{FF2B5EF4-FFF2-40B4-BE49-F238E27FC236}">
                      <a16:creationId xmlns:a16="http://schemas.microsoft.com/office/drawing/2014/main" id="{BDC9910B-2F86-2894-C326-B2585804AA02}"/>
                    </a:ext>
                  </a:extLst>
                </p:cNvPr>
                <p:cNvSpPr>
                  <a:spLocks/>
                </p:cNvSpPr>
                <p:nvPr/>
              </p:nvSpPr>
              <p:spPr bwMode="auto">
                <a:xfrm>
                  <a:off x="5455846" y="4079072"/>
                  <a:ext cx="320758" cy="575041"/>
                </a:xfrm>
                <a:custGeom>
                  <a:avLst/>
                  <a:gdLst>
                    <a:gd name="T0" fmla="*/ 0 w 304"/>
                    <a:gd name="T1" fmla="*/ 0 h 545"/>
                    <a:gd name="T2" fmla="*/ 0 w 304"/>
                    <a:gd name="T3" fmla="*/ 91 h 545"/>
                    <a:gd name="T4" fmla="*/ 45 w 304"/>
                    <a:gd name="T5" fmla="*/ 545 h 545"/>
                    <a:gd name="T6" fmla="*/ 131 w 304"/>
                    <a:gd name="T7" fmla="*/ 545 h 545"/>
                    <a:gd name="T8" fmla="*/ 131 w 304"/>
                    <a:gd name="T9" fmla="*/ 91 h 545"/>
                    <a:gd name="T10" fmla="*/ 174 w 304"/>
                    <a:gd name="T11" fmla="*/ 91 h 545"/>
                    <a:gd name="T12" fmla="*/ 174 w 304"/>
                    <a:gd name="T13" fmla="*/ 545 h 545"/>
                    <a:gd name="T14" fmla="*/ 262 w 304"/>
                    <a:gd name="T15" fmla="*/ 545 h 545"/>
                    <a:gd name="T16" fmla="*/ 304 w 304"/>
                    <a:gd name="T17" fmla="*/ 91 h 545"/>
                    <a:gd name="T18" fmla="*/ 304 w 304"/>
                    <a:gd name="T19" fmla="*/ 0 h 545"/>
                    <a:gd name="T20" fmla="*/ 0 w 304"/>
                    <a:gd name="T21"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545">
                      <a:moveTo>
                        <a:pt x="0" y="0"/>
                      </a:moveTo>
                      <a:lnTo>
                        <a:pt x="0" y="91"/>
                      </a:lnTo>
                      <a:lnTo>
                        <a:pt x="45" y="545"/>
                      </a:lnTo>
                      <a:lnTo>
                        <a:pt x="131" y="545"/>
                      </a:lnTo>
                      <a:lnTo>
                        <a:pt x="131" y="91"/>
                      </a:lnTo>
                      <a:lnTo>
                        <a:pt x="174" y="91"/>
                      </a:lnTo>
                      <a:lnTo>
                        <a:pt x="174" y="545"/>
                      </a:lnTo>
                      <a:lnTo>
                        <a:pt x="262" y="545"/>
                      </a:lnTo>
                      <a:lnTo>
                        <a:pt x="304" y="91"/>
                      </a:lnTo>
                      <a:lnTo>
                        <a:pt x="304" y="0"/>
                      </a:lnTo>
                      <a:lnTo>
                        <a:pt x="0"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58">
                  <a:extLst>
                    <a:ext uri="{FF2B5EF4-FFF2-40B4-BE49-F238E27FC236}">
                      <a16:creationId xmlns:a16="http://schemas.microsoft.com/office/drawing/2014/main" id="{DEA4DB5A-01E7-6CE7-FD79-484634AFAAA4}"/>
                    </a:ext>
                  </a:extLst>
                </p:cNvPr>
                <p:cNvSpPr>
                  <a:spLocks/>
                </p:cNvSpPr>
                <p:nvPr/>
              </p:nvSpPr>
              <p:spPr bwMode="auto">
                <a:xfrm>
                  <a:off x="5455846" y="4079072"/>
                  <a:ext cx="320758" cy="575041"/>
                </a:xfrm>
                <a:custGeom>
                  <a:avLst/>
                  <a:gdLst>
                    <a:gd name="T0" fmla="*/ 0 w 304"/>
                    <a:gd name="T1" fmla="*/ 0 h 545"/>
                    <a:gd name="T2" fmla="*/ 0 w 304"/>
                    <a:gd name="T3" fmla="*/ 91 h 545"/>
                    <a:gd name="T4" fmla="*/ 45 w 304"/>
                    <a:gd name="T5" fmla="*/ 545 h 545"/>
                    <a:gd name="T6" fmla="*/ 131 w 304"/>
                    <a:gd name="T7" fmla="*/ 545 h 545"/>
                    <a:gd name="T8" fmla="*/ 131 w 304"/>
                    <a:gd name="T9" fmla="*/ 91 h 545"/>
                    <a:gd name="T10" fmla="*/ 174 w 304"/>
                    <a:gd name="T11" fmla="*/ 91 h 545"/>
                    <a:gd name="T12" fmla="*/ 174 w 304"/>
                    <a:gd name="T13" fmla="*/ 545 h 545"/>
                    <a:gd name="T14" fmla="*/ 262 w 304"/>
                    <a:gd name="T15" fmla="*/ 545 h 545"/>
                    <a:gd name="T16" fmla="*/ 304 w 304"/>
                    <a:gd name="T17" fmla="*/ 91 h 545"/>
                    <a:gd name="T18" fmla="*/ 304 w 304"/>
                    <a:gd name="T19" fmla="*/ 0 h 545"/>
                    <a:gd name="T20" fmla="*/ 0 w 304"/>
                    <a:gd name="T21" fmla="*/ 0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545">
                      <a:moveTo>
                        <a:pt x="0" y="0"/>
                      </a:moveTo>
                      <a:lnTo>
                        <a:pt x="0" y="91"/>
                      </a:lnTo>
                      <a:lnTo>
                        <a:pt x="45" y="545"/>
                      </a:lnTo>
                      <a:lnTo>
                        <a:pt x="131" y="545"/>
                      </a:lnTo>
                      <a:lnTo>
                        <a:pt x="131" y="91"/>
                      </a:lnTo>
                      <a:lnTo>
                        <a:pt x="174" y="91"/>
                      </a:lnTo>
                      <a:lnTo>
                        <a:pt x="174" y="545"/>
                      </a:lnTo>
                      <a:lnTo>
                        <a:pt x="262" y="545"/>
                      </a:lnTo>
                      <a:lnTo>
                        <a:pt x="304" y="91"/>
                      </a:lnTo>
                      <a:lnTo>
                        <a:pt x="30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Oval 59">
                  <a:extLst>
                    <a:ext uri="{FF2B5EF4-FFF2-40B4-BE49-F238E27FC236}">
                      <a16:creationId xmlns:a16="http://schemas.microsoft.com/office/drawing/2014/main" id="{F59DF204-464E-D98D-B95B-DA17A965E854}"/>
                    </a:ext>
                  </a:extLst>
                </p:cNvPr>
                <p:cNvSpPr>
                  <a:spLocks noChangeArrowheads="1"/>
                </p:cNvSpPr>
                <p:nvPr/>
              </p:nvSpPr>
              <p:spPr bwMode="auto">
                <a:xfrm>
                  <a:off x="5606728" y="3894427"/>
                  <a:ext cx="20047" cy="20047"/>
                </a:xfrm>
                <a:prstGeom prst="ellipse">
                  <a:avLst/>
                </a:pr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Oval 60">
                  <a:extLst>
                    <a:ext uri="{FF2B5EF4-FFF2-40B4-BE49-F238E27FC236}">
                      <a16:creationId xmlns:a16="http://schemas.microsoft.com/office/drawing/2014/main" id="{A02A3AAD-4EC3-D090-9006-050DC14F40DA}"/>
                    </a:ext>
                  </a:extLst>
                </p:cNvPr>
                <p:cNvSpPr>
                  <a:spLocks noChangeArrowheads="1"/>
                </p:cNvSpPr>
                <p:nvPr/>
              </p:nvSpPr>
              <p:spPr bwMode="auto">
                <a:xfrm>
                  <a:off x="5606728" y="3982002"/>
                  <a:ext cx="20047" cy="21103"/>
                </a:xfrm>
                <a:prstGeom prst="ellipse">
                  <a:avLst/>
                </a:pr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61">
                  <a:extLst>
                    <a:ext uri="{FF2B5EF4-FFF2-40B4-BE49-F238E27FC236}">
                      <a16:creationId xmlns:a16="http://schemas.microsoft.com/office/drawing/2014/main" id="{785AF75D-C007-28B4-0DBC-4F5FD1B5AA93}"/>
                    </a:ext>
                  </a:extLst>
                </p:cNvPr>
                <p:cNvSpPr>
                  <a:spLocks/>
                </p:cNvSpPr>
                <p:nvPr/>
              </p:nvSpPr>
              <p:spPr bwMode="auto">
                <a:xfrm>
                  <a:off x="5639437" y="4625624"/>
                  <a:ext cx="179371" cy="60142"/>
                </a:xfrm>
                <a:custGeom>
                  <a:avLst/>
                  <a:gdLst>
                    <a:gd name="T0" fmla="*/ 104 w 104"/>
                    <a:gd name="T1" fmla="*/ 35 h 35"/>
                    <a:gd name="T2" fmla="*/ 59 w 104"/>
                    <a:gd name="T3" fmla="*/ 4 h 35"/>
                    <a:gd name="T4" fmla="*/ 0 w 104"/>
                    <a:gd name="T5" fmla="*/ 17 h 35"/>
                    <a:gd name="T6" fmla="*/ 0 w 104"/>
                    <a:gd name="T7" fmla="*/ 35 h 35"/>
                    <a:gd name="T8" fmla="*/ 104 w 104"/>
                    <a:gd name="T9" fmla="*/ 35 h 35"/>
                  </a:gdLst>
                  <a:ahLst/>
                  <a:cxnLst>
                    <a:cxn ang="0">
                      <a:pos x="T0" y="T1"/>
                    </a:cxn>
                    <a:cxn ang="0">
                      <a:pos x="T2" y="T3"/>
                    </a:cxn>
                    <a:cxn ang="0">
                      <a:pos x="T4" y="T5"/>
                    </a:cxn>
                    <a:cxn ang="0">
                      <a:pos x="T6" y="T7"/>
                    </a:cxn>
                    <a:cxn ang="0">
                      <a:pos x="T8" y="T9"/>
                    </a:cxn>
                  </a:cxnLst>
                  <a:rect l="0" t="0" r="r" b="b"/>
                  <a:pathLst>
                    <a:path w="104" h="35">
                      <a:moveTo>
                        <a:pt x="104" y="35"/>
                      </a:moveTo>
                      <a:cubicBezTo>
                        <a:pt x="103" y="23"/>
                        <a:pt x="98" y="0"/>
                        <a:pt x="59" y="4"/>
                      </a:cubicBezTo>
                      <a:cubicBezTo>
                        <a:pt x="16" y="9"/>
                        <a:pt x="0" y="17"/>
                        <a:pt x="0" y="17"/>
                      </a:cubicBezTo>
                      <a:cubicBezTo>
                        <a:pt x="0" y="35"/>
                        <a:pt x="0" y="35"/>
                        <a:pt x="0" y="35"/>
                      </a:cubicBezTo>
                      <a:lnTo>
                        <a:pt x="104" y="35"/>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62">
                  <a:extLst>
                    <a:ext uri="{FF2B5EF4-FFF2-40B4-BE49-F238E27FC236}">
                      <a16:creationId xmlns:a16="http://schemas.microsoft.com/office/drawing/2014/main" id="{7E16529D-C0BE-7B2A-FD56-421F79E0E1C4}"/>
                    </a:ext>
                  </a:extLst>
                </p:cNvPr>
                <p:cNvSpPr>
                  <a:spLocks/>
                </p:cNvSpPr>
                <p:nvPr/>
              </p:nvSpPr>
              <p:spPr bwMode="auto">
                <a:xfrm>
                  <a:off x="5416806" y="4625624"/>
                  <a:ext cx="177261" cy="60142"/>
                </a:xfrm>
                <a:custGeom>
                  <a:avLst/>
                  <a:gdLst>
                    <a:gd name="T0" fmla="*/ 0 w 103"/>
                    <a:gd name="T1" fmla="*/ 35 h 35"/>
                    <a:gd name="T2" fmla="*/ 45 w 103"/>
                    <a:gd name="T3" fmla="*/ 4 h 35"/>
                    <a:gd name="T4" fmla="*/ 103 w 103"/>
                    <a:gd name="T5" fmla="*/ 17 h 35"/>
                    <a:gd name="T6" fmla="*/ 103 w 103"/>
                    <a:gd name="T7" fmla="*/ 35 h 35"/>
                    <a:gd name="T8" fmla="*/ 0 w 103"/>
                    <a:gd name="T9" fmla="*/ 35 h 35"/>
                  </a:gdLst>
                  <a:ahLst/>
                  <a:cxnLst>
                    <a:cxn ang="0">
                      <a:pos x="T0" y="T1"/>
                    </a:cxn>
                    <a:cxn ang="0">
                      <a:pos x="T2" y="T3"/>
                    </a:cxn>
                    <a:cxn ang="0">
                      <a:pos x="T4" y="T5"/>
                    </a:cxn>
                    <a:cxn ang="0">
                      <a:pos x="T6" y="T7"/>
                    </a:cxn>
                    <a:cxn ang="0">
                      <a:pos x="T8" y="T9"/>
                    </a:cxn>
                  </a:cxnLst>
                  <a:rect l="0" t="0" r="r" b="b"/>
                  <a:pathLst>
                    <a:path w="103" h="35">
                      <a:moveTo>
                        <a:pt x="0" y="35"/>
                      </a:moveTo>
                      <a:cubicBezTo>
                        <a:pt x="0" y="23"/>
                        <a:pt x="6" y="0"/>
                        <a:pt x="45" y="4"/>
                      </a:cubicBezTo>
                      <a:cubicBezTo>
                        <a:pt x="87" y="9"/>
                        <a:pt x="103" y="17"/>
                        <a:pt x="103" y="17"/>
                      </a:cubicBezTo>
                      <a:cubicBezTo>
                        <a:pt x="103" y="35"/>
                        <a:pt x="103" y="35"/>
                        <a:pt x="103" y="35"/>
                      </a:cubicBezTo>
                      <a:lnTo>
                        <a:pt x="0" y="35"/>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Oval 63">
                  <a:extLst>
                    <a:ext uri="{FF2B5EF4-FFF2-40B4-BE49-F238E27FC236}">
                      <a16:creationId xmlns:a16="http://schemas.microsoft.com/office/drawing/2014/main" id="{B7159590-A755-05CA-A991-3B395C044446}"/>
                    </a:ext>
                  </a:extLst>
                </p:cNvPr>
                <p:cNvSpPr>
                  <a:spLocks noChangeArrowheads="1"/>
                </p:cNvSpPr>
                <p:nvPr/>
              </p:nvSpPr>
              <p:spPr bwMode="auto">
                <a:xfrm>
                  <a:off x="6330540" y="3144236"/>
                  <a:ext cx="448426" cy="400946"/>
                </a:xfrm>
                <a:prstGeom prst="ellipse">
                  <a:avLst/>
                </a:prstGeom>
                <a:solidFill>
                  <a:srgbClr val="FFE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Oval 64">
                  <a:extLst>
                    <a:ext uri="{FF2B5EF4-FFF2-40B4-BE49-F238E27FC236}">
                      <a16:creationId xmlns:a16="http://schemas.microsoft.com/office/drawing/2014/main" id="{95CEACF2-0E32-587C-879A-1248C41D61A6}"/>
                    </a:ext>
                  </a:extLst>
                </p:cNvPr>
                <p:cNvSpPr>
                  <a:spLocks noChangeArrowheads="1"/>
                </p:cNvSpPr>
                <p:nvPr/>
              </p:nvSpPr>
              <p:spPr bwMode="auto">
                <a:xfrm>
                  <a:off x="6408619" y="3365809"/>
                  <a:ext cx="37985" cy="37985"/>
                </a:xfrm>
                <a:prstGeom prst="ellipse">
                  <a:avLst/>
                </a:pr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Oval 65">
                  <a:extLst>
                    <a:ext uri="{FF2B5EF4-FFF2-40B4-BE49-F238E27FC236}">
                      <a16:creationId xmlns:a16="http://schemas.microsoft.com/office/drawing/2014/main" id="{F01F8FC3-DD5B-0934-42DB-BF4DCAE8A291}"/>
                    </a:ext>
                  </a:extLst>
                </p:cNvPr>
                <p:cNvSpPr>
                  <a:spLocks noChangeArrowheads="1"/>
                </p:cNvSpPr>
                <p:nvPr/>
              </p:nvSpPr>
              <p:spPr bwMode="auto">
                <a:xfrm>
                  <a:off x="6612258" y="3365809"/>
                  <a:ext cx="37985" cy="37985"/>
                </a:xfrm>
                <a:prstGeom prst="ellipse">
                  <a:avLst/>
                </a:pr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66">
                  <a:extLst>
                    <a:ext uri="{FF2B5EF4-FFF2-40B4-BE49-F238E27FC236}">
                      <a16:creationId xmlns:a16="http://schemas.microsoft.com/office/drawing/2014/main" id="{DDCE4DC1-6B0A-F054-0F11-BF9A4BBBD9AB}"/>
                    </a:ext>
                  </a:extLst>
                </p:cNvPr>
                <p:cNvSpPr>
                  <a:spLocks/>
                </p:cNvSpPr>
                <p:nvPr/>
              </p:nvSpPr>
              <p:spPr bwMode="auto">
                <a:xfrm>
                  <a:off x="6330539" y="3106251"/>
                  <a:ext cx="491686" cy="332363"/>
                </a:xfrm>
                <a:custGeom>
                  <a:avLst/>
                  <a:gdLst>
                    <a:gd name="T0" fmla="*/ 260 w 285"/>
                    <a:gd name="T1" fmla="*/ 129 h 193"/>
                    <a:gd name="T2" fmla="*/ 285 w 285"/>
                    <a:gd name="T3" fmla="*/ 64 h 193"/>
                    <a:gd name="T4" fmla="*/ 130 w 285"/>
                    <a:gd name="T5" fmla="*/ 8 h 193"/>
                    <a:gd name="T6" fmla="*/ 0 w 285"/>
                    <a:gd name="T7" fmla="*/ 137 h 193"/>
                    <a:gd name="T8" fmla="*/ 0 w 285"/>
                    <a:gd name="T9" fmla="*/ 137 h 193"/>
                    <a:gd name="T10" fmla="*/ 0 w 285"/>
                    <a:gd name="T11" fmla="*/ 145 h 193"/>
                    <a:gd name="T12" fmla="*/ 12 w 285"/>
                    <a:gd name="T13" fmla="*/ 193 h 193"/>
                    <a:gd name="T14" fmla="*/ 26 w 285"/>
                    <a:gd name="T15" fmla="*/ 136 h 193"/>
                    <a:gd name="T16" fmla="*/ 142 w 285"/>
                    <a:gd name="T17" fmla="*/ 123 h 193"/>
                    <a:gd name="T18" fmla="*/ 208 w 285"/>
                    <a:gd name="T19" fmla="*/ 81 h 193"/>
                    <a:gd name="T20" fmla="*/ 253 w 285"/>
                    <a:gd name="T21" fmla="*/ 181 h 193"/>
                    <a:gd name="T22" fmla="*/ 260 w 285"/>
                    <a:gd name="T23" fmla="*/ 12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5" h="193">
                      <a:moveTo>
                        <a:pt x="260" y="129"/>
                      </a:moveTo>
                      <a:cubicBezTo>
                        <a:pt x="251" y="70"/>
                        <a:pt x="285" y="64"/>
                        <a:pt x="285" y="64"/>
                      </a:cubicBezTo>
                      <a:cubicBezTo>
                        <a:pt x="285" y="64"/>
                        <a:pt x="206" y="0"/>
                        <a:pt x="130" y="8"/>
                      </a:cubicBezTo>
                      <a:cubicBezTo>
                        <a:pt x="61" y="15"/>
                        <a:pt x="4" y="77"/>
                        <a:pt x="0" y="137"/>
                      </a:cubicBezTo>
                      <a:cubicBezTo>
                        <a:pt x="0" y="137"/>
                        <a:pt x="0" y="137"/>
                        <a:pt x="0" y="137"/>
                      </a:cubicBezTo>
                      <a:cubicBezTo>
                        <a:pt x="0" y="140"/>
                        <a:pt x="0" y="143"/>
                        <a:pt x="0" y="145"/>
                      </a:cubicBezTo>
                      <a:cubicBezTo>
                        <a:pt x="0" y="162"/>
                        <a:pt x="4" y="178"/>
                        <a:pt x="12" y="193"/>
                      </a:cubicBezTo>
                      <a:cubicBezTo>
                        <a:pt x="27" y="164"/>
                        <a:pt x="26" y="156"/>
                        <a:pt x="26" y="136"/>
                      </a:cubicBezTo>
                      <a:cubicBezTo>
                        <a:pt x="43" y="144"/>
                        <a:pt x="88" y="147"/>
                        <a:pt x="142" y="123"/>
                      </a:cubicBezTo>
                      <a:cubicBezTo>
                        <a:pt x="195" y="100"/>
                        <a:pt x="206" y="79"/>
                        <a:pt x="208" y="81"/>
                      </a:cubicBezTo>
                      <a:cubicBezTo>
                        <a:pt x="209" y="99"/>
                        <a:pt x="231" y="151"/>
                        <a:pt x="253" y="181"/>
                      </a:cubicBezTo>
                      <a:cubicBezTo>
                        <a:pt x="263" y="165"/>
                        <a:pt x="262" y="142"/>
                        <a:pt x="260" y="129"/>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Oval 67">
                  <a:extLst>
                    <a:ext uri="{FF2B5EF4-FFF2-40B4-BE49-F238E27FC236}">
                      <a16:creationId xmlns:a16="http://schemas.microsoft.com/office/drawing/2014/main" id="{69EBBBC3-19E9-AC37-D61C-E443FD8604C6}"/>
                    </a:ext>
                  </a:extLst>
                </p:cNvPr>
                <p:cNvSpPr>
                  <a:spLocks noChangeArrowheads="1"/>
                </p:cNvSpPr>
                <p:nvPr/>
              </p:nvSpPr>
              <p:spPr bwMode="auto">
                <a:xfrm>
                  <a:off x="5395704" y="3150566"/>
                  <a:ext cx="445260" cy="402001"/>
                </a:xfrm>
                <a:prstGeom prst="ellipse">
                  <a:avLst/>
                </a:prstGeom>
                <a:solidFill>
                  <a:srgbClr val="FFE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Oval 68">
                  <a:extLst>
                    <a:ext uri="{FF2B5EF4-FFF2-40B4-BE49-F238E27FC236}">
                      <a16:creationId xmlns:a16="http://schemas.microsoft.com/office/drawing/2014/main" id="{B2BB3642-3BD7-BF13-3C6D-472B3DE4337F}"/>
                    </a:ext>
                  </a:extLst>
                </p:cNvPr>
                <p:cNvSpPr>
                  <a:spLocks noChangeArrowheads="1"/>
                </p:cNvSpPr>
                <p:nvPr/>
              </p:nvSpPr>
              <p:spPr bwMode="auto">
                <a:xfrm>
                  <a:off x="5727010" y="3373195"/>
                  <a:ext cx="37985" cy="37985"/>
                </a:xfrm>
                <a:prstGeom prst="ellipse">
                  <a:avLst/>
                </a:pr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Oval 69">
                  <a:extLst>
                    <a:ext uri="{FF2B5EF4-FFF2-40B4-BE49-F238E27FC236}">
                      <a16:creationId xmlns:a16="http://schemas.microsoft.com/office/drawing/2014/main" id="{42064C42-A227-2914-E607-F230AAF3C915}"/>
                    </a:ext>
                  </a:extLst>
                </p:cNvPr>
                <p:cNvSpPr>
                  <a:spLocks noChangeArrowheads="1"/>
                </p:cNvSpPr>
                <p:nvPr/>
              </p:nvSpPr>
              <p:spPr bwMode="auto">
                <a:xfrm>
                  <a:off x="5518097" y="3373195"/>
                  <a:ext cx="36930" cy="37985"/>
                </a:xfrm>
                <a:prstGeom prst="ellipse">
                  <a:avLst/>
                </a:pr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70">
                  <a:extLst>
                    <a:ext uri="{FF2B5EF4-FFF2-40B4-BE49-F238E27FC236}">
                      <a16:creationId xmlns:a16="http://schemas.microsoft.com/office/drawing/2014/main" id="{4B5F7F3C-3BFB-FA44-27B3-8E97E6AEEC01}"/>
                    </a:ext>
                  </a:extLst>
                </p:cNvPr>
                <p:cNvSpPr>
                  <a:spLocks/>
                </p:cNvSpPr>
                <p:nvPr/>
              </p:nvSpPr>
              <p:spPr bwMode="auto">
                <a:xfrm>
                  <a:off x="5395704" y="3134740"/>
                  <a:ext cx="445260" cy="319701"/>
                </a:xfrm>
                <a:custGeom>
                  <a:avLst/>
                  <a:gdLst>
                    <a:gd name="T0" fmla="*/ 180 w 258"/>
                    <a:gd name="T1" fmla="*/ 78 h 185"/>
                    <a:gd name="T2" fmla="*/ 59 w 258"/>
                    <a:gd name="T3" fmla="*/ 62 h 185"/>
                    <a:gd name="T4" fmla="*/ 15 w 258"/>
                    <a:gd name="T5" fmla="*/ 185 h 185"/>
                    <a:gd name="T6" fmla="*/ 0 w 258"/>
                    <a:gd name="T7" fmla="*/ 132 h 185"/>
                    <a:gd name="T8" fmla="*/ 129 w 258"/>
                    <a:gd name="T9" fmla="*/ 0 h 185"/>
                    <a:gd name="T10" fmla="*/ 258 w 258"/>
                    <a:gd name="T11" fmla="*/ 132 h 185"/>
                    <a:gd name="T12" fmla="*/ 242 w 258"/>
                    <a:gd name="T13" fmla="*/ 185 h 185"/>
                    <a:gd name="T14" fmla="*/ 180 w 258"/>
                    <a:gd name="T15" fmla="*/ 78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8" h="185">
                      <a:moveTo>
                        <a:pt x="180" y="78"/>
                      </a:moveTo>
                      <a:cubicBezTo>
                        <a:pt x="143" y="66"/>
                        <a:pt x="59" y="62"/>
                        <a:pt x="59" y="62"/>
                      </a:cubicBezTo>
                      <a:cubicBezTo>
                        <a:pt x="59" y="62"/>
                        <a:pt x="5" y="117"/>
                        <a:pt x="15" y="185"/>
                      </a:cubicBezTo>
                      <a:cubicBezTo>
                        <a:pt x="5" y="169"/>
                        <a:pt x="0" y="151"/>
                        <a:pt x="0" y="132"/>
                      </a:cubicBezTo>
                      <a:cubicBezTo>
                        <a:pt x="0" y="70"/>
                        <a:pt x="39" y="0"/>
                        <a:pt x="129" y="0"/>
                      </a:cubicBezTo>
                      <a:cubicBezTo>
                        <a:pt x="215" y="0"/>
                        <a:pt x="258" y="70"/>
                        <a:pt x="258" y="132"/>
                      </a:cubicBezTo>
                      <a:cubicBezTo>
                        <a:pt x="258" y="151"/>
                        <a:pt x="252" y="169"/>
                        <a:pt x="242" y="185"/>
                      </a:cubicBezTo>
                      <a:cubicBezTo>
                        <a:pt x="247" y="126"/>
                        <a:pt x="229" y="93"/>
                        <a:pt x="180" y="78"/>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71">
                  <a:extLst>
                    <a:ext uri="{FF2B5EF4-FFF2-40B4-BE49-F238E27FC236}">
                      <a16:creationId xmlns:a16="http://schemas.microsoft.com/office/drawing/2014/main" id="{77CA0370-F163-27DD-8F71-EE488CCABAD9}"/>
                    </a:ext>
                  </a:extLst>
                </p:cNvPr>
                <p:cNvSpPr>
                  <a:spLocks/>
                </p:cNvSpPr>
                <p:nvPr/>
              </p:nvSpPr>
              <p:spPr bwMode="auto">
                <a:xfrm>
                  <a:off x="5349279" y="3598992"/>
                  <a:ext cx="162490" cy="545497"/>
                </a:xfrm>
                <a:custGeom>
                  <a:avLst/>
                  <a:gdLst>
                    <a:gd name="T0" fmla="*/ 40 w 94"/>
                    <a:gd name="T1" fmla="*/ 316 h 316"/>
                    <a:gd name="T2" fmla="*/ 62 w 94"/>
                    <a:gd name="T3" fmla="*/ 0 h 316"/>
                    <a:gd name="T4" fmla="*/ 94 w 94"/>
                    <a:gd name="T5" fmla="*/ 19 h 316"/>
                    <a:gd name="T6" fmla="*/ 77 w 94"/>
                    <a:gd name="T7" fmla="*/ 302 h 316"/>
                    <a:gd name="T8" fmla="*/ 40 w 94"/>
                    <a:gd name="T9" fmla="*/ 316 h 316"/>
                  </a:gdLst>
                  <a:ahLst/>
                  <a:cxnLst>
                    <a:cxn ang="0">
                      <a:pos x="T0" y="T1"/>
                    </a:cxn>
                    <a:cxn ang="0">
                      <a:pos x="T2" y="T3"/>
                    </a:cxn>
                    <a:cxn ang="0">
                      <a:pos x="T4" y="T5"/>
                    </a:cxn>
                    <a:cxn ang="0">
                      <a:pos x="T6" y="T7"/>
                    </a:cxn>
                    <a:cxn ang="0">
                      <a:pos x="T8" y="T9"/>
                    </a:cxn>
                  </a:cxnLst>
                  <a:rect l="0" t="0" r="r" b="b"/>
                  <a:pathLst>
                    <a:path w="94" h="316">
                      <a:moveTo>
                        <a:pt x="40" y="316"/>
                      </a:moveTo>
                      <a:cubicBezTo>
                        <a:pt x="0" y="214"/>
                        <a:pt x="9" y="98"/>
                        <a:pt x="62" y="0"/>
                      </a:cubicBezTo>
                      <a:cubicBezTo>
                        <a:pt x="74" y="6"/>
                        <a:pt x="83" y="13"/>
                        <a:pt x="94" y="19"/>
                      </a:cubicBezTo>
                      <a:cubicBezTo>
                        <a:pt x="46" y="107"/>
                        <a:pt x="40" y="211"/>
                        <a:pt x="77" y="302"/>
                      </a:cubicBezTo>
                      <a:cubicBezTo>
                        <a:pt x="64" y="307"/>
                        <a:pt x="52" y="312"/>
                        <a:pt x="40" y="31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72">
                  <a:extLst>
                    <a:ext uri="{FF2B5EF4-FFF2-40B4-BE49-F238E27FC236}">
                      <a16:creationId xmlns:a16="http://schemas.microsoft.com/office/drawing/2014/main" id="{2615CE75-2134-4DA7-2C2E-34611BB18A19}"/>
                    </a:ext>
                  </a:extLst>
                </p:cNvPr>
                <p:cNvSpPr>
                  <a:spLocks/>
                </p:cNvSpPr>
                <p:nvPr/>
              </p:nvSpPr>
              <p:spPr bwMode="auto">
                <a:xfrm>
                  <a:off x="5418917" y="4120222"/>
                  <a:ext cx="87575" cy="94961"/>
                </a:xfrm>
                <a:custGeom>
                  <a:avLst/>
                  <a:gdLst>
                    <a:gd name="T0" fmla="*/ 0 w 51"/>
                    <a:gd name="T1" fmla="*/ 14 h 55"/>
                    <a:gd name="T2" fmla="*/ 11 w 51"/>
                    <a:gd name="T3" fmla="*/ 38 h 55"/>
                    <a:gd name="T4" fmla="*/ 38 w 51"/>
                    <a:gd name="T5" fmla="*/ 49 h 55"/>
                    <a:gd name="T6" fmla="*/ 46 w 51"/>
                    <a:gd name="T7" fmla="*/ 22 h 55"/>
                    <a:gd name="T8" fmla="*/ 37 w 51"/>
                    <a:gd name="T9" fmla="*/ 0 h 55"/>
                    <a:gd name="T10" fmla="*/ 0 w 51"/>
                    <a:gd name="T11" fmla="*/ 14 h 55"/>
                  </a:gdLst>
                  <a:ahLst/>
                  <a:cxnLst>
                    <a:cxn ang="0">
                      <a:pos x="T0" y="T1"/>
                    </a:cxn>
                    <a:cxn ang="0">
                      <a:pos x="T2" y="T3"/>
                    </a:cxn>
                    <a:cxn ang="0">
                      <a:pos x="T4" y="T5"/>
                    </a:cxn>
                    <a:cxn ang="0">
                      <a:pos x="T6" y="T7"/>
                    </a:cxn>
                    <a:cxn ang="0">
                      <a:pos x="T8" y="T9"/>
                    </a:cxn>
                    <a:cxn ang="0">
                      <a:pos x="T10" y="T11"/>
                    </a:cxn>
                  </a:cxnLst>
                  <a:rect l="0" t="0" r="r" b="b"/>
                  <a:pathLst>
                    <a:path w="51" h="55">
                      <a:moveTo>
                        <a:pt x="0" y="14"/>
                      </a:moveTo>
                      <a:cubicBezTo>
                        <a:pt x="4" y="22"/>
                        <a:pt x="7" y="30"/>
                        <a:pt x="11" y="38"/>
                      </a:cubicBezTo>
                      <a:cubicBezTo>
                        <a:pt x="16" y="50"/>
                        <a:pt x="29" y="55"/>
                        <a:pt x="38" y="49"/>
                      </a:cubicBezTo>
                      <a:cubicBezTo>
                        <a:pt x="48" y="44"/>
                        <a:pt x="51" y="32"/>
                        <a:pt x="46" y="22"/>
                      </a:cubicBezTo>
                      <a:cubicBezTo>
                        <a:pt x="43" y="14"/>
                        <a:pt x="39" y="7"/>
                        <a:pt x="37" y="0"/>
                      </a:cubicBezTo>
                      <a:cubicBezTo>
                        <a:pt x="24" y="5"/>
                        <a:pt x="12" y="10"/>
                        <a:pt x="0" y="14"/>
                      </a:cubicBezTo>
                      <a:close/>
                    </a:path>
                  </a:pathLst>
                </a:custGeom>
                <a:solidFill>
                  <a:srgbClr val="FFE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73">
                  <a:extLst>
                    <a:ext uri="{FF2B5EF4-FFF2-40B4-BE49-F238E27FC236}">
                      <a16:creationId xmlns:a16="http://schemas.microsoft.com/office/drawing/2014/main" id="{5B003354-7B95-4199-0269-375354A849A8}"/>
                    </a:ext>
                  </a:extLst>
                </p:cNvPr>
                <p:cNvSpPr>
                  <a:spLocks/>
                </p:cNvSpPr>
                <p:nvPr/>
              </p:nvSpPr>
              <p:spPr bwMode="auto">
                <a:xfrm>
                  <a:off x="6187043" y="3837448"/>
                  <a:ext cx="83356" cy="68582"/>
                </a:xfrm>
                <a:custGeom>
                  <a:avLst/>
                  <a:gdLst>
                    <a:gd name="T0" fmla="*/ 48 w 48"/>
                    <a:gd name="T1" fmla="*/ 40 h 40"/>
                    <a:gd name="T2" fmla="*/ 22 w 48"/>
                    <a:gd name="T3" fmla="*/ 40 h 40"/>
                    <a:gd name="T4" fmla="*/ 1 w 48"/>
                    <a:gd name="T5" fmla="*/ 19 h 40"/>
                    <a:gd name="T6" fmla="*/ 23 w 48"/>
                    <a:gd name="T7" fmla="*/ 1 h 40"/>
                    <a:gd name="T8" fmla="*/ 47 w 48"/>
                    <a:gd name="T9" fmla="*/ 1 h 40"/>
                    <a:gd name="T10" fmla="*/ 48 w 48"/>
                    <a:gd name="T11" fmla="*/ 40 h 40"/>
                  </a:gdLst>
                  <a:ahLst/>
                  <a:cxnLst>
                    <a:cxn ang="0">
                      <a:pos x="T0" y="T1"/>
                    </a:cxn>
                    <a:cxn ang="0">
                      <a:pos x="T2" y="T3"/>
                    </a:cxn>
                    <a:cxn ang="0">
                      <a:pos x="T4" y="T5"/>
                    </a:cxn>
                    <a:cxn ang="0">
                      <a:pos x="T6" y="T7"/>
                    </a:cxn>
                    <a:cxn ang="0">
                      <a:pos x="T8" y="T9"/>
                    </a:cxn>
                    <a:cxn ang="0">
                      <a:pos x="T10" y="T11"/>
                    </a:cxn>
                  </a:cxnLst>
                  <a:rect l="0" t="0" r="r" b="b"/>
                  <a:pathLst>
                    <a:path w="48" h="40">
                      <a:moveTo>
                        <a:pt x="48" y="40"/>
                      </a:moveTo>
                      <a:cubicBezTo>
                        <a:pt x="39" y="40"/>
                        <a:pt x="31" y="40"/>
                        <a:pt x="22" y="40"/>
                      </a:cubicBezTo>
                      <a:cubicBezTo>
                        <a:pt x="9" y="39"/>
                        <a:pt x="0" y="30"/>
                        <a:pt x="1" y="19"/>
                      </a:cubicBezTo>
                      <a:cubicBezTo>
                        <a:pt x="2" y="8"/>
                        <a:pt x="12" y="0"/>
                        <a:pt x="23" y="1"/>
                      </a:cubicBezTo>
                      <a:cubicBezTo>
                        <a:pt x="31" y="1"/>
                        <a:pt x="39" y="1"/>
                        <a:pt x="47" y="1"/>
                      </a:cubicBezTo>
                      <a:cubicBezTo>
                        <a:pt x="47" y="14"/>
                        <a:pt x="48" y="27"/>
                        <a:pt x="48" y="40"/>
                      </a:cubicBezTo>
                      <a:close/>
                    </a:path>
                  </a:pathLst>
                </a:custGeom>
                <a:solidFill>
                  <a:srgbClr val="FFC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74">
                  <a:extLst>
                    <a:ext uri="{FF2B5EF4-FFF2-40B4-BE49-F238E27FC236}">
                      <a16:creationId xmlns:a16="http://schemas.microsoft.com/office/drawing/2014/main" id="{D798F4F0-15E8-BCAE-87D0-3743D1D689AB}"/>
                    </a:ext>
                  </a:extLst>
                </p:cNvPr>
                <p:cNvSpPr>
                  <a:spLocks/>
                </p:cNvSpPr>
                <p:nvPr/>
              </p:nvSpPr>
              <p:spPr bwMode="auto">
                <a:xfrm>
                  <a:off x="6568997" y="3754095"/>
                  <a:ext cx="0" cy="3166"/>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cubicBezTo>
                        <a:pt x="0" y="0"/>
                        <a:pt x="0" y="0"/>
                        <a:pt x="0" y="0"/>
                      </a:cubicBezTo>
                      <a:cubicBezTo>
                        <a:pt x="0" y="2"/>
                        <a:pt x="0" y="2"/>
                        <a:pt x="0" y="2"/>
                      </a:cubicBezTo>
                      <a:cubicBezTo>
                        <a:pt x="0" y="0"/>
                        <a:pt x="0" y="0"/>
                        <a:pt x="0" y="0"/>
                      </a:cubicBezTo>
                    </a:path>
                  </a:pathLst>
                </a:custGeom>
                <a:solidFill>
                  <a:srgbClr val="99AA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75">
                  <a:extLst>
                    <a:ext uri="{FF2B5EF4-FFF2-40B4-BE49-F238E27FC236}">
                      <a16:creationId xmlns:a16="http://schemas.microsoft.com/office/drawing/2014/main" id="{3F636765-34DA-4F3F-9F22-E00476AA5EC1}"/>
                    </a:ext>
                  </a:extLst>
                </p:cNvPr>
                <p:cNvSpPr>
                  <a:spLocks noEditPoints="1"/>
                </p:cNvSpPr>
                <p:nvPr/>
              </p:nvSpPr>
              <p:spPr bwMode="auto">
                <a:xfrm>
                  <a:off x="6522572" y="3754095"/>
                  <a:ext cx="46425" cy="97072"/>
                </a:xfrm>
                <a:custGeom>
                  <a:avLst/>
                  <a:gdLst>
                    <a:gd name="T0" fmla="*/ 12 w 27"/>
                    <a:gd name="T1" fmla="*/ 42 h 56"/>
                    <a:gd name="T2" fmla="*/ 6 w 27"/>
                    <a:gd name="T3" fmla="*/ 36 h 56"/>
                    <a:gd name="T4" fmla="*/ 12 w 27"/>
                    <a:gd name="T5" fmla="*/ 29 h 56"/>
                    <a:gd name="T6" fmla="*/ 18 w 27"/>
                    <a:gd name="T7" fmla="*/ 36 h 56"/>
                    <a:gd name="T8" fmla="*/ 12 w 27"/>
                    <a:gd name="T9" fmla="*/ 42 h 56"/>
                    <a:gd name="T10" fmla="*/ 27 w 27"/>
                    <a:gd name="T11" fmla="*/ 0 h 56"/>
                    <a:gd name="T12" fmla="*/ 0 w 27"/>
                    <a:gd name="T13" fmla="*/ 16 h 56"/>
                    <a:gd name="T14" fmla="*/ 8 w 27"/>
                    <a:gd name="T15" fmla="*/ 56 h 56"/>
                    <a:gd name="T16" fmla="*/ 17 w 27"/>
                    <a:gd name="T17" fmla="*/ 51 h 56"/>
                    <a:gd name="T18" fmla="*/ 27 w 27"/>
                    <a:gd name="T19" fmla="*/ 2 h 56"/>
                    <a:gd name="T20" fmla="*/ 27 w 27"/>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6">
                      <a:moveTo>
                        <a:pt x="12" y="42"/>
                      </a:moveTo>
                      <a:cubicBezTo>
                        <a:pt x="9" y="42"/>
                        <a:pt x="6" y="39"/>
                        <a:pt x="6" y="36"/>
                      </a:cubicBezTo>
                      <a:cubicBezTo>
                        <a:pt x="6" y="32"/>
                        <a:pt x="9" y="29"/>
                        <a:pt x="12" y="29"/>
                      </a:cubicBezTo>
                      <a:cubicBezTo>
                        <a:pt x="16" y="29"/>
                        <a:pt x="18" y="32"/>
                        <a:pt x="18" y="36"/>
                      </a:cubicBezTo>
                      <a:cubicBezTo>
                        <a:pt x="18" y="39"/>
                        <a:pt x="16" y="42"/>
                        <a:pt x="12" y="42"/>
                      </a:cubicBezTo>
                      <a:moveTo>
                        <a:pt x="27" y="0"/>
                      </a:moveTo>
                      <a:cubicBezTo>
                        <a:pt x="18" y="6"/>
                        <a:pt x="9" y="11"/>
                        <a:pt x="0" y="16"/>
                      </a:cubicBezTo>
                      <a:cubicBezTo>
                        <a:pt x="8" y="56"/>
                        <a:pt x="8" y="56"/>
                        <a:pt x="8" y="56"/>
                      </a:cubicBezTo>
                      <a:cubicBezTo>
                        <a:pt x="11" y="54"/>
                        <a:pt x="14" y="53"/>
                        <a:pt x="17" y="51"/>
                      </a:cubicBezTo>
                      <a:cubicBezTo>
                        <a:pt x="27" y="2"/>
                        <a:pt x="27" y="2"/>
                        <a:pt x="27" y="2"/>
                      </a:cubicBezTo>
                      <a:cubicBezTo>
                        <a:pt x="27" y="0"/>
                        <a:pt x="27" y="0"/>
                        <a:pt x="27" y="0"/>
                      </a:cubicBezTo>
                    </a:path>
                  </a:pathLst>
                </a:custGeom>
                <a:solidFill>
                  <a:srgbClr val="1C83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6">
                  <a:extLst>
                    <a:ext uri="{FF2B5EF4-FFF2-40B4-BE49-F238E27FC236}">
                      <a16:creationId xmlns:a16="http://schemas.microsoft.com/office/drawing/2014/main" id="{19856FBA-F22E-3EF4-57CD-B84864F5EA6E}"/>
                    </a:ext>
                  </a:extLst>
                </p:cNvPr>
                <p:cNvSpPr>
                  <a:spLocks/>
                </p:cNvSpPr>
                <p:nvPr/>
              </p:nvSpPr>
              <p:spPr bwMode="auto">
                <a:xfrm>
                  <a:off x="6382240" y="3795245"/>
                  <a:ext cx="144552" cy="108677"/>
                </a:xfrm>
                <a:custGeom>
                  <a:avLst/>
                  <a:gdLst>
                    <a:gd name="T0" fmla="*/ 67 w 84"/>
                    <a:gd name="T1" fmla="*/ 0 h 63"/>
                    <a:gd name="T2" fmla="*/ 0 w 84"/>
                    <a:gd name="T3" fmla="*/ 23 h 63"/>
                    <a:gd name="T4" fmla="*/ 0 w 84"/>
                    <a:gd name="T5" fmla="*/ 63 h 63"/>
                    <a:gd name="T6" fmla="*/ 84 w 84"/>
                    <a:gd name="T7" fmla="*/ 34 h 63"/>
                    <a:gd name="T8" fmla="*/ 67 w 84"/>
                    <a:gd name="T9" fmla="*/ 0 h 63"/>
                  </a:gdLst>
                  <a:ahLst/>
                  <a:cxnLst>
                    <a:cxn ang="0">
                      <a:pos x="T0" y="T1"/>
                    </a:cxn>
                    <a:cxn ang="0">
                      <a:pos x="T2" y="T3"/>
                    </a:cxn>
                    <a:cxn ang="0">
                      <a:pos x="T4" y="T5"/>
                    </a:cxn>
                    <a:cxn ang="0">
                      <a:pos x="T6" y="T7"/>
                    </a:cxn>
                    <a:cxn ang="0">
                      <a:pos x="T8" y="T9"/>
                    </a:cxn>
                  </a:cxnLst>
                  <a:rect l="0" t="0" r="r" b="b"/>
                  <a:pathLst>
                    <a:path w="84" h="63">
                      <a:moveTo>
                        <a:pt x="67" y="0"/>
                      </a:moveTo>
                      <a:cubicBezTo>
                        <a:pt x="45" y="10"/>
                        <a:pt x="23" y="18"/>
                        <a:pt x="0" y="23"/>
                      </a:cubicBezTo>
                      <a:cubicBezTo>
                        <a:pt x="0" y="63"/>
                        <a:pt x="0" y="63"/>
                        <a:pt x="0" y="63"/>
                      </a:cubicBezTo>
                      <a:cubicBezTo>
                        <a:pt x="29" y="57"/>
                        <a:pt x="57" y="47"/>
                        <a:pt x="84" y="34"/>
                      </a:cubicBezTo>
                      <a:cubicBezTo>
                        <a:pt x="67" y="0"/>
                        <a:pt x="67" y="0"/>
                        <a:pt x="67" y="0"/>
                      </a:cubicBezTo>
                    </a:path>
                  </a:pathLst>
                </a:custGeom>
                <a:solidFill>
                  <a:srgbClr val="3347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7">
                  <a:extLst>
                    <a:ext uri="{FF2B5EF4-FFF2-40B4-BE49-F238E27FC236}">
                      <a16:creationId xmlns:a16="http://schemas.microsoft.com/office/drawing/2014/main" id="{80FAE4F7-4935-69F0-5D72-290E8BF98961}"/>
                    </a:ext>
                  </a:extLst>
                </p:cNvPr>
                <p:cNvSpPr>
                  <a:spLocks/>
                </p:cNvSpPr>
                <p:nvPr/>
              </p:nvSpPr>
              <p:spPr bwMode="auto">
                <a:xfrm>
                  <a:off x="6570053" y="3628535"/>
                  <a:ext cx="132945" cy="203639"/>
                </a:xfrm>
                <a:custGeom>
                  <a:avLst/>
                  <a:gdLst>
                    <a:gd name="T0" fmla="*/ 77 w 77"/>
                    <a:gd name="T1" fmla="*/ 0 h 118"/>
                    <a:gd name="T2" fmla="*/ 37 w 77"/>
                    <a:gd name="T3" fmla="*/ 43 h 118"/>
                    <a:gd name="T4" fmla="*/ 0 w 77"/>
                    <a:gd name="T5" fmla="*/ 118 h 118"/>
                    <a:gd name="T6" fmla="*/ 77 w 77"/>
                    <a:gd name="T7" fmla="*/ 59 h 118"/>
                    <a:gd name="T8" fmla="*/ 77 w 77"/>
                    <a:gd name="T9" fmla="*/ 0 h 118"/>
                  </a:gdLst>
                  <a:ahLst/>
                  <a:cxnLst>
                    <a:cxn ang="0">
                      <a:pos x="T0" y="T1"/>
                    </a:cxn>
                    <a:cxn ang="0">
                      <a:pos x="T2" y="T3"/>
                    </a:cxn>
                    <a:cxn ang="0">
                      <a:pos x="T4" y="T5"/>
                    </a:cxn>
                    <a:cxn ang="0">
                      <a:pos x="T6" y="T7"/>
                    </a:cxn>
                    <a:cxn ang="0">
                      <a:pos x="T8" y="T9"/>
                    </a:cxn>
                  </a:cxnLst>
                  <a:rect l="0" t="0" r="r" b="b"/>
                  <a:pathLst>
                    <a:path w="77" h="118">
                      <a:moveTo>
                        <a:pt x="77" y="0"/>
                      </a:moveTo>
                      <a:cubicBezTo>
                        <a:pt x="65" y="16"/>
                        <a:pt x="52" y="30"/>
                        <a:pt x="37" y="43"/>
                      </a:cubicBezTo>
                      <a:cubicBezTo>
                        <a:pt x="0" y="118"/>
                        <a:pt x="0" y="118"/>
                        <a:pt x="0" y="118"/>
                      </a:cubicBezTo>
                      <a:cubicBezTo>
                        <a:pt x="28" y="102"/>
                        <a:pt x="54" y="82"/>
                        <a:pt x="77" y="59"/>
                      </a:cubicBezTo>
                      <a:cubicBezTo>
                        <a:pt x="77" y="0"/>
                        <a:pt x="77" y="0"/>
                        <a:pt x="77" y="0"/>
                      </a:cubicBezTo>
                    </a:path>
                  </a:pathLst>
                </a:custGeom>
                <a:solidFill>
                  <a:srgbClr val="293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8">
                  <a:extLst>
                    <a:ext uri="{FF2B5EF4-FFF2-40B4-BE49-F238E27FC236}">
                      <a16:creationId xmlns:a16="http://schemas.microsoft.com/office/drawing/2014/main" id="{344C345F-AE11-A6D1-A9DE-EA283923D921}"/>
                    </a:ext>
                  </a:extLst>
                </p:cNvPr>
                <p:cNvSpPr>
                  <a:spLocks/>
                </p:cNvSpPr>
                <p:nvPr/>
              </p:nvSpPr>
              <p:spPr bwMode="auto">
                <a:xfrm>
                  <a:off x="6498303" y="3781528"/>
                  <a:ext cx="37985" cy="72804"/>
                </a:xfrm>
                <a:custGeom>
                  <a:avLst/>
                  <a:gdLst>
                    <a:gd name="T0" fmla="*/ 14 w 22"/>
                    <a:gd name="T1" fmla="*/ 0 h 42"/>
                    <a:gd name="T2" fmla="*/ 0 w 22"/>
                    <a:gd name="T3" fmla="*/ 8 h 42"/>
                    <a:gd name="T4" fmla="*/ 17 w 22"/>
                    <a:gd name="T5" fmla="*/ 42 h 42"/>
                    <a:gd name="T6" fmla="*/ 22 w 22"/>
                    <a:gd name="T7" fmla="*/ 40 h 42"/>
                    <a:gd name="T8" fmla="*/ 14 w 22"/>
                    <a:gd name="T9" fmla="*/ 0 h 42"/>
                  </a:gdLst>
                  <a:ahLst/>
                  <a:cxnLst>
                    <a:cxn ang="0">
                      <a:pos x="T0" y="T1"/>
                    </a:cxn>
                    <a:cxn ang="0">
                      <a:pos x="T2" y="T3"/>
                    </a:cxn>
                    <a:cxn ang="0">
                      <a:pos x="T4" y="T5"/>
                    </a:cxn>
                    <a:cxn ang="0">
                      <a:pos x="T6" y="T7"/>
                    </a:cxn>
                    <a:cxn ang="0">
                      <a:pos x="T8" y="T9"/>
                    </a:cxn>
                  </a:cxnLst>
                  <a:rect l="0" t="0" r="r" b="b"/>
                  <a:pathLst>
                    <a:path w="22" h="42">
                      <a:moveTo>
                        <a:pt x="14" y="0"/>
                      </a:moveTo>
                      <a:cubicBezTo>
                        <a:pt x="10" y="3"/>
                        <a:pt x="5" y="5"/>
                        <a:pt x="0" y="8"/>
                      </a:cubicBezTo>
                      <a:cubicBezTo>
                        <a:pt x="17" y="42"/>
                        <a:pt x="17" y="42"/>
                        <a:pt x="17" y="42"/>
                      </a:cubicBezTo>
                      <a:cubicBezTo>
                        <a:pt x="19" y="42"/>
                        <a:pt x="20" y="41"/>
                        <a:pt x="22" y="40"/>
                      </a:cubicBezTo>
                      <a:cubicBezTo>
                        <a:pt x="14" y="0"/>
                        <a:pt x="14" y="0"/>
                        <a:pt x="14" y="0"/>
                      </a:cubicBezTo>
                    </a:path>
                  </a:pathLst>
                </a:custGeom>
                <a:solidFill>
                  <a:srgbClr val="5971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79">
                  <a:extLst>
                    <a:ext uri="{FF2B5EF4-FFF2-40B4-BE49-F238E27FC236}">
                      <a16:creationId xmlns:a16="http://schemas.microsoft.com/office/drawing/2014/main" id="{4AF29EAF-4C64-A882-B738-230C149AAD1D}"/>
                    </a:ext>
                  </a:extLst>
                </p:cNvPr>
                <p:cNvSpPr>
                  <a:spLocks/>
                </p:cNvSpPr>
                <p:nvPr/>
              </p:nvSpPr>
              <p:spPr bwMode="auto">
                <a:xfrm>
                  <a:off x="6551060" y="3702392"/>
                  <a:ext cx="83356" cy="140333"/>
                </a:xfrm>
                <a:custGeom>
                  <a:avLst/>
                  <a:gdLst>
                    <a:gd name="T0" fmla="*/ 48 w 48"/>
                    <a:gd name="T1" fmla="*/ 0 h 81"/>
                    <a:gd name="T2" fmla="*/ 10 w 48"/>
                    <a:gd name="T3" fmla="*/ 30 h 81"/>
                    <a:gd name="T4" fmla="*/ 10 w 48"/>
                    <a:gd name="T5" fmla="*/ 32 h 81"/>
                    <a:gd name="T6" fmla="*/ 0 w 48"/>
                    <a:gd name="T7" fmla="*/ 81 h 81"/>
                    <a:gd name="T8" fmla="*/ 11 w 48"/>
                    <a:gd name="T9" fmla="*/ 75 h 81"/>
                    <a:gd name="T10" fmla="*/ 48 w 48"/>
                    <a:gd name="T11" fmla="*/ 0 h 81"/>
                  </a:gdLst>
                  <a:ahLst/>
                  <a:cxnLst>
                    <a:cxn ang="0">
                      <a:pos x="T0" y="T1"/>
                    </a:cxn>
                    <a:cxn ang="0">
                      <a:pos x="T2" y="T3"/>
                    </a:cxn>
                    <a:cxn ang="0">
                      <a:pos x="T4" y="T5"/>
                    </a:cxn>
                    <a:cxn ang="0">
                      <a:pos x="T6" y="T7"/>
                    </a:cxn>
                    <a:cxn ang="0">
                      <a:pos x="T8" y="T9"/>
                    </a:cxn>
                    <a:cxn ang="0">
                      <a:pos x="T10" y="T11"/>
                    </a:cxn>
                  </a:cxnLst>
                  <a:rect l="0" t="0" r="r" b="b"/>
                  <a:pathLst>
                    <a:path w="48" h="81">
                      <a:moveTo>
                        <a:pt x="48" y="0"/>
                      </a:moveTo>
                      <a:cubicBezTo>
                        <a:pt x="36" y="11"/>
                        <a:pt x="24" y="21"/>
                        <a:pt x="10" y="30"/>
                      </a:cubicBezTo>
                      <a:cubicBezTo>
                        <a:pt x="10" y="32"/>
                        <a:pt x="10" y="32"/>
                        <a:pt x="10" y="32"/>
                      </a:cubicBezTo>
                      <a:cubicBezTo>
                        <a:pt x="0" y="81"/>
                        <a:pt x="0" y="81"/>
                        <a:pt x="0" y="81"/>
                      </a:cubicBezTo>
                      <a:cubicBezTo>
                        <a:pt x="4" y="79"/>
                        <a:pt x="8" y="77"/>
                        <a:pt x="11" y="75"/>
                      </a:cubicBezTo>
                      <a:cubicBezTo>
                        <a:pt x="48" y="0"/>
                        <a:pt x="48" y="0"/>
                        <a:pt x="48" y="0"/>
                      </a:cubicBezTo>
                    </a:path>
                  </a:pathLst>
                </a:custGeom>
                <a:solidFill>
                  <a:srgbClr val="4A62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Oval 80">
                  <a:extLst>
                    <a:ext uri="{FF2B5EF4-FFF2-40B4-BE49-F238E27FC236}">
                      <a16:creationId xmlns:a16="http://schemas.microsoft.com/office/drawing/2014/main" id="{CBE1A6FD-9E52-F34F-A18C-6210C3E26563}"/>
                    </a:ext>
                  </a:extLst>
                </p:cNvPr>
                <p:cNvSpPr>
                  <a:spLocks noChangeArrowheads="1"/>
                </p:cNvSpPr>
                <p:nvPr/>
              </p:nvSpPr>
              <p:spPr bwMode="auto">
                <a:xfrm>
                  <a:off x="6532069" y="3804739"/>
                  <a:ext cx="21103" cy="22157"/>
                </a:xfrm>
                <a:prstGeom prst="ellipse">
                  <a:avLst/>
                </a:prstGeom>
                <a:solidFill>
                  <a:srgbClr val="3134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81">
                  <a:extLst>
                    <a:ext uri="{FF2B5EF4-FFF2-40B4-BE49-F238E27FC236}">
                      <a16:creationId xmlns:a16="http://schemas.microsoft.com/office/drawing/2014/main" id="{A301C611-6DA5-8CA8-E80A-932E43C48995}"/>
                    </a:ext>
                  </a:extLst>
                </p:cNvPr>
                <p:cNvSpPr>
                  <a:spLocks/>
                </p:cNvSpPr>
                <p:nvPr/>
              </p:nvSpPr>
              <p:spPr bwMode="auto">
                <a:xfrm>
                  <a:off x="6370635" y="3837448"/>
                  <a:ext cx="3166" cy="70694"/>
                </a:xfrm>
                <a:custGeom>
                  <a:avLst/>
                  <a:gdLst>
                    <a:gd name="T0" fmla="*/ 2 w 2"/>
                    <a:gd name="T1" fmla="*/ 0 h 41"/>
                    <a:gd name="T2" fmla="*/ 2 w 2"/>
                    <a:gd name="T3" fmla="*/ 0 h 41"/>
                    <a:gd name="T4" fmla="*/ 0 w 2"/>
                    <a:gd name="T5" fmla="*/ 41 h 41"/>
                    <a:gd name="T6" fmla="*/ 0 w 2"/>
                    <a:gd name="T7" fmla="*/ 41 h 41"/>
                    <a:gd name="T8" fmla="*/ 2 w 2"/>
                    <a:gd name="T9" fmla="*/ 0 h 41"/>
                  </a:gdLst>
                  <a:ahLst/>
                  <a:cxnLst>
                    <a:cxn ang="0">
                      <a:pos x="T0" y="T1"/>
                    </a:cxn>
                    <a:cxn ang="0">
                      <a:pos x="T2" y="T3"/>
                    </a:cxn>
                    <a:cxn ang="0">
                      <a:pos x="T4" y="T5"/>
                    </a:cxn>
                    <a:cxn ang="0">
                      <a:pos x="T6" y="T7"/>
                    </a:cxn>
                    <a:cxn ang="0">
                      <a:pos x="T8" y="T9"/>
                    </a:cxn>
                  </a:cxnLst>
                  <a:rect l="0" t="0" r="r" b="b"/>
                  <a:pathLst>
                    <a:path w="2" h="41">
                      <a:moveTo>
                        <a:pt x="2" y="0"/>
                      </a:moveTo>
                      <a:cubicBezTo>
                        <a:pt x="2" y="0"/>
                        <a:pt x="2" y="0"/>
                        <a:pt x="2" y="0"/>
                      </a:cubicBezTo>
                      <a:cubicBezTo>
                        <a:pt x="1" y="14"/>
                        <a:pt x="0" y="27"/>
                        <a:pt x="0" y="41"/>
                      </a:cubicBezTo>
                      <a:cubicBezTo>
                        <a:pt x="0" y="41"/>
                        <a:pt x="0" y="41"/>
                        <a:pt x="0" y="41"/>
                      </a:cubicBezTo>
                      <a:cubicBezTo>
                        <a:pt x="0" y="27"/>
                        <a:pt x="1" y="14"/>
                        <a:pt x="2" y="0"/>
                      </a:cubicBezTo>
                    </a:path>
                  </a:pathLst>
                </a:custGeom>
                <a:solidFill>
                  <a:srgbClr val="63A2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82">
                  <a:extLst>
                    <a:ext uri="{FF2B5EF4-FFF2-40B4-BE49-F238E27FC236}">
                      <a16:creationId xmlns:a16="http://schemas.microsoft.com/office/drawing/2014/main" id="{CA20484A-6153-7DE3-9552-EAFB7EAC0B9C}"/>
                    </a:ext>
                  </a:extLst>
                </p:cNvPr>
                <p:cNvSpPr>
                  <a:spLocks/>
                </p:cNvSpPr>
                <p:nvPr/>
              </p:nvSpPr>
              <p:spPr bwMode="auto">
                <a:xfrm>
                  <a:off x="6303107" y="3837448"/>
                  <a:ext cx="70694" cy="79134"/>
                </a:xfrm>
                <a:custGeom>
                  <a:avLst/>
                  <a:gdLst>
                    <a:gd name="T0" fmla="*/ 41 w 41"/>
                    <a:gd name="T1" fmla="*/ 0 h 46"/>
                    <a:gd name="T2" fmla="*/ 1 w 41"/>
                    <a:gd name="T3" fmla="*/ 7 h 46"/>
                    <a:gd name="T4" fmla="*/ 0 w 41"/>
                    <a:gd name="T5" fmla="*/ 46 h 46"/>
                    <a:gd name="T6" fmla="*/ 39 w 41"/>
                    <a:gd name="T7" fmla="*/ 41 h 46"/>
                    <a:gd name="T8" fmla="*/ 41 w 41"/>
                    <a:gd name="T9" fmla="*/ 0 h 46"/>
                  </a:gdLst>
                  <a:ahLst/>
                  <a:cxnLst>
                    <a:cxn ang="0">
                      <a:pos x="T0" y="T1"/>
                    </a:cxn>
                    <a:cxn ang="0">
                      <a:pos x="T2" y="T3"/>
                    </a:cxn>
                    <a:cxn ang="0">
                      <a:pos x="T4" y="T5"/>
                    </a:cxn>
                    <a:cxn ang="0">
                      <a:pos x="T6" y="T7"/>
                    </a:cxn>
                    <a:cxn ang="0">
                      <a:pos x="T8" y="T9"/>
                    </a:cxn>
                  </a:cxnLst>
                  <a:rect l="0" t="0" r="r" b="b"/>
                  <a:pathLst>
                    <a:path w="41" h="46">
                      <a:moveTo>
                        <a:pt x="41" y="0"/>
                      </a:moveTo>
                      <a:cubicBezTo>
                        <a:pt x="28" y="3"/>
                        <a:pt x="15" y="6"/>
                        <a:pt x="1" y="7"/>
                      </a:cubicBezTo>
                      <a:cubicBezTo>
                        <a:pt x="0" y="20"/>
                        <a:pt x="0" y="33"/>
                        <a:pt x="0" y="46"/>
                      </a:cubicBezTo>
                      <a:cubicBezTo>
                        <a:pt x="13" y="45"/>
                        <a:pt x="26" y="43"/>
                        <a:pt x="39" y="41"/>
                      </a:cubicBezTo>
                      <a:cubicBezTo>
                        <a:pt x="39" y="27"/>
                        <a:pt x="40" y="14"/>
                        <a:pt x="41" y="0"/>
                      </a:cubicBezTo>
                    </a:path>
                  </a:pathLst>
                </a:custGeom>
                <a:solidFill>
                  <a:srgbClr val="3347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83">
                  <a:extLst>
                    <a:ext uri="{FF2B5EF4-FFF2-40B4-BE49-F238E27FC236}">
                      <a16:creationId xmlns:a16="http://schemas.microsoft.com/office/drawing/2014/main" id="{228C650D-6D52-30A0-1CCE-9735401B9266}"/>
                    </a:ext>
                  </a:extLst>
                </p:cNvPr>
                <p:cNvSpPr>
                  <a:spLocks/>
                </p:cNvSpPr>
                <p:nvPr/>
              </p:nvSpPr>
              <p:spPr bwMode="auto">
                <a:xfrm>
                  <a:off x="6268288" y="3614818"/>
                  <a:ext cx="434710" cy="291214"/>
                </a:xfrm>
                <a:custGeom>
                  <a:avLst/>
                  <a:gdLst>
                    <a:gd name="T0" fmla="*/ 0 w 252"/>
                    <a:gd name="T1" fmla="*/ 130 h 169"/>
                    <a:gd name="T2" fmla="*/ 252 w 252"/>
                    <a:gd name="T3" fmla="*/ 0 h 169"/>
                    <a:gd name="T4" fmla="*/ 252 w 252"/>
                    <a:gd name="T5" fmla="*/ 59 h 169"/>
                    <a:gd name="T6" fmla="*/ 1 w 252"/>
                    <a:gd name="T7" fmla="*/ 169 h 169"/>
                    <a:gd name="T8" fmla="*/ 0 w 252"/>
                    <a:gd name="T9" fmla="*/ 130 h 169"/>
                  </a:gdLst>
                  <a:ahLst/>
                  <a:cxnLst>
                    <a:cxn ang="0">
                      <a:pos x="T0" y="T1"/>
                    </a:cxn>
                    <a:cxn ang="0">
                      <a:pos x="T2" y="T3"/>
                    </a:cxn>
                    <a:cxn ang="0">
                      <a:pos x="T4" y="T5"/>
                    </a:cxn>
                    <a:cxn ang="0">
                      <a:pos x="T6" y="T7"/>
                    </a:cxn>
                    <a:cxn ang="0">
                      <a:pos x="T8" y="T9"/>
                    </a:cxn>
                  </a:cxnLst>
                  <a:rect l="0" t="0" r="r" b="b"/>
                  <a:pathLst>
                    <a:path w="252" h="169">
                      <a:moveTo>
                        <a:pt x="0" y="130"/>
                      </a:moveTo>
                      <a:cubicBezTo>
                        <a:pt x="98" y="126"/>
                        <a:pt x="191" y="80"/>
                        <a:pt x="252" y="0"/>
                      </a:cubicBezTo>
                      <a:cubicBezTo>
                        <a:pt x="252" y="59"/>
                        <a:pt x="252" y="59"/>
                        <a:pt x="252" y="59"/>
                      </a:cubicBezTo>
                      <a:cubicBezTo>
                        <a:pt x="185" y="126"/>
                        <a:pt x="95" y="165"/>
                        <a:pt x="1" y="169"/>
                      </a:cubicBezTo>
                      <a:cubicBezTo>
                        <a:pt x="1" y="156"/>
                        <a:pt x="0" y="143"/>
                        <a:pt x="0" y="130"/>
                      </a:cubicBez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84">
                  <a:extLst>
                    <a:ext uri="{FF2B5EF4-FFF2-40B4-BE49-F238E27FC236}">
                      <a16:creationId xmlns:a16="http://schemas.microsoft.com/office/drawing/2014/main" id="{C7AE9585-B306-FD20-26C0-8CBE869D4CD7}"/>
                    </a:ext>
                  </a:extLst>
                </p:cNvPr>
                <p:cNvSpPr>
                  <a:spLocks/>
                </p:cNvSpPr>
                <p:nvPr/>
              </p:nvSpPr>
              <p:spPr bwMode="auto">
                <a:xfrm>
                  <a:off x="6145894" y="3818458"/>
                  <a:ext cx="84410" cy="71748"/>
                </a:xfrm>
                <a:custGeom>
                  <a:avLst/>
                  <a:gdLst>
                    <a:gd name="T0" fmla="*/ 0 w 49"/>
                    <a:gd name="T1" fmla="*/ 38 h 42"/>
                    <a:gd name="T2" fmla="*/ 26 w 49"/>
                    <a:gd name="T3" fmla="*/ 41 h 42"/>
                    <a:gd name="T4" fmla="*/ 49 w 49"/>
                    <a:gd name="T5" fmla="*/ 23 h 42"/>
                    <a:gd name="T6" fmla="*/ 28 w 49"/>
                    <a:gd name="T7" fmla="*/ 2 h 42"/>
                    <a:gd name="T8" fmla="*/ 5 w 49"/>
                    <a:gd name="T9" fmla="*/ 0 h 42"/>
                    <a:gd name="T10" fmla="*/ 0 w 49"/>
                    <a:gd name="T11" fmla="*/ 38 h 42"/>
                  </a:gdLst>
                  <a:ahLst/>
                  <a:cxnLst>
                    <a:cxn ang="0">
                      <a:pos x="T0" y="T1"/>
                    </a:cxn>
                    <a:cxn ang="0">
                      <a:pos x="T2" y="T3"/>
                    </a:cxn>
                    <a:cxn ang="0">
                      <a:pos x="T4" y="T5"/>
                    </a:cxn>
                    <a:cxn ang="0">
                      <a:pos x="T6" y="T7"/>
                    </a:cxn>
                    <a:cxn ang="0">
                      <a:pos x="T8" y="T9"/>
                    </a:cxn>
                    <a:cxn ang="0">
                      <a:pos x="T10" y="T11"/>
                    </a:cxn>
                  </a:cxnLst>
                  <a:rect l="0" t="0" r="r" b="b"/>
                  <a:pathLst>
                    <a:path w="49" h="42">
                      <a:moveTo>
                        <a:pt x="0" y="38"/>
                      </a:moveTo>
                      <a:cubicBezTo>
                        <a:pt x="8" y="40"/>
                        <a:pt x="17" y="41"/>
                        <a:pt x="26" y="41"/>
                      </a:cubicBezTo>
                      <a:cubicBezTo>
                        <a:pt x="39" y="42"/>
                        <a:pt x="49" y="33"/>
                        <a:pt x="49" y="23"/>
                      </a:cubicBezTo>
                      <a:cubicBezTo>
                        <a:pt x="49" y="12"/>
                        <a:pt x="40" y="3"/>
                        <a:pt x="28" y="2"/>
                      </a:cubicBezTo>
                      <a:cubicBezTo>
                        <a:pt x="21" y="2"/>
                        <a:pt x="13" y="1"/>
                        <a:pt x="5" y="0"/>
                      </a:cubicBezTo>
                      <a:cubicBezTo>
                        <a:pt x="3" y="13"/>
                        <a:pt x="2" y="26"/>
                        <a:pt x="0" y="38"/>
                      </a:cubicBezTo>
                    </a:path>
                  </a:pathLst>
                </a:custGeom>
                <a:solidFill>
                  <a:srgbClr val="FFE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85">
                  <a:extLst>
                    <a:ext uri="{FF2B5EF4-FFF2-40B4-BE49-F238E27FC236}">
                      <a16:creationId xmlns:a16="http://schemas.microsoft.com/office/drawing/2014/main" id="{FE351212-DFC7-320F-77F7-57AD62BF6DA3}"/>
                    </a:ext>
                  </a:extLst>
                </p:cNvPr>
                <p:cNvSpPr>
                  <a:spLocks/>
                </p:cNvSpPr>
                <p:nvPr/>
              </p:nvSpPr>
              <p:spPr bwMode="auto">
                <a:xfrm>
                  <a:off x="5776604" y="3598993"/>
                  <a:ext cx="377733" cy="284882"/>
                </a:xfrm>
                <a:custGeom>
                  <a:avLst/>
                  <a:gdLst>
                    <a:gd name="T0" fmla="*/ 0 w 219"/>
                    <a:gd name="T1" fmla="*/ 0 h 165"/>
                    <a:gd name="T2" fmla="*/ 219 w 219"/>
                    <a:gd name="T3" fmla="*/ 127 h 165"/>
                    <a:gd name="T4" fmla="*/ 214 w 219"/>
                    <a:gd name="T5" fmla="*/ 165 h 165"/>
                    <a:gd name="T6" fmla="*/ 0 w 219"/>
                    <a:gd name="T7" fmla="*/ 59 h 165"/>
                    <a:gd name="T8" fmla="*/ 0 w 219"/>
                    <a:gd name="T9" fmla="*/ 0 h 165"/>
                  </a:gdLst>
                  <a:ahLst/>
                  <a:cxnLst>
                    <a:cxn ang="0">
                      <a:pos x="T0" y="T1"/>
                    </a:cxn>
                    <a:cxn ang="0">
                      <a:pos x="T2" y="T3"/>
                    </a:cxn>
                    <a:cxn ang="0">
                      <a:pos x="T4" y="T5"/>
                    </a:cxn>
                    <a:cxn ang="0">
                      <a:pos x="T6" y="T7"/>
                    </a:cxn>
                    <a:cxn ang="0">
                      <a:pos x="T8" y="T9"/>
                    </a:cxn>
                  </a:cxnLst>
                  <a:rect l="0" t="0" r="r" b="b"/>
                  <a:pathLst>
                    <a:path w="219" h="165">
                      <a:moveTo>
                        <a:pt x="0" y="0"/>
                      </a:moveTo>
                      <a:cubicBezTo>
                        <a:pt x="54" y="70"/>
                        <a:pt x="133" y="115"/>
                        <a:pt x="219" y="127"/>
                      </a:cubicBezTo>
                      <a:cubicBezTo>
                        <a:pt x="217" y="140"/>
                        <a:pt x="216" y="153"/>
                        <a:pt x="214" y="165"/>
                      </a:cubicBezTo>
                      <a:cubicBezTo>
                        <a:pt x="133" y="154"/>
                        <a:pt x="58" y="117"/>
                        <a:pt x="0" y="59"/>
                      </a:cubicBezTo>
                      <a:cubicBezTo>
                        <a:pt x="0" y="0"/>
                        <a:pt x="0" y="0"/>
                        <a:pt x="0" y="0"/>
                      </a:cubicBezTo>
                    </a:path>
                  </a:pathLst>
                </a:custGeom>
                <a:solidFill>
                  <a:srgbClr val="546E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86">
                  <a:extLst>
                    <a:ext uri="{FF2B5EF4-FFF2-40B4-BE49-F238E27FC236}">
                      <a16:creationId xmlns:a16="http://schemas.microsoft.com/office/drawing/2014/main" id="{254EA9D0-9E2F-8D89-4FE0-D14635ED8749}"/>
                    </a:ext>
                  </a:extLst>
                </p:cNvPr>
                <p:cNvSpPr>
                  <a:spLocks/>
                </p:cNvSpPr>
                <p:nvPr/>
              </p:nvSpPr>
              <p:spPr bwMode="auto">
                <a:xfrm>
                  <a:off x="5761832" y="3598990"/>
                  <a:ext cx="392505" cy="219467"/>
                </a:xfrm>
                <a:custGeom>
                  <a:avLst/>
                  <a:gdLst>
                    <a:gd name="T0" fmla="*/ 9 w 228"/>
                    <a:gd name="T1" fmla="*/ 0 h 127"/>
                    <a:gd name="T2" fmla="*/ 0 w 228"/>
                    <a:gd name="T3" fmla="*/ 0 h 127"/>
                    <a:gd name="T4" fmla="*/ 0 w 228"/>
                    <a:gd name="T5" fmla="*/ 0 h 127"/>
                    <a:gd name="T6" fmla="*/ 9 w 228"/>
                    <a:gd name="T7" fmla="*/ 0 h 127"/>
                    <a:gd name="T8" fmla="*/ 9 w 228"/>
                    <a:gd name="T9" fmla="*/ 0 h 127"/>
                    <a:gd name="T10" fmla="*/ 228 w 228"/>
                    <a:gd name="T11" fmla="*/ 127 h 127"/>
                    <a:gd name="T12" fmla="*/ 228 w 228"/>
                    <a:gd name="T13" fmla="*/ 127 h 127"/>
                    <a:gd name="T14" fmla="*/ 9 w 228"/>
                    <a:gd name="T15" fmla="*/ 0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27">
                      <a:moveTo>
                        <a:pt x="9" y="0"/>
                      </a:moveTo>
                      <a:cubicBezTo>
                        <a:pt x="0" y="0"/>
                        <a:pt x="0" y="0"/>
                        <a:pt x="0" y="0"/>
                      </a:cubicBezTo>
                      <a:cubicBezTo>
                        <a:pt x="0" y="0"/>
                        <a:pt x="0" y="0"/>
                        <a:pt x="0" y="0"/>
                      </a:cubicBezTo>
                      <a:cubicBezTo>
                        <a:pt x="9" y="0"/>
                        <a:pt x="9" y="0"/>
                        <a:pt x="9" y="0"/>
                      </a:cubicBezTo>
                      <a:cubicBezTo>
                        <a:pt x="9" y="0"/>
                        <a:pt x="9" y="0"/>
                        <a:pt x="9" y="0"/>
                      </a:cubicBezTo>
                      <a:cubicBezTo>
                        <a:pt x="63" y="70"/>
                        <a:pt x="142" y="115"/>
                        <a:pt x="228" y="127"/>
                      </a:cubicBezTo>
                      <a:cubicBezTo>
                        <a:pt x="228" y="127"/>
                        <a:pt x="228" y="127"/>
                        <a:pt x="228" y="127"/>
                      </a:cubicBezTo>
                      <a:cubicBezTo>
                        <a:pt x="142" y="115"/>
                        <a:pt x="63" y="70"/>
                        <a:pt x="9" y="0"/>
                      </a:cubicBezTo>
                    </a:path>
                  </a:pathLst>
                </a:custGeom>
                <a:solidFill>
                  <a:srgbClr val="6CAD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87">
                  <a:extLst>
                    <a:ext uri="{FF2B5EF4-FFF2-40B4-BE49-F238E27FC236}">
                      <a16:creationId xmlns:a16="http://schemas.microsoft.com/office/drawing/2014/main" id="{FF6029B7-E50A-4952-FF84-25631BCF2B12}"/>
                    </a:ext>
                  </a:extLst>
                </p:cNvPr>
                <p:cNvSpPr>
                  <a:spLocks/>
                </p:cNvSpPr>
                <p:nvPr/>
              </p:nvSpPr>
              <p:spPr bwMode="auto">
                <a:xfrm>
                  <a:off x="5776604" y="3598993"/>
                  <a:ext cx="377733" cy="284882"/>
                </a:xfrm>
                <a:custGeom>
                  <a:avLst/>
                  <a:gdLst>
                    <a:gd name="T0" fmla="*/ 0 w 219"/>
                    <a:gd name="T1" fmla="*/ 0 h 165"/>
                    <a:gd name="T2" fmla="*/ 0 w 219"/>
                    <a:gd name="T3" fmla="*/ 0 h 165"/>
                    <a:gd name="T4" fmla="*/ 0 w 219"/>
                    <a:gd name="T5" fmla="*/ 59 h 165"/>
                    <a:gd name="T6" fmla="*/ 214 w 219"/>
                    <a:gd name="T7" fmla="*/ 165 h 165"/>
                    <a:gd name="T8" fmla="*/ 219 w 219"/>
                    <a:gd name="T9" fmla="*/ 127 h 165"/>
                    <a:gd name="T10" fmla="*/ 0 w 219"/>
                    <a:gd name="T11" fmla="*/ 0 h 165"/>
                  </a:gdLst>
                  <a:ahLst/>
                  <a:cxnLst>
                    <a:cxn ang="0">
                      <a:pos x="T0" y="T1"/>
                    </a:cxn>
                    <a:cxn ang="0">
                      <a:pos x="T2" y="T3"/>
                    </a:cxn>
                    <a:cxn ang="0">
                      <a:pos x="T4" y="T5"/>
                    </a:cxn>
                    <a:cxn ang="0">
                      <a:pos x="T6" y="T7"/>
                    </a:cxn>
                    <a:cxn ang="0">
                      <a:pos x="T8" y="T9"/>
                    </a:cxn>
                    <a:cxn ang="0">
                      <a:pos x="T10" y="T11"/>
                    </a:cxn>
                  </a:cxnLst>
                  <a:rect l="0" t="0" r="r" b="b"/>
                  <a:pathLst>
                    <a:path w="219" h="165">
                      <a:moveTo>
                        <a:pt x="0" y="0"/>
                      </a:moveTo>
                      <a:cubicBezTo>
                        <a:pt x="0" y="0"/>
                        <a:pt x="0" y="0"/>
                        <a:pt x="0" y="0"/>
                      </a:cubicBezTo>
                      <a:cubicBezTo>
                        <a:pt x="0" y="59"/>
                        <a:pt x="0" y="59"/>
                        <a:pt x="0" y="59"/>
                      </a:cubicBezTo>
                      <a:cubicBezTo>
                        <a:pt x="58" y="117"/>
                        <a:pt x="133" y="154"/>
                        <a:pt x="214" y="165"/>
                      </a:cubicBezTo>
                      <a:cubicBezTo>
                        <a:pt x="216" y="153"/>
                        <a:pt x="217" y="140"/>
                        <a:pt x="219" y="127"/>
                      </a:cubicBezTo>
                      <a:cubicBezTo>
                        <a:pt x="133" y="115"/>
                        <a:pt x="54" y="70"/>
                        <a:pt x="0" y="0"/>
                      </a:cubicBezTo>
                    </a:path>
                  </a:pathLst>
                </a:custGeom>
                <a:solidFill>
                  <a:srgbClr val="445C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88">
                  <a:extLst>
                    <a:ext uri="{FF2B5EF4-FFF2-40B4-BE49-F238E27FC236}">
                      <a16:creationId xmlns:a16="http://schemas.microsoft.com/office/drawing/2014/main" id="{98432381-1CC1-0334-D5D8-1018B885119A}"/>
                    </a:ext>
                  </a:extLst>
                </p:cNvPr>
                <p:cNvSpPr>
                  <a:spLocks/>
                </p:cNvSpPr>
                <p:nvPr/>
              </p:nvSpPr>
              <p:spPr bwMode="auto">
                <a:xfrm>
                  <a:off x="5455846" y="3598992"/>
                  <a:ext cx="320758" cy="480079"/>
                </a:xfrm>
                <a:custGeom>
                  <a:avLst/>
                  <a:gdLst>
                    <a:gd name="T0" fmla="*/ 94 w 304"/>
                    <a:gd name="T1" fmla="*/ 0 h 455"/>
                    <a:gd name="T2" fmla="*/ 152 w 304"/>
                    <a:gd name="T3" fmla="*/ 273 h 455"/>
                    <a:gd name="T4" fmla="*/ 211 w 304"/>
                    <a:gd name="T5" fmla="*/ 0 h 455"/>
                    <a:gd name="T6" fmla="*/ 304 w 304"/>
                    <a:gd name="T7" fmla="*/ 0 h 455"/>
                    <a:gd name="T8" fmla="*/ 304 w 304"/>
                    <a:gd name="T9" fmla="*/ 455 h 455"/>
                    <a:gd name="T10" fmla="*/ 0 w 304"/>
                    <a:gd name="T11" fmla="*/ 455 h 455"/>
                    <a:gd name="T12" fmla="*/ 0 w 304"/>
                    <a:gd name="T13" fmla="*/ 0 h 455"/>
                    <a:gd name="T14" fmla="*/ 94 w 304"/>
                    <a:gd name="T15" fmla="*/ 0 h 4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4" h="455">
                      <a:moveTo>
                        <a:pt x="94" y="0"/>
                      </a:moveTo>
                      <a:lnTo>
                        <a:pt x="152" y="273"/>
                      </a:lnTo>
                      <a:lnTo>
                        <a:pt x="211" y="0"/>
                      </a:lnTo>
                      <a:lnTo>
                        <a:pt x="304" y="0"/>
                      </a:lnTo>
                      <a:lnTo>
                        <a:pt x="304" y="455"/>
                      </a:lnTo>
                      <a:lnTo>
                        <a:pt x="0" y="455"/>
                      </a:lnTo>
                      <a:lnTo>
                        <a:pt x="0" y="0"/>
                      </a:lnTo>
                      <a:lnTo>
                        <a:pt x="94"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89">
                  <a:extLst>
                    <a:ext uri="{FF2B5EF4-FFF2-40B4-BE49-F238E27FC236}">
                      <a16:creationId xmlns:a16="http://schemas.microsoft.com/office/drawing/2014/main" id="{EF8D36C2-8AC2-395D-3795-43E6F5FB5F2F}"/>
                    </a:ext>
                  </a:extLst>
                </p:cNvPr>
                <p:cNvSpPr>
                  <a:spLocks/>
                </p:cNvSpPr>
                <p:nvPr/>
              </p:nvSpPr>
              <p:spPr bwMode="auto">
                <a:xfrm>
                  <a:off x="5455846" y="3598992"/>
                  <a:ext cx="320758" cy="480079"/>
                </a:xfrm>
                <a:custGeom>
                  <a:avLst/>
                  <a:gdLst>
                    <a:gd name="T0" fmla="*/ 94 w 304"/>
                    <a:gd name="T1" fmla="*/ 0 h 455"/>
                    <a:gd name="T2" fmla="*/ 152 w 304"/>
                    <a:gd name="T3" fmla="*/ 273 h 455"/>
                    <a:gd name="T4" fmla="*/ 211 w 304"/>
                    <a:gd name="T5" fmla="*/ 0 h 455"/>
                    <a:gd name="T6" fmla="*/ 304 w 304"/>
                    <a:gd name="T7" fmla="*/ 0 h 455"/>
                    <a:gd name="T8" fmla="*/ 304 w 304"/>
                    <a:gd name="T9" fmla="*/ 455 h 455"/>
                    <a:gd name="T10" fmla="*/ 0 w 304"/>
                    <a:gd name="T11" fmla="*/ 455 h 455"/>
                    <a:gd name="T12" fmla="*/ 0 w 304"/>
                    <a:gd name="T13" fmla="*/ 0 h 455"/>
                    <a:gd name="T14" fmla="*/ 94 w 304"/>
                    <a:gd name="T15" fmla="*/ 0 h 4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4" h="455">
                      <a:moveTo>
                        <a:pt x="94" y="0"/>
                      </a:moveTo>
                      <a:lnTo>
                        <a:pt x="152" y="273"/>
                      </a:lnTo>
                      <a:lnTo>
                        <a:pt x="211" y="0"/>
                      </a:lnTo>
                      <a:lnTo>
                        <a:pt x="304" y="0"/>
                      </a:lnTo>
                      <a:lnTo>
                        <a:pt x="304" y="455"/>
                      </a:lnTo>
                      <a:lnTo>
                        <a:pt x="0" y="455"/>
                      </a:lnTo>
                      <a:lnTo>
                        <a:pt x="0" y="0"/>
                      </a:lnTo>
                      <a:lnTo>
                        <a:pt x="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90">
                  <a:extLst>
                    <a:ext uri="{FF2B5EF4-FFF2-40B4-BE49-F238E27FC236}">
                      <a16:creationId xmlns:a16="http://schemas.microsoft.com/office/drawing/2014/main" id="{0C8EF338-9510-D8B5-2487-BF9E51C1F4DF}"/>
                    </a:ext>
                  </a:extLst>
                </p:cNvPr>
                <p:cNvSpPr>
                  <a:spLocks noChangeArrowheads="1"/>
                </p:cNvSpPr>
                <p:nvPr/>
              </p:nvSpPr>
              <p:spPr bwMode="auto">
                <a:xfrm>
                  <a:off x="5647877" y="4023149"/>
                  <a:ext cx="111843" cy="18992"/>
                </a:xfrm>
                <a:prstGeom prst="rect">
                  <a:avLst/>
                </a:prstGeom>
                <a:solidFill>
                  <a:srgbClr val="455A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Rectangle 91">
                  <a:extLst>
                    <a:ext uri="{FF2B5EF4-FFF2-40B4-BE49-F238E27FC236}">
                      <a16:creationId xmlns:a16="http://schemas.microsoft.com/office/drawing/2014/main" id="{66F97E7D-A315-E505-2831-9F7BB4CCAE9E}"/>
                    </a:ext>
                  </a:extLst>
                </p:cNvPr>
                <p:cNvSpPr>
                  <a:spLocks noChangeArrowheads="1"/>
                </p:cNvSpPr>
                <p:nvPr/>
              </p:nvSpPr>
              <p:spPr bwMode="auto">
                <a:xfrm>
                  <a:off x="5647877" y="4023149"/>
                  <a:ext cx="111843" cy="1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92">
                  <a:extLst>
                    <a:ext uri="{FF2B5EF4-FFF2-40B4-BE49-F238E27FC236}">
                      <a16:creationId xmlns:a16="http://schemas.microsoft.com/office/drawing/2014/main" id="{54FBEA20-24DE-F245-FBFD-86417A92E25F}"/>
                    </a:ext>
                  </a:extLst>
                </p:cNvPr>
                <p:cNvSpPr>
                  <a:spLocks noChangeArrowheads="1"/>
                </p:cNvSpPr>
                <p:nvPr/>
              </p:nvSpPr>
              <p:spPr bwMode="auto">
                <a:xfrm>
                  <a:off x="5470617" y="4023149"/>
                  <a:ext cx="112897" cy="18992"/>
                </a:xfrm>
                <a:prstGeom prst="rect">
                  <a:avLst/>
                </a:prstGeom>
                <a:solidFill>
                  <a:schemeClr val="tx2">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93">
                  <a:extLst>
                    <a:ext uri="{FF2B5EF4-FFF2-40B4-BE49-F238E27FC236}">
                      <a16:creationId xmlns:a16="http://schemas.microsoft.com/office/drawing/2014/main" id="{D58CF2E1-BDFB-8BE8-31DB-C0108412DCC7}"/>
                    </a:ext>
                  </a:extLst>
                </p:cNvPr>
                <p:cNvSpPr>
                  <a:spLocks/>
                </p:cNvSpPr>
                <p:nvPr/>
              </p:nvSpPr>
              <p:spPr bwMode="auto">
                <a:xfrm>
                  <a:off x="5561357" y="3580000"/>
                  <a:ext cx="108677" cy="34819"/>
                </a:xfrm>
                <a:custGeom>
                  <a:avLst/>
                  <a:gdLst>
                    <a:gd name="T0" fmla="*/ 103 w 103"/>
                    <a:gd name="T1" fmla="*/ 0 h 33"/>
                    <a:gd name="T2" fmla="*/ 72 w 103"/>
                    <a:gd name="T3" fmla="*/ 33 h 33"/>
                    <a:gd name="T4" fmla="*/ 52 w 103"/>
                    <a:gd name="T5" fmla="*/ 0 h 33"/>
                    <a:gd name="T6" fmla="*/ 34 w 103"/>
                    <a:gd name="T7" fmla="*/ 33 h 33"/>
                    <a:gd name="T8" fmla="*/ 0 w 103"/>
                    <a:gd name="T9" fmla="*/ 0 h 33"/>
                    <a:gd name="T10" fmla="*/ 103 w 103"/>
                    <a:gd name="T11" fmla="*/ 0 h 33"/>
                  </a:gdLst>
                  <a:ahLst/>
                  <a:cxnLst>
                    <a:cxn ang="0">
                      <a:pos x="T0" y="T1"/>
                    </a:cxn>
                    <a:cxn ang="0">
                      <a:pos x="T2" y="T3"/>
                    </a:cxn>
                    <a:cxn ang="0">
                      <a:pos x="T4" y="T5"/>
                    </a:cxn>
                    <a:cxn ang="0">
                      <a:pos x="T6" y="T7"/>
                    </a:cxn>
                    <a:cxn ang="0">
                      <a:pos x="T8" y="T9"/>
                    </a:cxn>
                    <a:cxn ang="0">
                      <a:pos x="T10" y="T11"/>
                    </a:cxn>
                  </a:cxnLst>
                  <a:rect l="0" t="0" r="r" b="b"/>
                  <a:pathLst>
                    <a:path w="103" h="33">
                      <a:moveTo>
                        <a:pt x="103" y="0"/>
                      </a:moveTo>
                      <a:lnTo>
                        <a:pt x="72" y="33"/>
                      </a:lnTo>
                      <a:lnTo>
                        <a:pt x="52" y="0"/>
                      </a:lnTo>
                      <a:lnTo>
                        <a:pt x="34" y="33"/>
                      </a:lnTo>
                      <a:lnTo>
                        <a:pt x="0" y="0"/>
                      </a:lnTo>
                      <a:lnTo>
                        <a:pt x="103"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94">
                  <a:extLst>
                    <a:ext uri="{FF2B5EF4-FFF2-40B4-BE49-F238E27FC236}">
                      <a16:creationId xmlns:a16="http://schemas.microsoft.com/office/drawing/2014/main" id="{9283720A-471B-CB2F-0755-CA9B9CA6F0F4}"/>
                    </a:ext>
                  </a:extLst>
                </p:cNvPr>
                <p:cNvSpPr>
                  <a:spLocks noEditPoints="1"/>
                </p:cNvSpPr>
                <p:nvPr/>
              </p:nvSpPr>
              <p:spPr bwMode="auto">
                <a:xfrm>
                  <a:off x="5618334" y="3598992"/>
                  <a:ext cx="158268" cy="480079"/>
                </a:xfrm>
                <a:custGeom>
                  <a:avLst/>
                  <a:gdLst>
                    <a:gd name="T0" fmla="*/ 28 w 150"/>
                    <a:gd name="T1" fmla="*/ 420 h 455"/>
                    <a:gd name="T2" fmla="*/ 28 w 150"/>
                    <a:gd name="T3" fmla="*/ 402 h 455"/>
                    <a:gd name="T4" fmla="*/ 134 w 150"/>
                    <a:gd name="T5" fmla="*/ 402 h 455"/>
                    <a:gd name="T6" fmla="*/ 134 w 150"/>
                    <a:gd name="T7" fmla="*/ 420 h 455"/>
                    <a:gd name="T8" fmla="*/ 28 w 150"/>
                    <a:gd name="T9" fmla="*/ 420 h 455"/>
                    <a:gd name="T10" fmla="*/ 150 w 150"/>
                    <a:gd name="T11" fmla="*/ 0 h 455"/>
                    <a:gd name="T12" fmla="*/ 150 w 150"/>
                    <a:gd name="T13" fmla="*/ 0 h 455"/>
                    <a:gd name="T14" fmla="*/ 121 w 150"/>
                    <a:gd name="T15" fmla="*/ 0 h 455"/>
                    <a:gd name="T16" fmla="*/ 90 w 150"/>
                    <a:gd name="T17" fmla="*/ 31 h 455"/>
                    <a:gd name="T18" fmla="*/ 98 w 150"/>
                    <a:gd name="T19" fmla="*/ 72 h 455"/>
                    <a:gd name="T20" fmla="*/ 0 w 150"/>
                    <a:gd name="T21" fmla="*/ 271 h 455"/>
                    <a:gd name="T22" fmla="*/ 0 w 150"/>
                    <a:gd name="T23" fmla="*/ 455 h 455"/>
                    <a:gd name="T24" fmla="*/ 150 w 150"/>
                    <a:gd name="T25" fmla="*/ 455 h 455"/>
                    <a:gd name="T26" fmla="*/ 150 w 150"/>
                    <a:gd name="T27" fmla="*/ 97 h 455"/>
                    <a:gd name="T28" fmla="*/ 150 w 150"/>
                    <a:gd name="T29"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455">
                      <a:moveTo>
                        <a:pt x="28" y="420"/>
                      </a:moveTo>
                      <a:lnTo>
                        <a:pt x="28" y="402"/>
                      </a:lnTo>
                      <a:lnTo>
                        <a:pt x="134" y="402"/>
                      </a:lnTo>
                      <a:lnTo>
                        <a:pt x="134" y="420"/>
                      </a:lnTo>
                      <a:lnTo>
                        <a:pt x="28" y="420"/>
                      </a:lnTo>
                      <a:close/>
                      <a:moveTo>
                        <a:pt x="150" y="0"/>
                      </a:moveTo>
                      <a:lnTo>
                        <a:pt x="150" y="0"/>
                      </a:lnTo>
                      <a:lnTo>
                        <a:pt x="121" y="0"/>
                      </a:lnTo>
                      <a:lnTo>
                        <a:pt x="90" y="31"/>
                      </a:lnTo>
                      <a:lnTo>
                        <a:pt x="98" y="72"/>
                      </a:lnTo>
                      <a:lnTo>
                        <a:pt x="0" y="271"/>
                      </a:lnTo>
                      <a:lnTo>
                        <a:pt x="0" y="455"/>
                      </a:lnTo>
                      <a:lnTo>
                        <a:pt x="150" y="455"/>
                      </a:lnTo>
                      <a:lnTo>
                        <a:pt x="150" y="97"/>
                      </a:lnTo>
                      <a:lnTo>
                        <a:pt x="150"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95">
                  <a:extLst>
                    <a:ext uri="{FF2B5EF4-FFF2-40B4-BE49-F238E27FC236}">
                      <a16:creationId xmlns:a16="http://schemas.microsoft.com/office/drawing/2014/main" id="{E4A9B549-893D-3CB0-8E9F-A38484D69D15}"/>
                    </a:ext>
                  </a:extLst>
                </p:cNvPr>
                <p:cNvSpPr>
                  <a:spLocks noEditPoints="1"/>
                </p:cNvSpPr>
                <p:nvPr/>
              </p:nvSpPr>
              <p:spPr bwMode="auto">
                <a:xfrm>
                  <a:off x="5618334" y="3598992"/>
                  <a:ext cx="158268" cy="480079"/>
                </a:xfrm>
                <a:custGeom>
                  <a:avLst/>
                  <a:gdLst>
                    <a:gd name="T0" fmla="*/ 28 w 150"/>
                    <a:gd name="T1" fmla="*/ 420 h 455"/>
                    <a:gd name="T2" fmla="*/ 28 w 150"/>
                    <a:gd name="T3" fmla="*/ 402 h 455"/>
                    <a:gd name="T4" fmla="*/ 134 w 150"/>
                    <a:gd name="T5" fmla="*/ 402 h 455"/>
                    <a:gd name="T6" fmla="*/ 134 w 150"/>
                    <a:gd name="T7" fmla="*/ 420 h 455"/>
                    <a:gd name="T8" fmla="*/ 28 w 150"/>
                    <a:gd name="T9" fmla="*/ 420 h 455"/>
                    <a:gd name="T10" fmla="*/ 150 w 150"/>
                    <a:gd name="T11" fmla="*/ 0 h 455"/>
                    <a:gd name="T12" fmla="*/ 150 w 150"/>
                    <a:gd name="T13" fmla="*/ 0 h 455"/>
                    <a:gd name="T14" fmla="*/ 121 w 150"/>
                    <a:gd name="T15" fmla="*/ 0 h 455"/>
                    <a:gd name="T16" fmla="*/ 90 w 150"/>
                    <a:gd name="T17" fmla="*/ 31 h 455"/>
                    <a:gd name="T18" fmla="*/ 98 w 150"/>
                    <a:gd name="T19" fmla="*/ 72 h 455"/>
                    <a:gd name="T20" fmla="*/ 0 w 150"/>
                    <a:gd name="T21" fmla="*/ 271 h 455"/>
                    <a:gd name="T22" fmla="*/ 0 w 150"/>
                    <a:gd name="T23" fmla="*/ 455 h 455"/>
                    <a:gd name="T24" fmla="*/ 150 w 150"/>
                    <a:gd name="T25" fmla="*/ 455 h 455"/>
                    <a:gd name="T26" fmla="*/ 150 w 150"/>
                    <a:gd name="T27" fmla="*/ 97 h 455"/>
                    <a:gd name="T28" fmla="*/ 150 w 150"/>
                    <a:gd name="T29"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 h="455">
                      <a:moveTo>
                        <a:pt x="28" y="420"/>
                      </a:moveTo>
                      <a:lnTo>
                        <a:pt x="28" y="402"/>
                      </a:lnTo>
                      <a:lnTo>
                        <a:pt x="134" y="402"/>
                      </a:lnTo>
                      <a:lnTo>
                        <a:pt x="134" y="420"/>
                      </a:lnTo>
                      <a:lnTo>
                        <a:pt x="28" y="420"/>
                      </a:lnTo>
                      <a:moveTo>
                        <a:pt x="150" y="0"/>
                      </a:moveTo>
                      <a:lnTo>
                        <a:pt x="150" y="0"/>
                      </a:lnTo>
                      <a:lnTo>
                        <a:pt x="121" y="0"/>
                      </a:lnTo>
                      <a:lnTo>
                        <a:pt x="90" y="31"/>
                      </a:lnTo>
                      <a:lnTo>
                        <a:pt x="98" y="72"/>
                      </a:lnTo>
                      <a:lnTo>
                        <a:pt x="0" y="271"/>
                      </a:lnTo>
                      <a:lnTo>
                        <a:pt x="0" y="455"/>
                      </a:lnTo>
                      <a:lnTo>
                        <a:pt x="150" y="455"/>
                      </a:lnTo>
                      <a:lnTo>
                        <a:pt x="150" y="97"/>
                      </a:lnTo>
                      <a:lnTo>
                        <a:pt x="15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96">
                  <a:extLst>
                    <a:ext uri="{FF2B5EF4-FFF2-40B4-BE49-F238E27FC236}">
                      <a16:creationId xmlns:a16="http://schemas.microsoft.com/office/drawing/2014/main" id="{D53469F8-ADB0-F288-3921-ADAD4EB7096B}"/>
                    </a:ext>
                  </a:extLst>
                </p:cNvPr>
                <p:cNvSpPr>
                  <a:spLocks noChangeArrowheads="1"/>
                </p:cNvSpPr>
                <p:nvPr/>
              </p:nvSpPr>
              <p:spPr bwMode="auto">
                <a:xfrm>
                  <a:off x="5647877" y="4023149"/>
                  <a:ext cx="111843" cy="18992"/>
                </a:xfrm>
                <a:prstGeom prst="rect">
                  <a:avLst/>
                </a:prstGeom>
                <a:solidFill>
                  <a:schemeClr val="tx2">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97">
                  <a:extLst>
                    <a:ext uri="{FF2B5EF4-FFF2-40B4-BE49-F238E27FC236}">
                      <a16:creationId xmlns:a16="http://schemas.microsoft.com/office/drawing/2014/main" id="{3A78586C-6525-A954-2253-CE1EE7497E9E}"/>
                    </a:ext>
                  </a:extLst>
                </p:cNvPr>
                <p:cNvSpPr>
                  <a:spLocks noChangeArrowheads="1"/>
                </p:cNvSpPr>
                <p:nvPr/>
              </p:nvSpPr>
              <p:spPr bwMode="auto">
                <a:xfrm>
                  <a:off x="5647877" y="4023149"/>
                  <a:ext cx="111843" cy="1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98">
                  <a:extLst>
                    <a:ext uri="{FF2B5EF4-FFF2-40B4-BE49-F238E27FC236}">
                      <a16:creationId xmlns:a16="http://schemas.microsoft.com/office/drawing/2014/main" id="{E23CE889-8DB0-E516-D16F-4D96DF4D92F1}"/>
                    </a:ext>
                  </a:extLst>
                </p:cNvPr>
                <p:cNvSpPr>
                  <a:spLocks/>
                </p:cNvSpPr>
                <p:nvPr/>
              </p:nvSpPr>
              <p:spPr bwMode="auto">
                <a:xfrm>
                  <a:off x="5489608" y="3598990"/>
                  <a:ext cx="126616" cy="288049"/>
                </a:xfrm>
                <a:custGeom>
                  <a:avLst/>
                  <a:gdLst>
                    <a:gd name="T0" fmla="*/ 68 w 120"/>
                    <a:gd name="T1" fmla="*/ 0 h 273"/>
                    <a:gd name="T2" fmla="*/ 0 w 120"/>
                    <a:gd name="T3" fmla="*/ 0 h 273"/>
                    <a:gd name="T4" fmla="*/ 31 w 120"/>
                    <a:gd name="T5" fmla="*/ 31 h 273"/>
                    <a:gd name="T6" fmla="*/ 21 w 120"/>
                    <a:gd name="T7" fmla="*/ 72 h 273"/>
                    <a:gd name="T8" fmla="*/ 120 w 120"/>
                    <a:gd name="T9" fmla="*/ 273 h 273"/>
                    <a:gd name="T10" fmla="*/ 68 w 120"/>
                    <a:gd name="T11" fmla="*/ 0 h 273"/>
                  </a:gdLst>
                  <a:ahLst/>
                  <a:cxnLst>
                    <a:cxn ang="0">
                      <a:pos x="T0" y="T1"/>
                    </a:cxn>
                    <a:cxn ang="0">
                      <a:pos x="T2" y="T3"/>
                    </a:cxn>
                    <a:cxn ang="0">
                      <a:pos x="T4" y="T5"/>
                    </a:cxn>
                    <a:cxn ang="0">
                      <a:pos x="T6" y="T7"/>
                    </a:cxn>
                    <a:cxn ang="0">
                      <a:pos x="T8" y="T9"/>
                    </a:cxn>
                    <a:cxn ang="0">
                      <a:pos x="T10" y="T11"/>
                    </a:cxn>
                  </a:cxnLst>
                  <a:rect l="0" t="0" r="r" b="b"/>
                  <a:pathLst>
                    <a:path w="120" h="273">
                      <a:moveTo>
                        <a:pt x="68" y="0"/>
                      </a:moveTo>
                      <a:lnTo>
                        <a:pt x="0" y="0"/>
                      </a:lnTo>
                      <a:lnTo>
                        <a:pt x="31" y="31"/>
                      </a:lnTo>
                      <a:lnTo>
                        <a:pt x="21" y="72"/>
                      </a:lnTo>
                      <a:lnTo>
                        <a:pt x="120" y="273"/>
                      </a:lnTo>
                      <a:lnTo>
                        <a:pt x="68" y="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99">
                  <a:extLst>
                    <a:ext uri="{FF2B5EF4-FFF2-40B4-BE49-F238E27FC236}">
                      <a16:creationId xmlns:a16="http://schemas.microsoft.com/office/drawing/2014/main" id="{12BF11C4-9EB3-4BBC-9788-FA592ADFE625}"/>
                    </a:ext>
                  </a:extLst>
                </p:cNvPr>
                <p:cNvSpPr>
                  <a:spLocks/>
                </p:cNvSpPr>
                <p:nvPr/>
              </p:nvSpPr>
              <p:spPr bwMode="auto">
                <a:xfrm>
                  <a:off x="5489608" y="3598990"/>
                  <a:ext cx="126616" cy="288049"/>
                </a:xfrm>
                <a:custGeom>
                  <a:avLst/>
                  <a:gdLst>
                    <a:gd name="T0" fmla="*/ 68 w 120"/>
                    <a:gd name="T1" fmla="*/ 0 h 273"/>
                    <a:gd name="T2" fmla="*/ 0 w 120"/>
                    <a:gd name="T3" fmla="*/ 0 h 273"/>
                    <a:gd name="T4" fmla="*/ 31 w 120"/>
                    <a:gd name="T5" fmla="*/ 31 h 273"/>
                    <a:gd name="T6" fmla="*/ 21 w 120"/>
                    <a:gd name="T7" fmla="*/ 72 h 273"/>
                    <a:gd name="T8" fmla="*/ 120 w 120"/>
                    <a:gd name="T9" fmla="*/ 273 h 273"/>
                    <a:gd name="T10" fmla="*/ 68 w 120"/>
                    <a:gd name="T11" fmla="*/ 0 h 273"/>
                  </a:gdLst>
                  <a:ahLst/>
                  <a:cxnLst>
                    <a:cxn ang="0">
                      <a:pos x="T0" y="T1"/>
                    </a:cxn>
                    <a:cxn ang="0">
                      <a:pos x="T2" y="T3"/>
                    </a:cxn>
                    <a:cxn ang="0">
                      <a:pos x="T4" y="T5"/>
                    </a:cxn>
                    <a:cxn ang="0">
                      <a:pos x="T6" y="T7"/>
                    </a:cxn>
                    <a:cxn ang="0">
                      <a:pos x="T8" y="T9"/>
                    </a:cxn>
                    <a:cxn ang="0">
                      <a:pos x="T10" y="T11"/>
                    </a:cxn>
                  </a:cxnLst>
                  <a:rect l="0" t="0" r="r" b="b"/>
                  <a:pathLst>
                    <a:path w="120" h="273">
                      <a:moveTo>
                        <a:pt x="68" y="0"/>
                      </a:moveTo>
                      <a:lnTo>
                        <a:pt x="0" y="0"/>
                      </a:lnTo>
                      <a:lnTo>
                        <a:pt x="31" y="31"/>
                      </a:lnTo>
                      <a:lnTo>
                        <a:pt x="21" y="72"/>
                      </a:lnTo>
                      <a:lnTo>
                        <a:pt x="120" y="273"/>
                      </a:lnTo>
                      <a:lnTo>
                        <a:pt x="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00">
                  <a:extLst>
                    <a:ext uri="{FF2B5EF4-FFF2-40B4-BE49-F238E27FC236}">
                      <a16:creationId xmlns:a16="http://schemas.microsoft.com/office/drawing/2014/main" id="{8259E667-4E43-1C84-8E64-001EC050DE6F}"/>
                    </a:ext>
                  </a:extLst>
                </p:cNvPr>
                <p:cNvSpPr>
                  <a:spLocks/>
                </p:cNvSpPr>
                <p:nvPr/>
              </p:nvSpPr>
              <p:spPr bwMode="auto">
                <a:xfrm>
                  <a:off x="5616223" y="3598990"/>
                  <a:ext cx="129781" cy="288049"/>
                </a:xfrm>
                <a:custGeom>
                  <a:avLst/>
                  <a:gdLst>
                    <a:gd name="T0" fmla="*/ 53 w 123"/>
                    <a:gd name="T1" fmla="*/ 0 h 273"/>
                    <a:gd name="T2" fmla="*/ 123 w 123"/>
                    <a:gd name="T3" fmla="*/ 0 h 273"/>
                    <a:gd name="T4" fmla="*/ 92 w 123"/>
                    <a:gd name="T5" fmla="*/ 31 h 273"/>
                    <a:gd name="T6" fmla="*/ 100 w 123"/>
                    <a:gd name="T7" fmla="*/ 72 h 273"/>
                    <a:gd name="T8" fmla="*/ 0 w 123"/>
                    <a:gd name="T9" fmla="*/ 273 h 273"/>
                    <a:gd name="T10" fmla="*/ 53 w 123"/>
                    <a:gd name="T11" fmla="*/ 0 h 273"/>
                  </a:gdLst>
                  <a:ahLst/>
                  <a:cxnLst>
                    <a:cxn ang="0">
                      <a:pos x="T0" y="T1"/>
                    </a:cxn>
                    <a:cxn ang="0">
                      <a:pos x="T2" y="T3"/>
                    </a:cxn>
                    <a:cxn ang="0">
                      <a:pos x="T4" y="T5"/>
                    </a:cxn>
                    <a:cxn ang="0">
                      <a:pos x="T6" y="T7"/>
                    </a:cxn>
                    <a:cxn ang="0">
                      <a:pos x="T8" y="T9"/>
                    </a:cxn>
                    <a:cxn ang="0">
                      <a:pos x="T10" y="T11"/>
                    </a:cxn>
                  </a:cxnLst>
                  <a:rect l="0" t="0" r="r" b="b"/>
                  <a:pathLst>
                    <a:path w="123" h="273">
                      <a:moveTo>
                        <a:pt x="53" y="0"/>
                      </a:moveTo>
                      <a:lnTo>
                        <a:pt x="123" y="0"/>
                      </a:lnTo>
                      <a:lnTo>
                        <a:pt x="92" y="31"/>
                      </a:lnTo>
                      <a:lnTo>
                        <a:pt x="100" y="72"/>
                      </a:lnTo>
                      <a:lnTo>
                        <a:pt x="0" y="273"/>
                      </a:lnTo>
                      <a:lnTo>
                        <a:pt x="53" y="0"/>
                      </a:lnTo>
                      <a:close/>
                    </a:path>
                  </a:pathLst>
                </a:custGeom>
                <a:solidFill>
                  <a:srgbClr val="7890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01">
                  <a:extLst>
                    <a:ext uri="{FF2B5EF4-FFF2-40B4-BE49-F238E27FC236}">
                      <a16:creationId xmlns:a16="http://schemas.microsoft.com/office/drawing/2014/main" id="{EB95F452-2EC3-938D-CA31-E3A908483B3B}"/>
                    </a:ext>
                  </a:extLst>
                </p:cNvPr>
                <p:cNvSpPr>
                  <a:spLocks/>
                </p:cNvSpPr>
                <p:nvPr/>
              </p:nvSpPr>
              <p:spPr bwMode="auto">
                <a:xfrm>
                  <a:off x="5616223" y="3598990"/>
                  <a:ext cx="129781" cy="288049"/>
                </a:xfrm>
                <a:custGeom>
                  <a:avLst/>
                  <a:gdLst>
                    <a:gd name="T0" fmla="*/ 53 w 123"/>
                    <a:gd name="T1" fmla="*/ 0 h 273"/>
                    <a:gd name="T2" fmla="*/ 123 w 123"/>
                    <a:gd name="T3" fmla="*/ 0 h 273"/>
                    <a:gd name="T4" fmla="*/ 92 w 123"/>
                    <a:gd name="T5" fmla="*/ 31 h 273"/>
                    <a:gd name="T6" fmla="*/ 100 w 123"/>
                    <a:gd name="T7" fmla="*/ 72 h 273"/>
                    <a:gd name="T8" fmla="*/ 0 w 123"/>
                    <a:gd name="T9" fmla="*/ 273 h 273"/>
                    <a:gd name="T10" fmla="*/ 53 w 123"/>
                    <a:gd name="T11" fmla="*/ 0 h 273"/>
                  </a:gdLst>
                  <a:ahLst/>
                  <a:cxnLst>
                    <a:cxn ang="0">
                      <a:pos x="T0" y="T1"/>
                    </a:cxn>
                    <a:cxn ang="0">
                      <a:pos x="T2" y="T3"/>
                    </a:cxn>
                    <a:cxn ang="0">
                      <a:pos x="T4" y="T5"/>
                    </a:cxn>
                    <a:cxn ang="0">
                      <a:pos x="T6" y="T7"/>
                    </a:cxn>
                    <a:cxn ang="0">
                      <a:pos x="T8" y="T9"/>
                    </a:cxn>
                    <a:cxn ang="0">
                      <a:pos x="T10" y="T11"/>
                    </a:cxn>
                  </a:cxnLst>
                  <a:rect l="0" t="0" r="r" b="b"/>
                  <a:pathLst>
                    <a:path w="123" h="273">
                      <a:moveTo>
                        <a:pt x="53" y="0"/>
                      </a:moveTo>
                      <a:lnTo>
                        <a:pt x="123" y="0"/>
                      </a:lnTo>
                      <a:lnTo>
                        <a:pt x="92" y="31"/>
                      </a:lnTo>
                      <a:lnTo>
                        <a:pt x="100" y="72"/>
                      </a:lnTo>
                      <a:lnTo>
                        <a:pt x="0" y="273"/>
                      </a:lnTo>
                      <a:lnTo>
                        <a:pt x="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02">
                  <a:extLst>
                    <a:ext uri="{FF2B5EF4-FFF2-40B4-BE49-F238E27FC236}">
                      <a16:creationId xmlns:a16="http://schemas.microsoft.com/office/drawing/2014/main" id="{11244F27-7FF1-6644-9ABF-DED4FBDBE20F}"/>
                    </a:ext>
                  </a:extLst>
                </p:cNvPr>
                <p:cNvSpPr>
                  <a:spLocks/>
                </p:cNvSpPr>
                <p:nvPr/>
              </p:nvSpPr>
              <p:spPr bwMode="auto">
                <a:xfrm>
                  <a:off x="5616223" y="3598990"/>
                  <a:ext cx="129781" cy="288049"/>
                </a:xfrm>
                <a:custGeom>
                  <a:avLst/>
                  <a:gdLst>
                    <a:gd name="T0" fmla="*/ 123 w 123"/>
                    <a:gd name="T1" fmla="*/ 0 h 273"/>
                    <a:gd name="T2" fmla="*/ 53 w 123"/>
                    <a:gd name="T3" fmla="*/ 0 h 273"/>
                    <a:gd name="T4" fmla="*/ 25 w 123"/>
                    <a:gd name="T5" fmla="*/ 150 h 273"/>
                    <a:gd name="T6" fmla="*/ 0 w 123"/>
                    <a:gd name="T7" fmla="*/ 273 h 273"/>
                    <a:gd name="T8" fmla="*/ 100 w 123"/>
                    <a:gd name="T9" fmla="*/ 72 h 273"/>
                    <a:gd name="T10" fmla="*/ 92 w 123"/>
                    <a:gd name="T11" fmla="*/ 31 h 273"/>
                    <a:gd name="T12" fmla="*/ 123 w 123"/>
                    <a:gd name="T13" fmla="*/ 0 h 273"/>
                  </a:gdLst>
                  <a:ahLst/>
                  <a:cxnLst>
                    <a:cxn ang="0">
                      <a:pos x="T0" y="T1"/>
                    </a:cxn>
                    <a:cxn ang="0">
                      <a:pos x="T2" y="T3"/>
                    </a:cxn>
                    <a:cxn ang="0">
                      <a:pos x="T4" y="T5"/>
                    </a:cxn>
                    <a:cxn ang="0">
                      <a:pos x="T6" y="T7"/>
                    </a:cxn>
                    <a:cxn ang="0">
                      <a:pos x="T8" y="T9"/>
                    </a:cxn>
                    <a:cxn ang="0">
                      <a:pos x="T10" y="T11"/>
                    </a:cxn>
                    <a:cxn ang="0">
                      <a:pos x="T12" y="T13"/>
                    </a:cxn>
                  </a:cxnLst>
                  <a:rect l="0" t="0" r="r" b="b"/>
                  <a:pathLst>
                    <a:path w="123" h="273">
                      <a:moveTo>
                        <a:pt x="123" y="0"/>
                      </a:moveTo>
                      <a:lnTo>
                        <a:pt x="53" y="0"/>
                      </a:lnTo>
                      <a:lnTo>
                        <a:pt x="25" y="150"/>
                      </a:lnTo>
                      <a:lnTo>
                        <a:pt x="0" y="273"/>
                      </a:lnTo>
                      <a:lnTo>
                        <a:pt x="100" y="72"/>
                      </a:lnTo>
                      <a:lnTo>
                        <a:pt x="92" y="31"/>
                      </a:lnTo>
                      <a:lnTo>
                        <a:pt x="123" y="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03">
                  <a:extLst>
                    <a:ext uri="{FF2B5EF4-FFF2-40B4-BE49-F238E27FC236}">
                      <a16:creationId xmlns:a16="http://schemas.microsoft.com/office/drawing/2014/main" id="{9FB9E8BB-CF97-056B-D668-CF55F8DAB49C}"/>
                    </a:ext>
                  </a:extLst>
                </p:cNvPr>
                <p:cNvSpPr>
                  <a:spLocks/>
                </p:cNvSpPr>
                <p:nvPr/>
              </p:nvSpPr>
              <p:spPr bwMode="auto">
                <a:xfrm>
                  <a:off x="5616223" y="3598990"/>
                  <a:ext cx="129781" cy="288049"/>
                </a:xfrm>
                <a:custGeom>
                  <a:avLst/>
                  <a:gdLst>
                    <a:gd name="T0" fmla="*/ 123 w 123"/>
                    <a:gd name="T1" fmla="*/ 0 h 273"/>
                    <a:gd name="T2" fmla="*/ 53 w 123"/>
                    <a:gd name="T3" fmla="*/ 0 h 273"/>
                    <a:gd name="T4" fmla="*/ 25 w 123"/>
                    <a:gd name="T5" fmla="*/ 150 h 273"/>
                    <a:gd name="T6" fmla="*/ 0 w 123"/>
                    <a:gd name="T7" fmla="*/ 273 h 273"/>
                    <a:gd name="T8" fmla="*/ 100 w 123"/>
                    <a:gd name="T9" fmla="*/ 72 h 273"/>
                    <a:gd name="T10" fmla="*/ 92 w 123"/>
                    <a:gd name="T11" fmla="*/ 31 h 273"/>
                    <a:gd name="T12" fmla="*/ 123 w 123"/>
                    <a:gd name="T13" fmla="*/ 0 h 273"/>
                  </a:gdLst>
                  <a:ahLst/>
                  <a:cxnLst>
                    <a:cxn ang="0">
                      <a:pos x="T0" y="T1"/>
                    </a:cxn>
                    <a:cxn ang="0">
                      <a:pos x="T2" y="T3"/>
                    </a:cxn>
                    <a:cxn ang="0">
                      <a:pos x="T4" y="T5"/>
                    </a:cxn>
                    <a:cxn ang="0">
                      <a:pos x="T6" y="T7"/>
                    </a:cxn>
                    <a:cxn ang="0">
                      <a:pos x="T8" y="T9"/>
                    </a:cxn>
                    <a:cxn ang="0">
                      <a:pos x="T10" y="T11"/>
                    </a:cxn>
                    <a:cxn ang="0">
                      <a:pos x="T12" y="T13"/>
                    </a:cxn>
                  </a:cxnLst>
                  <a:rect l="0" t="0" r="r" b="b"/>
                  <a:pathLst>
                    <a:path w="123" h="273">
                      <a:moveTo>
                        <a:pt x="123" y="0"/>
                      </a:moveTo>
                      <a:lnTo>
                        <a:pt x="53" y="0"/>
                      </a:lnTo>
                      <a:lnTo>
                        <a:pt x="25" y="150"/>
                      </a:lnTo>
                      <a:lnTo>
                        <a:pt x="0" y="273"/>
                      </a:lnTo>
                      <a:lnTo>
                        <a:pt x="100" y="72"/>
                      </a:lnTo>
                      <a:lnTo>
                        <a:pt x="92" y="31"/>
                      </a:lnTo>
                      <a:lnTo>
                        <a:pt x="12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189" name="Group 188">
            <a:extLst>
              <a:ext uri="{FF2B5EF4-FFF2-40B4-BE49-F238E27FC236}">
                <a16:creationId xmlns:a16="http://schemas.microsoft.com/office/drawing/2014/main" id="{8912E1EF-3B28-F68F-C49E-747A5C575B15}"/>
              </a:ext>
            </a:extLst>
          </p:cNvPr>
          <p:cNvGrpSpPr/>
          <p:nvPr/>
        </p:nvGrpSpPr>
        <p:grpSpPr>
          <a:xfrm>
            <a:off x="10363415" y="2360200"/>
            <a:ext cx="1146915" cy="1146917"/>
            <a:chOff x="7048023" y="2448911"/>
            <a:chExt cx="1146915" cy="1146917"/>
          </a:xfrm>
        </p:grpSpPr>
        <p:sp>
          <p:nvSpPr>
            <p:cNvPr id="190" name="Freeform 104">
              <a:extLst>
                <a:ext uri="{FF2B5EF4-FFF2-40B4-BE49-F238E27FC236}">
                  <a16:creationId xmlns:a16="http://schemas.microsoft.com/office/drawing/2014/main" id="{A0C9DBF3-7BC6-D0D5-086F-1DCE72B67767}"/>
                </a:ext>
              </a:extLst>
            </p:cNvPr>
            <p:cNvSpPr>
              <a:spLocks/>
            </p:cNvSpPr>
            <p:nvPr/>
          </p:nvSpPr>
          <p:spPr bwMode="auto">
            <a:xfrm>
              <a:off x="7048023" y="2448911"/>
              <a:ext cx="1146915" cy="1146917"/>
            </a:xfrm>
            <a:custGeom>
              <a:avLst/>
              <a:gdLst>
                <a:gd name="T0" fmla="*/ 478 w 665"/>
                <a:gd name="T1" fmla="*/ 81 h 665"/>
                <a:gd name="T2" fmla="*/ 584 w 665"/>
                <a:gd name="T3" fmla="*/ 478 h 665"/>
                <a:gd name="T4" fmla="*/ 187 w 665"/>
                <a:gd name="T5" fmla="*/ 585 h 665"/>
                <a:gd name="T6" fmla="*/ 80 w 665"/>
                <a:gd name="T7" fmla="*/ 187 h 665"/>
                <a:gd name="T8" fmla="*/ 478 w 665"/>
                <a:gd name="T9" fmla="*/ 81 h 665"/>
              </a:gdLst>
              <a:ahLst/>
              <a:cxnLst>
                <a:cxn ang="0">
                  <a:pos x="T0" y="T1"/>
                </a:cxn>
                <a:cxn ang="0">
                  <a:pos x="T2" y="T3"/>
                </a:cxn>
                <a:cxn ang="0">
                  <a:pos x="T4" y="T5"/>
                </a:cxn>
                <a:cxn ang="0">
                  <a:pos x="T6" y="T7"/>
                </a:cxn>
                <a:cxn ang="0">
                  <a:pos x="T8" y="T9"/>
                </a:cxn>
              </a:cxnLst>
              <a:rect l="0" t="0" r="r" b="b"/>
              <a:pathLst>
                <a:path w="665" h="665">
                  <a:moveTo>
                    <a:pt x="478" y="81"/>
                  </a:moveTo>
                  <a:cubicBezTo>
                    <a:pt x="617" y="161"/>
                    <a:pt x="665" y="339"/>
                    <a:pt x="584" y="478"/>
                  </a:cubicBezTo>
                  <a:cubicBezTo>
                    <a:pt x="504" y="618"/>
                    <a:pt x="326" y="665"/>
                    <a:pt x="187" y="585"/>
                  </a:cubicBezTo>
                  <a:cubicBezTo>
                    <a:pt x="47" y="504"/>
                    <a:pt x="0" y="326"/>
                    <a:pt x="80" y="187"/>
                  </a:cubicBezTo>
                  <a:cubicBezTo>
                    <a:pt x="161" y="48"/>
                    <a:pt x="339" y="0"/>
                    <a:pt x="478" y="81"/>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105">
              <a:extLst>
                <a:ext uri="{FF2B5EF4-FFF2-40B4-BE49-F238E27FC236}">
                  <a16:creationId xmlns:a16="http://schemas.microsoft.com/office/drawing/2014/main" id="{D28EEB8E-6374-7E2D-F82A-E10BD298BDD7}"/>
                </a:ext>
              </a:extLst>
            </p:cNvPr>
            <p:cNvSpPr>
              <a:spLocks/>
            </p:cNvSpPr>
            <p:nvPr/>
          </p:nvSpPr>
          <p:spPr bwMode="auto">
            <a:xfrm>
              <a:off x="7098667" y="2500611"/>
              <a:ext cx="1044570" cy="1044570"/>
            </a:xfrm>
            <a:custGeom>
              <a:avLst/>
              <a:gdLst>
                <a:gd name="T0" fmla="*/ 449 w 606"/>
                <a:gd name="T1" fmla="*/ 51 h 606"/>
                <a:gd name="T2" fmla="*/ 443 w 606"/>
                <a:gd name="T3" fmla="*/ 61 h 606"/>
                <a:gd name="T4" fmla="*/ 546 w 606"/>
                <a:gd name="T5" fmla="*/ 165 h 606"/>
                <a:gd name="T6" fmla="*/ 582 w 606"/>
                <a:gd name="T7" fmla="*/ 303 h 606"/>
                <a:gd name="T8" fmla="*/ 545 w 606"/>
                <a:gd name="T9" fmla="*/ 442 h 606"/>
                <a:gd name="T10" fmla="*/ 441 w 606"/>
                <a:gd name="T11" fmla="*/ 546 h 606"/>
                <a:gd name="T12" fmla="*/ 303 w 606"/>
                <a:gd name="T13" fmla="*/ 582 h 606"/>
                <a:gd name="T14" fmla="*/ 164 w 606"/>
                <a:gd name="T15" fmla="*/ 544 h 606"/>
                <a:gd name="T16" fmla="*/ 60 w 606"/>
                <a:gd name="T17" fmla="*/ 440 h 606"/>
                <a:gd name="T18" fmla="*/ 24 w 606"/>
                <a:gd name="T19" fmla="*/ 302 h 606"/>
                <a:gd name="T20" fmla="*/ 62 w 606"/>
                <a:gd name="T21" fmla="*/ 163 h 606"/>
                <a:gd name="T22" fmla="*/ 166 w 606"/>
                <a:gd name="T23" fmla="*/ 60 h 606"/>
                <a:gd name="T24" fmla="*/ 304 w 606"/>
                <a:gd name="T25" fmla="*/ 24 h 606"/>
                <a:gd name="T26" fmla="*/ 443 w 606"/>
                <a:gd name="T27" fmla="*/ 61 h 606"/>
                <a:gd name="T28" fmla="*/ 449 w 606"/>
                <a:gd name="T29" fmla="*/ 51 h 606"/>
                <a:gd name="T30" fmla="*/ 455 w 606"/>
                <a:gd name="T31" fmla="*/ 40 h 606"/>
                <a:gd name="T32" fmla="*/ 304 w 606"/>
                <a:gd name="T33" fmla="*/ 0 h 606"/>
                <a:gd name="T34" fmla="*/ 154 w 606"/>
                <a:gd name="T35" fmla="*/ 39 h 606"/>
                <a:gd name="T36" fmla="*/ 41 w 606"/>
                <a:gd name="T37" fmla="*/ 151 h 606"/>
                <a:gd name="T38" fmla="*/ 0 w 606"/>
                <a:gd name="T39" fmla="*/ 302 h 606"/>
                <a:gd name="T40" fmla="*/ 39 w 606"/>
                <a:gd name="T41" fmla="*/ 452 h 606"/>
                <a:gd name="T42" fmla="*/ 152 w 606"/>
                <a:gd name="T43" fmla="*/ 565 h 606"/>
                <a:gd name="T44" fmla="*/ 303 w 606"/>
                <a:gd name="T45" fmla="*/ 606 h 606"/>
                <a:gd name="T46" fmla="*/ 453 w 606"/>
                <a:gd name="T47" fmla="*/ 567 h 606"/>
                <a:gd name="T48" fmla="*/ 566 w 606"/>
                <a:gd name="T49" fmla="*/ 454 h 606"/>
                <a:gd name="T50" fmla="*/ 606 w 606"/>
                <a:gd name="T51" fmla="*/ 303 h 606"/>
                <a:gd name="T52" fmla="*/ 567 w 606"/>
                <a:gd name="T53" fmla="*/ 153 h 606"/>
                <a:gd name="T54" fmla="*/ 455 w 606"/>
                <a:gd name="T55" fmla="*/ 40 h 606"/>
                <a:gd name="T56" fmla="*/ 449 w 606"/>
                <a:gd name="T57" fmla="*/ 5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6" h="606">
                  <a:moveTo>
                    <a:pt x="449" y="51"/>
                  </a:moveTo>
                  <a:cubicBezTo>
                    <a:pt x="443" y="61"/>
                    <a:pt x="443" y="61"/>
                    <a:pt x="443" y="61"/>
                  </a:cubicBezTo>
                  <a:cubicBezTo>
                    <a:pt x="488" y="87"/>
                    <a:pt x="523" y="123"/>
                    <a:pt x="546" y="165"/>
                  </a:cubicBezTo>
                  <a:cubicBezTo>
                    <a:pt x="570" y="207"/>
                    <a:pt x="582" y="255"/>
                    <a:pt x="582" y="303"/>
                  </a:cubicBezTo>
                  <a:cubicBezTo>
                    <a:pt x="582" y="350"/>
                    <a:pt x="570" y="398"/>
                    <a:pt x="545" y="442"/>
                  </a:cubicBezTo>
                  <a:cubicBezTo>
                    <a:pt x="519" y="487"/>
                    <a:pt x="483" y="522"/>
                    <a:pt x="441" y="546"/>
                  </a:cubicBezTo>
                  <a:cubicBezTo>
                    <a:pt x="399" y="569"/>
                    <a:pt x="351" y="582"/>
                    <a:pt x="303" y="582"/>
                  </a:cubicBezTo>
                  <a:cubicBezTo>
                    <a:pt x="256" y="582"/>
                    <a:pt x="208" y="570"/>
                    <a:pt x="164" y="544"/>
                  </a:cubicBezTo>
                  <a:cubicBezTo>
                    <a:pt x="119" y="519"/>
                    <a:pt x="84" y="482"/>
                    <a:pt x="60" y="440"/>
                  </a:cubicBezTo>
                  <a:cubicBezTo>
                    <a:pt x="37" y="398"/>
                    <a:pt x="24" y="351"/>
                    <a:pt x="24" y="302"/>
                  </a:cubicBezTo>
                  <a:cubicBezTo>
                    <a:pt x="24" y="255"/>
                    <a:pt x="36" y="207"/>
                    <a:pt x="62" y="163"/>
                  </a:cubicBezTo>
                  <a:cubicBezTo>
                    <a:pt x="87" y="118"/>
                    <a:pt x="124" y="83"/>
                    <a:pt x="166" y="60"/>
                  </a:cubicBezTo>
                  <a:cubicBezTo>
                    <a:pt x="208" y="36"/>
                    <a:pt x="255" y="24"/>
                    <a:pt x="304" y="24"/>
                  </a:cubicBezTo>
                  <a:cubicBezTo>
                    <a:pt x="351" y="24"/>
                    <a:pt x="399" y="36"/>
                    <a:pt x="443" y="61"/>
                  </a:cubicBezTo>
                  <a:cubicBezTo>
                    <a:pt x="449" y="51"/>
                    <a:pt x="449" y="51"/>
                    <a:pt x="449" y="51"/>
                  </a:cubicBezTo>
                  <a:cubicBezTo>
                    <a:pt x="455" y="40"/>
                    <a:pt x="455" y="40"/>
                    <a:pt x="455" y="40"/>
                  </a:cubicBezTo>
                  <a:cubicBezTo>
                    <a:pt x="407" y="13"/>
                    <a:pt x="355" y="0"/>
                    <a:pt x="304" y="0"/>
                  </a:cubicBezTo>
                  <a:cubicBezTo>
                    <a:pt x="251" y="0"/>
                    <a:pt x="200" y="13"/>
                    <a:pt x="154" y="39"/>
                  </a:cubicBezTo>
                  <a:cubicBezTo>
                    <a:pt x="108" y="65"/>
                    <a:pt x="69" y="103"/>
                    <a:pt x="41" y="151"/>
                  </a:cubicBezTo>
                  <a:cubicBezTo>
                    <a:pt x="13" y="199"/>
                    <a:pt x="0" y="251"/>
                    <a:pt x="0" y="302"/>
                  </a:cubicBezTo>
                  <a:cubicBezTo>
                    <a:pt x="0" y="355"/>
                    <a:pt x="14" y="406"/>
                    <a:pt x="39" y="452"/>
                  </a:cubicBezTo>
                  <a:cubicBezTo>
                    <a:pt x="65" y="498"/>
                    <a:pt x="103" y="537"/>
                    <a:pt x="152" y="565"/>
                  </a:cubicBezTo>
                  <a:cubicBezTo>
                    <a:pt x="199" y="593"/>
                    <a:pt x="252" y="606"/>
                    <a:pt x="303" y="606"/>
                  </a:cubicBezTo>
                  <a:cubicBezTo>
                    <a:pt x="355" y="606"/>
                    <a:pt x="407" y="592"/>
                    <a:pt x="453" y="567"/>
                  </a:cubicBezTo>
                  <a:cubicBezTo>
                    <a:pt x="498" y="541"/>
                    <a:pt x="538" y="503"/>
                    <a:pt x="566" y="454"/>
                  </a:cubicBezTo>
                  <a:cubicBezTo>
                    <a:pt x="593" y="407"/>
                    <a:pt x="606" y="354"/>
                    <a:pt x="606" y="303"/>
                  </a:cubicBezTo>
                  <a:cubicBezTo>
                    <a:pt x="606" y="251"/>
                    <a:pt x="593" y="199"/>
                    <a:pt x="567" y="153"/>
                  </a:cubicBezTo>
                  <a:cubicBezTo>
                    <a:pt x="541" y="108"/>
                    <a:pt x="503" y="68"/>
                    <a:pt x="455" y="40"/>
                  </a:cubicBezTo>
                  <a:lnTo>
                    <a:pt x="449" y="51"/>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92" name="Group 191">
            <a:extLst>
              <a:ext uri="{FF2B5EF4-FFF2-40B4-BE49-F238E27FC236}">
                <a16:creationId xmlns:a16="http://schemas.microsoft.com/office/drawing/2014/main" id="{A8A6C2AB-7ED2-3983-574B-28862DC14F1E}"/>
              </a:ext>
            </a:extLst>
          </p:cNvPr>
          <p:cNvGrpSpPr/>
          <p:nvPr/>
        </p:nvGrpSpPr>
        <p:grpSpPr>
          <a:xfrm>
            <a:off x="8890465" y="1531929"/>
            <a:ext cx="1046681" cy="1045624"/>
            <a:chOff x="5575073" y="1620640"/>
            <a:chExt cx="1046681" cy="1045624"/>
          </a:xfrm>
        </p:grpSpPr>
        <p:sp>
          <p:nvSpPr>
            <p:cNvPr id="193" name="Oval 118">
              <a:extLst>
                <a:ext uri="{FF2B5EF4-FFF2-40B4-BE49-F238E27FC236}">
                  <a16:creationId xmlns:a16="http://schemas.microsoft.com/office/drawing/2014/main" id="{DE21F416-A067-987E-01BD-14CE3C93682B}"/>
                </a:ext>
              </a:extLst>
            </p:cNvPr>
            <p:cNvSpPr>
              <a:spLocks noChangeArrowheads="1"/>
            </p:cNvSpPr>
            <p:nvPr/>
          </p:nvSpPr>
          <p:spPr bwMode="auto">
            <a:xfrm>
              <a:off x="5596176" y="1641741"/>
              <a:ext cx="1005529" cy="100342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19">
              <a:extLst>
                <a:ext uri="{FF2B5EF4-FFF2-40B4-BE49-F238E27FC236}">
                  <a16:creationId xmlns:a16="http://schemas.microsoft.com/office/drawing/2014/main" id="{37366EC3-BE9A-969F-164A-677B874B4AD5}"/>
                </a:ext>
              </a:extLst>
            </p:cNvPr>
            <p:cNvSpPr>
              <a:spLocks/>
            </p:cNvSpPr>
            <p:nvPr/>
          </p:nvSpPr>
          <p:spPr bwMode="auto">
            <a:xfrm>
              <a:off x="5575073" y="1620640"/>
              <a:ext cx="1046681" cy="1045624"/>
            </a:xfrm>
            <a:custGeom>
              <a:avLst/>
              <a:gdLst>
                <a:gd name="T0" fmla="*/ 449 w 607"/>
                <a:gd name="T1" fmla="*/ 51 h 606"/>
                <a:gd name="T2" fmla="*/ 443 w 607"/>
                <a:gd name="T3" fmla="*/ 61 h 606"/>
                <a:gd name="T4" fmla="*/ 546 w 607"/>
                <a:gd name="T5" fmla="*/ 166 h 606"/>
                <a:gd name="T6" fmla="*/ 583 w 607"/>
                <a:gd name="T7" fmla="*/ 303 h 606"/>
                <a:gd name="T8" fmla="*/ 545 w 607"/>
                <a:gd name="T9" fmla="*/ 443 h 606"/>
                <a:gd name="T10" fmla="*/ 441 w 607"/>
                <a:gd name="T11" fmla="*/ 546 h 606"/>
                <a:gd name="T12" fmla="*/ 303 w 607"/>
                <a:gd name="T13" fmla="*/ 582 h 606"/>
                <a:gd name="T14" fmla="*/ 164 w 607"/>
                <a:gd name="T15" fmla="*/ 545 h 606"/>
                <a:gd name="T16" fmla="*/ 61 w 607"/>
                <a:gd name="T17" fmla="*/ 441 h 606"/>
                <a:gd name="T18" fmla="*/ 24 w 607"/>
                <a:gd name="T19" fmla="*/ 303 h 606"/>
                <a:gd name="T20" fmla="*/ 62 w 607"/>
                <a:gd name="T21" fmla="*/ 163 h 606"/>
                <a:gd name="T22" fmla="*/ 166 w 607"/>
                <a:gd name="T23" fmla="*/ 60 h 606"/>
                <a:gd name="T24" fmla="*/ 304 w 607"/>
                <a:gd name="T25" fmla="*/ 24 h 606"/>
                <a:gd name="T26" fmla="*/ 443 w 607"/>
                <a:gd name="T27" fmla="*/ 61 h 606"/>
                <a:gd name="T28" fmla="*/ 449 w 607"/>
                <a:gd name="T29" fmla="*/ 51 h 606"/>
                <a:gd name="T30" fmla="*/ 455 w 607"/>
                <a:gd name="T31" fmla="*/ 41 h 606"/>
                <a:gd name="T32" fmla="*/ 304 w 607"/>
                <a:gd name="T33" fmla="*/ 0 h 606"/>
                <a:gd name="T34" fmla="*/ 154 w 607"/>
                <a:gd name="T35" fmla="*/ 39 h 606"/>
                <a:gd name="T36" fmla="*/ 41 w 607"/>
                <a:gd name="T37" fmla="*/ 151 h 606"/>
                <a:gd name="T38" fmla="*/ 0 w 607"/>
                <a:gd name="T39" fmla="*/ 303 h 606"/>
                <a:gd name="T40" fmla="*/ 40 w 607"/>
                <a:gd name="T41" fmla="*/ 452 h 606"/>
                <a:gd name="T42" fmla="*/ 152 w 607"/>
                <a:gd name="T43" fmla="*/ 566 h 606"/>
                <a:gd name="T44" fmla="*/ 303 w 607"/>
                <a:gd name="T45" fmla="*/ 606 h 606"/>
                <a:gd name="T46" fmla="*/ 453 w 607"/>
                <a:gd name="T47" fmla="*/ 567 h 606"/>
                <a:gd name="T48" fmla="*/ 566 w 607"/>
                <a:gd name="T49" fmla="*/ 455 h 606"/>
                <a:gd name="T50" fmla="*/ 607 w 607"/>
                <a:gd name="T51" fmla="*/ 303 h 606"/>
                <a:gd name="T52" fmla="*/ 567 w 607"/>
                <a:gd name="T53" fmla="*/ 154 h 606"/>
                <a:gd name="T54" fmla="*/ 455 w 607"/>
                <a:gd name="T55" fmla="*/ 41 h 606"/>
                <a:gd name="T56" fmla="*/ 449 w 607"/>
                <a:gd name="T57" fmla="*/ 5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7" h="606">
                  <a:moveTo>
                    <a:pt x="449" y="51"/>
                  </a:moveTo>
                  <a:cubicBezTo>
                    <a:pt x="443" y="61"/>
                    <a:pt x="443" y="61"/>
                    <a:pt x="443" y="61"/>
                  </a:cubicBezTo>
                  <a:cubicBezTo>
                    <a:pt x="488" y="87"/>
                    <a:pt x="523" y="124"/>
                    <a:pt x="546" y="166"/>
                  </a:cubicBezTo>
                  <a:cubicBezTo>
                    <a:pt x="570" y="208"/>
                    <a:pt x="583" y="255"/>
                    <a:pt x="583" y="303"/>
                  </a:cubicBezTo>
                  <a:cubicBezTo>
                    <a:pt x="583" y="351"/>
                    <a:pt x="571" y="399"/>
                    <a:pt x="545" y="443"/>
                  </a:cubicBezTo>
                  <a:cubicBezTo>
                    <a:pt x="519" y="487"/>
                    <a:pt x="483" y="522"/>
                    <a:pt x="441" y="546"/>
                  </a:cubicBezTo>
                  <a:cubicBezTo>
                    <a:pt x="399" y="570"/>
                    <a:pt x="351" y="582"/>
                    <a:pt x="303" y="582"/>
                  </a:cubicBezTo>
                  <a:cubicBezTo>
                    <a:pt x="256" y="582"/>
                    <a:pt x="208" y="570"/>
                    <a:pt x="164" y="545"/>
                  </a:cubicBezTo>
                  <a:cubicBezTo>
                    <a:pt x="119" y="519"/>
                    <a:pt x="84" y="483"/>
                    <a:pt x="61" y="441"/>
                  </a:cubicBezTo>
                  <a:cubicBezTo>
                    <a:pt x="37" y="399"/>
                    <a:pt x="24" y="351"/>
                    <a:pt x="24" y="303"/>
                  </a:cubicBezTo>
                  <a:cubicBezTo>
                    <a:pt x="24" y="255"/>
                    <a:pt x="36" y="207"/>
                    <a:pt x="62" y="163"/>
                  </a:cubicBezTo>
                  <a:cubicBezTo>
                    <a:pt x="88" y="119"/>
                    <a:pt x="124" y="84"/>
                    <a:pt x="166" y="60"/>
                  </a:cubicBezTo>
                  <a:cubicBezTo>
                    <a:pt x="208" y="36"/>
                    <a:pt x="256" y="24"/>
                    <a:pt x="304" y="24"/>
                  </a:cubicBezTo>
                  <a:cubicBezTo>
                    <a:pt x="351" y="24"/>
                    <a:pt x="399" y="36"/>
                    <a:pt x="443" y="61"/>
                  </a:cubicBezTo>
                  <a:cubicBezTo>
                    <a:pt x="449" y="51"/>
                    <a:pt x="449" y="51"/>
                    <a:pt x="449" y="51"/>
                  </a:cubicBezTo>
                  <a:cubicBezTo>
                    <a:pt x="455" y="41"/>
                    <a:pt x="455" y="41"/>
                    <a:pt x="455" y="41"/>
                  </a:cubicBezTo>
                  <a:cubicBezTo>
                    <a:pt x="407" y="13"/>
                    <a:pt x="355" y="0"/>
                    <a:pt x="304" y="0"/>
                  </a:cubicBezTo>
                  <a:cubicBezTo>
                    <a:pt x="251" y="0"/>
                    <a:pt x="200" y="13"/>
                    <a:pt x="154" y="39"/>
                  </a:cubicBezTo>
                  <a:cubicBezTo>
                    <a:pt x="109" y="65"/>
                    <a:pt x="69" y="103"/>
                    <a:pt x="41" y="151"/>
                  </a:cubicBezTo>
                  <a:cubicBezTo>
                    <a:pt x="13" y="199"/>
                    <a:pt x="0" y="251"/>
                    <a:pt x="0" y="303"/>
                  </a:cubicBezTo>
                  <a:cubicBezTo>
                    <a:pt x="0" y="355"/>
                    <a:pt x="14" y="407"/>
                    <a:pt x="40" y="452"/>
                  </a:cubicBezTo>
                  <a:cubicBezTo>
                    <a:pt x="65" y="498"/>
                    <a:pt x="103" y="538"/>
                    <a:pt x="152" y="566"/>
                  </a:cubicBezTo>
                  <a:cubicBezTo>
                    <a:pt x="200" y="593"/>
                    <a:pt x="252" y="606"/>
                    <a:pt x="303" y="606"/>
                  </a:cubicBezTo>
                  <a:cubicBezTo>
                    <a:pt x="356" y="606"/>
                    <a:pt x="407" y="593"/>
                    <a:pt x="453" y="567"/>
                  </a:cubicBezTo>
                  <a:cubicBezTo>
                    <a:pt x="498" y="541"/>
                    <a:pt x="538" y="503"/>
                    <a:pt x="566" y="455"/>
                  </a:cubicBezTo>
                  <a:cubicBezTo>
                    <a:pt x="594" y="407"/>
                    <a:pt x="607" y="355"/>
                    <a:pt x="607" y="303"/>
                  </a:cubicBezTo>
                  <a:cubicBezTo>
                    <a:pt x="607" y="251"/>
                    <a:pt x="593" y="199"/>
                    <a:pt x="567" y="154"/>
                  </a:cubicBezTo>
                  <a:cubicBezTo>
                    <a:pt x="542" y="108"/>
                    <a:pt x="504" y="69"/>
                    <a:pt x="455" y="41"/>
                  </a:cubicBezTo>
                  <a:lnTo>
                    <a:pt x="449" y="51"/>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95" name="Group 194">
            <a:extLst>
              <a:ext uri="{FF2B5EF4-FFF2-40B4-BE49-F238E27FC236}">
                <a16:creationId xmlns:a16="http://schemas.microsoft.com/office/drawing/2014/main" id="{B8202F2A-C305-467E-B23D-C3B2CB94FC61}"/>
              </a:ext>
            </a:extLst>
          </p:cNvPr>
          <p:cNvGrpSpPr/>
          <p:nvPr/>
        </p:nvGrpSpPr>
        <p:grpSpPr>
          <a:xfrm>
            <a:off x="7318336" y="2360200"/>
            <a:ext cx="1146915" cy="1146917"/>
            <a:chOff x="4002944" y="2448911"/>
            <a:chExt cx="1146915" cy="1146917"/>
          </a:xfrm>
        </p:grpSpPr>
        <p:sp>
          <p:nvSpPr>
            <p:cNvPr id="196" name="Freeform 120">
              <a:extLst>
                <a:ext uri="{FF2B5EF4-FFF2-40B4-BE49-F238E27FC236}">
                  <a16:creationId xmlns:a16="http://schemas.microsoft.com/office/drawing/2014/main" id="{EAFFD496-6E19-927E-C0C8-42E5FBB92AE5}"/>
                </a:ext>
              </a:extLst>
            </p:cNvPr>
            <p:cNvSpPr>
              <a:spLocks/>
            </p:cNvSpPr>
            <p:nvPr/>
          </p:nvSpPr>
          <p:spPr bwMode="auto">
            <a:xfrm>
              <a:off x="4002944" y="2448911"/>
              <a:ext cx="1146915" cy="1146917"/>
            </a:xfrm>
            <a:custGeom>
              <a:avLst/>
              <a:gdLst>
                <a:gd name="T0" fmla="*/ 478 w 665"/>
                <a:gd name="T1" fmla="*/ 81 h 665"/>
                <a:gd name="T2" fmla="*/ 585 w 665"/>
                <a:gd name="T3" fmla="*/ 478 h 665"/>
                <a:gd name="T4" fmla="*/ 187 w 665"/>
                <a:gd name="T5" fmla="*/ 585 h 665"/>
                <a:gd name="T6" fmla="*/ 81 w 665"/>
                <a:gd name="T7" fmla="*/ 187 h 665"/>
                <a:gd name="T8" fmla="*/ 478 w 665"/>
                <a:gd name="T9" fmla="*/ 81 h 665"/>
              </a:gdLst>
              <a:ahLst/>
              <a:cxnLst>
                <a:cxn ang="0">
                  <a:pos x="T0" y="T1"/>
                </a:cxn>
                <a:cxn ang="0">
                  <a:pos x="T2" y="T3"/>
                </a:cxn>
                <a:cxn ang="0">
                  <a:pos x="T4" y="T5"/>
                </a:cxn>
                <a:cxn ang="0">
                  <a:pos x="T6" y="T7"/>
                </a:cxn>
                <a:cxn ang="0">
                  <a:pos x="T8" y="T9"/>
                </a:cxn>
              </a:cxnLst>
              <a:rect l="0" t="0" r="r" b="b"/>
              <a:pathLst>
                <a:path w="665" h="665">
                  <a:moveTo>
                    <a:pt x="478" y="81"/>
                  </a:moveTo>
                  <a:cubicBezTo>
                    <a:pt x="618" y="161"/>
                    <a:pt x="665" y="339"/>
                    <a:pt x="585" y="478"/>
                  </a:cubicBezTo>
                  <a:cubicBezTo>
                    <a:pt x="504" y="618"/>
                    <a:pt x="326" y="665"/>
                    <a:pt x="187" y="585"/>
                  </a:cubicBezTo>
                  <a:cubicBezTo>
                    <a:pt x="48" y="504"/>
                    <a:pt x="0" y="326"/>
                    <a:pt x="81" y="187"/>
                  </a:cubicBezTo>
                  <a:cubicBezTo>
                    <a:pt x="161" y="48"/>
                    <a:pt x="339" y="0"/>
                    <a:pt x="478" y="81"/>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121">
              <a:extLst>
                <a:ext uri="{FF2B5EF4-FFF2-40B4-BE49-F238E27FC236}">
                  <a16:creationId xmlns:a16="http://schemas.microsoft.com/office/drawing/2014/main" id="{F6A38BDD-16BF-6B2E-E24A-D258E2280050}"/>
                </a:ext>
              </a:extLst>
            </p:cNvPr>
            <p:cNvSpPr>
              <a:spLocks/>
            </p:cNvSpPr>
            <p:nvPr/>
          </p:nvSpPr>
          <p:spPr bwMode="auto">
            <a:xfrm>
              <a:off x="4054645" y="2500611"/>
              <a:ext cx="1044570" cy="1044570"/>
            </a:xfrm>
            <a:custGeom>
              <a:avLst/>
              <a:gdLst>
                <a:gd name="T0" fmla="*/ 448 w 606"/>
                <a:gd name="T1" fmla="*/ 51 h 606"/>
                <a:gd name="T2" fmla="*/ 442 w 606"/>
                <a:gd name="T3" fmla="*/ 61 h 606"/>
                <a:gd name="T4" fmla="*/ 546 w 606"/>
                <a:gd name="T5" fmla="*/ 165 h 606"/>
                <a:gd name="T6" fmla="*/ 582 w 606"/>
                <a:gd name="T7" fmla="*/ 303 h 606"/>
                <a:gd name="T8" fmla="*/ 544 w 606"/>
                <a:gd name="T9" fmla="*/ 442 h 606"/>
                <a:gd name="T10" fmla="*/ 440 w 606"/>
                <a:gd name="T11" fmla="*/ 546 h 606"/>
                <a:gd name="T12" fmla="*/ 302 w 606"/>
                <a:gd name="T13" fmla="*/ 582 h 606"/>
                <a:gd name="T14" fmla="*/ 163 w 606"/>
                <a:gd name="T15" fmla="*/ 544 h 606"/>
                <a:gd name="T16" fmla="*/ 60 w 606"/>
                <a:gd name="T17" fmla="*/ 440 h 606"/>
                <a:gd name="T18" fmla="*/ 24 w 606"/>
                <a:gd name="T19" fmla="*/ 302 h 606"/>
                <a:gd name="T20" fmla="*/ 61 w 606"/>
                <a:gd name="T21" fmla="*/ 163 h 606"/>
                <a:gd name="T22" fmla="*/ 165 w 606"/>
                <a:gd name="T23" fmla="*/ 60 h 606"/>
                <a:gd name="T24" fmla="*/ 303 w 606"/>
                <a:gd name="T25" fmla="*/ 24 h 606"/>
                <a:gd name="T26" fmla="*/ 442 w 606"/>
                <a:gd name="T27" fmla="*/ 61 h 606"/>
                <a:gd name="T28" fmla="*/ 448 w 606"/>
                <a:gd name="T29" fmla="*/ 51 h 606"/>
                <a:gd name="T30" fmla="*/ 454 w 606"/>
                <a:gd name="T31" fmla="*/ 40 h 606"/>
                <a:gd name="T32" fmla="*/ 303 w 606"/>
                <a:gd name="T33" fmla="*/ 0 h 606"/>
                <a:gd name="T34" fmla="*/ 153 w 606"/>
                <a:gd name="T35" fmla="*/ 39 h 606"/>
                <a:gd name="T36" fmla="*/ 40 w 606"/>
                <a:gd name="T37" fmla="*/ 151 h 606"/>
                <a:gd name="T38" fmla="*/ 0 w 606"/>
                <a:gd name="T39" fmla="*/ 302 h 606"/>
                <a:gd name="T40" fmla="*/ 39 w 606"/>
                <a:gd name="T41" fmla="*/ 452 h 606"/>
                <a:gd name="T42" fmla="*/ 151 w 606"/>
                <a:gd name="T43" fmla="*/ 565 h 606"/>
                <a:gd name="T44" fmla="*/ 302 w 606"/>
                <a:gd name="T45" fmla="*/ 606 h 606"/>
                <a:gd name="T46" fmla="*/ 452 w 606"/>
                <a:gd name="T47" fmla="*/ 567 h 606"/>
                <a:gd name="T48" fmla="*/ 565 w 606"/>
                <a:gd name="T49" fmla="*/ 454 h 606"/>
                <a:gd name="T50" fmla="*/ 606 w 606"/>
                <a:gd name="T51" fmla="*/ 303 h 606"/>
                <a:gd name="T52" fmla="*/ 567 w 606"/>
                <a:gd name="T53" fmla="*/ 153 h 606"/>
                <a:gd name="T54" fmla="*/ 454 w 606"/>
                <a:gd name="T55" fmla="*/ 40 h 606"/>
                <a:gd name="T56" fmla="*/ 448 w 606"/>
                <a:gd name="T57" fmla="*/ 5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6" h="606">
                  <a:moveTo>
                    <a:pt x="448" y="51"/>
                  </a:moveTo>
                  <a:cubicBezTo>
                    <a:pt x="442" y="61"/>
                    <a:pt x="442" y="61"/>
                    <a:pt x="442" y="61"/>
                  </a:cubicBezTo>
                  <a:cubicBezTo>
                    <a:pt x="487" y="87"/>
                    <a:pt x="522" y="123"/>
                    <a:pt x="546" y="165"/>
                  </a:cubicBezTo>
                  <a:cubicBezTo>
                    <a:pt x="569" y="207"/>
                    <a:pt x="582" y="255"/>
                    <a:pt x="582" y="303"/>
                  </a:cubicBezTo>
                  <a:cubicBezTo>
                    <a:pt x="582" y="350"/>
                    <a:pt x="570" y="398"/>
                    <a:pt x="544" y="442"/>
                  </a:cubicBezTo>
                  <a:cubicBezTo>
                    <a:pt x="519" y="487"/>
                    <a:pt x="482" y="522"/>
                    <a:pt x="440" y="546"/>
                  </a:cubicBezTo>
                  <a:cubicBezTo>
                    <a:pt x="398" y="569"/>
                    <a:pt x="351" y="582"/>
                    <a:pt x="302" y="582"/>
                  </a:cubicBezTo>
                  <a:cubicBezTo>
                    <a:pt x="255" y="582"/>
                    <a:pt x="207" y="570"/>
                    <a:pt x="163" y="544"/>
                  </a:cubicBezTo>
                  <a:cubicBezTo>
                    <a:pt x="118" y="519"/>
                    <a:pt x="83" y="482"/>
                    <a:pt x="60" y="440"/>
                  </a:cubicBezTo>
                  <a:cubicBezTo>
                    <a:pt x="36" y="398"/>
                    <a:pt x="24" y="351"/>
                    <a:pt x="24" y="302"/>
                  </a:cubicBezTo>
                  <a:cubicBezTo>
                    <a:pt x="24" y="255"/>
                    <a:pt x="36" y="207"/>
                    <a:pt x="61" y="163"/>
                  </a:cubicBezTo>
                  <a:cubicBezTo>
                    <a:pt x="87" y="118"/>
                    <a:pt x="123" y="83"/>
                    <a:pt x="165" y="60"/>
                  </a:cubicBezTo>
                  <a:cubicBezTo>
                    <a:pt x="207" y="36"/>
                    <a:pt x="255" y="24"/>
                    <a:pt x="303" y="24"/>
                  </a:cubicBezTo>
                  <a:cubicBezTo>
                    <a:pt x="350" y="24"/>
                    <a:pt x="398" y="36"/>
                    <a:pt x="442" y="61"/>
                  </a:cubicBezTo>
                  <a:cubicBezTo>
                    <a:pt x="448" y="51"/>
                    <a:pt x="448" y="51"/>
                    <a:pt x="448" y="51"/>
                  </a:cubicBezTo>
                  <a:cubicBezTo>
                    <a:pt x="454" y="40"/>
                    <a:pt x="454" y="40"/>
                    <a:pt x="454" y="40"/>
                  </a:cubicBezTo>
                  <a:cubicBezTo>
                    <a:pt x="407" y="13"/>
                    <a:pt x="354" y="0"/>
                    <a:pt x="303" y="0"/>
                  </a:cubicBezTo>
                  <a:cubicBezTo>
                    <a:pt x="251" y="0"/>
                    <a:pt x="199" y="13"/>
                    <a:pt x="153" y="39"/>
                  </a:cubicBezTo>
                  <a:cubicBezTo>
                    <a:pt x="108" y="65"/>
                    <a:pt x="68" y="103"/>
                    <a:pt x="40" y="151"/>
                  </a:cubicBezTo>
                  <a:cubicBezTo>
                    <a:pt x="13" y="199"/>
                    <a:pt x="0" y="251"/>
                    <a:pt x="0" y="302"/>
                  </a:cubicBezTo>
                  <a:cubicBezTo>
                    <a:pt x="0" y="355"/>
                    <a:pt x="13" y="406"/>
                    <a:pt x="39" y="452"/>
                  </a:cubicBezTo>
                  <a:cubicBezTo>
                    <a:pt x="65" y="498"/>
                    <a:pt x="103" y="537"/>
                    <a:pt x="151" y="565"/>
                  </a:cubicBezTo>
                  <a:cubicBezTo>
                    <a:pt x="199" y="593"/>
                    <a:pt x="251" y="606"/>
                    <a:pt x="302" y="606"/>
                  </a:cubicBezTo>
                  <a:cubicBezTo>
                    <a:pt x="355" y="606"/>
                    <a:pt x="406" y="592"/>
                    <a:pt x="452" y="567"/>
                  </a:cubicBezTo>
                  <a:cubicBezTo>
                    <a:pt x="498" y="541"/>
                    <a:pt x="537" y="503"/>
                    <a:pt x="565" y="454"/>
                  </a:cubicBezTo>
                  <a:cubicBezTo>
                    <a:pt x="593" y="407"/>
                    <a:pt x="606" y="354"/>
                    <a:pt x="606" y="303"/>
                  </a:cubicBezTo>
                  <a:cubicBezTo>
                    <a:pt x="606" y="251"/>
                    <a:pt x="592" y="199"/>
                    <a:pt x="567" y="153"/>
                  </a:cubicBezTo>
                  <a:cubicBezTo>
                    <a:pt x="541" y="108"/>
                    <a:pt x="503" y="68"/>
                    <a:pt x="454" y="40"/>
                  </a:cubicBezTo>
                  <a:lnTo>
                    <a:pt x="448" y="51"/>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98" name="Group 197">
            <a:extLst>
              <a:ext uri="{FF2B5EF4-FFF2-40B4-BE49-F238E27FC236}">
                <a16:creationId xmlns:a16="http://schemas.microsoft.com/office/drawing/2014/main" id="{E0743D24-5D0A-114C-CE67-B349A546D2BE}"/>
              </a:ext>
            </a:extLst>
          </p:cNvPr>
          <p:cNvGrpSpPr/>
          <p:nvPr/>
        </p:nvGrpSpPr>
        <p:grpSpPr>
          <a:xfrm>
            <a:off x="10363415" y="4119086"/>
            <a:ext cx="1146915" cy="1146917"/>
            <a:chOff x="7048023" y="4207797"/>
            <a:chExt cx="1146915" cy="1146917"/>
          </a:xfrm>
        </p:grpSpPr>
        <p:sp>
          <p:nvSpPr>
            <p:cNvPr id="199" name="Freeform 123">
              <a:extLst>
                <a:ext uri="{FF2B5EF4-FFF2-40B4-BE49-F238E27FC236}">
                  <a16:creationId xmlns:a16="http://schemas.microsoft.com/office/drawing/2014/main" id="{7DEF99B9-B6DA-DB03-EC04-E26A59ECEF17}"/>
                </a:ext>
              </a:extLst>
            </p:cNvPr>
            <p:cNvSpPr>
              <a:spLocks/>
            </p:cNvSpPr>
            <p:nvPr/>
          </p:nvSpPr>
          <p:spPr bwMode="auto">
            <a:xfrm>
              <a:off x="7048023" y="4207797"/>
              <a:ext cx="1146915" cy="1146917"/>
            </a:xfrm>
            <a:custGeom>
              <a:avLst/>
              <a:gdLst>
                <a:gd name="T0" fmla="*/ 478 w 665"/>
                <a:gd name="T1" fmla="*/ 80 h 665"/>
                <a:gd name="T2" fmla="*/ 584 w 665"/>
                <a:gd name="T3" fmla="*/ 478 h 665"/>
                <a:gd name="T4" fmla="*/ 187 w 665"/>
                <a:gd name="T5" fmla="*/ 584 h 665"/>
                <a:gd name="T6" fmla="*/ 80 w 665"/>
                <a:gd name="T7" fmla="*/ 187 h 665"/>
                <a:gd name="T8" fmla="*/ 478 w 665"/>
                <a:gd name="T9" fmla="*/ 80 h 665"/>
              </a:gdLst>
              <a:ahLst/>
              <a:cxnLst>
                <a:cxn ang="0">
                  <a:pos x="T0" y="T1"/>
                </a:cxn>
                <a:cxn ang="0">
                  <a:pos x="T2" y="T3"/>
                </a:cxn>
                <a:cxn ang="0">
                  <a:pos x="T4" y="T5"/>
                </a:cxn>
                <a:cxn ang="0">
                  <a:pos x="T6" y="T7"/>
                </a:cxn>
                <a:cxn ang="0">
                  <a:pos x="T8" y="T9"/>
                </a:cxn>
              </a:cxnLst>
              <a:rect l="0" t="0" r="r" b="b"/>
              <a:pathLst>
                <a:path w="665" h="665">
                  <a:moveTo>
                    <a:pt x="478" y="80"/>
                  </a:moveTo>
                  <a:cubicBezTo>
                    <a:pt x="617" y="160"/>
                    <a:pt x="665" y="338"/>
                    <a:pt x="584" y="478"/>
                  </a:cubicBezTo>
                  <a:cubicBezTo>
                    <a:pt x="504" y="617"/>
                    <a:pt x="326" y="665"/>
                    <a:pt x="187" y="584"/>
                  </a:cubicBezTo>
                  <a:cubicBezTo>
                    <a:pt x="47" y="504"/>
                    <a:pt x="0" y="326"/>
                    <a:pt x="80" y="187"/>
                  </a:cubicBezTo>
                  <a:cubicBezTo>
                    <a:pt x="161" y="47"/>
                    <a:pt x="339" y="0"/>
                    <a:pt x="478" y="8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124">
              <a:extLst>
                <a:ext uri="{FF2B5EF4-FFF2-40B4-BE49-F238E27FC236}">
                  <a16:creationId xmlns:a16="http://schemas.microsoft.com/office/drawing/2014/main" id="{2445DEE9-662E-A3E9-15FD-5F778EBF26A0}"/>
                </a:ext>
              </a:extLst>
            </p:cNvPr>
            <p:cNvSpPr>
              <a:spLocks/>
            </p:cNvSpPr>
            <p:nvPr/>
          </p:nvSpPr>
          <p:spPr bwMode="auto">
            <a:xfrm>
              <a:off x="7098667" y="4258442"/>
              <a:ext cx="1044570" cy="1044570"/>
            </a:xfrm>
            <a:custGeom>
              <a:avLst/>
              <a:gdLst>
                <a:gd name="T0" fmla="*/ 449 w 606"/>
                <a:gd name="T1" fmla="*/ 51 h 606"/>
                <a:gd name="T2" fmla="*/ 443 w 606"/>
                <a:gd name="T3" fmla="*/ 61 h 606"/>
                <a:gd name="T4" fmla="*/ 546 w 606"/>
                <a:gd name="T5" fmla="*/ 166 h 606"/>
                <a:gd name="T6" fmla="*/ 582 w 606"/>
                <a:gd name="T7" fmla="*/ 303 h 606"/>
                <a:gd name="T8" fmla="*/ 545 w 606"/>
                <a:gd name="T9" fmla="*/ 443 h 606"/>
                <a:gd name="T10" fmla="*/ 441 w 606"/>
                <a:gd name="T11" fmla="*/ 546 h 606"/>
                <a:gd name="T12" fmla="*/ 303 w 606"/>
                <a:gd name="T13" fmla="*/ 582 h 606"/>
                <a:gd name="T14" fmla="*/ 164 w 606"/>
                <a:gd name="T15" fmla="*/ 545 h 606"/>
                <a:gd name="T16" fmla="*/ 60 w 606"/>
                <a:gd name="T17" fmla="*/ 441 h 606"/>
                <a:gd name="T18" fmla="*/ 24 w 606"/>
                <a:gd name="T19" fmla="*/ 303 h 606"/>
                <a:gd name="T20" fmla="*/ 62 w 606"/>
                <a:gd name="T21" fmla="*/ 164 h 606"/>
                <a:gd name="T22" fmla="*/ 166 w 606"/>
                <a:gd name="T23" fmla="*/ 60 h 606"/>
                <a:gd name="T24" fmla="*/ 304 w 606"/>
                <a:gd name="T25" fmla="*/ 24 h 606"/>
                <a:gd name="T26" fmla="*/ 443 w 606"/>
                <a:gd name="T27" fmla="*/ 61 h 606"/>
                <a:gd name="T28" fmla="*/ 449 w 606"/>
                <a:gd name="T29" fmla="*/ 51 h 606"/>
                <a:gd name="T30" fmla="*/ 455 w 606"/>
                <a:gd name="T31" fmla="*/ 41 h 606"/>
                <a:gd name="T32" fmla="*/ 304 w 606"/>
                <a:gd name="T33" fmla="*/ 0 h 606"/>
                <a:gd name="T34" fmla="*/ 154 w 606"/>
                <a:gd name="T35" fmla="*/ 39 h 606"/>
                <a:gd name="T36" fmla="*/ 41 w 606"/>
                <a:gd name="T37" fmla="*/ 152 h 606"/>
                <a:gd name="T38" fmla="*/ 0 w 606"/>
                <a:gd name="T39" fmla="*/ 303 h 606"/>
                <a:gd name="T40" fmla="*/ 39 w 606"/>
                <a:gd name="T41" fmla="*/ 452 h 606"/>
                <a:gd name="T42" fmla="*/ 152 w 606"/>
                <a:gd name="T43" fmla="*/ 566 h 606"/>
                <a:gd name="T44" fmla="*/ 303 w 606"/>
                <a:gd name="T45" fmla="*/ 606 h 606"/>
                <a:gd name="T46" fmla="*/ 453 w 606"/>
                <a:gd name="T47" fmla="*/ 567 h 606"/>
                <a:gd name="T48" fmla="*/ 566 w 606"/>
                <a:gd name="T49" fmla="*/ 455 h 606"/>
                <a:gd name="T50" fmla="*/ 606 w 606"/>
                <a:gd name="T51" fmla="*/ 303 h 606"/>
                <a:gd name="T52" fmla="*/ 567 w 606"/>
                <a:gd name="T53" fmla="*/ 154 h 606"/>
                <a:gd name="T54" fmla="*/ 455 w 606"/>
                <a:gd name="T55" fmla="*/ 41 h 606"/>
                <a:gd name="T56" fmla="*/ 449 w 606"/>
                <a:gd name="T57" fmla="*/ 5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6" h="606">
                  <a:moveTo>
                    <a:pt x="449" y="51"/>
                  </a:moveTo>
                  <a:cubicBezTo>
                    <a:pt x="443" y="61"/>
                    <a:pt x="443" y="61"/>
                    <a:pt x="443" y="61"/>
                  </a:cubicBezTo>
                  <a:cubicBezTo>
                    <a:pt x="488" y="87"/>
                    <a:pt x="523" y="124"/>
                    <a:pt x="546" y="166"/>
                  </a:cubicBezTo>
                  <a:cubicBezTo>
                    <a:pt x="570" y="208"/>
                    <a:pt x="582" y="255"/>
                    <a:pt x="582" y="303"/>
                  </a:cubicBezTo>
                  <a:cubicBezTo>
                    <a:pt x="582" y="351"/>
                    <a:pt x="570" y="399"/>
                    <a:pt x="545" y="443"/>
                  </a:cubicBezTo>
                  <a:cubicBezTo>
                    <a:pt x="519" y="487"/>
                    <a:pt x="483" y="522"/>
                    <a:pt x="441" y="546"/>
                  </a:cubicBezTo>
                  <a:cubicBezTo>
                    <a:pt x="399" y="570"/>
                    <a:pt x="351" y="582"/>
                    <a:pt x="303" y="582"/>
                  </a:cubicBezTo>
                  <a:cubicBezTo>
                    <a:pt x="256" y="582"/>
                    <a:pt x="208" y="570"/>
                    <a:pt x="164" y="545"/>
                  </a:cubicBezTo>
                  <a:cubicBezTo>
                    <a:pt x="119" y="519"/>
                    <a:pt x="84" y="483"/>
                    <a:pt x="60" y="441"/>
                  </a:cubicBezTo>
                  <a:cubicBezTo>
                    <a:pt x="37" y="399"/>
                    <a:pt x="24" y="351"/>
                    <a:pt x="24" y="303"/>
                  </a:cubicBezTo>
                  <a:cubicBezTo>
                    <a:pt x="24" y="255"/>
                    <a:pt x="36" y="208"/>
                    <a:pt x="62" y="164"/>
                  </a:cubicBezTo>
                  <a:cubicBezTo>
                    <a:pt x="87" y="119"/>
                    <a:pt x="124" y="84"/>
                    <a:pt x="166" y="60"/>
                  </a:cubicBezTo>
                  <a:cubicBezTo>
                    <a:pt x="208" y="36"/>
                    <a:pt x="255" y="24"/>
                    <a:pt x="304" y="24"/>
                  </a:cubicBezTo>
                  <a:cubicBezTo>
                    <a:pt x="351" y="24"/>
                    <a:pt x="399" y="36"/>
                    <a:pt x="443" y="61"/>
                  </a:cubicBezTo>
                  <a:cubicBezTo>
                    <a:pt x="449" y="51"/>
                    <a:pt x="449" y="51"/>
                    <a:pt x="449" y="51"/>
                  </a:cubicBezTo>
                  <a:cubicBezTo>
                    <a:pt x="455" y="41"/>
                    <a:pt x="455" y="41"/>
                    <a:pt x="455" y="41"/>
                  </a:cubicBezTo>
                  <a:cubicBezTo>
                    <a:pt x="407" y="13"/>
                    <a:pt x="355" y="0"/>
                    <a:pt x="304" y="0"/>
                  </a:cubicBezTo>
                  <a:cubicBezTo>
                    <a:pt x="251" y="0"/>
                    <a:pt x="200" y="13"/>
                    <a:pt x="154" y="39"/>
                  </a:cubicBezTo>
                  <a:cubicBezTo>
                    <a:pt x="108" y="65"/>
                    <a:pt x="69" y="103"/>
                    <a:pt x="41" y="152"/>
                  </a:cubicBezTo>
                  <a:cubicBezTo>
                    <a:pt x="13" y="199"/>
                    <a:pt x="0" y="251"/>
                    <a:pt x="0" y="303"/>
                  </a:cubicBezTo>
                  <a:cubicBezTo>
                    <a:pt x="0" y="355"/>
                    <a:pt x="14" y="407"/>
                    <a:pt x="39" y="452"/>
                  </a:cubicBezTo>
                  <a:cubicBezTo>
                    <a:pt x="65" y="498"/>
                    <a:pt x="103" y="538"/>
                    <a:pt x="152" y="566"/>
                  </a:cubicBezTo>
                  <a:cubicBezTo>
                    <a:pt x="199" y="593"/>
                    <a:pt x="252" y="606"/>
                    <a:pt x="303" y="606"/>
                  </a:cubicBezTo>
                  <a:cubicBezTo>
                    <a:pt x="355" y="606"/>
                    <a:pt x="407" y="593"/>
                    <a:pt x="453" y="567"/>
                  </a:cubicBezTo>
                  <a:cubicBezTo>
                    <a:pt x="498" y="541"/>
                    <a:pt x="538" y="503"/>
                    <a:pt x="566" y="455"/>
                  </a:cubicBezTo>
                  <a:cubicBezTo>
                    <a:pt x="593" y="407"/>
                    <a:pt x="606" y="355"/>
                    <a:pt x="606" y="303"/>
                  </a:cubicBezTo>
                  <a:cubicBezTo>
                    <a:pt x="606" y="251"/>
                    <a:pt x="593" y="199"/>
                    <a:pt x="567" y="154"/>
                  </a:cubicBezTo>
                  <a:cubicBezTo>
                    <a:pt x="541" y="108"/>
                    <a:pt x="503" y="69"/>
                    <a:pt x="455" y="41"/>
                  </a:cubicBezTo>
                  <a:lnTo>
                    <a:pt x="449" y="51"/>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01" name="Group 200">
            <a:extLst>
              <a:ext uri="{FF2B5EF4-FFF2-40B4-BE49-F238E27FC236}">
                <a16:creationId xmlns:a16="http://schemas.microsoft.com/office/drawing/2014/main" id="{7A6113D2-37F3-4E8A-F50C-120EFBF06EF8}"/>
              </a:ext>
            </a:extLst>
          </p:cNvPr>
          <p:cNvGrpSpPr/>
          <p:nvPr/>
        </p:nvGrpSpPr>
        <p:grpSpPr>
          <a:xfrm>
            <a:off x="7318336" y="4119086"/>
            <a:ext cx="1146915" cy="1146917"/>
            <a:chOff x="4002944" y="4207797"/>
            <a:chExt cx="1146915" cy="1146917"/>
          </a:xfrm>
        </p:grpSpPr>
        <p:sp>
          <p:nvSpPr>
            <p:cNvPr id="202" name="Freeform 106">
              <a:extLst>
                <a:ext uri="{FF2B5EF4-FFF2-40B4-BE49-F238E27FC236}">
                  <a16:creationId xmlns:a16="http://schemas.microsoft.com/office/drawing/2014/main" id="{AB2A3932-CDAC-3A32-1F52-472B10A081BB}"/>
                </a:ext>
              </a:extLst>
            </p:cNvPr>
            <p:cNvSpPr>
              <a:spLocks/>
            </p:cNvSpPr>
            <p:nvPr/>
          </p:nvSpPr>
          <p:spPr bwMode="auto">
            <a:xfrm>
              <a:off x="4002944" y="4207797"/>
              <a:ext cx="1146915" cy="1146917"/>
            </a:xfrm>
            <a:custGeom>
              <a:avLst/>
              <a:gdLst>
                <a:gd name="T0" fmla="*/ 478 w 665"/>
                <a:gd name="T1" fmla="*/ 80 h 665"/>
                <a:gd name="T2" fmla="*/ 585 w 665"/>
                <a:gd name="T3" fmla="*/ 478 h 665"/>
                <a:gd name="T4" fmla="*/ 187 w 665"/>
                <a:gd name="T5" fmla="*/ 584 h 665"/>
                <a:gd name="T6" fmla="*/ 81 w 665"/>
                <a:gd name="T7" fmla="*/ 187 h 665"/>
                <a:gd name="T8" fmla="*/ 478 w 665"/>
                <a:gd name="T9" fmla="*/ 80 h 665"/>
              </a:gdLst>
              <a:ahLst/>
              <a:cxnLst>
                <a:cxn ang="0">
                  <a:pos x="T0" y="T1"/>
                </a:cxn>
                <a:cxn ang="0">
                  <a:pos x="T2" y="T3"/>
                </a:cxn>
                <a:cxn ang="0">
                  <a:pos x="T4" y="T5"/>
                </a:cxn>
                <a:cxn ang="0">
                  <a:pos x="T6" y="T7"/>
                </a:cxn>
                <a:cxn ang="0">
                  <a:pos x="T8" y="T9"/>
                </a:cxn>
              </a:cxnLst>
              <a:rect l="0" t="0" r="r" b="b"/>
              <a:pathLst>
                <a:path w="665" h="665">
                  <a:moveTo>
                    <a:pt x="478" y="80"/>
                  </a:moveTo>
                  <a:cubicBezTo>
                    <a:pt x="618" y="160"/>
                    <a:pt x="665" y="338"/>
                    <a:pt x="585" y="478"/>
                  </a:cubicBezTo>
                  <a:cubicBezTo>
                    <a:pt x="504" y="617"/>
                    <a:pt x="326" y="665"/>
                    <a:pt x="187" y="584"/>
                  </a:cubicBezTo>
                  <a:cubicBezTo>
                    <a:pt x="48" y="504"/>
                    <a:pt x="0" y="326"/>
                    <a:pt x="81" y="187"/>
                  </a:cubicBezTo>
                  <a:cubicBezTo>
                    <a:pt x="161" y="47"/>
                    <a:pt x="339" y="0"/>
                    <a:pt x="478" y="8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121">
              <a:extLst>
                <a:ext uri="{FF2B5EF4-FFF2-40B4-BE49-F238E27FC236}">
                  <a16:creationId xmlns:a16="http://schemas.microsoft.com/office/drawing/2014/main" id="{38A6DAFF-18DB-A4F0-128A-952175DD3B90}"/>
                </a:ext>
              </a:extLst>
            </p:cNvPr>
            <p:cNvSpPr>
              <a:spLocks/>
            </p:cNvSpPr>
            <p:nvPr/>
          </p:nvSpPr>
          <p:spPr bwMode="auto">
            <a:xfrm>
              <a:off x="4054645" y="4258442"/>
              <a:ext cx="1044570" cy="1044570"/>
            </a:xfrm>
            <a:custGeom>
              <a:avLst/>
              <a:gdLst>
                <a:gd name="T0" fmla="*/ 448 w 606"/>
                <a:gd name="T1" fmla="*/ 51 h 606"/>
                <a:gd name="T2" fmla="*/ 442 w 606"/>
                <a:gd name="T3" fmla="*/ 61 h 606"/>
                <a:gd name="T4" fmla="*/ 546 w 606"/>
                <a:gd name="T5" fmla="*/ 165 h 606"/>
                <a:gd name="T6" fmla="*/ 582 w 606"/>
                <a:gd name="T7" fmla="*/ 303 h 606"/>
                <a:gd name="T8" fmla="*/ 544 w 606"/>
                <a:gd name="T9" fmla="*/ 442 h 606"/>
                <a:gd name="T10" fmla="*/ 440 w 606"/>
                <a:gd name="T11" fmla="*/ 546 h 606"/>
                <a:gd name="T12" fmla="*/ 302 w 606"/>
                <a:gd name="T13" fmla="*/ 582 h 606"/>
                <a:gd name="T14" fmla="*/ 163 w 606"/>
                <a:gd name="T15" fmla="*/ 544 h 606"/>
                <a:gd name="T16" fmla="*/ 60 w 606"/>
                <a:gd name="T17" fmla="*/ 440 h 606"/>
                <a:gd name="T18" fmla="*/ 24 w 606"/>
                <a:gd name="T19" fmla="*/ 302 h 606"/>
                <a:gd name="T20" fmla="*/ 61 w 606"/>
                <a:gd name="T21" fmla="*/ 163 h 606"/>
                <a:gd name="T22" fmla="*/ 165 w 606"/>
                <a:gd name="T23" fmla="*/ 60 h 606"/>
                <a:gd name="T24" fmla="*/ 303 w 606"/>
                <a:gd name="T25" fmla="*/ 24 h 606"/>
                <a:gd name="T26" fmla="*/ 442 w 606"/>
                <a:gd name="T27" fmla="*/ 61 h 606"/>
                <a:gd name="T28" fmla="*/ 448 w 606"/>
                <a:gd name="T29" fmla="*/ 51 h 606"/>
                <a:gd name="T30" fmla="*/ 454 w 606"/>
                <a:gd name="T31" fmla="*/ 40 h 606"/>
                <a:gd name="T32" fmla="*/ 303 w 606"/>
                <a:gd name="T33" fmla="*/ 0 h 606"/>
                <a:gd name="T34" fmla="*/ 153 w 606"/>
                <a:gd name="T35" fmla="*/ 39 h 606"/>
                <a:gd name="T36" fmla="*/ 40 w 606"/>
                <a:gd name="T37" fmla="*/ 151 h 606"/>
                <a:gd name="T38" fmla="*/ 0 w 606"/>
                <a:gd name="T39" fmla="*/ 302 h 606"/>
                <a:gd name="T40" fmla="*/ 39 w 606"/>
                <a:gd name="T41" fmla="*/ 452 h 606"/>
                <a:gd name="T42" fmla="*/ 151 w 606"/>
                <a:gd name="T43" fmla="*/ 565 h 606"/>
                <a:gd name="T44" fmla="*/ 302 w 606"/>
                <a:gd name="T45" fmla="*/ 606 h 606"/>
                <a:gd name="T46" fmla="*/ 452 w 606"/>
                <a:gd name="T47" fmla="*/ 567 h 606"/>
                <a:gd name="T48" fmla="*/ 565 w 606"/>
                <a:gd name="T49" fmla="*/ 454 h 606"/>
                <a:gd name="T50" fmla="*/ 606 w 606"/>
                <a:gd name="T51" fmla="*/ 303 h 606"/>
                <a:gd name="T52" fmla="*/ 567 w 606"/>
                <a:gd name="T53" fmla="*/ 153 h 606"/>
                <a:gd name="T54" fmla="*/ 454 w 606"/>
                <a:gd name="T55" fmla="*/ 40 h 606"/>
                <a:gd name="T56" fmla="*/ 448 w 606"/>
                <a:gd name="T57" fmla="*/ 5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6" h="606">
                  <a:moveTo>
                    <a:pt x="448" y="51"/>
                  </a:moveTo>
                  <a:cubicBezTo>
                    <a:pt x="442" y="61"/>
                    <a:pt x="442" y="61"/>
                    <a:pt x="442" y="61"/>
                  </a:cubicBezTo>
                  <a:cubicBezTo>
                    <a:pt x="487" y="87"/>
                    <a:pt x="522" y="123"/>
                    <a:pt x="546" y="165"/>
                  </a:cubicBezTo>
                  <a:cubicBezTo>
                    <a:pt x="569" y="207"/>
                    <a:pt x="582" y="255"/>
                    <a:pt x="582" y="303"/>
                  </a:cubicBezTo>
                  <a:cubicBezTo>
                    <a:pt x="582" y="350"/>
                    <a:pt x="570" y="398"/>
                    <a:pt x="544" y="442"/>
                  </a:cubicBezTo>
                  <a:cubicBezTo>
                    <a:pt x="519" y="487"/>
                    <a:pt x="482" y="522"/>
                    <a:pt x="440" y="546"/>
                  </a:cubicBezTo>
                  <a:cubicBezTo>
                    <a:pt x="398" y="569"/>
                    <a:pt x="351" y="582"/>
                    <a:pt x="302" y="582"/>
                  </a:cubicBezTo>
                  <a:cubicBezTo>
                    <a:pt x="255" y="582"/>
                    <a:pt x="207" y="570"/>
                    <a:pt x="163" y="544"/>
                  </a:cubicBezTo>
                  <a:cubicBezTo>
                    <a:pt x="118" y="519"/>
                    <a:pt x="83" y="482"/>
                    <a:pt x="60" y="440"/>
                  </a:cubicBezTo>
                  <a:cubicBezTo>
                    <a:pt x="36" y="398"/>
                    <a:pt x="24" y="351"/>
                    <a:pt x="24" y="302"/>
                  </a:cubicBezTo>
                  <a:cubicBezTo>
                    <a:pt x="24" y="255"/>
                    <a:pt x="36" y="207"/>
                    <a:pt x="61" y="163"/>
                  </a:cubicBezTo>
                  <a:cubicBezTo>
                    <a:pt x="87" y="118"/>
                    <a:pt x="123" y="83"/>
                    <a:pt x="165" y="60"/>
                  </a:cubicBezTo>
                  <a:cubicBezTo>
                    <a:pt x="207" y="36"/>
                    <a:pt x="255" y="24"/>
                    <a:pt x="303" y="24"/>
                  </a:cubicBezTo>
                  <a:cubicBezTo>
                    <a:pt x="350" y="24"/>
                    <a:pt x="398" y="36"/>
                    <a:pt x="442" y="61"/>
                  </a:cubicBezTo>
                  <a:cubicBezTo>
                    <a:pt x="448" y="51"/>
                    <a:pt x="448" y="51"/>
                    <a:pt x="448" y="51"/>
                  </a:cubicBezTo>
                  <a:cubicBezTo>
                    <a:pt x="454" y="40"/>
                    <a:pt x="454" y="40"/>
                    <a:pt x="454" y="40"/>
                  </a:cubicBezTo>
                  <a:cubicBezTo>
                    <a:pt x="407" y="13"/>
                    <a:pt x="354" y="0"/>
                    <a:pt x="303" y="0"/>
                  </a:cubicBezTo>
                  <a:cubicBezTo>
                    <a:pt x="251" y="0"/>
                    <a:pt x="199" y="13"/>
                    <a:pt x="153" y="39"/>
                  </a:cubicBezTo>
                  <a:cubicBezTo>
                    <a:pt x="108" y="65"/>
                    <a:pt x="68" y="103"/>
                    <a:pt x="40" y="151"/>
                  </a:cubicBezTo>
                  <a:cubicBezTo>
                    <a:pt x="13" y="199"/>
                    <a:pt x="0" y="251"/>
                    <a:pt x="0" y="302"/>
                  </a:cubicBezTo>
                  <a:cubicBezTo>
                    <a:pt x="0" y="355"/>
                    <a:pt x="13" y="406"/>
                    <a:pt x="39" y="452"/>
                  </a:cubicBezTo>
                  <a:cubicBezTo>
                    <a:pt x="65" y="498"/>
                    <a:pt x="103" y="537"/>
                    <a:pt x="151" y="565"/>
                  </a:cubicBezTo>
                  <a:cubicBezTo>
                    <a:pt x="199" y="593"/>
                    <a:pt x="251" y="606"/>
                    <a:pt x="302" y="606"/>
                  </a:cubicBezTo>
                  <a:cubicBezTo>
                    <a:pt x="355" y="606"/>
                    <a:pt x="406" y="592"/>
                    <a:pt x="452" y="567"/>
                  </a:cubicBezTo>
                  <a:cubicBezTo>
                    <a:pt x="498" y="541"/>
                    <a:pt x="537" y="503"/>
                    <a:pt x="565" y="454"/>
                  </a:cubicBezTo>
                  <a:cubicBezTo>
                    <a:pt x="593" y="407"/>
                    <a:pt x="606" y="354"/>
                    <a:pt x="606" y="303"/>
                  </a:cubicBezTo>
                  <a:cubicBezTo>
                    <a:pt x="606" y="251"/>
                    <a:pt x="592" y="199"/>
                    <a:pt x="567" y="153"/>
                  </a:cubicBezTo>
                  <a:cubicBezTo>
                    <a:pt x="541" y="108"/>
                    <a:pt x="503" y="68"/>
                    <a:pt x="454" y="40"/>
                  </a:cubicBezTo>
                  <a:lnTo>
                    <a:pt x="448" y="51"/>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09" name="Freeform 123">
            <a:extLst>
              <a:ext uri="{FF2B5EF4-FFF2-40B4-BE49-F238E27FC236}">
                <a16:creationId xmlns:a16="http://schemas.microsoft.com/office/drawing/2014/main" id="{C5278F17-61F4-0642-7F91-87150E3ABD99}"/>
              </a:ext>
            </a:extLst>
          </p:cNvPr>
          <p:cNvSpPr>
            <a:spLocks noChangeArrowheads="1"/>
          </p:cNvSpPr>
          <p:nvPr/>
        </p:nvSpPr>
        <p:spPr bwMode="auto">
          <a:xfrm>
            <a:off x="9186101" y="5336821"/>
            <a:ext cx="456466" cy="467162"/>
          </a:xfrm>
          <a:custGeom>
            <a:avLst/>
            <a:gdLst>
              <a:gd name="T0" fmla="*/ 123628 w 452"/>
              <a:gd name="T1" fmla="*/ 135490 h 462"/>
              <a:gd name="T2" fmla="*/ 123628 w 452"/>
              <a:gd name="T3" fmla="*/ 135490 h 462"/>
              <a:gd name="T4" fmla="*/ 195108 w 452"/>
              <a:gd name="T5" fmla="*/ 11703 h 462"/>
              <a:gd name="T6" fmla="*/ 195108 w 452"/>
              <a:gd name="T7" fmla="*/ 8102 h 462"/>
              <a:gd name="T8" fmla="*/ 191062 w 452"/>
              <a:gd name="T9" fmla="*/ 8102 h 462"/>
              <a:gd name="T10" fmla="*/ 71480 w 452"/>
              <a:gd name="T11" fmla="*/ 80124 h 462"/>
              <a:gd name="T12" fmla="*/ 4046 w 452"/>
              <a:gd name="T13" fmla="*/ 135490 h 462"/>
              <a:gd name="T14" fmla="*/ 15735 w 452"/>
              <a:gd name="T15" fmla="*/ 147644 h 462"/>
              <a:gd name="T16" fmla="*/ 39561 w 452"/>
              <a:gd name="T17" fmla="*/ 139542 h 462"/>
              <a:gd name="T18" fmla="*/ 67883 w 452"/>
              <a:gd name="T19" fmla="*/ 167450 h 462"/>
              <a:gd name="T20" fmla="*/ 59791 w 452"/>
              <a:gd name="T21" fmla="*/ 191307 h 462"/>
              <a:gd name="T22" fmla="*/ 67883 w 452"/>
              <a:gd name="T23" fmla="*/ 203461 h 462"/>
              <a:gd name="T24" fmla="*/ 123628 w 452"/>
              <a:gd name="T25" fmla="*/ 135490 h 462"/>
              <a:gd name="T26" fmla="*/ 135317 w 452"/>
              <a:gd name="T27" fmla="*/ 67520 h 462"/>
              <a:gd name="T28" fmla="*/ 135317 w 452"/>
              <a:gd name="T29" fmla="*/ 67520 h 462"/>
              <a:gd name="T30" fmla="*/ 135317 w 452"/>
              <a:gd name="T31" fmla="*/ 43663 h 462"/>
              <a:gd name="T32" fmla="*/ 159143 w 452"/>
              <a:gd name="T33" fmla="*/ 43663 h 462"/>
              <a:gd name="T34" fmla="*/ 159143 w 452"/>
              <a:gd name="T35" fmla="*/ 67520 h 462"/>
              <a:gd name="T36" fmla="*/ 135317 w 452"/>
              <a:gd name="T37" fmla="*/ 67520 h 4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bg1"/>
          </a:solidFill>
          <a:ln>
            <a:noFill/>
          </a:ln>
          <a:effectLst/>
        </p:spPr>
        <p:txBody>
          <a:bodyPr wrap="none" lIns="34291" tIns="17145" rIns="34291" bIns="17145" anchor="ctr"/>
          <a:lstStyle/>
          <a:p>
            <a:endParaRPr lang="en-US"/>
          </a:p>
        </p:txBody>
      </p:sp>
      <p:pic>
        <p:nvPicPr>
          <p:cNvPr id="215" name="Graphic 214" descr="Schoolhouse with solid fill">
            <a:extLst>
              <a:ext uri="{FF2B5EF4-FFF2-40B4-BE49-F238E27FC236}">
                <a16:creationId xmlns:a16="http://schemas.microsoft.com/office/drawing/2014/main" id="{052103B5-C877-23EE-7E7D-5BC3F1C275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7216" y="4223651"/>
            <a:ext cx="788921" cy="788921"/>
          </a:xfrm>
          <a:prstGeom prst="rect">
            <a:avLst/>
          </a:prstGeom>
        </p:spPr>
      </p:pic>
      <p:pic>
        <p:nvPicPr>
          <p:cNvPr id="220" name="Graphic 219" descr="Schoolhouse with solid fill">
            <a:extLst>
              <a:ext uri="{FF2B5EF4-FFF2-40B4-BE49-F238E27FC236}">
                <a16:creationId xmlns:a16="http://schemas.microsoft.com/office/drawing/2014/main" id="{A8647DE2-CC96-5284-1542-A9D949C327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14946" y="2496731"/>
            <a:ext cx="788921" cy="788921"/>
          </a:xfrm>
          <a:prstGeom prst="rect">
            <a:avLst/>
          </a:prstGeom>
        </p:spPr>
      </p:pic>
      <p:pic>
        <p:nvPicPr>
          <p:cNvPr id="222" name="Graphic 221" descr="Schoolhouse outline">
            <a:extLst>
              <a:ext uri="{FF2B5EF4-FFF2-40B4-BE49-F238E27FC236}">
                <a16:creationId xmlns:a16="http://schemas.microsoft.com/office/drawing/2014/main" id="{653ADE8A-5A1D-2615-1209-0348EE4DF9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42783" y="2472775"/>
            <a:ext cx="790809" cy="790809"/>
          </a:xfrm>
          <a:prstGeom prst="rect">
            <a:avLst/>
          </a:prstGeom>
        </p:spPr>
      </p:pic>
      <p:pic>
        <p:nvPicPr>
          <p:cNvPr id="223" name="Graphic 222" descr="Schoolhouse outline">
            <a:extLst>
              <a:ext uri="{FF2B5EF4-FFF2-40B4-BE49-F238E27FC236}">
                <a16:creationId xmlns:a16="http://schemas.microsoft.com/office/drawing/2014/main" id="{70BD053E-1997-EAB1-6EAF-870745326E3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512145" y="4234055"/>
            <a:ext cx="790809" cy="790809"/>
          </a:xfrm>
          <a:prstGeom prst="rect">
            <a:avLst/>
          </a:prstGeom>
        </p:spPr>
      </p:pic>
      <p:pic>
        <p:nvPicPr>
          <p:cNvPr id="225" name="Graphic 224" descr="For Sale with solid fill">
            <a:extLst>
              <a:ext uri="{FF2B5EF4-FFF2-40B4-BE49-F238E27FC236}">
                <a16:creationId xmlns:a16="http://schemas.microsoft.com/office/drawing/2014/main" id="{A3C211FF-F019-84B3-680B-F4EF5251AE1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60282" y="1641699"/>
            <a:ext cx="721916" cy="721916"/>
          </a:xfrm>
          <a:prstGeom prst="rect">
            <a:avLst/>
          </a:prstGeom>
        </p:spPr>
      </p:pic>
    </p:spTree>
    <p:extLst>
      <p:ext uri="{BB962C8B-B14F-4D97-AF65-F5344CB8AC3E}">
        <p14:creationId xmlns:p14="http://schemas.microsoft.com/office/powerpoint/2010/main" val="304693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53" presetClass="entr" presetSubtype="16" fill="hold" nodeType="withEffect">
                                  <p:stCondLst>
                                    <p:cond delay="0"/>
                                  </p:stCondLst>
                                  <p:childTnLst>
                                    <p:set>
                                      <p:cBhvr>
                                        <p:cTn id="9" dur="1" fill="hold">
                                          <p:stCondLst>
                                            <p:cond delay="0"/>
                                          </p:stCondLst>
                                        </p:cTn>
                                        <p:tgtEl>
                                          <p:spTgt spid="192"/>
                                        </p:tgtEl>
                                        <p:attrNameLst>
                                          <p:attrName>style.visibility</p:attrName>
                                        </p:attrNameLst>
                                      </p:cBhvr>
                                      <p:to>
                                        <p:strVal val="visible"/>
                                      </p:to>
                                    </p:set>
                                    <p:anim calcmode="lin" valueType="num">
                                      <p:cBhvr>
                                        <p:cTn id="10" dur="500" fill="hold"/>
                                        <p:tgtEl>
                                          <p:spTgt spid="192"/>
                                        </p:tgtEl>
                                        <p:attrNameLst>
                                          <p:attrName>ppt_w</p:attrName>
                                        </p:attrNameLst>
                                      </p:cBhvr>
                                      <p:tavLst>
                                        <p:tav tm="0">
                                          <p:val>
                                            <p:fltVal val="0"/>
                                          </p:val>
                                        </p:tav>
                                        <p:tav tm="100000">
                                          <p:val>
                                            <p:strVal val="#ppt_w"/>
                                          </p:val>
                                        </p:tav>
                                      </p:tavLst>
                                    </p:anim>
                                    <p:anim calcmode="lin" valueType="num">
                                      <p:cBhvr>
                                        <p:cTn id="11" dur="500" fill="hold"/>
                                        <p:tgtEl>
                                          <p:spTgt spid="192"/>
                                        </p:tgtEl>
                                        <p:attrNameLst>
                                          <p:attrName>ppt_h</p:attrName>
                                        </p:attrNameLst>
                                      </p:cBhvr>
                                      <p:tavLst>
                                        <p:tav tm="0">
                                          <p:val>
                                            <p:fltVal val="0"/>
                                          </p:val>
                                        </p:tav>
                                        <p:tav tm="100000">
                                          <p:val>
                                            <p:strVal val="#ppt_h"/>
                                          </p:val>
                                        </p:tav>
                                      </p:tavLst>
                                    </p:anim>
                                    <p:animEffect transition="in" filter="fade">
                                      <p:cBhvr>
                                        <p:cTn id="12" dur="500"/>
                                        <p:tgtEl>
                                          <p:spTgt spid="192"/>
                                        </p:tgtEl>
                                      </p:cBhvr>
                                    </p:animEffect>
                                  </p:childTnLst>
                                </p:cTn>
                              </p:par>
                              <p:par>
                                <p:cTn id="13" presetID="53" presetClass="entr" presetSubtype="16" fill="hold" nodeType="withEffect">
                                  <p:stCondLst>
                                    <p:cond delay="0"/>
                                  </p:stCondLst>
                                  <p:childTnLst>
                                    <p:set>
                                      <p:cBhvr>
                                        <p:cTn id="14" dur="1" fill="hold">
                                          <p:stCondLst>
                                            <p:cond delay="0"/>
                                          </p:stCondLst>
                                        </p:cTn>
                                        <p:tgtEl>
                                          <p:spTgt spid="195"/>
                                        </p:tgtEl>
                                        <p:attrNameLst>
                                          <p:attrName>style.visibility</p:attrName>
                                        </p:attrNameLst>
                                      </p:cBhvr>
                                      <p:to>
                                        <p:strVal val="visible"/>
                                      </p:to>
                                    </p:set>
                                    <p:anim calcmode="lin" valueType="num">
                                      <p:cBhvr>
                                        <p:cTn id="15" dur="500" fill="hold"/>
                                        <p:tgtEl>
                                          <p:spTgt spid="195"/>
                                        </p:tgtEl>
                                        <p:attrNameLst>
                                          <p:attrName>ppt_w</p:attrName>
                                        </p:attrNameLst>
                                      </p:cBhvr>
                                      <p:tavLst>
                                        <p:tav tm="0">
                                          <p:val>
                                            <p:fltVal val="0"/>
                                          </p:val>
                                        </p:tav>
                                        <p:tav tm="100000">
                                          <p:val>
                                            <p:strVal val="#ppt_w"/>
                                          </p:val>
                                        </p:tav>
                                      </p:tavLst>
                                    </p:anim>
                                    <p:anim calcmode="lin" valueType="num">
                                      <p:cBhvr>
                                        <p:cTn id="16" dur="500" fill="hold"/>
                                        <p:tgtEl>
                                          <p:spTgt spid="195"/>
                                        </p:tgtEl>
                                        <p:attrNameLst>
                                          <p:attrName>ppt_h</p:attrName>
                                        </p:attrNameLst>
                                      </p:cBhvr>
                                      <p:tavLst>
                                        <p:tav tm="0">
                                          <p:val>
                                            <p:fltVal val="0"/>
                                          </p:val>
                                        </p:tav>
                                        <p:tav tm="100000">
                                          <p:val>
                                            <p:strVal val="#ppt_h"/>
                                          </p:val>
                                        </p:tav>
                                      </p:tavLst>
                                    </p:anim>
                                    <p:animEffect transition="in" filter="fade">
                                      <p:cBhvr>
                                        <p:cTn id="17" dur="500"/>
                                        <p:tgtEl>
                                          <p:spTgt spid="195"/>
                                        </p:tgtEl>
                                      </p:cBhvr>
                                    </p:animEffect>
                                  </p:childTnLst>
                                </p:cTn>
                              </p:par>
                              <p:par>
                                <p:cTn id="18" presetID="53" presetClass="entr" presetSubtype="16" fill="hold" nodeType="withEffect">
                                  <p:stCondLst>
                                    <p:cond delay="0"/>
                                  </p:stCondLst>
                                  <p:childTnLst>
                                    <p:set>
                                      <p:cBhvr>
                                        <p:cTn id="19" dur="1" fill="hold">
                                          <p:stCondLst>
                                            <p:cond delay="0"/>
                                          </p:stCondLst>
                                        </p:cTn>
                                        <p:tgtEl>
                                          <p:spTgt spid="201"/>
                                        </p:tgtEl>
                                        <p:attrNameLst>
                                          <p:attrName>style.visibility</p:attrName>
                                        </p:attrNameLst>
                                      </p:cBhvr>
                                      <p:to>
                                        <p:strVal val="visible"/>
                                      </p:to>
                                    </p:set>
                                    <p:anim calcmode="lin" valueType="num">
                                      <p:cBhvr>
                                        <p:cTn id="20" dur="500" fill="hold"/>
                                        <p:tgtEl>
                                          <p:spTgt spid="201"/>
                                        </p:tgtEl>
                                        <p:attrNameLst>
                                          <p:attrName>ppt_w</p:attrName>
                                        </p:attrNameLst>
                                      </p:cBhvr>
                                      <p:tavLst>
                                        <p:tav tm="0">
                                          <p:val>
                                            <p:fltVal val="0"/>
                                          </p:val>
                                        </p:tav>
                                        <p:tav tm="100000">
                                          <p:val>
                                            <p:strVal val="#ppt_w"/>
                                          </p:val>
                                        </p:tav>
                                      </p:tavLst>
                                    </p:anim>
                                    <p:anim calcmode="lin" valueType="num">
                                      <p:cBhvr>
                                        <p:cTn id="21" dur="500" fill="hold"/>
                                        <p:tgtEl>
                                          <p:spTgt spid="201"/>
                                        </p:tgtEl>
                                        <p:attrNameLst>
                                          <p:attrName>ppt_h</p:attrName>
                                        </p:attrNameLst>
                                      </p:cBhvr>
                                      <p:tavLst>
                                        <p:tav tm="0">
                                          <p:val>
                                            <p:fltVal val="0"/>
                                          </p:val>
                                        </p:tav>
                                        <p:tav tm="100000">
                                          <p:val>
                                            <p:strVal val="#ppt_h"/>
                                          </p:val>
                                        </p:tav>
                                      </p:tavLst>
                                    </p:anim>
                                    <p:animEffect transition="in" filter="fade">
                                      <p:cBhvr>
                                        <p:cTn id="22" dur="500"/>
                                        <p:tgtEl>
                                          <p:spTgt spid="20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09"/>
                                        </p:tgtEl>
                                        <p:attrNameLst>
                                          <p:attrName>style.visibility</p:attrName>
                                        </p:attrNameLst>
                                      </p:cBhvr>
                                      <p:to>
                                        <p:strVal val="visible"/>
                                      </p:to>
                                    </p:set>
                                    <p:anim calcmode="lin" valueType="num">
                                      <p:cBhvr>
                                        <p:cTn id="25" dur="500" fill="hold"/>
                                        <p:tgtEl>
                                          <p:spTgt spid="209"/>
                                        </p:tgtEl>
                                        <p:attrNameLst>
                                          <p:attrName>ppt_w</p:attrName>
                                        </p:attrNameLst>
                                      </p:cBhvr>
                                      <p:tavLst>
                                        <p:tav tm="0">
                                          <p:val>
                                            <p:fltVal val="0"/>
                                          </p:val>
                                        </p:tav>
                                        <p:tav tm="100000">
                                          <p:val>
                                            <p:strVal val="#ppt_w"/>
                                          </p:val>
                                        </p:tav>
                                      </p:tavLst>
                                    </p:anim>
                                    <p:anim calcmode="lin" valueType="num">
                                      <p:cBhvr>
                                        <p:cTn id="26" dur="500" fill="hold"/>
                                        <p:tgtEl>
                                          <p:spTgt spid="209"/>
                                        </p:tgtEl>
                                        <p:attrNameLst>
                                          <p:attrName>ppt_h</p:attrName>
                                        </p:attrNameLst>
                                      </p:cBhvr>
                                      <p:tavLst>
                                        <p:tav tm="0">
                                          <p:val>
                                            <p:fltVal val="0"/>
                                          </p:val>
                                        </p:tav>
                                        <p:tav tm="100000">
                                          <p:val>
                                            <p:strVal val="#ppt_h"/>
                                          </p:val>
                                        </p:tav>
                                      </p:tavLst>
                                    </p:anim>
                                    <p:animEffect transition="in" filter="fade">
                                      <p:cBhvr>
                                        <p:cTn id="27" dur="500"/>
                                        <p:tgtEl>
                                          <p:spTgt spid="209"/>
                                        </p:tgtEl>
                                      </p:cBhvr>
                                    </p:animEffect>
                                  </p:childTnLst>
                                </p:cTn>
                              </p:par>
                              <p:par>
                                <p:cTn id="28" presetID="53" presetClass="entr" presetSubtype="16" fill="hold" nodeType="withEffect">
                                  <p:stCondLst>
                                    <p:cond delay="0"/>
                                  </p:stCondLst>
                                  <p:childTnLst>
                                    <p:set>
                                      <p:cBhvr>
                                        <p:cTn id="29" dur="1" fill="hold">
                                          <p:stCondLst>
                                            <p:cond delay="0"/>
                                          </p:stCondLst>
                                        </p:cTn>
                                        <p:tgtEl>
                                          <p:spTgt spid="198"/>
                                        </p:tgtEl>
                                        <p:attrNameLst>
                                          <p:attrName>style.visibility</p:attrName>
                                        </p:attrNameLst>
                                      </p:cBhvr>
                                      <p:to>
                                        <p:strVal val="visible"/>
                                      </p:to>
                                    </p:set>
                                    <p:anim calcmode="lin" valueType="num">
                                      <p:cBhvr>
                                        <p:cTn id="30" dur="500" fill="hold"/>
                                        <p:tgtEl>
                                          <p:spTgt spid="198"/>
                                        </p:tgtEl>
                                        <p:attrNameLst>
                                          <p:attrName>ppt_w</p:attrName>
                                        </p:attrNameLst>
                                      </p:cBhvr>
                                      <p:tavLst>
                                        <p:tav tm="0">
                                          <p:val>
                                            <p:fltVal val="0"/>
                                          </p:val>
                                        </p:tav>
                                        <p:tav tm="100000">
                                          <p:val>
                                            <p:strVal val="#ppt_w"/>
                                          </p:val>
                                        </p:tav>
                                      </p:tavLst>
                                    </p:anim>
                                    <p:anim calcmode="lin" valueType="num">
                                      <p:cBhvr>
                                        <p:cTn id="31" dur="500" fill="hold"/>
                                        <p:tgtEl>
                                          <p:spTgt spid="198"/>
                                        </p:tgtEl>
                                        <p:attrNameLst>
                                          <p:attrName>ppt_h</p:attrName>
                                        </p:attrNameLst>
                                      </p:cBhvr>
                                      <p:tavLst>
                                        <p:tav tm="0">
                                          <p:val>
                                            <p:fltVal val="0"/>
                                          </p:val>
                                        </p:tav>
                                        <p:tav tm="100000">
                                          <p:val>
                                            <p:strVal val="#ppt_h"/>
                                          </p:val>
                                        </p:tav>
                                      </p:tavLst>
                                    </p:anim>
                                    <p:animEffect transition="in" filter="fade">
                                      <p:cBhvr>
                                        <p:cTn id="32" dur="500"/>
                                        <p:tgtEl>
                                          <p:spTgt spid="198"/>
                                        </p:tgtEl>
                                      </p:cBhvr>
                                    </p:animEffect>
                                  </p:childTnLst>
                                </p:cTn>
                              </p:par>
                              <p:par>
                                <p:cTn id="33" presetID="53" presetClass="entr" presetSubtype="16" fill="hold" nodeType="withEffect">
                                  <p:stCondLst>
                                    <p:cond delay="0"/>
                                  </p:stCondLst>
                                  <p:childTnLst>
                                    <p:set>
                                      <p:cBhvr>
                                        <p:cTn id="34" dur="1" fill="hold">
                                          <p:stCondLst>
                                            <p:cond delay="0"/>
                                          </p:stCondLst>
                                        </p:cTn>
                                        <p:tgtEl>
                                          <p:spTgt spid="189"/>
                                        </p:tgtEl>
                                        <p:attrNameLst>
                                          <p:attrName>style.visibility</p:attrName>
                                        </p:attrNameLst>
                                      </p:cBhvr>
                                      <p:to>
                                        <p:strVal val="visible"/>
                                      </p:to>
                                    </p:set>
                                    <p:anim calcmode="lin" valueType="num">
                                      <p:cBhvr>
                                        <p:cTn id="35" dur="500" fill="hold"/>
                                        <p:tgtEl>
                                          <p:spTgt spid="189"/>
                                        </p:tgtEl>
                                        <p:attrNameLst>
                                          <p:attrName>ppt_w</p:attrName>
                                        </p:attrNameLst>
                                      </p:cBhvr>
                                      <p:tavLst>
                                        <p:tav tm="0">
                                          <p:val>
                                            <p:fltVal val="0"/>
                                          </p:val>
                                        </p:tav>
                                        <p:tav tm="100000">
                                          <p:val>
                                            <p:strVal val="#ppt_w"/>
                                          </p:val>
                                        </p:tav>
                                      </p:tavLst>
                                    </p:anim>
                                    <p:anim calcmode="lin" valueType="num">
                                      <p:cBhvr>
                                        <p:cTn id="36" dur="500" fill="hold"/>
                                        <p:tgtEl>
                                          <p:spTgt spid="189"/>
                                        </p:tgtEl>
                                        <p:attrNameLst>
                                          <p:attrName>ppt_h</p:attrName>
                                        </p:attrNameLst>
                                      </p:cBhvr>
                                      <p:tavLst>
                                        <p:tav tm="0">
                                          <p:val>
                                            <p:fltVal val="0"/>
                                          </p:val>
                                        </p:tav>
                                        <p:tav tm="100000">
                                          <p:val>
                                            <p:strVal val="#ppt_h"/>
                                          </p:val>
                                        </p:tav>
                                      </p:tavLst>
                                    </p:anim>
                                    <p:animEffect transition="in" filter="fade">
                                      <p:cBhvr>
                                        <p:cTn id="37" dur="5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39" name="Title 3">
            <a:extLst>
              <a:ext uri="{FF2B5EF4-FFF2-40B4-BE49-F238E27FC236}">
                <a16:creationId xmlns:a16="http://schemas.microsoft.com/office/drawing/2014/main" id="{0AB9F1F4-DD36-CBBA-5938-E873EDD214A7}"/>
              </a:ext>
            </a:extLst>
          </p:cNvPr>
          <p:cNvSpPr>
            <a:spLocks noGrp="1"/>
          </p:cNvSpPr>
          <p:nvPr>
            <p:ph type="title"/>
          </p:nvPr>
        </p:nvSpPr>
        <p:spPr>
          <a:xfrm>
            <a:off x="545243" y="166251"/>
            <a:ext cx="11246069" cy="995191"/>
          </a:xfrm>
        </p:spPr>
        <p:txBody>
          <a:bodyPr>
            <a:normAutofit/>
          </a:bodyPr>
          <a:lstStyle/>
          <a:p>
            <a:pPr algn="ctr"/>
            <a:r>
              <a:rPr lang="es-PR" b="1" dirty="0"/>
              <a:t>Recomendaciones</a:t>
            </a:r>
          </a:p>
        </p:txBody>
      </p:sp>
      <p:sp>
        <p:nvSpPr>
          <p:cNvPr id="19" name="Text Placeholder 4">
            <a:extLst>
              <a:ext uri="{FF2B5EF4-FFF2-40B4-BE49-F238E27FC236}">
                <a16:creationId xmlns:a16="http://schemas.microsoft.com/office/drawing/2014/main" id="{E035BAEC-CE50-7D55-AB80-86A65BFFFBAB}"/>
              </a:ext>
            </a:extLst>
          </p:cNvPr>
          <p:cNvSpPr txBox="1">
            <a:spLocks/>
          </p:cNvSpPr>
          <p:nvPr/>
        </p:nvSpPr>
        <p:spPr>
          <a:xfrm>
            <a:off x="471054" y="1239622"/>
            <a:ext cx="10950089" cy="215106"/>
          </a:xfrm>
          <a:prstGeom prst="rect">
            <a:avLst/>
          </a:prstGeom>
          <a:solidFill>
            <a:schemeClr val="accent5"/>
          </a:solidFill>
          <a:ln/>
        </p:spPr>
        <p:style>
          <a:lnRef idx="3">
            <a:schemeClr val="lt1"/>
          </a:lnRef>
          <a:fillRef idx="1">
            <a:schemeClr val="accent6"/>
          </a:fillRef>
          <a:effectRef idx="1">
            <a:schemeClr val="accent6"/>
          </a:effectRef>
          <a:fontRef idx="minor">
            <a:schemeClr val="lt1"/>
          </a:fontRef>
        </p:style>
        <p:txBody>
          <a:bodyPr spcFirstLastPara="1" wrap="square" lIns="91425" tIns="45700" rIns="91425" bIns="45700" anchor="t" anchorCtr="0">
            <a:normAutofit fontScale="25000" lnSpcReduction="20000"/>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1600"/>
              <a:buFont typeface="Montserrat"/>
              <a:buNone/>
              <a:defRPr sz="1600" b="1" i="0" u="none" strike="noStrike" cap="none">
                <a:solidFill>
                  <a:schemeClr val="dk1"/>
                </a:solidFill>
                <a:latin typeface="Montserrat"/>
                <a:ea typeface="Montserrat"/>
                <a:cs typeface="Montserrat"/>
                <a:sym typeface="Montserrat"/>
              </a:defRPr>
            </a:lvl1pPr>
            <a:lvl2pPr marL="914400" marR="0" lvl="1" indent="-3810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9pPr>
          </a:lstStyle>
          <a:p>
            <a:endParaRPr lang="es-PR" sz="2400" dirty="0">
              <a:solidFill>
                <a:schemeClr val="bg1"/>
              </a:solidFill>
            </a:endParaRPr>
          </a:p>
        </p:txBody>
      </p:sp>
      <p:sp>
        <p:nvSpPr>
          <p:cNvPr id="20" name="Content Placeholder 7">
            <a:extLst>
              <a:ext uri="{FF2B5EF4-FFF2-40B4-BE49-F238E27FC236}">
                <a16:creationId xmlns:a16="http://schemas.microsoft.com/office/drawing/2014/main" id="{9B1AB928-CDDF-6026-A7E6-7EDE3D5589E5}"/>
              </a:ext>
            </a:extLst>
          </p:cNvPr>
          <p:cNvSpPr txBox="1">
            <a:spLocks/>
          </p:cNvSpPr>
          <p:nvPr/>
        </p:nvSpPr>
        <p:spPr>
          <a:xfrm>
            <a:off x="464127" y="1532908"/>
            <a:ext cx="10950089" cy="4479965"/>
          </a:xfrm>
          <a:prstGeom prst="rect">
            <a:avLst/>
          </a:prstGeom>
          <a:ln w="25400" cap="flat" cmpd="sng" algn="ctr">
            <a:solidFill>
              <a:schemeClr val="bg1">
                <a:lumMod val="65000"/>
              </a:schemeClr>
            </a:solidFill>
            <a:prstDash val="solid"/>
          </a:ln>
        </p:spPr>
        <p:style>
          <a:lnRef idx="2">
            <a:schemeClr val="accent2"/>
          </a:lnRef>
          <a:fillRef idx="1">
            <a:schemeClr val="lt1"/>
          </a:fillRef>
          <a:effectRef idx="0">
            <a:schemeClr val="accent2"/>
          </a:effectRef>
          <a:fontRef idx="minor">
            <a:schemeClr val="dk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1600"/>
              <a:buFont typeface="Montserrat"/>
              <a:buNone/>
              <a:defRPr sz="1600" b="1" i="0" u="none" strike="noStrike" cap="none">
                <a:solidFill>
                  <a:schemeClr val="dk1"/>
                </a:solidFill>
                <a:latin typeface="Montserrat"/>
                <a:ea typeface="Montserrat"/>
                <a:cs typeface="Montserrat"/>
                <a:sym typeface="Montserrat"/>
              </a:defRPr>
            </a:lvl1pPr>
            <a:lvl2pPr marL="914400" marR="0" lvl="1" indent="-3810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9pPr>
          </a:lstStyle>
          <a:p>
            <a:pPr algn="just">
              <a:buClr>
                <a:srgbClr val="7BE115"/>
              </a:buClr>
              <a:buFont typeface="Wingdings" panose="05000000000000000000" pitchFamily="2" charset="2"/>
              <a:buChar char="ü"/>
            </a:pPr>
            <a:r>
              <a:rPr lang="es-PR" sz="2000" b="0" dirty="0"/>
              <a:t>Luego de evaluar las necesidades identificadas a través del Estudio de Necesidades, debe establecer las prioridades con las cuales interesa trabajar. </a:t>
            </a:r>
          </a:p>
          <a:p>
            <a:pPr marL="50800" indent="0" algn="just">
              <a:buClr>
                <a:srgbClr val="7BE115"/>
              </a:buClr>
            </a:pPr>
            <a:endParaRPr lang="es-PR" sz="2000" b="0" dirty="0"/>
          </a:p>
          <a:p>
            <a:pPr algn="just">
              <a:buClr>
                <a:srgbClr val="7BE115"/>
              </a:buClr>
              <a:buFont typeface="Wingdings" panose="05000000000000000000" pitchFamily="2" charset="2"/>
              <a:buChar char="ü"/>
            </a:pPr>
            <a:r>
              <a:rPr lang="es-PR" sz="2000" b="0" dirty="0"/>
              <a:t>No tiene que trabajar con las 3 secciones de Ley, ni con todas las actividades permitidas en cada una de estas.</a:t>
            </a:r>
          </a:p>
          <a:p>
            <a:pPr marL="50800" indent="0" algn="just">
              <a:buClr>
                <a:srgbClr val="7BE115"/>
              </a:buClr>
            </a:pPr>
            <a:endParaRPr lang="es-PR" sz="2000" b="0" dirty="0"/>
          </a:p>
          <a:p>
            <a:pPr algn="just">
              <a:buClr>
                <a:srgbClr val="7BE115"/>
              </a:buClr>
              <a:buFont typeface="Wingdings" panose="05000000000000000000" pitchFamily="2" charset="2"/>
              <a:buChar char="ü"/>
            </a:pPr>
            <a:r>
              <a:rPr lang="es-PR" sz="2000" b="0" dirty="0"/>
              <a:t>Recuerde que, una vez aprobada la Consulta, las escuelas que determinaron participar de forma individual y los consorcios, serán invitados a una reunión donde se les orientará sobre el Plan de Trabajo que deben preparar para acceder a los servicios del Programa, acorde al presupuesto que le corresponde a cada escuela según la aplicación de la fórmula correspondiente. </a:t>
            </a:r>
          </a:p>
          <a:p>
            <a:pPr algn="l">
              <a:lnSpc>
                <a:spcPct val="120000"/>
              </a:lnSpc>
              <a:buClr>
                <a:schemeClr val="accent2"/>
              </a:buClr>
            </a:pPr>
            <a:endParaRPr lang="es-PR" sz="1500" b="0" dirty="0">
              <a:latin typeface="Montserrat" panose="00000500000000000000" pitchFamily="2" charset="0"/>
            </a:endParaRPr>
          </a:p>
        </p:txBody>
      </p:sp>
    </p:spTree>
    <p:extLst>
      <p:ext uri="{BB962C8B-B14F-4D97-AF65-F5344CB8AC3E}">
        <p14:creationId xmlns:p14="http://schemas.microsoft.com/office/powerpoint/2010/main" val="336576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7" name="Title 3">
            <a:extLst>
              <a:ext uri="{FF2B5EF4-FFF2-40B4-BE49-F238E27FC236}">
                <a16:creationId xmlns:a16="http://schemas.microsoft.com/office/drawing/2014/main" id="{82393B6D-B853-4B32-2DC6-973CB46EBB1E}"/>
              </a:ext>
            </a:extLst>
          </p:cNvPr>
          <p:cNvSpPr>
            <a:spLocks noGrp="1"/>
          </p:cNvSpPr>
          <p:nvPr>
            <p:ph type="title"/>
          </p:nvPr>
        </p:nvSpPr>
        <p:spPr>
          <a:xfrm>
            <a:off x="550430" y="92291"/>
            <a:ext cx="11423650" cy="610435"/>
          </a:xfrm>
        </p:spPr>
        <p:txBody>
          <a:bodyPr>
            <a:noAutofit/>
          </a:bodyPr>
          <a:lstStyle/>
          <a:p>
            <a:pPr algn="ctr"/>
            <a:r>
              <a:rPr lang="en-US" sz="2800" b="1" dirty="0"/>
              <a:t>Informe de </a:t>
            </a:r>
            <a:r>
              <a:rPr lang="en-US" sz="2800" b="1" dirty="0" err="1"/>
              <a:t>Logros</a:t>
            </a:r>
            <a:endParaRPr lang="es-ES_tradnl" sz="2800" b="1" dirty="0">
              <a:solidFill>
                <a:schemeClr val="tx1"/>
              </a:solidFill>
            </a:endParaRPr>
          </a:p>
        </p:txBody>
      </p:sp>
      <p:sp>
        <p:nvSpPr>
          <p:cNvPr id="2" name="Oval 1">
            <a:extLst>
              <a:ext uri="{FF2B5EF4-FFF2-40B4-BE49-F238E27FC236}">
                <a16:creationId xmlns:a16="http://schemas.microsoft.com/office/drawing/2014/main" id="{0ACD6AAB-2AE6-CB32-B6C0-56E6BDACB18E}"/>
              </a:ext>
            </a:extLst>
          </p:cNvPr>
          <p:cNvSpPr/>
          <p:nvPr/>
        </p:nvSpPr>
        <p:spPr>
          <a:xfrm>
            <a:off x="2892385" y="5748065"/>
            <a:ext cx="6412611" cy="269599"/>
          </a:xfrm>
          <a:prstGeom prst="ellipse">
            <a:avLst/>
          </a:prstGeom>
          <a:gradFill flip="none" rotWithShape="1">
            <a:gsLst>
              <a:gs pos="0">
                <a:schemeClr val="tx1">
                  <a:lumMod val="65000"/>
                  <a:lumOff val="35000"/>
                </a:schemeClr>
              </a:gs>
              <a:gs pos="68000">
                <a:schemeClr val="tx1">
                  <a:lumMod val="75000"/>
                  <a:lumOff val="2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92A1204A-B266-C967-FE1E-263AC8647855}"/>
              </a:ext>
            </a:extLst>
          </p:cNvPr>
          <p:cNvGrpSpPr/>
          <p:nvPr/>
        </p:nvGrpSpPr>
        <p:grpSpPr>
          <a:xfrm>
            <a:off x="3821321" y="2521527"/>
            <a:ext cx="4048061" cy="3267058"/>
            <a:chOff x="5366837" y="642520"/>
            <a:chExt cx="5635626" cy="5337176"/>
          </a:xfrm>
          <a:effectLst/>
        </p:grpSpPr>
        <p:sp>
          <p:nvSpPr>
            <p:cNvPr id="4" name="Freeform 6">
              <a:extLst>
                <a:ext uri="{FF2B5EF4-FFF2-40B4-BE49-F238E27FC236}">
                  <a16:creationId xmlns:a16="http://schemas.microsoft.com/office/drawing/2014/main" id="{D1E745DE-C560-811D-E13C-090F6E103AA4}"/>
                </a:ext>
              </a:extLst>
            </p:cNvPr>
            <p:cNvSpPr>
              <a:spLocks/>
            </p:cNvSpPr>
            <p:nvPr/>
          </p:nvSpPr>
          <p:spPr bwMode="auto">
            <a:xfrm>
              <a:off x="7230562" y="809208"/>
              <a:ext cx="1905000" cy="1895475"/>
            </a:xfrm>
            <a:custGeom>
              <a:avLst/>
              <a:gdLst>
                <a:gd name="T0" fmla="*/ 572 w 572"/>
                <a:gd name="T1" fmla="*/ 285 h 570"/>
                <a:gd name="T2" fmla="*/ 286 w 572"/>
                <a:gd name="T3" fmla="*/ 0 h 570"/>
                <a:gd name="T4" fmla="*/ 0 w 572"/>
                <a:gd name="T5" fmla="*/ 285 h 570"/>
                <a:gd name="T6" fmla="*/ 286 w 572"/>
                <a:gd name="T7" fmla="*/ 570 h 570"/>
                <a:gd name="T8" fmla="*/ 572 w 572"/>
                <a:gd name="T9" fmla="*/ 285 h 570"/>
              </a:gdLst>
              <a:ahLst/>
              <a:cxnLst>
                <a:cxn ang="0">
                  <a:pos x="T0" y="T1"/>
                </a:cxn>
                <a:cxn ang="0">
                  <a:pos x="T2" y="T3"/>
                </a:cxn>
                <a:cxn ang="0">
                  <a:pos x="T4" y="T5"/>
                </a:cxn>
                <a:cxn ang="0">
                  <a:pos x="T6" y="T7"/>
                </a:cxn>
                <a:cxn ang="0">
                  <a:pos x="T8" y="T9"/>
                </a:cxn>
              </a:cxnLst>
              <a:rect l="0" t="0" r="r" b="b"/>
              <a:pathLst>
                <a:path w="572" h="570">
                  <a:moveTo>
                    <a:pt x="572" y="285"/>
                  </a:moveTo>
                  <a:cubicBezTo>
                    <a:pt x="572" y="127"/>
                    <a:pt x="444" y="0"/>
                    <a:pt x="286" y="0"/>
                  </a:cubicBezTo>
                  <a:cubicBezTo>
                    <a:pt x="128" y="0"/>
                    <a:pt x="0" y="127"/>
                    <a:pt x="0" y="285"/>
                  </a:cubicBezTo>
                  <a:cubicBezTo>
                    <a:pt x="286" y="570"/>
                    <a:pt x="286" y="570"/>
                    <a:pt x="286" y="570"/>
                  </a:cubicBezTo>
                  <a:lnTo>
                    <a:pt x="572" y="285"/>
                  </a:lnTo>
                  <a:close/>
                </a:path>
              </a:pathLst>
            </a:custGeom>
            <a:solidFill>
              <a:srgbClr val="71C494"/>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7">
              <a:extLst>
                <a:ext uri="{FF2B5EF4-FFF2-40B4-BE49-F238E27FC236}">
                  <a16:creationId xmlns:a16="http://schemas.microsoft.com/office/drawing/2014/main" id="{F120587F-84B4-0A37-EB40-FA21EB6A65A3}"/>
                </a:ext>
              </a:extLst>
            </p:cNvPr>
            <p:cNvSpPr>
              <a:spLocks/>
            </p:cNvSpPr>
            <p:nvPr/>
          </p:nvSpPr>
          <p:spPr bwMode="auto">
            <a:xfrm>
              <a:off x="7063876" y="642520"/>
              <a:ext cx="2238375" cy="2293938"/>
            </a:xfrm>
            <a:custGeom>
              <a:avLst/>
              <a:gdLst>
                <a:gd name="T0" fmla="*/ 0 w 672"/>
                <a:gd name="T1" fmla="*/ 356 h 690"/>
                <a:gd name="T2" fmla="*/ 0 w 672"/>
                <a:gd name="T3" fmla="*/ 335 h 690"/>
                <a:gd name="T4" fmla="*/ 336 w 672"/>
                <a:gd name="T5" fmla="*/ 0 h 690"/>
                <a:gd name="T6" fmla="*/ 672 w 672"/>
                <a:gd name="T7" fmla="*/ 335 h 690"/>
                <a:gd name="T8" fmla="*/ 672 w 672"/>
                <a:gd name="T9" fmla="*/ 356 h 690"/>
                <a:gd name="T10" fmla="*/ 336 w 672"/>
                <a:gd name="T11" fmla="*/ 690 h 690"/>
                <a:gd name="T12" fmla="*/ 0 w 672"/>
                <a:gd name="T13" fmla="*/ 356 h 690"/>
              </a:gdLst>
              <a:ahLst/>
              <a:cxnLst>
                <a:cxn ang="0">
                  <a:pos x="T0" y="T1"/>
                </a:cxn>
                <a:cxn ang="0">
                  <a:pos x="T2" y="T3"/>
                </a:cxn>
                <a:cxn ang="0">
                  <a:pos x="T4" y="T5"/>
                </a:cxn>
                <a:cxn ang="0">
                  <a:pos x="T6" y="T7"/>
                </a:cxn>
                <a:cxn ang="0">
                  <a:pos x="T8" y="T9"/>
                </a:cxn>
                <a:cxn ang="0">
                  <a:pos x="T10" y="T11"/>
                </a:cxn>
                <a:cxn ang="0">
                  <a:pos x="T12" y="T13"/>
                </a:cxn>
              </a:cxnLst>
              <a:rect l="0" t="0" r="r" b="b"/>
              <a:pathLst>
                <a:path w="672" h="690">
                  <a:moveTo>
                    <a:pt x="0" y="356"/>
                  </a:moveTo>
                  <a:cubicBezTo>
                    <a:pt x="0" y="335"/>
                    <a:pt x="0" y="335"/>
                    <a:pt x="0" y="335"/>
                  </a:cubicBezTo>
                  <a:cubicBezTo>
                    <a:pt x="0" y="150"/>
                    <a:pt x="151" y="0"/>
                    <a:pt x="336" y="0"/>
                  </a:cubicBezTo>
                  <a:cubicBezTo>
                    <a:pt x="521" y="0"/>
                    <a:pt x="672" y="150"/>
                    <a:pt x="672" y="335"/>
                  </a:cubicBezTo>
                  <a:cubicBezTo>
                    <a:pt x="672" y="356"/>
                    <a:pt x="672" y="356"/>
                    <a:pt x="672" y="356"/>
                  </a:cubicBezTo>
                  <a:cubicBezTo>
                    <a:pt x="336" y="690"/>
                    <a:pt x="336" y="690"/>
                    <a:pt x="336" y="690"/>
                  </a:cubicBezTo>
                  <a:lnTo>
                    <a:pt x="0" y="356"/>
                  </a:lnTo>
                  <a:close/>
                </a:path>
              </a:pathLst>
            </a:custGeom>
            <a:solidFill>
              <a:schemeClr val="accent2"/>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a:extLst>
                <a:ext uri="{FF2B5EF4-FFF2-40B4-BE49-F238E27FC236}">
                  <a16:creationId xmlns:a16="http://schemas.microsoft.com/office/drawing/2014/main" id="{29D8E005-C047-2544-D1BF-4273FC28160F}"/>
                </a:ext>
              </a:extLst>
            </p:cNvPr>
            <p:cNvSpPr>
              <a:spLocks/>
            </p:cNvSpPr>
            <p:nvPr/>
          </p:nvSpPr>
          <p:spPr bwMode="auto">
            <a:xfrm>
              <a:off x="7230562" y="809208"/>
              <a:ext cx="1905000" cy="1895475"/>
            </a:xfrm>
            <a:custGeom>
              <a:avLst/>
              <a:gdLst>
                <a:gd name="T0" fmla="*/ 572 w 572"/>
                <a:gd name="T1" fmla="*/ 285 h 570"/>
                <a:gd name="T2" fmla="*/ 286 w 572"/>
                <a:gd name="T3" fmla="*/ 0 h 570"/>
                <a:gd name="T4" fmla="*/ 0 w 572"/>
                <a:gd name="T5" fmla="*/ 285 h 570"/>
                <a:gd name="T6" fmla="*/ 286 w 572"/>
                <a:gd name="T7" fmla="*/ 570 h 570"/>
                <a:gd name="T8" fmla="*/ 572 w 572"/>
                <a:gd name="T9" fmla="*/ 285 h 570"/>
              </a:gdLst>
              <a:ahLst/>
              <a:cxnLst>
                <a:cxn ang="0">
                  <a:pos x="T0" y="T1"/>
                </a:cxn>
                <a:cxn ang="0">
                  <a:pos x="T2" y="T3"/>
                </a:cxn>
                <a:cxn ang="0">
                  <a:pos x="T4" y="T5"/>
                </a:cxn>
                <a:cxn ang="0">
                  <a:pos x="T6" y="T7"/>
                </a:cxn>
                <a:cxn ang="0">
                  <a:pos x="T8" y="T9"/>
                </a:cxn>
              </a:cxnLst>
              <a:rect l="0" t="0" r="r" b="b"/>
              <a:pathLst>
                <a:path w="572" h="570">
                  <a:moveTo>
                    <a:pt x="572" y="285"/>
                  </a:moveTo>
                  <a:cubicBezTo>
                    <a:pt x="572" y="127"/>
                    <a:pt x="444" y="0"/>
                    <a:pt x="286" y="0"/>
                  </a:cubicBezTo>
                  <a:cubicBezTo>
                    <a:pt x="128" y="0"/>
                    <a:pt x="0" y="127"/>
                    <a:pt x="0" y="285"/>
                  </a:cubicBezTo>
                  <a:cubicBezTo>
                    <a:pt x="286" y="570"/>
                    <a:pt x="286" y="570"/>
                    <a:pt x="286" y="570"/>
                  </a:cubicBezTo>
                  <a:lnTo>
                    <a:pt x="572" y="285"/>
                  </a:lnTo>
                  <a:close/>
                </a:path>
              </a:pathLst>
            </a:custGeom>
            <a:solidFill>
              <a:schemeClr val="bg1"/>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7">
              <a:extLst>
                <a:ext uri="{FF2B5EF4-FFF2-40B4-BE49-F238E27FC236}">
                  <a16:creationId xmlns:a16="http://schemas.microsoft.com/office/drawing/2014/main" id="{6BCDAEC2-8733-410D-25DA-4DFD72B8B56D}"/>
                </a:ext>
              </a:extLst>
            </p:cNvPr>
            <p:cNvSpPr>
              <a:spLocks/>
            </p:cNvSpPr>
            <p:nvPr/>
          </p:nvSpPr>
          <p:spPr bwMode="auto">
            <a:xfrm>
              <a:off x="8619625" y="1639470"/>
              <a:ext cx="2382838" cy="2328863"/>
            </a:xfrm>
            <a:custGeom>
              <a:avLst/>
              <a:gdLst>
                <a:gd name="T0" fmla="*/ 216 w 716"/>
                <a:gd name="T1" fmla="*/ 63 h 700"/>
                <a:gd name="T2" fmla="*/ 235 w 716"/>
                <a:gd name="T3" fmla="*/ 57 h 700"/>
                <a:gd name="T4" fmla="*/ 658 w 716"/>
                <a:gd name="T5" fmla="*/ 272 h 700"/>
                <a:gd name="T6" fmla="*/ 443 w 716"/>
                <a:gd name="T7" fmla="*/ 694 h 700"/>
                <a:gd name="T8" fmla="*/ 423 w 716"/>
                <a:gd name="T9" fmla="*/ 700 h 700"/>
                <a:gd name="T10" fmla="*/ 0 w 716"/>
                <a:gd name="T11" fmla="*/ 485 h 700"/>
                <a:gd name="T12" fmla="*/ 216 w 716"/>
                <a:gd name="T13" fmla="*/ 63 h 700"/>
              </a:gdLst>
              <a:ahLst/>
              <a:cxnLst>
                <a:cxn ang="0">
                  <a:pos x="T0" y="T1"/>
                </a:cxn>
                <a:cxn ang="0">
                  <a:pos x="T2" y="T3"/>
                </a:cxn>
                <a:cxn ang="0">
                  <a:pos x="T4" y="T5"/>
                </a:cxn>
                <a:cxn ang="0">
                  <a:pos x="T6" y="T7"/>
                </a:cxn>
                <a:cxn ang="0">
                  <a:pos x="T8" y="T9"/>
                </a:cxn>
                <a:cxn ang="0">
                  <a:pos x="T10" y="T11"/>
                </a:cxn>
                <a:cxn ang="0">
                  <a:pos x="T12" y="T13"/>
                </a:cxn>
              </a:cxnLst>
              <a:rect l="0" t="0" r="r" b="b"/>
              <a:pathLst>
                <a:path w="716" h="700">
                  <a:moveTo>
                    <a:pt x="216" y="63"/>
                  </a:moveTo>
                  <a:cubicBezTo>
                    <a:pt x="235" y="57"/>
                    <a:pt x="235" y="57"/>
                    <a:pt x="235" y="57"/>
                  </a:cubicBezTo>
                  <a:cubicBezTo>
                    <a:pt x="411" y="0"/>
                    <a:pt x="601" y="96"/>
                    <a:pt x="658" y="272"/>
                  </a:cubicBezTo>
                  <a:cubicBezTo>
                    <a:pt x="716" y="447"/>
                    <a:pt x="619" y="637"/>
                    <a:pt x="443" y="694"/>
                  </a:cubicBezTo>
                  <a:cubicBezTo>
                    <a:pt x="423" y="700"/>
                    <a:pt x="423" y="700"/>
                    <a:pt x="423" y="700"/>
                  </a:cubicBezTo>
                  <a:cubicBezTo>
                    <a:pt x="0" y="485"/>
                    <a:pt x="0" y="485"/>
                    <a:pt x="0" y="485"/>
                  </a:cubicBezTo>
                  <a:lnTo>
                    <a:pt x="216" y="63"/>
                  </a:lnTo>
                  <a:close/>
                </a:path>
              </a:pathLst>
            </a:custGeom>
            <a:solidFill>
              <a:schemeClr val="accent3"/>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8">
              <a:extLst>
                <a:ext uri="{FF2B5EF4-FFF2-40B4-BE49-F238E27FC236}">
                  <a16:creationId xmlns:a16="http://schemas.microsoft.com/office/drawing/2014/main" id="{9E05EC7B-C14C-EE86-87A6-7299FE541604}"/>
                </a:ext>
              </a:extLst>
            </p:cNvPr>
            <p:cNvSpPr>
              <a:spLocks/>
            </p:cNvSpPr>
            <p:nvPr/>
          </p:nvSpPr>
          <p:spPr bwMode="auto">
            <a:xfrm>
              <a:off x="8841875" y="1823620"/>
              <a:ext cx="1974850" cy="1968500"/>
            </a:xfrm>
            <a:custGeom>
              <a:avLst/>
              <a:gdLst>
                <a:gd name="T0" fmla="*/ 360 w 593"/>
                <a:gd name="T1" fmla="*/ 592 h 592"/>
                <a:gd name="T2" fmla="*/ 544 w 593"/>
                <a:gd name="T3" fmla="*/ 232 h 592"/>
                <a:gd name="T4" fmla="*/ 183 w 593"/>
                <a:gd name="T5" fmla="*/ 49 h 592"/>
                <a:gd name="T6" fmla="*/ 0 w 593"/>
                <a:gd name="T7" fmla="*/ 408 h 592"/>
                <a:gd name="T8" fmla="*/ 360 w 593"/>
                <a:gd name="T9" fmla="*/ 592 h 592"/>
              </a:gdLst>
              <a:ahLst/>
              <a:cxnLst>
                <a:cxn ang="0">
                  <a:pos x="T0" y="T1"/>
                </a:cxn>
                <a:cxn ang="0">
                  <a:pos x="T2" y="T3"/>
                </a:cxn>
                <a:cxn ang="0">
                  <a:pos x="T4" y="T5"/>
                </a:cxn>
                <a:cxn ang="0">
                  <a:pos x="T6" y="T7"/>
                </a:cxn>
                <a:cxn ang="0">
                  <a:pos x="T8" y="T9"/>
                </a:cxn>
              </a:cxnLst>
              <a:rect l="0" t="0" r="r" b="b"/>
              <a:pathLst>
                <a:path w="593" h="592">
                  <a:moveTo>
                    <a:pt x="360" y="592"/>
                  </a:moveTo>
                  <a:cubicBezTo>
                    <a:pt x="511" y="543"/>
                    <a:pt x="593" y="382"/>
                    <a:pt x="544" y="232"/>
                  </a:cubicBezTo>
                  <a:cubicBezTo>
                    <a:pt x="495" y="82"/>
                    <a:pt x="334" y="0"/>
                    <a:pt x="183" y="49"/>
                  </a:cubicBezTo>
                  <a:cubicBezTo>
                    <a:pt x="0" y="408"/>
                    <a:pt x="0" y="408"/>
                    <a:pt x="0" y="408"/>
                  </a:cubicBezTo>
                  <a:lnTo>
                    <a:pt x="360" y="592"/>
                  </a:lnTo>
                  <a:close/>
                </a:path>
              </a:pathLst>
            </a:custGeom>
            <a:solidFill>
              <a:schemeClr val="bg1"/>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27">
              <a:extLst>
                <a:ext uri="{FF2B5EF4-FFF2-40B4-BE49-F238E27FC236}">
                  <a16:creationId xmlns:a16="http://schemas.microsoft.com/office/drawing/2014/main" id="{2EBD0475-3EB9-A778-8E06-7AF07472F071}"/>
                </a:ext>
              </a:extLst>
            </p:cNvPr>
            <p:cNvSpPr>
              <a:spLocks/>
            </p:cNvSpPr>
            <p:nvPr/>
          </p:nvSpPr>
          <p:spPr bwMode="auto">
            <a:xfrm>
              <a:off x="5366837" y="1639470"/>
              <a:ext cx="2379663" cy="2328863"/>
            </a:xfrm>
            <a:custGeom>
              <a:avLst/>
              <a:gdLst>
                <a:gd name="T0" fmla="*/ 292 w 715"/>
                <a:gd name="T1" fmla="*/ 700 h 700"/>
                <a:gd name="T2" fmla="*/ 273 w 715"/>
                <a:gd name="T3" fmla="*/ 694 h 700"/>
                <a:gd name="T4" fmla="*/ 57 w 715"/>
                <a:gd name="T5" fmla="*/ 272 h 700"/>
                <a:gd name="T6" fmla="*/ 480 w 715"/>
                <a:gd name="T7" fmla="*/ 57 h 700"/>
                <a:gd name="T8" fmla="*/ 500 w 715"/>
                <a:gd name="T9" fmla="*/ 63 h 700"/>
                <a:gd name="T10" fmla="*/ 715 w 715"/>
                <a:gd name="T11" fmla="*/ 485 h 700"/>
                <a:gd name="T12" fmla="*/ 292 w 715"/>
                <a:gd name="T13" fmla="*/ 700 h 700"/>
              </a:gdLst>
              <a:ahLst/>
              <a:cxnLst>
                <a:cxn ang="0">
                  <a:pos x="T0" y="T1"/>
                </a:cxn>
                <a:cxn ang="0">
                  <a:pos x="T2" y="T3"/>
                </a:cxn>
                <a:cxn ang="0">
                  <a:pos x="T4" y="T5"/>
                </a:cxn>
                <a:cxn ang="0">
                  <a:pos x="T6" y="T7"/>
                </a:cxn>
                <a:cxn ang="0">
                  <a:pos x="T8" y="T9"/>
                </a:cxn>
                <a:cxn ang="0">
                  <a:pos x="T10" y="T11"/>
                </a:cxn>
                <a:cxn ang="0">
                  <a:pos x="T12" y="T13"/>
                </a:cxn>
              </a:cxnLst>
              <a:rect l="0" t="0" r="r" b="b"/>
              <a:pathLst>
                <a:path w="715" h="700">
                  <a:moveTo>
                    <a:pt x="292" y="700"/>
                  </a:moveTo>
                  <a:cubicBezTo>
                    <a:pt x="273" y="694"/>
                    <a:pt x="273" y="694"/>
                    <a:pt x="273" y="694"/>
                  </a:cubicBezTo>
                  <a:cubicBezTo>
                    <a:pt x="97" y="637"/>
                    <a:pt x="0" y="447"/>
                    <a:pt x="57" y="272"/>
                  </a:cubicBezTo>
                  <a:cubicBezTo>
                    <a:pt x="114" y="96"/>
                    <a:pt x="304" y="0"/>
                    <a:pt x="480" y="57"/>
                  </a:cubicBezTo>
                  <a:cubicBezTo>
                    <a:pt x="500" y="63"/>
                    <a:pt x="500" y="63"/>
                    <a:pt x="500" y="63"/>
                  </a:cubicBezTo>
                  <a:cubicBezTo>
                    <a:pt x="715" y="485"/>
                    <a:pt x="715" y="485"/>
                    <a:pt x="715" y="485"/>
                  </a:cubicBezTo>
                  <a:lnTo>
                    <a:pt x="292" y="700"/>
                  </a:lnTo>
                  <a:close/>
                </a:path>
              </a:pathLst>
            </a:custGeom>
            <a:solidFill>
              <a:schemeClr val="accent1"/>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8">
              <a:extLst>
                <a:ext uri="{FF2B5EF4-FFF2-40B4-BE49-F238E27FC236}">
                  <a16:creationId xmlns:a16="http://schemas.microsoft.com/office/drawing/2014/main" id="{B6EB6C68-0BDF-970B-C0D6-97F6F72F4282}"/>
                </a:ext>
              </a:extLst>
            </p:cNvPr>
            <p:cNvSpPr>
              <a:spLocks/>
            </p:cNvSpPr>
            <p:nvPr/>
          </p:nvSpPr>
          <p:spPr bwMode="auto">
            <a:xfrm>
              <a:off x="5549400" y="1823620"/>
              <a:ext cx="1978025" cy="1968500"/>
            </a:xfrm>
            <a:custGeom>
              <a:avLst/>
              <a:gdLst>
                <a:gd name="T0" fmla="*/ 410 w 594"/>
                <a:gd name="T1" fmla="*/ 49 h 592"/>
                <a:gd name="T2" fmla="*/ 49 w 594"/>
                <a:gd name="T3" fmla="*/ 232 h 592"/>
                <a:gd name="T4" fmla="*/ 233 w 594"/>
                <a:gd name="T5" fmla="*/ 592 h 592"/>
                <a:gd name="T6" fmla="*/ 594 w 594"/>
                <a:gd name="T7" fmla="*/ 408 h 592"/>
                <a:gd name="T8" fmla="*/ 410 w 594"/>
                <a:gd name="T9" fmla="*/ 49 h 592"/>
              </a:gdLst>
              <a:ahLst/>
              <a:cxnLst>
                <a:cxn ang="0">
                  <a:pos x="T0" y="T1"/>
                </a:cxn>
                <a:cxn ang="0">
                  <a:pos x="T2" y="T3"/>
                </a:cxn>
                <a:cxn ang="0">
                  <a:pos x="T4" y="T5"/>
                </a:cxn>
                <a:cxn ang="0">
                  <a:pos x="T6" y="T7"/>
                </a:cxn>
                <a:cxn ang="0">
                  <a:pos x="T8" y="T9"/>
                </a:cxn>
              </a:cxnLst>
              <a:rect l="0" t="0" r="r" b="b"/>
              <a:pathLst>
                <a:path w="594" h="592">
                  <a:moveTo>
                    <a:pt x="410" y="49"/>
                  </a:moveTo>
                  <a:cubicBezTo>
                    <a:pt x="260" y="0"/>
                    <a:pt x="98" y="82"/>
                    <a:pt x="49" y="232"/>
                  </a:cubicBezTo>
                  <a:cubicBezTo>
                    <a:pt x="0" y="382"/>
                    <a:pt x="83" y="543"/>
                    <a:pt x="233" y="592"/>
                  </a:cubicBezTo>
                  <a:cubicBezTo>
                    <a:pt x="594" y="408"/>
                    <a:pt x="594" y="408"/>
                    <a:pt x="594" y="408"/>
                  </a:cubicBezTo>
                  <a:lnTo>
                    <a:pt x="410" y="49"/>
                  </a:lnTo>
                  <a:close/>
                </a:path>
              </a:pathLst>
            </a:custGeom>
            <a:solidFill>
              <a:schemeClr val="bg1"/>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37">
              <a:extLst>
                <a:ext uri="{FF2B5EF4-FFF2-40B4-BE49-F238E27FC236}">
                  <a16:creationId xmlns:a16="http://schemas.microsoft.com/office/drawing/2014/main" id="{FDB40E7A-0785-D7F9-7BFE-AAAE5A792609}"/>
                </a:ext>
              </a:extLst>
            </p:cNvPr>
            <p:cNvSpPr>
              <a:spLocks/>
            </p:cNvSpPr>
            <p:nvPr/>
          </p:nvSpPr>
          <p:spPr bwMode="auto">
            <a:xfrm>
              <a:off x="8206875" y="3761958"/>
              <a:ext cx="2209800" cy="2217738"/>
            </a:xfrm>
            <a:custGeom>
              <a:avLst/>
              <a:gdLst>
                <a:gd name="T0" fmla="*/ 543 w 664"/>
                <a:gd name="T1" fmla="*/ 74 h 667"/>
                <a:gd name="T2" fmla="*/ 555 w 664"/>
                <a:gd name="T3" fmla="*/ 91 h 667"/>
                <a:gd name="T4" fmla="*/ 481 w 664"/>
                <a:gd name="T5" fmla="*/ 558 h 667"/>
                <a:gd name="T6" fmla="*/ 12 w 664"/>
                <a:gd name="T7" fmla="*/ 484 h 667"/>
                <a:gd name="T8" fmla="*/ 0 w 664"/>
                <a:gd name="T9" fmla="*/ 468 h 667"/>
                <a:gd name="T10" fmla="*/ 74 w 664"/>
                <a:gd name="T11" fmla="*/ 0 h 667"/>
                <a:gd name="T12" fmla="*/ 543 w 664"/>
                <a:gd name="T13" fmla="*/ 74 h 667"/>
              </a:gdLst>
              <a:ahLst/>
              <a:cxnLst>
                <a:cxn ang="0">
                  <a:pos x="T0" y="T1"/>
                </a:cxn>
                <a:cxn ang="0">
                  <a:pos x="T2" y="T3"/>
                </a:cxn>
                <a:cxn ang="0">
                  <a:pos x="T4" y="T5"/>
                </a:cxn>
                <a:cxn ang="0">
                  <a:pos x="T6" y="T7"/>
                </a:cxn>
                <a:cxn ang="0">
                  <a:pos x="T8" y="T9"/>
                </a:cxn>
                <a:cxn ang="0">
                  <a:pos x="T10" y="T11"/>
                </a:cxn>
                <a:cxn ang="0">
                  <a:pos x="T12" y="T13"/>
                </a:cxn>
              </a:cxnLst>
              <a:rect l="0" t="0" r="r" b="b"/>
              <a:pathLst>
                <a:path w="664" h="667">
                  <a:moveTo>
                    <a:pt x="543" y="74"/>
                  </a:moveTo>
                  <a:cubicBezTo>
                    <a:pt x="555" y="91"/>
                    <a:pt x="555" y="91"/>
                    <a:pt x="555" y="91"/>
                  </a:cubicBezTo>
                  <a:cubicBezTo>
                    <a:pt x="664" y="240"/>
                    <a:pt x="631" y="450"/>
                    <a:pt x="481" y="558"/>
                  </a:cubicBezTo>
                  <a:cubicBezTo>
                    <a:pt x="331" y="667"/>
                    <a:pt x="121" y="634"/>
                    <a:pt x="12" y="484"/>
                  </a:cubicBezTo>
                  <a:cubicBezTo>
                    <a:pt x="0" y="468"/>
                    <a:pt x="0" y="468"/>
                    <a:pt x="0" y="468"/>
                  </a:cubicBezTo>
                  <a:cubicBezTo>
                    <a:pt x="74" y="0"/>
                    <a:pt x="74" y="0"/>
                    <a:pt x="74" y="0"/>
                  </a:cubicBezTo>
                  <a:lnTo>
                    <a:pt x="543" y="74"/>
                  </a:lnTo>
                  <a:close/>
                </a:path>
              </a:pathLst>
            </a:custGeom>
            <a:solidFill>
              <a:schemeClr val="accent4"/>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8">
              <a:extLst>
                <a:ext uri="{FF2B5EF4-FFF2-40B4-BE49-F238E27FC236}">
                  <a16:creationId xmlns:a16="http://schemas.microsoft.com/office/drawing/2014/main" id="{73784712-E338-FC29-18EC-0E45501E7BF2}"/>
                </a:ext>
              </a:extLst>
            </p:cNvPr>
            <p:cNvSpPr>
              <a:spLocks/>
            </p:cNvSpPr>
            <p:nvPr/>
          </p:nvSpPr>
          <p:spPr bwMode="auto">
            <a:xfrm>
              <a:off x="8379912" y="3950870"/>
              <a:ext cx="1851025" cy="1843088"/>
            </a:xfrm>
            <a:custGeom>
              <a:avLst/>
              <a:gdLst>
                <a:gd name="T0" fmla="*/ 0 w 556"/>
                <a:gd name="T1" fmla="*/ 398 h 554"/>
                <a:gd name="T2" fmla="*/ 400 w 556"/>
                <a:gd name="T3" fmla="*/ 461 h 554"/>
                <a:gd name="T4" fmla="*/ 463 w 556"/>
                <a:gd name="T5" fmla="*/ 63 h 554"/>
                <a:gd name="T6" fmla="*/ 63 w 556"/>
                <a:gd name="T7" fmla="*/ 0 h 554"/>
                <a:gd name="T8" fmla="*/ 0 w 556"/>
                <a:gd name="T9" fmla="*/ 398 h 554"/>
              </a:gdLst>
              <a:ahLst/>
              <a:cxnLst>
                <a:cxn ang="0">
                  <a:pos x="T0" y="T1"/>
                </a:cxn>
                <a:cxn ang="0">
                  <a:pos x="T2" y="T3"/>
                </a:cxn>
                <a:cxn ang="0">
                  <a:pos x="T4" y="T5"/>
                </a:cxn>
                <a:cxn ang="0">
                  <a:pos x="T6" y="T7"/>
                </a:cxn>
                <a:cxn ang="0">
                  <a:pos x="T8" y="T9"/>
                </a:cxn>
              </a:cxnLst>
              <a:rect l="0" t="0" r="r" b="b"/>
              <a:pathLst>
                <a:path w="556" h="554">
                  <a:moveTo>
                    <a:pt x="0" y="398"/>
                  </a:moveTo>
                  <a:cubicBezTo>
                    <a:pt x="93" y="526"/>
                    <a:pt x="272" y="554"/>
                    <a:pt x="400" y="461"/>
                  </a:cubicBezTo>
                  <a:cubicBezTo>
                    <a:pt x="528" y="369"/>
                    <a:pt x="556" y="190"/>
                    <a:pt x="463" y="63"/>
                  </a:cubicBezTo>
                  <a:cubicBezTo>
                    <a:pt x="63" y="0"/>
                    <a:pt x="63" y="0"/>
                    <a:pt x="63" y="0"/>
                  </a:cubicBezTo>
                  <a:lnTo>
                    <a:pt x="0" y="398"/>
                  </a:lnTo>
                  <a:close/>
                </a:path>
              </a:pathLst>
            </a:custGeom>
            <a:solidFill>
              <a:schemeClr val="bg1"/>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D01E84D7-F1D9-711A-8B5D-8F922F152EB9}"/>
                </a:ext>
              </a:extLst>
            </p:cNvPr>
            <p:cNvSpPr>
              <a:spLocks/>
            </p:cNvSpPr>
            <p:nvPr/>
          </p:nvSpPr>
          <p:spPr bwMode="auto">
            <a:xfrm>
              <a:off x="5949450" y="3761958"/>
              <a:ext cx="2212975" cy="2217738"/>
            </a:xfrm>
            <a:custGeom>
              <a:avLst/>
              <a:gdLst>
                <a:gd name="T0" fmla="*/ 665 w 665"/>
                <a:gd name="T1" fmla="*/ 468 h 667"/>
                <a:gd name="T2" fmla="*/ 653 w 665"/>
                <a:gd name="T3" fmla="*/ 484 h 667"/>
                <a:gd name="T4" fmla="*/ 183 w 665"/>
                <a:gd name="T5" fmla="*/ 558 h 667"/>
                <a:gd name="T6" fmla="*/ 109 w 665"/>
                <a:gd name="T7" fmla="*/ 91 h 667"/>
                <a:gd name="T8" fmla="*/ 121 w 665"/>
                <a:gd name="T9" fmla="*/ 74 h 667"/>
                <a:gd name="T10" fmla="*/ 590 w 665"/>
                <a:gd name="T11" fmla="*/ 0 h 667"/>
                <a:gd name="T12" fmla="*/ 665 w 665"/>
                <a:gd name="T13" fmla="*/ 468 h 667"/>
              </a:gdLst>
              <a:ahLst/>
              <a:cxnLst>
                <a:cxn ang="0">
                  <a:pos x="T0" y="T1"/>
                </a:cxn>
                <a:cxn ang="0">
                  <a:pos x="T2" y="T3"/>
                </a:cxn>
                <a:cxn ang="0">
                  <a:pos x="T4" y="T5"/>
                </a:cxn>
                <a:cxn ang="0">
                  <a:pos x="T6" y="T7"/>
                </a:cxn>
                <a:cxn ang="0">
                  <a:pos x="T8" y="T9"/>
                </a:cxn>
                <a:cxn ang="0">
                  <a:pos x="T10" y="T11"/>
                </a:cxn>
                <a:cxn ang="0">
                  <a:pos x="T12" y="T13"/>
                </a:cxn>
              </a:cxnLst>
              <a:rect l="0" t="0" r="r" b="b"/>
              <a:pathLst>
                <a:path w="665" h="667">
                  <a:moveTo>
                    <a:pt x="665" y="468"/>
                  </a:moveTo>
                  <a:cubicBezTo>
                    <a:pt x="653" y="484"/>
                    <a:pt x="653" y="484"/>
                    <a:pt x="653" y="484"/>
                  </a:cubicBezTo>
                  <a:cubicBezTo>
                    <a:pt x="544" y="634"/>
                    <a:pt x="333" y="667"/>
                    <a:pt x="183" y="558"/>
                  </a:cubicBezTo>
                  <a:cubicBezTo>
                    <a:pt x="34" y="450"/>
                    <a:pt x="0" y="240"/>
                    <a:pt x="109" y="91"/>
                  </a:cubicBezTo>
                  <a:cubicBezTo>
                    <a:pt x="121" y="74"/>
                    <a:pt x="121" y="74"/>
                    <a:pt x="121" y="74"/>
                  </a:cubicBezTo>
                  <a:cubicBezTo>
                    <a:pt x="590" y="0"/>
                    <a:pt x="590" y="0"/>
                    <a:pt x="590" y="0"/>
                  </a:cubicBezTo>
                  <a:lnTo>
                    <a:pt x="665" y="468"/>
                  </a:lnTo>
                  <a:close/>
                </a:path>
              </a:pathLst>
            </a:custGeom>
            <a:solidFill>
              <a:schemeClr val="accent5"/>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48">
              <a:extLst>
                <a:ext uri="{FF2B5EF4-FFF2-40B4-BE49-F238E27FC236}">
                  <a16:creationId xmlns:a16="http://schemas.microsoft.com/office/drawing/2014/main" id="{AC15C453-514B-A645-403B-28E3BA8A312F}"/>
                </a:ext>
              </a:extLst>
            </p:cNvPr>
            <p:cNvSpPr>
              <a:spLocks/>
            </p:cNvSpPr>
            <p:nvPr/>
          </p:nvSpPr>
          <p:spPr bwMode="auto">
            <a:xfrm>
              <a:off x="6135187" y="3950870"/>
              <a:ext cx="1851025" cy="1843088"/>
            </a:xfrm>
            <a:custGeom>
              <a:avLst/>
              <a:gdLst>
                <a:gd name="T0" fmla="*/ 93 w 556"/>
                <a:gd name="T1" fmla="*/ 63 h 554"/>
                <a:gd name="T2" fmla="*/ 157 w 556"/>
                <a:gd name="T3" fmla="*/ 461 h 554"/>
                <a:gd name="T4" fmla="*/ 556 w 556"/>
                <a:gd name="T5" fmla="*/ 398 h 554"/>
                <a:gd name="T6" fmla="*/ 493 w 556"/>
                <a:gd name="T7" fmla="*/ 0 h 554"/>
                <a:gd name="T8" fmla="*/ 93 w 556"/>
                <a:gd name="T9" fmla="*/ 63 h 554"/>
              </a:gdLst>
              <a:ahLst/>
              <a:cxnLst>
                <a:cxn ang="0">
                  <a:pos x="T0" y="T1"/>
                </a:cxn>
                <a:cxn ang="0">
                  <a:pos x="T2" y="T3"/>
                </a:cxn>
                <a:cxn ang="0">
                  <a:pos x="T4" y="T5"/>
                </a:cxn>
                <a:cxn ang="0">
                  <a:pos x="T6" y="T7"/>
                </a:cxn>
                <a:cxn ang="0">
                  <a:pos x="T8" y="T9"/>
                </a:cxn>
              </a:cxnLst>
              <a:rect l="0" t="0" r="r" b="b"/>
              <a:pathLst>
                <a:path w="556" h="554">
                  <a:moveTo>
                    <a:pt x="93" y="63"/>
                  </a:moveTo>
                  <a:cubicBezTo>
                    <a:pt x="0" y="190"/>
                    <a:pt x="29" y="369"/>
                    <a:pt x="157" y="461"/>
                  </a:cubicBezTo>
                  <a:cubicBezTo>
                    <a:pt x="285" y="554"/>
                    <a:pt x="464" y="526"/>
                    <a:pt x="556" y="398"/>
                  </a:cubicBezTo>
                  <a:cubicBezTo>
                    <a:pt x="493" y="0"/>
                    <a:pt x="493" y="0"/>
                    <a:pt x="493" y="0"/>
                  </a:cubicBezTo>
                  <a:lnTo>
                    <a:pt x="93" y="63"/>
                  </a:lnTo>
                  <a:close/>
                </a:path>
              </a:pathLst>
            </a:custGeom>
            <a:solidFill>
              <a:schemeClr val="bg1"/>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ectangle 25">
            <a:extLst>
              <a:ext uri="{FF2B5EF4-FFF2-40B4-BE49-F238E27FC236}">
                <a16:creationId xmlns:a16="http://schemas.microsoft.com/office/drawing/2014/main" id="{6903F82D-7D00-9C79-7A86-80093A314F97}"/>
              </a:ext>
            </a:extLst>
          </p:cNvPr>
          <p:cNvSpPr/>
          <p:nvPr/>
        </p:nvSpPr>
        <p:spPr>
          <a:xfrm>
            <a:off x="2313974" y="2262509"/>
            <a:ext cx="2747000" cy="307777"/>
          </a:xfrm>
          <a:prstGeom prst="rect">
            <a:avLst/>
          </a:prstGeom>
        </p:spPr>
        <p:txBody>
          <a:bodyPr wrap="square">
            <a:spAutoFit/>
          </a:bodyPr>
          <a:lstStyle/>
          <a:p>
            <a:r>
              <a:rPr lang="es-PR" dirty="0">
                <a:solidFill>
                  <a:schemeClr val="tx1"/>
                </a:solidFill>
                <a:latin typeface="Montserrat" panose="00000500000000000000" pitchFamily="2" charset="0"/>
                <a:cs typeface="Calibri" panose="020F0502020204030204" pitchFamily="34" charset="0"/>
              </a:rPr>
              <a:t>M</a:t>
            </a:r>
            <a:r>
              <a:rPr lang="es-PR" sz="1400" dirty="0">
                <a:solidFill>
                  <a:schemeClr val="tx1"/>
                </a:solidFill>
                <a:latin typeface="Montserrat" panose="00000500000000000000" pitchFamily="2" charset="0"/>
                <a:cs typeface="Calibri" panose="020F0502020204030204" pitchFamily="34" charset="0"/>
              </a:rPr>
              <a:t>atrícula participante</a:t>
            </a:r>
            <a:endParaRPr lang="en-US" dirty="0">
              <a:solidFill>
                <a:schemeClr val="tx1"/>
              </a:solidFill>
              <a:latin typeface="Montserrat" panose="00000500000000000000" pitchFamily="2" charset="0"/>
            </a:endParaRPr>
          </a:p>
        </p:txBody>
      </p:sp>
      <p:sp>
        <p:nvSpPr>
          <p:cNvPr id="27" name="Rectangle 26">
            <a:extLst>
              <a:ext uri="{FF2B5EF4-FFF2-40B4-BE49-F238E27FC236}">
                <a16:creationId xmlns:a16="http://schemas.microsoft.com/office/drawing/2014/main" id="{544E99AC-6BEA-76E8-673E-A7D461CF4983}"/>
              </a:ext>
            </a:extLst>
          </p:cNvPr>
          <p:cNvSpPr/>
          <p:nvPr/>
        </p:nvSpPr>
        <p:spPr>
          <a:xfrm>
            <a:off x="1329747" y="3648813"/>
            <a:ext cx="2209396" cy="738664"/>
          </a:xfrm>
          <a:prstGeom prst="rect">
            <a:avLst/>
          </a:prstGeom>
        </p:spPr>
        <p:txBody>
          <a:bodyPr wrap="square">
            <a:spAutoFit/>
          </a:bodyPr>
          <a:lstStyle/>
          <a:p>
            <a:r>
              <a:rPr lang="es-PR" sz="1400" dirty="0">
                <a:solidFill>
                  <a:schemeClr val="tx1"/>
                </a:solidFill>
                <a:latin typeface="Montserrat" panose="00000500000000000000" pitchFamily="2" charset="0"/>
                <a:cs typeface="Calibri" panose="020F0502020204030204" pitchFamily="34" charset="0"/>
              </a:rPr>
              <a:t>Dificultades identificadas en el proceso</a:t>
            </a:r>
            <a:endParaRPr lang="en-US" dirty="0">
              <a:solidFill>
                <a:schemeClr val="tx1"/>
              </a:solidFill>
              <a:latin typeface="Montserrat" panose="00000500000000000000" pitchFamily="2" charset="0"/>
            </a:endParaRPr>
          </a:p>
        </p:txBody>
      </p:sp>
      <p:sp>
        <p:nvSpPr>
          <p:cNvPr id="28" name="Rectangle 27">
            <a:extLst>
              <a:ext uri="{FF2B5EF4-FFF2-40B4-BE49-F238E27FC236}">
                <a16:creationId xmlns:a16="http://schemas.microsoft.com/office/drawing/2014/main" id="{9A42D302-000D-704E-7F4F-685B9C69A12A}"/>
              </a:ext>
            </a:extLst>
          </p:cNvPr>
          <p:cNvSpPr/>
          <p:nvPr/>
        </p:nvSpPr>
        <p:spPr>
          <a:xfrm>
            <a:off x="1411602" y="5250562"/>
            <a:ext cx="2209396" cy="523220"/>
          </a:xfrm>
          <a:prstGeom prst="rect">
            <a:avLst/>
          </a:prstGeom>
        </p:spPr>
        <p:txBody>
          <a:bodyPr wrap="square">
            <a:spAutoFit/>
          </a:bodyPr>
          <a:lstStyle/>
          <a:p>
            <a:r>
              <a:rPr lang="es-PR" sz="1400" dirty="0">
                <a:solidFill>
                  <a:schemeClr val="tx1"/>
                </a:solidFill>
                <a:latin typeface="Montserrat" panose="00000500000000000000" pitchFamily="2" charset="0"/>
                <a:cs typeface="Calibri" panose="020F0502020204030204" pitchFamily="34" charset="0"/>
              </a:rPr>
              <a:t>Áreas pendientes de ser trabajadas</a:t>
            </a:r>
            <a:endParaRPr lang="en-US" dirty="0">
              <a:solidFill>
                <a:schemeClr val="tx1"/>
              </a:solidFill>
              <a:latin typeface="Montserrat" panose="00000500000000000000" pitchFamily="2" charset="0"/>
            </a:endParaRPr>
          </a:p>
        </p:txBody>
      </p:sp>
      <p:sp>
        <p:nvSpPr>
          <p:cNvPr id="29" name="Rectangle 28">
            <a:extLst>
              <a:ext uri="{FF2B5EF4-FFF2-40B4-BE49-F238E27FC236}">
                <a16:creationId xmlns:a16="http://schemas.microsoft.com/office/drawing/2014/main" id="{6FBB628B-B7E3-D4B5-6F6D-94EF76F9744D}"/>
              </a:ext>
            </a:extLst>
          </p:cNvPr>
          <p:cNvSpPr/>
          <p:nvPr/>
        </p:nvSpPr>
        <p:spPr>
          <a:xfrm>
            <a:off x="8294935" y="5188257"/>
            <a:ext cx="2209396" cy="523220"/>
          </a:xfrm>
          <a:prstGeom prst="rect">
            <a:avLst/>
          </a:prstGeom>
        </p:spPr>
        <p:txBody>
          <a:bodyPr wrap="square">
            <a:spAutoFit/>
          </a:bodyPr>
          <a:lstStyle/>
          <a:p>
            <a:r>
              <a:rPr lang="es-PR" sz="1400" dirty="0">
                <a:solidFill>
                  <a:schemeClr val="tx1"/>
                </a:solidFill>
                <a:latin typeface="Montserrat" panose="00000500000000000000" pitchFamily="2" charset="0"/>
                <a:cs typeface="Calibri" panose="020F0502020204030204" pitchFamily="34" charset="0"/>
              </a:rPr>
              <a:t>Progreso académico de los estudiantes</a:t>
            </a:r>
            <a:endParaRPr lang="en-US" dirty="0">
              <a:solidFill>
                <a:schemeClr val="tx1"/>
              </a:solidFill>
              <a:latin typeface="Montserrat" panose="00000500000000000000" pitchFamily="2" charset="0"/>
            </a:endParaRPr>
          </a:p>
        </p:txBody>
      </p:sp>
      <p:sp>
        <p:nvSpPr>
          <p:cNvPr id="30" name="Rectangle 29">
            <a:extLst>
              <a:ext uri="{FF2B5EF4-FFF2-40B4-BE49-F238E27FC236}">
                <a16:creationId xmlns:a16="http://schemas.microsoft.com/office/drawing/2014/main" id="{E570B79D-09AA-CD07-74A2-60347D818162}"/>
              </a:ext>
            </a:extLst>
          </p:cNvPr>
          <p:cNvSpPr/>
          <p:nvPr/>
        </p:nvSpPr>
        <p:spPr>
          <a:xfrm>
            <a:off x="8370318" y="3144411"/>
            <a:ext cx="2572766" cy="1255728"/>
          </a:xfrm>
          <a:prstGeom prst="rect">
            <a:avLst/>
          </a:prstGeom>
        </p:spPr>
        <p:txBody>
          <a:bodyPr wrap="square">
            <a:spAutoFit/>
          </a:bodyPr>
          <a:lstStyle/>
          <a:p>
            <a:pPr lvl="1">
              <a:lnSpc>
                <a:spcPct val="90000"/>
              </a:lnSpc>
            </a:pPr>
            <a:r>
              <a:rPr lang="es-PR" sz="1400" dirty="0">
                <a:solidFill>
                  <a:schemeClr val="tx1"/>
                </a:solidFill>
                <a:latin typeface="Montserrat" panose="00000500000000000000" pitchFamily="2" charset="0"/>
                <a:cs typeface="Calibri" panose="020F0502020204030204" pitchFamily="34" charset="0"/>
              </a:rPr>
              <a:t>Datos relacionados a los servicios provistos y los resultados obtenidos en la evaluación de la implementación del Plan de Trabajo aprobado.</a:t>
            </a:r>
            <a:endParaRPr lang="en-US" sz="1400" dirty="0">
              <a:solidFill>
                <a:schemeClr val="tx1"/>
              </a:solidFill>
              <a:latin typeface="Montserrat" panose="00000500000000000000" pitchFamily="2" charset="0"/>
              <a:cs typeface="Calibri" panose="020F0502020204030204" pitchFamily="34" charset="0"/>
            </a:endParaRPr>
          </a:p>
        </p:txBody>
      </p:sp>
      <p:grpSp>
        <p:nvGrpSpPr>
          <p:cNvPr id="31" name="Group 30">
            <a:extLst>
              <a:ext uri="{FF2B5EF4-FFF2-40B4-BE49-F238E27FC236}">
                <a16:creationId xmlns:a16="http://schemas.microsoft.com/office/drawing/2014/main" id="{FAFEE06E-B7C0-A8E8-4824-A30D7C2F1485}"/>
              </a:ext>
            </a:extLst>
          </p:cNvPr>
          <p:cNvGrpSpPr/>
          <p:nvPr/>
        </p:nvGrpSpPr>
        <p:grpSpPr>
          <a:xfrm rot="5400000" flipV="1">
            <a:off x="4828840" y="1988259"/>
            <a:ext cx="275635" cy="990134"/>
            <a:chOff x="-1143000" y="-560388"/>
            <a:chExt cx="406401" cy="1420814"/>
          </a:xfrm>
          <a:solidFill>
            <a:schemeClr val="accent2"/>
          </a:solidFill>
        </p:grpSpPr>
        <p:sp>
          <p:nvSpPr>
            <p:cNvPr id="32" name="Freeform 20">
              <a:extLst>
                <a:ext uri="{FF2B5EF4-FFF2-40B4-BE49-F238E27FC236}">
                  <a16:creationId xmlns:a16="http://schemas.microsoft.com/office/drawing/2014/main" id="{DFA1B029-2232-D3DC-756C-E9944E02B69E}"/>
                </a:ext>
              </a:extLst>
            </p:cNvPr>
            <p:cNvSpPr>
              <a:spLocks/>
            </p:cNvSpPr>
            <p:nvPr/>
          </p:nvSpPr>
          <p:spPr bwMode="auto">
            <a:xfrm>
              <a:off x="-1093788" y="-496889"/>
              <a:ext cx="357189" cy="1357315"/>
            </a:xfrm>
            <a:custGeom>
              <a:avLst/>
              <a:gdLst>
                <a:gd name="T0" fmla="*/ 66 w 166"/>
                <a:gd name="T1" fmla="*/ 0 h 633"/>
                <a:gd name="T2" fmla="*/ 40 w 166"/>
                <a:gd name="T3" fmla="*/ 41 h 633"/>
                <a:gd name="T4" fmla="*/ 22 w 166"/>
                <a:gd name="T5" fmla="*/ 91 h 633"/>
                <a:gd name="T6" fmla="*/ 13 w 166"/>
                <a:gd name="T7" fmla="*/ 133 h 633"/>
                <a:gd name="T8" fmla="*/ 0 w 166"/>
                <a:gd name="T9" fmla="*/ 255 h 633"/>
                <a:gd name="T10" fmla="*/ 5 w 166"/>
                <a:gd name="T11" fmla="*/ 334 h 633"/>
                <a:gd name="T12" fmla="*/ 5 w 166"/>
                <a:gd name="T13" fmla="*/ 339 h 633"/>
                <a:gd name="T14" fmla="*/ 7 w 166"/>
                <a:gd name="T15" fmla="*/ 353 h 633"/>
                <a:gd name="T16" fmla="*/ 11 w 166"/>
                <a:gd name="T17" fmla="*/ 375 h 633"/>
                <a:gd name="T18" fmla="*/ 16 w 166"/>
                <a:gd name="T19" fmla="*/ 401 h 633"/>
                <a:gd name="T20" fmla="*/ 24 w 166"/>
                <a:gd name="T21" fmla="*/ 430 h 633"/>
                <a:gd name="T22" fmla="*/ 34 w 166"/>
                <a:gd name="T23" fmla="*/ 459 h 633"/>
                <a:gd name="T24" fmla="*/ 46 w 166"/>
                <a:gd name="T25" fmla="*/ 487 h 633"/>
                <a:gd name="T26" fmla="*/ 58 w 166"/>
                <a:gd name="T27" fmla="*/ 511 h 633"/>
                <a:gd name="T28" fmla="*/ 90 w 166"/>
                <a:gd name="T29" fmla="*/ 565 h 633"/>
                <a:gd name="T30" fmla="*/ 108 w 166"/>
                <a:gd name="T31" fmla="*/ 588 h 633"/>
                <a:gd name="T32" fmla="*/ 126 w 166"/>
                <a:gd name="T33" fmla="*/ 605 h 633"/>
                <a:gd name="T34" fmla="*/ 135 w 166"/>
                <a:gd name="T35" fmla="*/ 612 h 633"/>
                <a:gd name="T36" fmla="*/ 145 w 166"/>
                <a:gd name="T37" fmla="*/ 619 h 633"/>
                <a:gd name="T38" fmla="*/ 166 w 166"/>
                <a:gd name="T39" fmla="*/ 633 h 633"/>
                <a:gd name="T40" fmla="*/ 153 w 166"/>
                <a:gd name="T41" fmla="*/ 611 h 633"/>
                <a:gd name="T42" fmla="*/ 147 w 166"/>
                <a:gd name="T43" fmla="*/ 602 h 633"/>
                <a:gd name="T44" fmla="*/ 141 w 166"/>
                <a:gd name="T45" fmla="*/ 592 h 633"/>
                <a:gd name="T46" fmla="*/ 128 w 166"/>
                <a:gd name="T47" fmla="*/ 572 h 633"/>
                <a:gd name="T48" fmla="*/ 112 w 166"/>
                <a:gd name="T49" fmla="*/ 550 h 633"/>
                <a:gd name="T50" fmla="*/ 82 w 166"/>
                <a:gd name="T51" fmla="*/ 499 h 633"/>
                <a:gd name="T52" fmla="*/ 43 w 166"/>
                <a:gd name="T53" fmla="*/ 394 h 633"/>
                <a:gd name="T54" fmla="*/ 37 w 166"/>
                <a:gd name="T55" fmla="*/ 370 h 633"/>
                <a:gd name="T56" fmla="*/ 34 w 166"/>
                <a:gd name="T57" fmla="*/ 349 h 633"/>
                <a:gd name="T58" fmla="*/ 32 w 166"/>
                <a:gd name="T59" fmla="*/ 336 h 633"/>
                <a:gd name="T60" fmla="*/ 31 w 166"/>
                <a:gd name="T61" fmla="*/ 331 h 633"/>
                <a:gd name="T62" fmla="*/ 27 w 166"/>
                <a:gd name="T63" fmla="*/ 256 h 633"/>
                <a:gd name="T64" fmla="*/ 40 w 166"/>
                <a:gd name="T65" fmla="*/ 138 h 633"/>
                <a:gd name="T66" fmla="*/ 48 w 166"/>
                <a:gd name="T67" fmla="*/ 97 h 633"/>
                <a:gd name="T68" fmla="*/ 59 w 166"/>
                <a:gd name="T69" fmla="*/ 47 h 633"/>
                <a:gd name="T70" fmla="*/ 66 w 166"/>
                <a:gd name="T7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633">
                  <a:moveTo>
                    <a:pt x="66" y="0"/>
                  </a:moveTo>
                  <a:cubicBezTo>
                    <a:pt x="55" y="14"/>
                    <a:pt x="47" y="27"/>
                    <a:pt x="40" y="41"/>
                  </a:cubicBezTo>
                  <a:cubicBezTo>
                    <a:pt x="33" y="55"/>
                    <a:pt x="27" y="71"/>
                    <a:pt x="22" y="91"/>
                  </a:cubicBezTo>
                  <a:cubicBezTo>
                    <a:pt x="21" y="98"/>
                    <a:pt x="18" y="109"/>
                    <a:pt x="13" y="133"/>
                  </a:cubicBezTo>
                  <a:cubicBezTo>
                    <a:pt x="7" y="162"/>
                    <a:pt x="1" y="212"/>
                    <a:pt x="0" y="255"/>
                  </a:cubicBezTo>
                  <a:cubicBezTo>
                    <a:pt x="0" y="299"/>
                    <a:pt x="5" y="334"/>
                    <a:pt x="5" y="334"/>
                  </a:cubicBezTo>
                  <a:cubicBezTo>
                    <a:pt x="5" y="334"/>
                    <a:pt x="5" y="336"/>
                    <a:pt x="5" y="339"/>
                  </a:cubicBezTo>
                  <a:cubicBezTo>
                    <a:pt x="6" y="343"/>
                    <a:pt x="6" y="347"/>
                    <a:pt x="7" y="353"/>
                  </a:cubicBezTo>
                  <a:cubicBezTo>
                    <a:pt x="8" y="360"/>
                    <a:pt x="9" y="367"/>
                    <a:pt x="11" y="375"/>
                  </a:cubicBezTo>
                  <a:cubicBezTo>
                    <a:pt x="12" y="383"/>
                    <a:pt x="14" y="392"/>
                    <a:pt x="16" y="401"/>
                  </a:cubicBezTo>
                  <a:cubicBezTo>
                    <a:pt x="19" y="410"/>
                    <a:pt x="22" y="420"/>
                    <a:pt x="24" y="430"/>
                  </a:cubicBezTo>
                  <a:cubicBezTo>
                    <a:pt x="28" y="439"/>
                    <a:pt x="31" y="449"/>
                    <a:pt x="34" y="459"/>
                  </a:cubicBezTo>
                  <a:cubicBezTo>
                    <a:pt x="38" y="469"/>
                    <a:pt x="42" y="478"/>
                    <a:pt x="46" y="487"/>
                  </a:cubicBezTo>
                  <a:cubicBezTo>
                    <a:pt x="50" y="496"/>
                    <a:pt x="54" y="504"/>
                    <a:pt x="58" y="511"/>
                  </a:cubicBezTo>
                  <a:cubicBezTo>
                    <a:pt x="73" y="540"/>
                    <a:pt x="85" y="556"/>
                    <a:pt x="90" y="565"/>
                  </a:cubicBezTo>
                  <a:cubicBezTo>
                    <a:pt x="97" y="574"/>
                    <a:pt x="103" y="581"/>
                    <a:pt x="108" y="588"/>
                  </a:cubicBezTo>
                  <a:cubicBezTo>
                    <a:pt x="114" y="594"/>
                    <a:pt x="120" y="600"/>
                    <a:pt x="126" y="605"/>
                  </a:cubicBezTo>
                  <a:cubicBezTo>
                    <a:pt x="129" y="607"/>
                    <a:pt x="132" y="610"/>
                    <a:pt x="135" y="612"/>
                  </a:cubicBezTo>
                  <a:cubicBezTo>
                    <a:pt x="138" y="615"/>
                    <a:pt x="142" y="617"/>
                    <a:pt x="145" y="619"/>
                  </a:cubicBezTo>
                  <a:cubicBezTo>
                    <a:pt x="151" y="624"/>
                    <a:pt x="158" y="628"/>
                    <a:pt x="166" y="633"/>
                  </a:cubicBezTo>
                  <a:cubicBezTo>
                    <a:pt x="161" y="625"/>
                    <a:pt x="157" y="618"/>
                    <a:pt x="153" y="611"/>
                  </a:cubicBezTo>
                  <a:cubicBezTo>
                    <a:pt x="151" y="608"/>
                    <a:pt x="149" y="605"/>
                    <a:pt x="147" y="602"/>
                  </a:cubicBezTo>
                  <a:cubicBezTo>
                    <a:pt x="145" y="598"/>
                    <a:pt x="143" y="595"/>
                    <a:pt x="141" y="592"/>
                  </a:cubicBezTo>
                  <a:cubicBezTo>
                    <a:pt x="137" y="585"/>
                    <a:pt x="132" y="579"/>
                    <a:pt x="128" y="572"/>
                  </a:cubicBezTo>
                  <a:cubicBezTo>
                    <a:pt x="123" y="565"/>
                    <a:pt x="118" y="558"/>
                    <a:pt x="112" y="550"/>
                  </a:cubicBezTo>
                  <a:cubicBezTo>
                    <a:pt x="107" y="541"/>
                    <a:pt x="96" y="526"/>
                    <a:pt x="82" y="499"/>
                  </a:cubicBezTo>
                  <a:cubicBezTo>
                    <a:pt x="67" y="471"/>
                    <a:pt x="51" y="430"/>
                    <a:pt x="43" y="394"/>
                  </a:cubicBezTo>
                  <a:cubicBezTo>
                    <a:pt x="41" y="386"/>
                    <a:pt x="39" y="377"/>
                    <a:pt x="37" y="370"/>
                  </a:cubicBezTo>
                  <a:cubicBezTo>
                    <a:pt x="36" y="362"/>
                    <a:pt x="35" y="355"/>
                    <a:pt x="34" y="349"/>
                  </a:cubicBezTo>
                  <a:cubicBezTo>
                    <a:pt x="33" y="344"/>
                    <a:pt x="32" y="339"/>
                    <a:pt x="32" y="336"/>
                  </a:cubicBezTo>
                  <a:cubicBezTo>
                    <a:pt x="31" y="333"/>
                    <a:pt x="31" y="331"/>
                    <a:pt x="31" y="331"/>
                  </a:cubicBezTo>
                  <a:cubicBezTo>
                    <a:pt x="31" y="331"/>
                    <a:pt x="27" y="297"/>
                    <a:pt x="27" y="256"/>
                  </a:cubicBezTo>
                  <a:cubicBezTo>
                    <a:pt x="28" y="214"/>
                    <a:pt x="34" y="166"/>
                    <a:pt x="40" y="138"/>
                  </a:cubicBezTo>
                  <a:cubicBezTo>
                    <a:pt x="44" y="115"/>
                    <a:pt x="47" y="104"/>
                    <a:pt x="48" y="97"/>
                  </a:cubicBezTo>
                  <a:cubicBezTo>
                    <a:pt x="53" y="78"/>
                    <a:pt x="56" y="62"/>
                    <a:pt x="59" y="47"/>
                  </a:cubicBezTo>
                  <a:cubicBezTo>
                    <a:pt x="61" y="32"/>
                    <a:pt x="63" y="18"/>
                    <a:pt x="66"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3" name="Freeform 21">
              <a:extLst>
                <a:ext uri="{FF2B5EF4-FFF2-40B4-BE49-F238E27FC236}">
                  <a16:creationId xmlns:a16="http://schemas.microsoft.com/office/drawing/2014/main" id="{06D5C09B-9277-5AF9-0CE5-5728A75B0405}"/>
                </a:ext>
              </a:extLst>
            </p:cNvPr>
            <p:cNvSpPr>
              <a:spLocks/>
            </p:cNvSpPr>
            <p:nvPr/>
          </p:nvSpPr>
          <p:spPr bwMode="auto">
            <a:xfrm>
              <a:off x="-1143000" y="-560388"/>
              <a:ext cx="285750" cy="277814"/>
            </a:xfrm>
            <a:custGeom>
              <a:avLst/>
              <a:gdLst>
                <a:gd name="T0" fmla="*/ 0 w 133"/>
                <a:gd name="T1" fmla="*/ 103 h 129"/>
                <a:gd name="T2" fmla="*/ 32 w 133"/>
                <a:gd name="T3" fmla="*/ 86 h 129"/>
                <a:gd name="T4" fmla="*/ 67 w 133"/>
                <a:gd name="T5" fmla="*/ 49 h 129"/>
                <a:gd name="T6" fmla="*/ 87 w 133"/>
                <a:gd name="T7" fmla="*/ 32 h 129"/>
                <a:gd name="T8" fmla="*/ 88 w 133"/>
                <a:gd name="T9" fmla="*/ 31 h 129"/>
                <a:gd name="T10" fmla="*/ 88 w 133"/>
                <a:gd name="T11" fmla="*/ 31 h 129"/>
                <a:gd name="T12" fmla="*/ 88 w 133"/>
                <a:gd name="T13" fmla="*/ 31 h 129"/>
                <a:gd name="T14" fmla="*/ 88 w 133"/>
                <a:gd name="T15" fmla="*/ 31 h 129"/>
                <a:gd name="T16" fmla="*/ 93 w 133"/>
                <a:gd name="T17" fmla="*/ 49 h 129"/>
                <a:gd name="T18" fmla="*/ 104 w 133"/>
                <a:gd name="T19" fmla="*/ 98 h 129"/>
                <a:gd name="T20" fmla="*/ 123 w 133"/>
                <a:gd name="T21" fmla="*/ 129 h 129"/>
                <a:gd name="T22" fmla="*/ 130 w 133"/>
                <a:gd name="T23" fmla="*/ 93 h 129"/>
                <a:gd name="T24" fmla="*/ 119 w 133"/>
                <a:gd name="T25" fmla="*/ 42 h 129"/>
                <a:gd name="T26" fmla="*/ 115 w 133"/>
                <a:gd name="T27" fmla="*/ 27 h 129"/>
                <a:gd name="T28" fmla="*/ 114 w 133"/>
                <a:gd name="T29" fmla="*/ 23 h 129"/>
                <a:gd name="T30" fmla="*/ 112 w 133"/>
                <a:gd name="T31" fmla="*/ 18 h 129"/>
                <a:gd name="T32" fmla="*/ 110 w 133"/>
                <a:gd name="T33" fmla="*/ 13 h 129"/>
                <a:gd name="T34" fmla="*/ 107 w 133"/>
                <a:gd name="T35" fmla="*/ 8 h 129"/>
                <a:gd name="T36" fmla="*/ 101 w 133"/>
                <a:gd name="T37" fmla="*/ 2 h 129"/>
                <a:gd name="T38" fmla="*/ 100 w 133"/>
                <a:gd name="T39" fmla="*/ 2 h 129"/>
                <a:gd name="T40" fmla="*/ 100 w 133"/>
                <a:gd name="T41" fmla="*/ 1 h 129"/>
                <a:gd name="T42" fmla="*/ 99 w 133"/>
                <a:gd name="T43" fmla="*/ 1 h 129"/>
                <a:gd name="T44" fmla="*/ 99 w 133"/>
                <a:gd name="T45" fmla="*/ 1 h 129"/>
                <a:gd name="T46" fmla="*/ 99 w 133"/>
                <a:gd name="T47" fmla="*/ 2 h 129"/>
                <a:gd name="T48" fmla="*/ 99 w 133"/>
                <a:gd name="T49" fmla="*/ 2 h 129"/>
                <a:gd name="T50" fmla="*/ 99 w 133"/>
                <a:gd name="T51" fmla="*/ 2 h 129"/>
                <a:gd name="T52" fmla="*/ 97 w 133"/>
                <a:gd name="T53" fmla="*/ 1 h 129"/>
                <a:gd name="T54" fmla="*/ 95 w 133"/>
                <a:gd name="T55" fmla="*/ 0 h 129"/>
                <a:gd name="T56" fmla="*/ 89 w 133"/>
                <a:gd name="T57" fmla="*/ 0 h 129"/>
                <a:gd name="T58" fmla="*/ 88 w 133"/>
                <a:gd name="T59" fmla="*/ 1 h 129"/>
                <a:gd name="T60" fmla="*/ 83 w 133"/>
                <a:gd name="T61" fmla="*/ 2 h 129"/>
                <a:gd name="T62" fmla="*/ 77 w 133"/>
                <a:gd name="T63" fmla="*/ 6 h 129"/>
                <a:gd name="T64" fmla="*/ 70 w 133"/>
                <a:gd name="T65" fmla="*/ 10 h 129"/>
                <a:gd name="T66" fmla="*/ 48 w 133"/>
                <a:gd name="T67" fmla="*/ 30 h 129"/>
                <a:gd name="T68" fmla="*/ 12 w 133"/>
                <a:gd name="T69" fmla="*/ 68 h 129"/>
                <a:gd name="T70" fmla="*/ 0 w 133"/>
                <a:gd name="T71" fmla="*/ 10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29">
                  <a:moveTo>
                    <a:pt x="0" y="103"/>
                  </a:moveTo>
                  <a:cubicBezTo>
                    <a:pt x="14" y="99"/>
                    <a:pt x="23" y="96"/>
                    <a:pt x="32" y="86"/>
                  </a:cubicBezTo>
                  <a:cubicBezTo>
                    <a:pt x="37" y="81"/>
                    <a:pt x="53" y="64"/>
                    <a:pt x="67" y="49"/>
                  </a:cubicBezTo>
                  <a:cubicBezTo>
                    <a:pt x="74" y="42"/>
                    <a:pt x="82" y="36"/>
                    <a:pt x="87" y="32"/>
                  </a:cubicBezTo>
                  <a:cubicBezTo>
                    <a:pt x="88" y="30"/>
                    <a:pt x="88" y="31"/>
                    <a:pt x="88" y="31"/>
                  </a:cubicBezTo>
                  <a:cubicBezTo>
                    <a:pt x="88" y="31"/>
                    <a:pt x="88" y="31"/>
                    <a:pt x="88" y="31"/>
                  </a:cubicBezTo>
                  <a:cubicBezTo>
                    <a:pt x="88" y="31"/>
                    <a:pt x="88" y="31"/>
                    <a:pt x="88" y="31"/>
                  </a:cubicBezTo>
                  <a:cubicBezTo>
                    <a:pt x="88" y="31"/>
                    <a:pt x="88" y="31"/>
                    <a:pt x="88" y="31"/>
                  </a:cubicBezTo>
                  <a:cubicBezTo>
                    <a:pt x="87" y="27"/>
                    <a:pt x="91" y="39"/>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34" name="Group 33">
            <a:extLst>
              <a:ext uri="{FF2B5EF4-FFF2-40B4-BE49-F238E27FC236}">
                <a16:creationId xmlns:a16="http://schemas.microsoft.com/office/drawing/2014/main" id="{973713E8-5227-B336-D9DE-E8FC806A3DEE}"/>
              </a:ext>
            </a:extLst>
          </p:cNvPr>
          <p:cNvGrpSpPr/>
          <p:nvPr/>
        </p:nvGrpSpPr>
        <p:grpSpPr>
          <a:xfrm rot="17169492" flipH="1" flipV="1">
            <a:off x="7765513" y="2840797"/>
            <a:ext cx="275637" cy="990133"/>
            <a:chOff x="-1143000" y="-560388"/>
            <a:chExt cx="406401" cy="1420813"/>
          </a:xfrm>
          <a:solidFill>
            <a:schemeClr val="accent3"/>
          </a:solidFill>
        </p:grpSpPr>
        <p:sp>
          <p:nvSpPr>
            <p:cNvPr id="35" name="Freeform 20">
              <a:extLst>
                <a:ext uri="{FF2B5EF4-FFF2-40B4-BE49-F238E27FC236}">
                  <a16:creationId xmlns:a16="http://schemas.microsoft.com/office/drawing/2014/main" id="{54B22A2C-D899-FBCD-A5AF-D49AEB3A165C}"/>
                </a:ext>
              </a:extLst>
            </p:cNvPr>
            <p:cNvSpPr>
              <a:spLocks/>
            </p:cNvSpPr>
            <p:nvPr/>
          </p:nvSpPr>
          <p:spPr bwMode="auto">
            <a:xfrm>
              <a:off x="-1093787" y="-496888"/>
              <a:ext cx="357188" cy="1357313"/>
            </a:xfrm>
            <a:custGeom>
              <a:avLst/>
              <a:gdLst>
                <a:gd name="T0" fmla="*/ 66 w 166"/>
                <a:gd name="T1" fmla="*/ 0 h 633"/>
                <a:gd name="T2" fmla="*/ 40 w 166"/>
                <a:gd name="T3" fmla="*/ 41 h 633"/>
                <a:gd name="T4" fmla="*/ 22 w 166"/>
                <a:gd name="T5" fmla="*/ 91 h 633"/>
                <a:gd name="T6" fmla="*/ 13 w 166"/>
                <a:gd name="T7" fmla="*/ 133 h 633"/>
                <a:gd name="T8" fmla="*/ 0 w 166"/>
                <a:gd name="T9" fmla="*/ 255 h 633"/>
                <a:gd name="T10" fmla="*/ 5 w 166"/>
                <a:gd name="T11" fmla="*/ 334 h 633"/>
                <a:gd name="T12" fmla="*/ 5 w 166"/>
                <a:gd name="T13" fmla="*/ 339 h 633"/>
                <a:gd name="T14" fmla="*/ 7 w 166"/>
                <a:gd name="T15" fmla="*/ 353 h 633"/>
                <a:gd name="T16" fmla="*/ 11 w 166"/>
                <a:gd name="T17" fmla="*/ 375 h 633"/>
                <a:gd name="T18" fmla="*/ 16 w 166"/>
                <a:gd name="T19" fmla="*/ 401 h 633"/>
                <a:gd name="T20" fmla="*/ 24 w 166"/>
                <a:gd name="T21" fmla="*/ 430 h 633"/>
                <a:gd name="T22" fmla="*/ 34 w 166"/>
                <a:gd name="T23" fmla="*/ 459 h 633"/>
                <a:gd name="T24" fmla="*/ 46 w 166"/>
                <a:gd name="T25" fmla="*/ 487 h 633"/>
                <a:gd name="T26" fmla="*/ 58 w 166"/>
                <a:gd name="T27" fmla="*/ 511 h 633"/>
                <a:gd name="T28" fmla="*/ 90 w 166"/>
                <a:gd name="T29" fmla="*/ 565 h 633"/>
                <a:gd name="T30" fmla="*/ 108 w 166"/>
                <a:gd name="T31" fmla="*/ 588 h 633"/>
                <a:gd name="T32" fmla="*/ 126 w 166"/>
                <a:gd name="T33" fmla="*/ 605 h 633"/>
                <a:gd name="T34" fmla="*/ 135 w 166"/>
                <a:gd name="T35" fmla="*/ 612 h 633"/>
                <a:gd name="T36" fmla="*/ 145 w 166"/>
                <a:gd name="T37" fmla="*/ 619 h 633"/>
                <a:gd name="T38" fmla="*/ 166 w 166"/>
                <a:gd name="T39" fmla="*/ 633 h 633"/>
                <a:gd name="T40" fmla="*/ 153 w 166"/>
                <a:gd name="T41" fmla="*/ 611 h 633"/>
                <a:gd name="T42" fmla="*/ 147 w 166"/>
                <a:gd name="T43" fmla="*/ 602 h 633"/>
                <a:gd name="T44" fmla="*/ 141 w 166"/>
                <a:gd name="T45" fmla="*/ 592 h 633"/>
                <a:gd name="T46" fmla="*/ 128 w 166"/>
                <a:gd name="T47" fmla="*/ 572 h 633"/>
                <a:gd name="T48" fmla="*/ 112 w 166"/>
                <a:gd name="T49" fmla="*/ 550 h 633"/>
                <a:gd name="T50" fmla="*/ 82 w 166"/>
                <a:gd name="T51" fmla="*/ 499 h 633"/>
                <a:gd name="T52" fmla="*/ 43 w 166"/>
                <a:gd name="T53" fmla="*/ 394 h 633"/>
                <a:gd name="T54" fmla="*/ 37 w 166"/>
                <a:gd name="T55" fmla="*/ 370 h 633"/>
                <a:gd name="T56" fmla="*/ 34 w 166"/>
                <a:gd name="T57" fmla="*/ 349 h 633"/>
                <a:gd name="T58" fmla="*/ 32 w 166"/>
                <a:gd name="T59" fmla="*/ 336 h 633"/>
                <a:gd name="T60" fmla="*/ 31 w 166"/>
                <a:gd name="T61" fmla="*/ 331 h 633"/>
                <a:gd name="T62" fmla="*/ 27 w 166"/>
                <a:gd name="T63" fmla="*/ 256 h 633"/>
                <a:gd name="T64" fmla="*/ 40 w 166"/>
                <a:gd name="T65" fmla="*/ 138 h 633"/>
                <a:gd name="T66" fmla="*/ 48 w 166"/>
                <a:gd name="T67" fmla="*/ 97 h 633"/>
                <a:gd name="T68" fmla="*/ 59 w 166"/>
                <a:gd name="T69" fmla="*/ 47 h 633"/>
                <a:gd name="T70" fmla="*/ 66 w 166"/>
                <a:gd name="T7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633">
                  <a:moveTo>
                    <a:pt x="66" y="0"/>
                  </a:moveTo>
                  <a:cubicBezTo>
                    <a:pt x="55" y="14"/>
                    <a:pt x="47" y="27"/>
                    <a:pt x="40" y="41"/>
                  </a:cubicBezTo>
                  <a:cubicBezTo>
                    <a:pt x="33" y="55"/>
                    <a:pt x="27" y="71"/>
                    <a:pt x="22" y="91"/>
                  </a:cubicBezTo>
                  <a:cubicBezTo>
                    <a:pt x="21" y="98"/>
                    <a:pt x="18" y="109"/>
                    <a:pt x="13" y="133"/>
                  </a:cubicBezTo>
                  <a:cubicBezTo>
                    <a:pt x="7" y="162"/>
                    <a:pt x="1" y="212"/>
                    <a:pt x="0" y="255"/>
                  </a:cubicBezTo>
                  <a:cubicBezTo>
                    <a:pt x="0" y="299"/>
                    <a:pt x="5" y="334"/>
                    <a:pt x="5" y="334"/>
                  </a:cubicBezTo>
                  <a:cubicBezTo>
                    <a:pt x="5" y="334"/>
                    <a:pt x="5" y="336"/>
                    <a:pt x="5" y="339"/>
                  </a:cubicBezTo>
                  <a:cubicBezTo>
                    <a:pt x="6" y="343"/>
                    <a:pt x="6" y="347"/>
                    <a:pt x="7" y="353"/>
                  </a:cubicBezTo>
                  <a:cubicBezTo>
                    <a:pt x="8" y="360"/>
                    <a:pt x="9" y="367"/>
                    <a:pt x="11" y="375"/>
                  </a:cubicBezTo>
                  <a:cubicBezTo>
                    <a:pt x="12" y="383"/>
                    <a:pt x="14" y="392"/>
                    <a:pt x="16" y="401"/>
                  </a:cubicBezTo>
                  <a:cubicBezTo>
                    <a:pt x="19" y="410"/>
                    <a:pt x="22" y="420"/>
                    <a:pt x="24" y="430"/>
                  </a:cubicBezTo>
                  <a:cubicBezTo>
                    <a:pt x="28" y="439"/>
                    <a:pt x="31" y="449"/>
                    <a:pt x="34" y="459"/>
                  </a:cubicBezTo>
                  <a:cubicBezTo>
                    <a:pt x="38" y="469"/>
                    <a:pt x="42" y="478"/>
                    <a:pt x="46" y="487"/>
                  </a:cubicBezTo>
                  <a:cubicBezTo>
                    <a:pt x="50" y="496"/>
                    <a:pt x="54" y="504"/>
                    <a:pt x="58" y="511"/>
                  </a:cubicBezTo>
                  <a:cubicBezTo>
                    <a:pt x="73" y="540"/>
                    <a:pt x="85" y="556"/>
                    <a:pt x="90" y="565"/>
                  </a:cubicBezTo>
                  <a:cubicBezTo>
                    <a:pt x="97" y="574"/>
                    <a:pt x="103" y="581"/>
                    <a:pt x="108" y="588"/>
                  </a:cubicBezTo>
                  <a:cubicBezTo>
                    <a:pt x="114" y="594"/>
                    <a:pt x="120" y="600"/>
                    <a:pt x="126" y="605"/>
                  </a:cubicBezTo>
                  <a:cubicBezTo>
                    <a:pt x="129" y="607"/>
                    <a:pt x="132" y="610"/>
                    <a:pt x="135" y="612"/>
                  </a:cubicBezTo>
                  <a:cubicBezTo>
                    <a:pt x="138" y="615"/>
                    <a:pt x="142" y="617"/>
                    <a:pt x="145" y="619"/>
                  </a:cubicBezTo>
                  <a:cubicBezTo>
                    <a:pt x="151" y="624"/>
                    <a:pt x="158" y="628"/>
                    <a:pt x="166" y="633"/>
                  </a:cubicBezTo>
                  <a:cubicBezTo>
                    <a:pt x="161" y="625"/>
                    <a:pt x="157" y="618"/>
                    <a:pt x="153" y="611"/>
                  </a:cubicBezTo>
                  <a:cubicBezTo>
                    <a:pt x="151" y="608"/>
                    <a:pt x="149" y="605"/>
                    <a:pt x="147" y="602"/>
                  </a:cubicBezTo>
                  <a:cubicBezTo>
                    <a:pt x="145" y="598"/>
                    <a:pt x="143" y="595"/>
                    <a:pt x="141" y="592"/>
                  </a:cubicBezTo>
                  <a:cubicBezTo>
                    <a:pt x="137" y="585"/>
                    <a:pt x="132" y="579"/>
                    <a:pt x="128" y="572"/>
                  </a:cubicBezTo>
                  <a:cubicBezTo>
                    <a:pt x="123" y="565"/>
                    <a:pt x="118" y="558"/>
                    <a:pt x="112" y="550"/>
                  </a:cubicBezTo>
                  <a:cubicBezTo>
                    <a:pt x="107" y="541"/>
                    <a:pt x="96" y="526"/>
                    <a:pt x="82" y="499"/>
                  </a:cubicBezTo>
                  <a:cubicBezTo>
                    <a:pt x="67" y="471"/>
                    <a:pt x="51" y="430"/>
                    <a:pt x="43" y="394"/>
                  </a:cubicBezTo>
                  <a:cubicBezTo>
                    <a:pt x="41" y="386"/>
                    <a:pt x="39" y="377"/>
                    <a:pt x="37" y="370"/>
                  </a:cubicBezTo>
                  <a:cubicBezTo>
                    <a:pt x="36" y="362"/>
                    <a:pt x="35" y="355"/>
                    <a:pt x="34" y="349"/>
                  </a:cubicBezTo>
                  <a:cubicBezTo>
                    <a:pt x="33" y="344"/>
                    <a:pt x="32" y="339"/>
                    <a:pt x="32" y="336"/>
                  </a:cubicBezTo>
                  <a:cubicBezTo>
                    <a:pt x="31" y="333"/>
                    <a:pt x="31" y="331"/>
                    <a:pt x="31" y="331"/>
                  </a:cubicBezTo>
                  <a:cubicBezTo>
                    <a:pt x="31" y="331"/>
                    <a:pt x="27" y="297"/>
                    <a:pt x="27" y="256"/>
                  </a:cubicBezTo>
                  <a:cubicBezTo>
                    <a:pt x="28" y="214"/>
                    <a:pt x="34" y="166"/>
                    <a:pt x="40" y="138"/>
                  </a:cubicBezTo>
                  <a:cubicBezTo>
                    <a:pt x="44" y="115"/>
                    <a:pt x="47" y="104"/>
                    <a:pt x="48" y="97"/>
                  </a:cubicBezTo>
                  <a:cubicBezTo>
                    <a:pt x="53" y="78"/>
                    <a:pt x="56" y="62"/>
                    <a:pt x="59" y="47"/>
                  </a:cubicBezTo>
                  <a:cubicBezTo>
                    <a:pt x="61" y="32"/>
                    <a:pt x="63" y="18"/>
                    <a:pt x="66"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6" name="Freeform 21">
              <a:extLst>
                <a:ext uri="{FF2B5EF4-FFF2-40B4-BE49-F238E27FC236}">
                  <a16:creationId xmlns:a16="http://schemas.microsoft.com/office/drawing/2014/main" id="{0F20571C-A29A-0A57-EAE4-06F32CC28B8C}"/>
                </a:ext>
              </a:extLst>
            </p:cNvPr>
            <p:cNvSpPr>
              <a:spLocks/>
            </p:cNvSpPr>
            <p:nvPr/>
          </p:nvSpPr>
          <p:spPr bwMode="auto">
            <a:xfrm>
              <a:off x="-1143000" y="-560388"/>
              <a:ext cx="285750" cy="277813"/>
            </a:xfrm>
            <a:custGeom>
              <a:avLst/>
              <a:gdLst>
                <a:gd name="T0" fmla="*/ 0 w 133"/>
                <a:gd name="T1" fmla="*/ 103 h 129"/>
                <a:gd name="T2" fmla="*/ 32 w 133"/>
                <a:gd name="T3" fmla="*/ 86 h 129"/>
                <a:gd name="T4" fmla="*/ 67 w 133"/>
                <a:gd name="T5" fmla="*/ 49 h 129"/>
                <a:gd name="T6" fmla="*/ 87 w 133"/>
                <a:gd name="T7" fmla="*/ 32 h 129"/>
                <a:gd name="T8" fmla="*/ 88 w 133"/>
                <a:gd name="T9" fmla="*/ 31 h 129"/>
                <a:gd name="T10" fmla="*/ 88 w 133"/>
                <a:gd name="T11" fmla="*/ 31 h 129"/>
                <a:gd name="T12" fmla="*/ 88 w 133"/>
                <a:gd name="T13" fmla="*/ 31 h 129"/>
                <a:gd name="T14" fmla="*/ 88 w 133"/>
                <a:gd name="T15" fmla="*/ 31 h 129"/>
                <a:gd name="T16" fmla="*/ 93 w 133"/>
                <a:gd name="T17" fmla="*/ 49 h 129"/>
                <a:gd name="T18" fmla="*/ 104 w 133"/>
                <a:gd name="T19" fmla="*/ 98 h 129"/>
                <a:gd name="T20" fmla="*/ 123 w 133"/>
                <a:gd name="T21" fmla="*/ 129 h 129"/>
                <a:gd name="T22" fmla="*/ 130 w 133"/>
                <a:gd name="T23" fmla="*/ 93 h 129"/>
                <a:gd name="T24" fmla="*/ 119 w 133"/>
                <a:gd name="T25" fmla="*/ 42 h 129"/>
                <a:gd name="T26" fmla="*/ 115 w 133"/>
                <a:gd name="T27" fmla="*/ 27 h 129"/>
                <a:gd name="T28" fmla="*/ 114 w 133"/>
                <a:gd name="T29" fmla="*/ 23 h 129"/>
                <a:gd name="T30" fmla="*/ 112 w 133"/>
                <a:gd name="T31" fmla="*/ 18 h 129"/>
                <a:gd name="T32" fmla="*/ 110 w 133"/>
                <a:gd name="T33" fmla="*/ 13 h 129"/>
                <a:gd name="T34" fmla="*/ 107 w 133"/>
                <a:gd name="T35" fmla="*/ 8 h 129"/>
                <a:gd name="T36" fmla="*/ 101 w 133"/>
                <a:gd name="T37" fmla="*/ 2 h 129"/>
                <a:gd name="T38" fmla="*/ 100 w 133"/>
                <a:gd name="T39" fmla="*/ 2 h 129"/>
                <a:gd name="T40" fmla="*/ 100 w 133"/>
                <a:gd name="T41" fmla="*/ 1 h 129"/>
                <a:gd name="T42" fmla="*/ 99 w 133"/>
                <a:gd name="T43" fmla="*/ 1 h 129"/>
                <a:gd name="T44" fmla="*/ 99 w 133"/>
                <a:gd name="T45" fmla="*/ 1 h 129"/>
                <a:gd name="T46" fmla="*/ 99 w 133"/>
                <a:gd name="T47" fmla="*/ 2 h 129"/>
                <a:gd name="T48" fmla="*/ 99 w 133"/>
                <a:gd name="T49" fmla="*/ 2 h 129"/>
                <a:gd name="T50" fmla="*/ 99 w 133"/>
                <a:gd name="T51" fmla="*/ 2 h 129"/>
                <a:gd name="T52" fmla="*/ 97 w 133"/>
                <a:gd name="T53" fmla="*/ 1 h 129"/>
                <a:gd name="T54" fmla="*/ 95 w 133"/>
                <a:gd name="T55" fmla="*/ 0 h 129"/>
                <a:gd name="T56" fmla="*/ 89 w 133"/>
                <a:gd name="T57" fmla="*/ 0 h 129"/>
                <a:gd name="T58" fmla="*/ 88 w 133"/>
                <a:gd name="T59" fmla="*/ 1 h 129"/>
                <a:gd name="T60" fmla="*/ 83 w 133"/>
                <a:gd name="T61" fmla="*/ 2 h 129"/>
                <a:gd name="T62" fmla="*/ 77 w 133"/>
                <a:gd name="T63" fmla="*/ 6 h 129"/>
                <a:gd name="T64" fmla="*/ 70 w 133"/>
                <a:gd name="T65" fmla="*/ 10 h 129"/>
                <a:gd name="T66" fmla="*/ 48 w 133"/>
                <a:gd name="T67" fmla="*/ 30 h 129"/>
                <a:gd name="T68" fmla="*/ 12 w 133"/>
                <a:gd name="T69" fmla="*/ 68 h 129"/>
                <a:gd name="T70" fmla="*/ 0 w 133"/>
                <a:gd name="T71" fmla="*/ 10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29">
                  <a:moveTo>
                    <a:pt x="0" y="103"/>
                  </a:moveTo>
                  <a:cubicBezTo>
                    <a:pt x="14" y="99"/>
                    <a:pt x="23" y="96"/>
                    <a:pt x="32" y="86"/>
                  </a:cubicBezTo>
                  <a:cubicBezTo>
                    <a:pt x="37" y="81"/>
                    <a:pt x="53" y="64"/>
                    <a:pt x="67" y="49"/>
                  </a:cubicBezTo>
                  <a:cubicBezTo>
                    <a:pt x="74" y="42"/>
                    <a:pt x="82" y="36"/>
                    <a:pt x="87" y="32"/>
                  </a:cubicBezTo>
                  <a:cubicBezTo>
                    <a:pt x="88" y="30"/>
                    <a:pt x="88" y="31"/>
                    <a:pt x="88" y="31"/>
                  </a:cubicBezTo>
                  <a:cubicBezTo>
                    <a:pt x="88" y="31"/>
                    <a:pt x="88" y="31"/>
                    <a:pt x="88" y="31"/>
                  </a:cubicBezTo>
                  <a:cubicBezTo>
                    <a:pt x="88" y="31"/>
                    <a:pt x="88" y="31"/>
                    <a:pt x="88" y="31"/>
                  </a:cubicBezTo>
                  <a:cubicBezTo>
                    <a:pt x="88" y="31"/>
                    <a:pt x="88" y="31"/>
                    <a:pt x="88" y="31"/>
                  </a:cubicBezTo>
                  <a:cubicBezTo>
                    <a:pt x="87" y="27"/>
                    <a:pt x="91" y="39"/>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37" name="Group 36">
            <a:extLst>
              <a:ext uri="{FF2B5EF4-FFF2-40B4-BE49-F238E27FC236}">
                <a16:creationId xmlns:a16="http://schemas.microsoft.com/office/drawing/2014/main" id="{E06B6DFE-E099-5A6C-4A7F-8C602FF0B594}"/>
              </a:ext>
            </a:extLst>
          </p:cNvPr>
          <p:cNvGrpSpPr/>
          <p:nvPr/>
        </p:nvGrpSpPr>
        <p:grpSpPr>
          <a:xfrm rot="5858362" flipH="1">
            <a:off x="7595147" y="4853661"/>
            <a:ext cx="275637" cy="990133"/>
            <a:chOff x="-1143000" y="-560388"/>
            <a:chExt cx="406401" cy="1420813"/>
          </a:xfrm>
          <a:solidFill>
            <a:schemeClr val="accent4"/>
          </a:solidFill>
        </p:grpSpPr>
        <p:sp>
          <p:nvSpPr>
            <p:cNvPr id="38" name="Freeform 20">
              <a:extLst>
                <a:ext uri="{FF2B5EF4-FFF2-40B4-BE49-F238E27FC236}">
                  <a16:creationId xmlns:a16="http://schemas.microsoft.com/office/drawing/2014/main" id="{1A8D776F-E125-3C9A-8C3C-9799D9214EF1}"/>
                </a:ext>
              </a:extLst>
            </p:cNvPr>
            <p:cNvSpPr>
              <a:spLocks/>
            </p:cNvSpPr>
            <p:nvPr/>
          </p:nvSpPr>
          <p:spPr bwMode="auto">
            <a:xfrm>
              <a:off x="-1093787" y="-496888"/>
              <a:ext cx="357188" cy="1357313"/>
            </a:xfrm>
            <a:custGeom>
              <a:avLst/>
              <a:gdLst>
                <a:gd name="T0" fmla="*/ 66 w 166"/>
                <a:gd name="T1" fmla="*/ 0 h 633"/>
                <a:gd name="T2" fmla="*/ 40 w 166"/>
                <a:gd name="T3" fmla="*/ 41 h 633"/>
                <a:gd name="T4" fmla="*/ 22 w 166"/>
                <a:gd name="T5" fmla="*/ 91 h 633"/>
                <a:gd name="T6" fmla="*/ 13 w 166"/>
                <a:gd name="T7" fmla="*/ 133 h 633"/>
                <a:gd name="T8" fmla="*/ 0 w 166"/>
                <a:gd name="T9" fmla="*/ 255 h 633"/>
                <a:gd name="T10" fmla="*/ 5 w 166"/>
                <a:gd name="T11" fmla="*/ 334 h 633"/>
                <a:gd name="T12" fmla="*/ 5 w 166"/>
                <a:gd name="T13" fmla="*/ 339 h 633"/>
                <a:gd name="T14" fmla="*/ 7 w 166"/>
                <a:gd name="T15" fmla="*/ 353 h 633"/>
                <a:gd name="T16" fmla="*/ 11 w 166"/>
                <a:gd name="T17" fmla="*/ 375 h 633"/>
                <a:gd name="T18" fmla="*/ 16 w 166"/>
                <a:gd name="T19" fmla="*/ 401 h 633"/>
                <a:gd name="T20" fmla="*/ 24 w 166"/>
                <a:gd name="T21" fmla="*/ 430 h 633"/>
                <a:gd name="T22" fmla="*/ 34 w 166"/>
                <a:gd name="T23" fmla="*/ 459 h 633"/>
                <a:gd name="T24" fmla="*/ 46 w 166"/>
                <a:gd name="T25" fmla="*/ 487 h 633"/>
                <a:gd name="T26" fmla="*/ 58 w 166"/>
                <a:gd name="T27" fmla="*/ 511 h 633"/>
                <a:gd name="T28" fmla="*/ 90 w 166"/>
                <a:gd name="T29" fmla="*/ 565 h 633"/>
                <a:gd name="T30" fmla="*/ 108 w 166"/>
                <a:gd name="T31" fmla="*/ 588 h 633"/>
                <a:gd name="T32" fmla="*/ 126 w 166"/>
                <a:gd name="T33" fmla="*/ 605 h 633"/>
                <a:gd name="T34" fmla="*/ 135 w 166"/>
                <a:gd name="T35" fmla="*/ 612 h 633"/>
                <a:gd name="T36" fmla="*/ 145 w 166"/>
                <a:gd name="T37" fmla="*/ 619 h 633"/>
                <a:gd name="T38" fmla="*/ 166 w 166"/>
                <a:gd name="T39" fmla="*/ 633 h 633"/>
                <a:gd name="T40" fmla="*/ 153 w 166"/>
                <a:gd name="T41" fmla="*/ 611 h 633"/>
                <a:gd name="T42" fmla="*/ 147 w 166"/>
                <a:gd name="T43" fmla="*/ 602 h 633"/>
                <a:gd name="T44" fmla="*/ 141 w 166"/>
                <a:gd name="T45" fmla="*/ 592 h 633"/>
                <a:gd name="T46" fmla="*/ 128 w 166"/>
                <a:gd name="T47" fmla="*/ 572 h 633"/>
                <a:gd name="T48" fmla="*/ 112 w 166"/>
                <a:gd name="T49" fmla="*/ 550 h 633"/>
                <a:gd name="T50" fmla="*/ 82 w 166"/>
                <a:gd name="T51" fmla="*/ 499 h 633"/>
                <a:gd name="T52" fmla="*/ 43 w 166"/>
                <a:gd name="T53" fmla="*/ 394 h 633"/>
                <a:gd name="T54" fmla="*/ 37 w 166"/>
                <a:gd name="T55" fmla="*/ 370 h 633"/>
                <a:gd name="T56" fmla="*/ 34 w 166"/>
                <a:gd name="T57" fmla="*/ 349 h 633"/>
                <a:gd name="T58" fmla="*/ 32 w 166"/>
                <a:gd name="T59" fmla="*/ 336 h 633"/>
                <a:gd name="T60" fmla="*/ 31 w 166"/>
                <a:gd name="T61" fmla="*/ 331 h 633"/>
                <a:gd name="T62" fmla="*/ 27 w 166"/>
                <a:gd name="T63" fmla="*/ 256 h 633"/>
                <a:gd name="T64" fmla="*/ 40 w 166"/>
                <a:gd name="T65" fmla="*/ 138 h 633"/>
                <a:gd name="T66" fmla="*/ 48 w 166"/>
                <a:gd name="T67" fmla="*/ 97 h 633"/>
                <a:gd name="T68" fmla="*/ 59 w 166"/>
                <a:gd name="T69" fmla="*/ 47 h 633"/>
                <a:gd name="T70" fmla="*/ 66 w 166"/>
                <a:gd name="T7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633">
                  <a:moveTo>
                    <a:pt x="66" y="0"/>
                  </a:moveTo>
                  <a:cubicBezTo>
                    <a:pt x="55" y="14"/>
                    <a:pt x="47" y="27"/>
                    <a:pt x="40" y="41"/>
                  </a:cubicBezTo>
                  <a:cubicBezTo>
                    <a:pt x="33" y="55"/>
                    <a:pt x="27" y="71"/>
                    <a:pt x="22" y="91"/>
                  </a:cubicBezTo>
                  <a:cubicBezTo>
                    <a:pt x="21" y="98"/>
                    <a:pt x="18" y="109"/>
                    <a:pt x="13" y="133"/>
                  </a:cubicBezTo>
                  <a:cubicBezTo>
                    <a:pt x="7" y="162"/>
                    <a:pt x="1" y="212"/>
                    <a:pt x="0" y="255"/>
                  </a:cubicBezTo>
                  <a:cubicBezTo>
                    <a:pt x="0" y="299"/>
                    <a:pt x="5" y="334"/>
                    <a:pt x="5" y="334"/>
                  </a:cubicBezTo>
                  <a:cubicBezTo>
                    <a:pt x="5" y="334"/>
                    <a:pt x="5" y="336"/>
                    <a:pt x="5" y="339"/>
                  </a:cubicBezTo>
                  <a:cubicBezTo>
                    <a:pt x="6" y="343"/>
                    <a:pt x="6" y="347"/>
                    <a:pt x="7" y="353"/>
                  </a:cubicBezTo>
                  <a:cubicBezTo>
                    <a:pt x="8" y="360"/>
                    <a:pt x="9" y="367"/>
                    <a:pt x="11" y="375"/>
                  </a:cubicBezTo>
                  <a:cubicBezTo>
                    <a:pt x="12" y="383"/>
                    <a:pt x="14" y="392"/>
                    <a:pt x="16" y="401"/>
                  </a:cubicBezTo>
                  <a:cubicBezTo>
                    <a:pt x="19" y="410"/>
                    <a:pt x="22" y="420"/>
                    <a:pt x="24" y="430"/>
                  </a:cubicBezTo>
                  <a:cubicBezTo>
                    <a:pt x="28" y="439"/>
                    <a:pt x="31" y="449"/>
                    <a:pt x="34" y="459"/>
                  </a:cubicBezTo>
                  <a:cubicBezTo>
                    <a:pt x="38" y="469"/>
                    <a:pt x="42" y="478"/>
                    <a:pt x="46" y="487"/>
                  </a:cubicBezTo>
                  <a:cubicBezTo>
                    <a:pt x="50" y="496"/>
                    <a:pt x="54" y="504"/>
                    <a:pt x="58" y="511"/>
                  </a:cubicBezTo>
                  <a:cubicBezTo>
                    <a:pt x="73" y="540"/>
                    <a:pt x="85" y="556"/>
                    <a:pt x="90" y="565"/>
                  </a:cubicBezTo>
                  <a:cubicBezTo>
                    <a:pt x="97" y="574"/>
                    <a:pt x="103" y="581"/>
                    <a:pt x="108" y="588"/>
                  </a:cubicBezTo>
                  <a:cubicBezTo>
                    <a:pt x="114" y="594"/>
                    <a:pt x="120" y="600"/>
                    <a:pt x="126" y="605"/>
                  </a:cubicBezTo>
                  <a:cubicBezTo>
                    <a:pt x="129" y="607"/>
                    <a:pt x="132" y="610"/>
                    <a:pt x="135" y="612"/>
                  </a:cubicBezTo>
                  <a:cubicBezTo>
                    <a:pt x="138" y="615"/>
                    <a:pt x="142" y="617"/>
                    <a:pt x="145" y="619"/>
                  </a:cubicBezTo>
                  <a:cubicBezTo>
                    <a:pt x="151" y="624"/>
                    <a:pt x="158" y="628"/>
                    <a:pt x="166" y="633"/>
                  </a:cubicBezTo>
                  <a:cubicBezTo>
                    <a:pt x="161" y="625"/>
                    <a:pt x="157" y="618"/>
                    <a:pt x="153" y="611"/>
                  </a:cubicBezTo>
                  <a:cubicBezTo>
                    <a:pt x="151" y="608"/>
                    <a:pt x="149" y="605"/>
                    <a:pt x="147" y="602"/>
                  </a:cubicBezTo>
                  <a:cubicBezTo>
                    <a:pt x="145" y="598"/>
                    <a:pt x="143" y="595"/>
                    <a:pt x="141" y="592"/>
                  </a:cubicBezTo>
                  <a:cubicBezTo>
                    <a:pt x="137" y="585"/>
                    <a:pt x="132" y="579"/>
                    <a:pt x="128" y="572"/>
                  </a:cubicBezTo>
                  <a:cubicBezTo>
                    <a:pt x="123" y="565"/>
                    <a:pt x="118" y="558"/>
                    <a:pt x="112" y="550"/>
                  </a:cubicBezTo>
                  <a:cubicBezTo>
                    <a:pt x="107" y="541"/>
                    <a:pt x="96" y="526"/>
                    <a:pt x="82" y="499"/>
                  </a:cubicBezTo>
                  <a:cubicBezTo>
                    <a:pt x="67" y="471"/>
                    <a:pt x="51" y="430"/>
                    <a:pt x="43" y="394"/>
                  </a:cubicBezTo>
                  <a:cubicBezTo>
                    <a:pt x="41" y="386"/>
                    <a:pt x="39" y="377"/>
                    <a:pt x="37" y="370"/>
                  </a:cubicBezTo>
                  <a:cubicBezTo>
                    <a:pt x="36" y="362"/>
                    <a:pt x="35" y="355"/>
                    <a:pt x="34" y="349"/>
                  </a:cubicBezTo>
                  <a:cubicBezTo>
                    <a:pt x="33" y="344"/>
                    <a:pt x="32" y="339"/>
                    <a:pt x="32" y="336"/>
                  </a:cubicBezTo>
                  <a:cubicBezTo>
                    <a:pt x="31" y="333"/>
                    <a:pt x="31" y="331"/>
                    <a:pt x="31" y="331"/>
                  </a:cubicBezTo>
                  <a:cubicBezTo>
                    <a:pt x="31" y="331"/>
                    <a:pt x="27" y="297"/>
                    <a:pt x="27" y="256"/>
                  </a:cubicBezTo>
                  <a:cubicBezTo>
                    <a:pt x="28" y="214"/>
                    <a:pt x="34" y="166"/>
                    <a:pt x="40" y="138"/>
                  </a:cubicBezTo>
                  <a:cubicBezTo>
                    <a:pt x="44" y="115"/>
                    <a:pt x="47" y="104"/>
                    <a:pt x="48" y="97"/>
                  </a:cubicBezTo>
                  <a:cubicBezTo>
                    <a:pt x="53" y="78"/>
                    <a:pt x="56" y="62"/>
                    <a:pt x="59" y="47"/>
                  </a:cubicBezTo>
                  <a:cubicBezTo>
                    <a:pt x="61" y="32"/>
                    <a:pt x="63" y="18"/>
                    <a:pt x="66"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9" name="Freeform 21">
              <a:extLst>
                <a:ext uri="{FF2B5EF4-FFF2-40B4-BE49-F238E27FC236}">
                  <a16:creationId xmlns:a16="http://schemas.microsoft.com/office/drawing/2014/main" id="{868A44BE-0269-CEEA-EA47-CD3A4E6A370A}"/>
                </a:ext>
              </a:extLst>
            </p:cNvPr>
            <p:cNvSpPr>
              <a:spLocks/>
            </p:cNvSpPr>
            <p:nvPr/>
          </p:nvSpPr>
          <p:spPr bwMode="auto">
            <a:xfrm>
              <a:off x="-1143000" y="-560388"/>
              <a:ext cx="285750" cy="277813"/>
            </a:xfrm>
            <a:custGeom>
              <a:avLst/>
              <a:gdLst>
                <a:gd name="T0" fmla="*/ 0 w 133"/>
                <a:gd name="T1" fmla="*/ 103 h 129"/>
                <a:gd name="T2" fmla="*/ 32 w 133"/>
                <a:gd name="T3" fmla="*/ 86 h 129"/>
                <a:gd name="T4" fmla="*/ 67 w 133"/>
                <a:gd name="T5" fmla="*/ 49 h 129"/>
                <a:gd name="T6" fmla="*/ 87 w 133"/>
                <a:gd name="T7" fmla="*/ 32 h 129"/>
                <a:gd name="T8" fmla="*/ 88 w 133"/>
                <a:gd name="T9" fmla="*/ 31 h 129"/>
                <a:gd name="T10" fmla="*/ 88 w 133"/>
                <a:gd name="T11" fmla="*/ 31 h 129"/>
                <a:gd name="T12" fmla="*/ 88 w 133"/>
                <a:gd name="T13" fmla="*/ 31 h 129"/>
                <a:gd name="T14" fmla="*/ 88 w 133"/>
                <a:gd name="T15" fmla="*/ 31 h 129"/>
                <a:gd name="T16" fmla="*/ 93 w 133"/>
                <a:gd name="T17" fmla="*/ 49 h 129"/>
                <a:gd name="T18" fmla="*/ 104 w 133"/>
                <a:gd name="T19" fmla="*/ 98 h 129"/>
                <a:gd name="T20" fmla="*/ 123 w 133"/>
                <a:gd name="T21" fmla="*/ 129 h 129"/>
                <a:gd name="T22" fmla="*/ 130 w 133"/>
                <a:gd name="T23" fmla="*/ 93 h 129"/>
                <a:gd name="T24" fmla="*/ 119 w 133"/>
                <a:gd name="T25" fmla="*/ 42 h 129"/>
                <a:gd name="T26" fmla="*/ 115 w 133"/>
                <a:gd name="T27" fmla="*/ 27 h 129"/>
                <a:gd name="T28" fmla="*/ 114 w 133"/>
                <a:gd name="T29" fmla="*/ 23 h 129"/>
                <a:gd name="T30" fmla="*/ 112 w 133"/>
                <a:gd name="T31" fmla="*/ 18 h 129"/>
                <a:gd name="T32" fmla="*/ 110 w 133"/>
                <a:gd name="T33" fmla="*/ 13 h 129"/>
                <a:gd name="T34" fmla="*/ 107 w 133"/>
                <a:gd name="T35" fmla="*/ 8 h 129"/>
                <a:gd name="T36" fmla="*/ 101 w 133"/>
                <a:gd name="T37" fmla="*/ 2 h 129"/>
                <a:gd name="T38" fmla="*/ 100 w 133"/>
                <a:gd name="T39" fmla="*/ 2 h 129"/>
                <a:gd name="T40" fmla="*/ 100 w 133"/>
                <a:gd name="T41" fmla="*/ 1 h 129"/>
                <a:gd name="T42" fmla="*/ 99 w 133"/>
                <a:gd name="T43" fmla="*/ 1 h 129"/>
                <a:gd name="T44" fmla="*/ 99 w 133"/>
                <a:gd name="T45" fmla="*/ 1 h 129"/>
                <a:gd name="T46" fmla="*/ 99 w 133"/>
                <a:gd name="T47" fmla="*/ 2 h 129"/>
                <a:gd name="T48" fmla="*/ 99 w 133"/>
                <a:gd name="T49" fmla="*/ 2 h 129"/>
                <a:gd name="T50" fmla="*/ 99 w 133"/>
                <a:gd name="T51" fmla="*/ 2 h 129"/>
                <a:gd name="T52" fmla="*/ 97 w 133"/>
                <a:gd name="T53" fmla="*/ 1 h 129"/>
                <a:gd name="T54" fmla="*/ 95 w 133"/>
                <a:gd name="T55" fmla="*/ 0 h 129"/>
                <a:gd name="T56" fmla="*/ 89 w 133"/>
                <a:gd name="T57" fmla="*/ 0 h 129"/>
                <a:gd name="T58" fmla="*/ 88 w 133"/>
                <a:gd name="T59" fmla="*/ 1 h 129"/>
                <a:gd name="T60" fmla="*/ 83 w 133"/>
                <a:gd name="T61" fmla="*/ 2 h 129"/>
                <a:gd name="T62" fmla="*/ 77 w 133"/>
                <a:gd name="T63" fmla="*/ 6 h 129"/>
                <a:gd name="T64" fmla="*/ 70 w 133"/>
                <a:gd name="T65" fmla="*/ 10 h 129"/>
                <a:gd name="T66" fmla="*/ 48 w 133"/>
                <a:gd name="T67" fmla="*/ 30 h 129"/>
                <a:gd name="T68" fmla="*/ 12 w 133"/>
                <a:gd name="T69" fmla="*/ 68 h 129"/>
                <a:gd name="T70" fmla="*/ 0 w 133"/>
                <a:gd name="T71" fmla="*/ 10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29">
                  <a:moveTo>
                    <a:pt x="0" y="103"/>
                  </a:moveTo>
                  <a:cubicBezTo>
                    <a:pt x="14" y="99"/>
                    <a:pt x="23" y="96"/>
                    <a:pt x="32" y="86"/>
                  </a:cubicBezTo>
                  <a:cubicBezTo>
                    <a:pt x="37" y="81"/>
                    <a:pt x="53" y="64"/>
                    <a:pt x="67" y="49"/>
                  </a:cubicBezTo>
                  <a:cubicBezTo>
                    <a:pt x="74" y="42"/>
                    <a:pt x="82" y="36"/>
                    <a:pt x="87" y="32"/>
                  </a:cubicBezTo>
                  <a:cubicBezTo>
                    <a:pt x="88" y="30"/>
                    <a:pt x="88" y="31"/>
                    <a:pt x="88" y="31"/>
                  </a:cubicBezTo>
                  <a:cubicBezTo>
                    <a:pt x="88" y="31"/>
                    <a:pt x="88" y="31"/>
                    <a:pt x="88" y="31"/>
                  </a:cubicBezTo>
                  <a:cubicBezTo>
                    <a:pt x="88" y="31"/>
                    <a:pt x="88" y="31"/>
                    <a:pt x="88" y="31"/>
                  </a:cubicBezTo>
                  <a:cubicBezTo>
                    <a:pt x="88" y="31"/>
                    <a:pt x="88" y="31"/>
                    <a:pt x="88" y="31"/>
                  </a:cubicBezTo>
                  <a:cubicBezTo>
                    <a:pt x="87" y="27"/>
                    <a:pt x="91" y="39"/>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40" name="Group 39">
            <a:extLst>
              <a:ext uri="{FF2B5EF4-FFF2-40B4-BE49-F238E27FC236}">
                <a16:creationId xmlns:a16="http://schemas.microsoft.com/office/drawing/2014/main" id="{3ADD49B4-E40E-B601-BBE4-2666ADBEA908}"/>
              </a:ext>
            </a:extLst>
          </p:cNvPr>
          <p:cNvGrpSpPr/>
          <p:nvPr/>
        </p:nvGrpSpPr>
        <p:grpSpPr>
          <a:xfrm rot="16540371">
            <a:off x="3871227" y="5040472"/>
            <a:ext cx="275637" cy="990133"/>
            <a:chOff x="-1143000" y="-560388"/>
            <a:chExt cx="406401" cy="1420813"/>
          </a:xfrm>
          <a:solidFill>
            <a:schemeClr val="accent5"/>
          </a:solidFill>
        </p:grpSpPr>
        <p:sp>
          <p:nvSpPr>
            <p:cNvPr id="41" name="Freeform 20">
              <a:extLst>
                <a:ext uri="{FF2B5EF4-FFF2-40B4-BE49-F238E27FC236}">
                  <a16:creationId xmlns:a16="http://schemas.microsoft.com/office/drawing/2014/main" id="{269ABA0E-6787-9027-D33B-2DE010DCAE9D}"/>
                </a:ext>
              </a:extLst>
            </p:cNvPr>
            <p:cNvSpPr>
              <a:spLocks/>
            </p:cNvSpPr>
            <p:nvPr/>
          </p:nvSpPr>
          <p:spPr bwMode="auto">
            <a:xfrm>
              <a:off x="-1093787" y="-496888"/>
              <a:ext cx="357188" cy="1357313"/>
            </a:xfrm>
            <a:custGeom>
              <a:avLst/>
              <a:gdLst>
                <a:gd name="T0" fmla="*/ 66 w 166"/>
                <a:gd name="T1" fmla="*/ 0 h 633"/>
                <a:gd name="T2" fmla="*/ 40 w 166"/>
                <a:gd name="T3" fmla="*/ 41 h 633"/>
                <a:gd name="T4" fmla="*/ 22 w 166"/>
                <a:gd name="T5" fmla="*/ 91 h 633"/>
                <a:gd name="T6" fmla="*/ 13 w 166"/>
                <a:gd name="T7" fmla="*/ 133 h 633"/>
                <a:gd name="T8" fmla="*/ 0 w 166"/>
                <a:gd name="T9" fmla="*/ 255 h 633"/>
                <a:gd name="T10" fmla="*/ 5 w 166"/>
                <a:gd name="T11" fmla="*/ 334 h 633"/>
                <a:gd name="T12" fmla="*/ 5 w 166"/>
                <a:gd name="T13" fmla="*/ 339 h 633"/>
                <a:gd name="T14" fmla="*/ 7 w 166"/>
                <a:gd name="T15" fmla="*/ 353 h 633"/>
                <a:gd name="T16" fmla="*/ 11 w 166"/>
                <a:gd name="T17" fmla="*/ 375 h 633"/>
                <a:gd name="T18" fmla="*/ 16 w 166"/>
                <a:gd name="T19" fmla="*/ 401 h 633"/>
                <a:gd name="T20" fmla="*/ 24 w 166"/>
                <a:gd name="T21" fmla="*/ 430 h 633"/>
                <a:gd name="T22" fmla="*/ 34 w 166"/>
                <a:gd name="T23" fmla="*/ 459 h 633"/>
                <a:gd name="T24" fmla="*/ 46 w 166"/>
                <a:gd name="T25" fmla="*/ 487 h 633"/>
                <a:gd name="T26" fmla="*/ 58 w 166"/>
                <a:gd name="T27" fmla="*/ 511 h 633"/>
                <a:gd name="T28" fmla="*/ 90 w 166"/>
                <a:gd name="T29" fmla="*/ 565 h 633"/>
                <a:gd name="T30" fmla="*/ 108 w 166"/>
                <a:gd name="T31" fmla="*/ 588 h 633"/>
                <a:gd name="T32" fmla="*/ 126 w 166"/>
                <a:gd name="T33" fmla="*/ 605 h 633"/>
                <a:gd name="T34" fmla="*/ 135 w 166"/>
                <a:gd name="T35" fmla="*/ 612 h 633"/>
                <a:gd name="T36" fmla="*/ 145 w 166"/>
                <a:gd name="T37" fmla="*/ 619 h 633"/>
                <a:gd name="T38" fmla="*/ 166 w 166"/>
                <a:gd name="T39" fmla="*/ 633 h 633"/>
                <a:gd name="T40" fmla="*/ 153 w 166"/>
                <a:gd name="T41" fmla="*/ 611 h 633"/>
                <a:gd name="T42" fmla="*/ 147 w 166"/>
                <a:gd name="T43" fmla="*/ 602 h 633"/>
                <a:gd name="T44" fmla="*/ 141 w 166"/>
                <a:gd name="T45" fmla="*/ 592 h 633"/>
                <a:gd name="T46" fmla="*/ 128 w 166"/>
                <a:gd name="T47" fmla="*/ 572 h 633"/>
                <a:gd name="T48" fmla="*/ 112 w 166"/>
                <a:gd name="T49" fmla="*/ 550 h 633"/>
                <a:gd name="T50" fmla="*/ 82 w 166"/>
                <a:gd name="T51" fmla="*/ 499 h 633"/>
                <a:gd name="T52" fmla="*/ 43 w 166"/>
                <a:gd name="T53" fmla="*/ 394 h 633"/>
                <a:gd name="T54" fmla="*/ 37 w 166"/>
                <a:gd name="T55" fmla="*/ 370 h 633"/>
                <a:gd name="T56" fmla="*/ 34 w 166"/>
                <a:gd name="T57" fmla="*/ 349 h 633"/>
                <a:gd name="T58" fmla="*/ 32 w 166"/>
                <a:gd name="T59" fmla="*/ 336 h 633"/>
                <a:gd name="T60" fmla="*/ 31 w 166"/>
                <a:gd name="T61" fmla="*/ 331 h 633"/>
                <a:gd name="T62" fmla="*/ 27 w 166"/>
                <a:gd name="T63" fmla="*/ 256 h 633"/>
                <a:gd name="T64" fmla="*/ 40 w 166"/>
                <a:gd name="T65" fmla="*/ 138 h 633"/>
                <a:gd name="T66" fmla="*/ 48 w 166"/>
                <a:gd name="T67" fmla="*/ 97 h 633"/>
                <a:gd name="T68" fmla="*/ 59 w 166"/>
                <a:gd name="T69" fmla="*/ 47 h 633"/>
                <a:gd name="T70" fmla="*/ 66 w 166"/>
                <a:gd name="T7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633">
                  <a:moveTo>
                    <a:pt x="66" y="0"/>
                  </a:moveTo>
                  <a:cubicBezTo>
                    <a:pt x="55" y="14"/>
                    <a:pt x="47" y="27"/>
                    <a:pt x="40" y="41"/>
                  </a:cubicBezTo>
                  <a:cubicBezTo>
                    <a:pt x="33" y="55"/>
                    <a:pt x="27" y="71"/>
                    <a:pt x="22" y="91"/>
                  </a:cubicBezTo>
                  <a:cubicBezTo>
                    <a:pt x="21" y="98"/>
                    <a:pt x="18" y="109"/>
                    <a:pt x="13" y="133"/>
                  </a:cubicBezTo>
                  <a:cubicBezTo>
                    <a:pt x="7" y="162"/>
                    <a:pt x="1" y="212"/>
                    <a:pt x="0" y="255"/>
                  </a:cubicBezTo>
                  <a:cubicBezTo>
                    <a:pt x="0" y="299"/>
                    <a:pt x="5" y="334"/>
                    <a:pt x="5" y="334"/>
                  </a:cubicBezTo>
                  <a:cubicBezTo>
                    <a:pt x="5" y="334"/>
                    <a:pt x="5" y="336"/>
                    <a:pt x="5" y="339"/>
                  </a:cubicBezTo>
                  <a:cubicBezTo>
                    <a:pt x="6" y="343"/>
                    <a:pt x="6" y="347"/>
                    <a:pt x="7" y="353"/>
                  </a:cubicBezTo>
                  <a:cubicBezTo>
                    <a:pt x="8" y="360"/>
                    <a:pt x="9" y="367"/>
                    <a:pt x="11" y="375"/>
                  </a:cubicBezTo>
                  <a:cubicBezTo>
                    <a:pt x="12" y="383"/>
                    <a:pt x="14" y="392"/>
                    <a:pt x="16" y="401"/>
                  </a:cubicBezTo>
                  <a:cubicBezTo>
                    <a:pt x="19" y="410"/>
                    <a:pt x="22" y="420"/>
                    <a:pt x="24" y="430"/>
                  </a:cubicBezTo>
                  <a:cubicBezTo>
                    <a:pt x="28" y="439"/>
                    <a:pt x="31" y="449"/>
                    <a:pt x="34" y="459"/>
                  </a:cubicBezTo>
                  <a:cubicBezTo>
                    <a:pt x="38" y="469"/>
                    <a:pt x="42" y="478"/>
                    <a:pt x="46" y="487"/>
                  </a:cubicBezTo>
                  <a:cubicBezTo>
                    <a:pt x="50" y="496"/>
                    <a:pt x="54" y="504"/>
                    <a:pt x="58" y="511"/>
                  </a:cubicBezTo>
                  <a:cubicBezTo>
                    <a:pt x="73" y="540"/>
                    <a:pt x="85" y="556"/>
                    <a:pt x="90" y="565"/>
                  </a:cubicBezTo>
                  <a:cubicBezTo>
                    <a:pt x="97" y="574"/>
                    <a:pt x="103" y="581"/>
                    <a:pt x="108" y="588"/>
                  </a:cubicBezTo>
                  <a:cubicBezTo>
                    <a:pt x="114" y="594"/>
                    <a:pt x="120" y="600"/>
                    <a:pt x="126" y="605"/>
                  </a:cubicBezTo>
                  <a:cubicBezTo>
                    <a:pt x="129" y="607"/>
                    <a:pt x="132" y="610"/>
                    <a:pt x="135" y="612"/>
                  </a:cubicBezTo>
                  <a:cubicBezTo>
                    <a:pt x="138" y="615"/>
                    <a:pt x="142" y="617"/>
                    <a:pt x="145" y="619"/>
                  </a:cubicBezTo>
                  <a:cubicBezTo>
                    <a:pt x="151" y="624"/>
                    <a:pt x="158" y="628"/>
                    <a:pt x="166" y="633"/>
                  </a:cubicBezTo>
                  <a:cubicBezTo>
                    <a:pt x="161" y="625"/>
                    <a:pt x="157" y="618"/>
                    <a:pt x="153" y="611"/>
                  </a:cubicBezTo>
                  <a:cubicBezTo>
                    <a:pt x="151" y="608"/>
                    <a:pt x="149" y="605"/>
                    <a:pt x="147" y="602"/>
                  </a:cubicBezTo>
                  <a:cubicBezTo>
                    <a:pt x="145" y="598"/>
                    <a:pt x="143" y="595"/>
                    <a:pt x="141" y="592"/>
                  </a:cubicBezTo>
                  <a:cubicBezTo>
                    <a:pt x="137" y="585"/>
                    <a:pt x="132" y="579"/>
                    <a:pt x="128" y="572"/>
                  </a:cubicBezTo>
                  <a:cubicBezTo>
                    <a:pt x="123" y="565"/>
                    <a:pt x="118" y="558"/>
                    <a:pt x="112" y="550"/>
                  </a:cubicBezTo>
                  <a:cubicBezTo>
                    <a:pt x="107" y="541"/>
                    <a:pt x="96" y="526"/>
                    <a:pt x="82" y="499"/>
                  </a:cubicBezTo>
                  <a:cubicBezTo>
                    <a:pt x="67" y="471"/>
                    <a:pt x="51" y="430"/>
                    <a:pt x="43" y="394"/>
                  </a:cubicBezTo>
                  <a:cubicBezTo>
                    <a:pt x="41" y="386"/>
                    <a:pt x="39" y="377"/>
                    <a:pt x="37" y="370"/>
                  </a:cubicBezTo>
                  <a:cubicBezTo>
                    <a:pt x="36" y="362"/>
                    <a:pt x="35" y="355"/>
                    <a:pt x="34" y="349"/>
                  </a:cubicBezTo>
                  <a:cubicBezTo>
                    <a:pt x="33" y="344"/>
                    <a:pt x="32" y="339"/>
                    <a:pt x="32" y="336"/>
                  </a:cubicBezTo>
                  <a:cubicBezTo>
                    <a:pt x="31" y="333"/>
                    <a:pt x="31" y="331"/>
                    <a:pt x="31" y="331"/>
                  </a:cubicBezTo>
                  <a:cubicBezTo>
                    <a:pt x="31" y="331"/>
                    <a:pt x="27" y="297"/>
                    <a:pt x="27" y="256"/>
                  </a:cubicBezTo>
                  <a:cubicBezTo>
                    <a:pt x="28" y="214"/>
                    <a:pt x="34" y="166"/>
                    <a:pt x="40" y="138"/>
                  </a:cubicBezTo>
                  <a:cubicBezTo>
                    <a:pt x="44" y="115"/>
                    <a:pt x="47" y="104"/>
                    <a:pt x="48" y="97"/>
                  </a:cubicBezTo>
                  <a:cubicBezTo>
                    <a:pt x="53" y="78"/>
                    <a:pt x="56" y="62"/>
                    <a:pt x="59" y="47"/>
                  </a:cubicBezTo>
                  <a:cubicBezTo>
                    <a:pt x="61" y="32"/>
                    <a:pt x="63" y="18"/>
                    <a:pt x="66"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2" name="Freeform 21">
              <a:extLst>
                <a:ext uri="{FF2B5EF4-FFF2-40B4-BE49-F238E27FC236}">
                  <a16:creationId xmlns:a16="http://schemas.microsoft.com/office/drawing/2014/main" id="{1EBE1938-4865-CBAD-E799-E5BDBF69A4F2}"/>
                </a:ext>
              </a:extLst>
            </p:cNvPr>
            <p:cNvSpPr>
              <a:spLocks/>
            </p:cNvSpPr>
            <p:nvPr/>
          </p:nvSpPr>
          <p:spPr bwMode="auto">
            <a:xfrm>
              <a:off x="-1143000" y="-560388"/>
              <a:ext cx="285750" cy="277813"/>
            </a:xfrm>
            <a:custGeom>
              <a:avLst/>
              <a:gdLst>
                <a:gd name="T0" fmla="*/ 0 w 133"/>
                <a:gd name="T1" fmla="*/ 103 h 129"/>
                <a:gd name="T2" fmla="*/ 32 w 133"/>
                <a:gd name="T3" fmla="*/ 86 h 129"/>
                <a:gd name="T4" fmla="*/ 67 w 133"/>
                <a:gd name="T5" fmla="*/ 49 h 129"/>
                <a:gd name="T6" fmla="*/ 87 w 133"/>
                <a:gd name="T7" fmla="*/ 32 h 129"/>
                <a:gd name="T8" fmla="*/ 88 w 133"/>
                <a:gd name="T9" fmla="*/ 31 h 129"/>
                <a:gd name="T10" fmla="*/ 88 w 133"/>
                <a:gd name="T11" fmla="*/ 31 h 129"/>
                <a:gd name="T12" fmla="*/ 88 w 133"/>
                <a:gd name="T13" fmla="*/ 31 h 129"/>
                <a:gd name="T14" fmla="*/ 88 w 133"/>
                <a:gd name="T15" fmla="*/ 31 h 129"/>
                <a:gd name="T16" fmla="*/ 93 w 133"/>
                <a:gd name="T17" fmla="*/ 49 h 129"/>
                <a:gd name="T18" fmla="*/ 104 w 133"/>
                <a:gd name="T19" fmla="*/ 98 h 129"/>
                <a:gd name="T20" fmla="*/ 123 w 133"/>
                <a:gd name="T21" fmla="*/ 129 h 129"/>
                <a:gd name="T22" fmla="*/ 130 w 133"/>
                <a:gd name="T23" fmla="*/ 93 h 129"/>
                <a:gd name="T24" fmla="*/ 119 w 133"/>
                <a:gd name="T25" fmla="*/ 42 h 129"/>
                <a:gd name="T26" fmla="*/ 115 w 133"/>
                <a:gd name="T27" fmla="*/ 27 h 129"/>
                <a:gd name="T28" fmla="*/ 114 w 133"/>
                <a:gd name="T29" fmla="*/ 23 h 129"/>
                <a:gd name="T30" fmla="*/ 112 w 133"/>
                <a:gd name="T31" fmla="*/ 18 h 129"/>
                <a:gd name="T32" fmla="*/ 110 w 133"/>
                <a:gd name="T33" fmla="*/ 13 h 129"/>
                <a:gd name="T34" fmla="*/ 107 w 133"/>
                <a:gd name="T35" fmla="*/ 8 h 129"/>
                <a:gd name="T36" fmla="*/ 101 w 133"/>
                <a:gd name="T37" fmla="*/ 2 h 129"/>
                <a:gd name="T38" fmla="*/ 100 w 133"/>
                <a:gd name="T39" fmla="*/ 2 h 129"/>
                <a:gd name="T40" fmla="*/ 100 w 133"/>
                <a:gd name="T41" fmla="*/ 1 h 129"/>
                <a:gd name="T42" fmla="*/ 99 w 133"/>
                <a:gd name="T43" fmla="*/ 1 h 129"/>
                <a:gd name="T44" fmla="*/ 99 w 133"/>
                <a:gd name="T45" fmla="*/ 1 h 129"/>
                <a:gd name="T46" fmla="*/ 99 w 133"/>
                <a:gd name="T47" fmla="*/ 2 h 129"/>
                <a:gd name="T48" fmla="*/ 99 w 133"/>
                <a:gd name="T49" fmla="*/ 2 h 129"/>
                <a:gd name="T50" fmla="*/ 99 w 133"/>
                <a:gd name="T51" fmla="*/ 2 h 129"/>
                <a:gd name="T52" fmla="*/ 97 w 133"/>
                <a:gd name="T53" fmla="*/ 1 h 129"/>
                <a:gd name="T54" fmla="*/ 95 w 133"/>
                <a:gd name="T55" fmla="*/ 0 h 129"/>
                <a:gd name="T56" fmla="*/ 89 w 133"/>
                <a:gd name="T57" fmla="*/ 0 h 129"/>
                <a:gd name="T58" fmla="*/ 88 w 133"/>
                <a:gd name="T59" fmla="*/ 1 h 129"/>
                <a:gd name="T60" fmla="*/ 83 w 133"/>
                <a:gd name="T61" fmla="*/ 2 h 129"/>
                <a:gd name="T62" fmla="*/ 77 w 133"/>
                <a:gd name="T63" fmla="*/ 6 h 129"/>
                <a:gd name="T64" fmla="*/ 70 w 133"/>
                <a:gd name="T65" fmla="*/ 10 h 129"/>
                <a:gd name="T66" fmla="*/ 48 w 133"/>
                <a:gd name="T67" fmla="*/ 30 h 129"/>
                <a:gd name="T68" fmla="*/ 12 w 133"/>
                <a:gd name="T69" fmla="*/ 68 h 129"/>
                <a:gd name="T70" fmla="*/ 0 w 133"/>
                <a:gd name="T71" fmla="*/ 10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29">
                  <a:moveTo>
                    <a:pt x="0" y="103"/>
                  </a:moveTo>
                  <a:cubicBezTo>
                    <a:pt x="14" y="99"/>
                    <a:pt x="23" y="96"/>
                    <a:pt x="32" y="86"/>
                  </a:cubicBezTo>
                  <a:cubicBezTo>
                    <a:pt x="37" y="81"/>
                    <a:pt x="53" y="64"/>
                    <a:pt x="67" y="49"/>
                  </a:cubicBezTo>
                  <a:cubicBezTo>
                    <a:pt x="74" y="42"/>
                    <a:pt x="82" y="36"/>
                    <a:pt x="87" y="32"/>
                  </a:cubicBezTo>
                  <a:cubicBezTo>
                    <a:pt x="88" y="30"/>
                    <a:pt x="88" y="31"/>
                    <a:pt x="88" y="31"/>
                  </a:cubicBezTo>
                  <a:cubicBezTo>
                    <a:pt x="88" y="31"/>
                    <a:pt x="88" y="31"/>
                    <a:pt x="88" y="31"/>
                  </a:cubicBezTo>
                  <a:cubicBezTo>
                    <a:pt x="88" y="31"/>
                    <a:pt x="88" y="31"/>
                    <a:pt x="88" y="31"/>
                  </a:cubicBezTo>
                  <a:cubicBezTo>
                    <a:pt x="88" y="31"/>
                    <a:pt x="88" y="31"/>
                    <a:pt x="88" y="31"/>
                  </a:cubicBezTo>
                  <a:cubicBezTo>
                    <a:pt x="87" y="27"/>
                    <a:pt x="91" y="39"/>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43" name="Freeform 64">
            <a:extLst>
              <a:ext uri="{FF2B5EF4-FFF2-40B4-BE49-F238E27FC236}">
                <a16:creationId xmlns:a16="http://schemas.microsoft.com/office/drawing/2014/main" id="{EFF37CCE-96D4-6B04-17B7-FFA236518D3E}"/>
              </a:ext>
            </a:extLst>
          </p:cNvPr>
          <p:cNvSpPr>
            <a:spLocks noEditPoints="1"/>
          </p:cNvSpPr>
          <p:nvPr/>
        </p:nvSpPr>
        <p:spPr bwMode="auto">
          <a:xfrm rot="17100000">
            <a:off x="3473461" y="3679163"/>
            <a:ext cx="247624" cy="889505"/>
          </a:xfrm>
          <a:custGeom>
            <a:avLst/>
            <a:gdLst>
              <a:gd name="T0" fmla="*/ 87 w 189"/>
              <a:gd name="T1" fmla="*/ 32 h 662"/>
              <a:gd name="T2" fmla="*/ 63 w 189"/>
              <a:gd name="T3" fmla="*/ 70 h 662"/>
              <a:gd name="T4" fmla="*/ 36 w 189"/>
              <a:gd name="T5" fmla="*/ 162 h 662"/>
              <a:gd name="T6" fmla="*/ 28 w 189"/>
              <a:gd name="T7" fmla="*/ 363 h 662"/>
              <a:gd name="T8" fmla="*/ 30 w 189"/>
              <a:gd name="T9" fmla="*/ 382 h 662"/>
              <a:gd name="T10" fmla="*/ 39 w 189"/>
              <a:gd name="T11" fmla="*/ 430 h 662"/>
              <a:gd name="T12" fmla="*/ 57 w 189"/>
              <a:gd name="T13" fmla="*/ 488 h 662"/>
              <a:gd name="T14" fmla="*/ 81 w 189"/>
              <a:gd name="T15" fmla="*/ 540 h 662"/>
              <a:gd name="T16" fmla="*/ 131 w 189"/>
              <a:gd name="T17" fmla="*/ 617 h 662"/>
              <a:gd name="T18" fmla="*/ 158 w 189"/>
              <a:gd name="T19" fmla="*/ 641 h 662"/>
              <a:gd name="T20" fmla="*/ 189 w 189"/>
              <a:gd name="T21" fmla="*/ 662 h 662"/>
              <a:gd name="T22" fmla="*/ 170 w 189"/>
              <a:gd name="T23" fmla="*/ 631 h 662"/>
              <a:gd name="T24" fmla="*/ 151 w 189"/>
              <a:gd name="T25" fmla="*/ 601 h 662"/>
              <a:gd name="T26" fmla="*/ 105 w 189"/>
              <a:gd name="T27" fmla="*/ 528 h 662"/>
              <a:gd name="T28" fmla="*/ 60 w 189"/>
              <a:gd name="T29" fmla="*/ 399 h 662"/>
              <a:gd name="T30" fmla="*/ 55 w 189"/>
              <a:gd name="T31" fmla="*/ 365 h 662"/>
              <a:gd name="T32" fmla="*/ 50 w 189"/>
              <a:gd name="T33" fmla="*/ 285 h 662"/>
              <a:gd name="T34" fmla="*/ 71 w 189"/>
              <a:gd name="T35" fmla="*/ 126 h 662"/>
              <a:gd name="T36" fmla="*/ 88 w 189"/>
              <a:gd name="T37" fmla="*/ 32 h 662"/>
              <a:gd name="T38" fmla="*/ 104 w 189"/>
              <a:gd name="T39" fmla="*/ 98 h 662"/>
              <a:gd name="T40" fmla="*/ 130 w 189"/>
              <a:gd name="T41" fmla="*/ 93 h 662"/>
              <a:gd name="T42" fmla="*/ 115 w 189"/>
              <a:gd name="T43" fmla="*/ 27 h 662"/>
              <a:gd name="T44" fmla="*/ 112 w 189"/>
              <a:gd name="T45" fmla="*/ 18 h 662"/>
              <a:gd name="T46" fmla="*/ 107 w 189"/>
              <a:gd name="T47" fmla="*/ 8 h 662"/>
              <a:gd name="T48" fmla="*/ 100 w 189"/>
              <a:gd name="T49" fmla="*/ 2 h 662"/>
              <a:gd name="T50" fmla="*/ 99 w 189"/>
              <a:gd name="T51" fmla="*/ 1 h 662"/>
              <a:gd name="T52" fmla="*/ 99 w 189"/>
              <a:gd name="T53" fmla="*/ 2 h 662"/>
              <a:gd name="T54" fmla="*/ 99 w 189"/>
              <a:gd name="T55" fmla="*/ 2 h 662"/>
              <a:gd name="T56" fmla="*/ 95 w 189"/>
              <a:gd name="T57" fmla="*/ 0 h 662"/>
              <a:gd name="T58" fmla="*/ 88 w 189"/>
              <a:gd name="T59" fmla="*/ 1 h 662"/>
              <a:gd name="T60" fmla="*/ 77 w 189"/>
              <a:gd name="T61" fmla="*/ 6 h 662"/>
              <a:gd name="T62" fmla="*/ 48 w 189"/>
              <a:gd name="T63" fmla="*/ 30 h 662"/>
              <a:gd name="T64" fmla="*/ 0 w 189"/>
              <a:gd name="T65" fmla="*/ 103 h 662"/>
              <a:gd name="T66" fmla="*/ 67 w 189"/>
              <a:gd name="T67" fmla="*/ 49 h 662"/>
              <a:gd name="T68" fmla="*/ 88 w 189"/>
              <a:gd name="T69" fmla="*/ 3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9" h="662">
                <a:moveTo>
                  <a:pt x="67" y="49"/>
                </a:moveTo>
                <a:cubicBezTo>
                  <a:pt x="74" y="42"/>
                  <a:pt x="82" y="36"/>
                  <a:pt x="87" y="32"/>
                </a:cubicBezTo>
                <a:cubicBezTo>
                  <a:pt x="87" y="31"/>
                  <a:pt x="87" y="31"/>
                  <a:pt x="87" y="31"/>
                </a:cubicBezTo>
                <a:cubicBezTo>
                  <a:pt x="77" y="45"/>
                  <a:pt x="70" y="57"/>
                  <a:pt x="63" y="70"/>
                </a:cubicBezTo>
                <a:cubicBezTo>
                  <a:pt x="56" y="84"/>
                  <a:pt x="50" y="100"/>
                  <a:pt x="45" y="120"/>
                </a:cubicBezTo>
                <a:cubicBezTo>
                  <a:pt x="44" y="127"/>
                  <a:pt x="41" y="138"/>
                  <a:pt x="36" y="162"/>
                </a:cubicBezTo>
                <a:cubicBezTo>
                  <a:pt x="30" y="191"/>
                  <a:pt x="24" y="241"/>
                  <a:pt x="23" y="284"/>
                </a:cubicBezTo>
                <a:cubicBezTo>
                  <a:pt x="23" y="328"/>
                  <a:pt x="28" y="363"/>
                  <a:pt x="28" y="363"/>
                </a:cubicBezTo>
                <a:cubicBezTo>
                  <a:pt x="28" y="363"/>
                  <a:pt x="28" y="365"/>
                  <a:pt x="28" y="368"/>
                </a:cubicBezTo>
                <a:cubicBezTo>
                  <a:pt x="29" y="372"/>
                  <a:pt x="29" y="376"/>
                  <a:pt x="30" y="382"/>
                </a:cubicBezTo>
                <a:cubicBezTo>
                  <a:pt x="31" y="389"/>
                  <a:pt x="32" y="396"/>
                  <a:pt x="34" y="404"/>
                </a:cubicBezTo>
                <a:cubicBezTo>
                  <a:pt x="35" y="412"/>
                  <a:pt x="37" y="421"/>
                  <a:pt x="39" y="430"/>
                </a:cubicBezTo>
                <a:cubicBezTo>
                  <a:pt x="42" y="439"/>
                  <a:pt x="45" y="449"/>
                  <a:pt x="47" y="459"/>
                </a:cubicBezTo>
                <a:cubicBezTo>
                  <a:pt x="51" y="468"/>
                  <a:pt x="54" y="478"/>
                  <a:pt x="57" y="488"/>
                </a:cubicBezTo>
                <a:cubicBezTo>
                  <a:pt x="61" y="498"/>
                  <a:pt x="65" y="507"/>
                  <a:pt x="69" y="516"/>
                </a:cubicBezTo>
                <a:cubicBezTo>
                  <a:pt x="73" y="525"/>
                  <a:pt x="77" y="533"/>
                  <a:pt x="81" y="540"/>
                </a:cubicBezTo>
                <a:cubicBezTo>
                  <a:pt x="96" y="569"/>
                  <a:pt x="108" y="585"/>
                  <a:pt x="113" y="594"/>
                </a:cubicBezTo>
                <a:cubicBezTo>
                  <a:pt x="120" y="603"/>
                  <a:pt x="126" y="610"/>
                  <a:pt x="131" y="617"/>
                </a:cubicBezTo>
                <a:cubicBezTo>
                  <a:pt x="137" y="623"/>
                  <a:pt x="143" y="629"/>
                  <a:pt x="149" y="634"/>
                </a:cubicBezTo>
                <a:cubicBezTo>
                  <a:pt x="152" y="636"/>
                  <a:pt x="155" y="639"/>
                  <a:pt x="158" y="641"/>
                </a:cubicBezTo>
                <a:cubicBezTo>
                  <a:pt x="161" y="644"/>
                  <a:pt x="165" y="646"/>
                  <a:pt x="168" y="648"/>
                </a:cubicBezTo>
                <a:cubicBezTo>
                  <a:pt x="174" y="653"/>
                  <a:pt x="181" y="657"/>
                  <a:pt x="189" y="662"/>
                </a:cubicBezTo>
                <a:cubicBezTo>
                  <a:pt x="184" y="654"/>
                  <a:pt x="180" y="647"/>
                  <a:pt x="176" y="640"/>
                </a:cubicBezTo>
                <a:cubicBezTo>
                  <a:pt x="174" y="637"/>
                  <a:pt x="172" y="634"/>
                  <a:pt x="170" y="631"/>
                </a:cubicBezTo>
                <a:cubicBezTo>
                  <a:pt x="168" y="627"/>
                  <a:pt x="166" y="624"/>
                  <a:pt x="164" y="621"/>
                </a:cubicBezTo>
                <a:cubicBezTo>
                  <a:pt x="160" y="614"/>
                  <a:pt x="155" y="608"/>
                  <a:pt x="151" y="601"/>
                </a:cubicBezTo>
                <a:cubicBezTo>
                  <a:pt x="146" y="594"/>
                  <a:pt x="141" y="587"/>
                  <a:pt x="135" y="579"/>
                </a:cubicBezTo>
                <a:cubicBezTo>
                  <a:pt x="130" y="570"/>
                  <a:pt x="119" y="555"/>
                  <a:pt x="105" y="528"/>
                </a:cubicBezTo>
                <a:cubicBezTo>
                  <a:pt x="90" y="500"/>
                  <a:pt x="74" y="459"/>
                  <a:pt x="66" y="423"/>
                </a:cubicBezTo>
                <a:cubicBezTo>
                  <a:pt x="64" y="415"/>
                  <a:pt x="62" y="406"/>
                  <a:pt x="60" y="399"/>
                </a:cubicBezTo>
                <a:cubicBezTo>
                  <a:pt x="59" y="391"/>
                  <a:pt x="58" y="384"/>
                  <a:pt x="57" y="378"/>
                </a:cubicBezTo>
                <a:cubicBezTo>
                  <a:pt x="56" y="373"/>
                  <a:pt x="55" y="368"/>
                  <a:pt x="55" y="365"/>
                </a:cubicBezTo>
                <a:cubicBezTo>
                  <a:pt x="54" y="362"/>
                  <a:pt x="54" y="360"/>
                  <a:pt x="54" y="360"/>
                </a:cubicBezTo>
                <a:cubicBezTo>
                  <a:pt x="54" y="360"/>
                  <a:pt x="50" y="326"/>
                  <a:pt x="50" y="285"/>
                </a:cubicBezTo>
                <a:cubicBezTo>
                  <a:pt x="51" y="243"/>
                  <a:pt x="57" y="195"/>
                  <a:pt x="63" y="167"/>
                </a:cubicBezTo>
                <a:cubicBezTo>
                  <a:pt x="67" y="144"/>
                  <a:pt x="70" y="133"/>
                  <a:pt x="71" y="126"/>
                </a:cubicBezTo>
                <a:cubicBezTo>
                  <a:pt x="76" y="107"/>
                  <a:pt x="79" y="91"/>
                  <a:pt x="82" y="76"/>
                </a:cubicBezTo>
                <a:cubicBezTo>
                  <a:pt x="84" y="62"/>
                  <a:pt x="86" y="48"/>
                  <a:pt x="88" y="32"/>
                </a:cubicBezTo>
                <a:cubicBezTo>
                  <a:pt x="89" y="35"/>
                  <a:pt x="92" y="43"/>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ubicBezTo>
                  <a:pt x="14" y="99"/>
                  <a:pt x="23" y="96"/>
                  <a:pt x="32" y="86"/>
                </a:cubicBezTo>
                <a:cubicBezTo>
                  <a:pt x="37" y="81"/>
                  <a:pt x="53" y="64"/>
                  <a:pt x="67" y="49"/>
                </a:cubicBezTo>
                <a:close/>
                <a:moveTo>
                  <a:pt x="88" y="30"/>
                </a:moveTo>
                <a:cubicBezTo>
                  <a:pt x="88" y="30"/>
                  <a:pt x="88" y="30"/>
                  <a:pt x="88" y="30"/>
                </a:cubicBezTo>
                <a:cubicBezTo>
                  <a:pt x="88" y="30"/>
                  <a:pt x="88" y="30"/>
                  <a:pt x="88" y="30"/>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pic>
        <p:nvPicPr>
          <p:cNvPr id="49" name="Graphic 48" descr="Architecture with solid fill">
            <a:extLst>
              <a:ext uri="{FF2B5EF4-FFF2-40B4-BE49-F238E27FC236}">
                <a16:creationId xmlns:a16="http://schemas.microsoft.com/office/drawing/2014/main" id="{572B4A34-771B-ED87-8531-B56D0F1C07D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37522" y="3431302"/>
            <a:ext cx="859544" cy="859544"/>
          </a:xfrm>
          <a:prstGeom prst="rect">
            <a:avLst/>
          </a:prstGeom>
        </p:spPr>
      </p:pic>
      <p:pic>
        <p:nvPicPr>
          <p:cNvPr id="51" name="Graphic 50" descr="Business Growth with solid fill">
            <a:extLst>
              <a:ext uri="{FF2B5EF4-FFF2-40B4-BE49-F238E27FC236}">
                <a16:creationId xmlns:a16="http://schemas.microsoft.com/office/drawing/2014/main" id="{8D2ED967-7621-02BE-436A-C2012CF8F8B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26004" y="4611086"/>
            <a:ext cx="859544" cy="859544"/>
          </a:xfrm>
          <a:prstGeom prst="rect">
            <a:avLst/>
          </a:prstGeom>
        </p:spPr>
      </p:pic>
      <p:pic>
        <p:nvPicPr>
          <p:cNvPr id="53" name="Graphic 52" descr="Continuous Improvement with solid fill">
            <a:extLst>
              <a:ext uri="{FF2B5EF4-FFF2-40B4-BE49-F238E27FC236}">
                <a16:creationId xmlns:a16="http://schemas.microsoft.com/office/drawing/2014/main" id="{716B82DE-F097-8C44-C14B-EBDC1E374C6C}"/>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4226708" y="3432614"/>
            <a:ext cx="859544" cy="859544"/>
          </a:xfrm>
          <a:prstGeom prst="rect">
            <a:avLst/>
          </a:prstGeom>
        </p:spPr>
      </p:pic>
      <p:pic>
        <p:nvPicPr>
          <p:cNvPr id="55" name="Graphic 54" descr="Connections with solid fill">
            <a:extLst>
              <a:ext uri="{FF2B5EF4-FFF2-40B4-BE49-F238E27FC236}">
                <a16:creationId xmlns:a16="http://schemas.microsoft.com/office/drawing/2014/main" id="{D134A098-86FD-30CA-5C31-FB97D7C1940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24776" y="2687717"/>
            <a:ext cx="859544" cy="859544"/>
          </a:xfrm>
          <a:prstGeom prst="rect">
            <a:avLst/>
          </a:prstGeom>
        </p:spPr>
      </p:pic>
      <p:pic>
        <p:nvPicPr>
          <p:cNvPr id="57" name="Graphic 56" descr="Checklist with solid fill">
            <a:extLst>
              <a:ext uri="{FF2B5EF4-FFF2-40B4-BE49-F238E27FC236}">
                <a16:creationId xmlns:a16="http://schemas.microsoft.com/office/drawing/2014/main" id="{1A716D5B-E117-F861-8314-2565F24344B6}"/>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4744609" y="4662377"/>
            <a:ext cx="859544" cy="859544"/>
          </a:xfrm>
          <a:prstGeom prst="rect">
            <a:avLst/>
          </a:prstGeom>
        </p:spPr>
      </p:pic>
      <p:sp>
        <p:nvSpPr>
          <p:cNvPr id="17" name="TextBox 16">
            <a:extLst>
              <a:ext uri="{FF2B5EF4-FFF2-40B4-BE49-F238E27FC236}">
                <a16:creationId xmlns:a16="http://schemas.microsoft.com/office/drawing/2014/main" id="{46B78560-8B33-BD2D-3AD0-72DE3550F5FA}"/>
              </a:ext>
            </a:extLst>
          </p:cNvPr>
          <p:cNvSpPr txBox="1"/>
          <p:nvPr/>
        </p:nvSpPr>
        <p:spPr>
          <a:xfrm>
            <a:off x="292320" y="757559"/>
            <a:ext cx="11460330" cy="1421928"/>
          </a:xfrm>
          <a:prstGeom prst="rect">
            <a:avLst/>
          </a:prstGeom>
          <a:noFill/>
        </p:spPr>
        <p:txBody>
          <a:bodyPr wrap="square">
            <a:spAutoFit/>
          </a:bodyPr>
          <a:lstStyle/>
          <a:p>
            <a:pPr marL="336550" indent="-285750" algn="just">
              <a:lnSpc>
                <a:spcPct val="90000"/>
              </a:lnSpc>
              <a:buFont typeface="Arial" panose="020B0604020202020204" pitchFamily="34" charset="0"/>
              <a:buChar char="•"/>
            </a:pPr>
            <a:r>
              <a:rPr lang="es-PR" sz="1600" dirty="0">
                <a:solidFill>
                  <a:schemeClr val="tx1"/>
                </a:solidFill>
                <a:latin typeface="Montserrat" panose="00000500000000000000" pitchFamily="2" charset="0"/>
                <a:cs typeface="Calibri" panose="020F0502020204030204" pitchFamily="34" charset="0"/>
              </a:rPr>
              <a:t>Al concluir la vigencia de los fondos, las escuelas tienen la responsabilidad de someter un informe de logros a la DSE. Este informe se tiene que radicar dentro de los </a:t>
            </a:r>
            <a:r>
              <a:rPr lang="es-PR" sz="1600" b="1" dirty="0">
                <a:solidFill>
                  <a:schemeClr val="tx1"/>
                </a:solidFill>
                <a:latin typeface="Montserrat" panose="00000500000000000000" pitchFamily="2" charset="0"/>
                <a:cs typeface="Calibri" panose="020F0502020204030204" pitchFamily="34" charset="0"/>
              </a:rPr>
              <a:t>diez (10) días subsiguientes de la culminación de la vigencia de los fondos</a:t>
            </a:r>
            <a:r>
              <a:rPr lang="es-PR" sz="1600" dirty="0">
                <a:solidFill>
                  <a:schemeClr val="tx1"/>
                </a:solidFill>
                <a:latin typeface="Montserrat" panose="00000500000000000000" pitchFamily="2" charset="0"/>
                <a:cs typeface="Calibri" panose="020F0502020204030204" pitchFamily="34" charset="0"/>
              </a:rPr>
              <a:t>, utilizando el formulario oficial que emita el Programa para estos propósitos.</a:t>
            </a:r>
          </a:p>
          <a:p>
            <a:pPr marL="50800" algn="just">
              <a:lnSpc>
                <a:spcPct val="90000"/>
              </a:lnSpc>
            </a:pPr>
            <a:endParaRPr lang="es-PR" sz="1600" dirty="0">
              <a:solidFill>
                <a:schemeClr val="tx1"/>
              </a:solidFill>
              <a:latin typeface="Montserrat" panose="00000500000000000000" pitchFamily="2" charset="0"/>
              <a:cs typeface="Calibri" panose="020F0502020204030204" pitchFamily="34" charset="0"/>
            </a:endParaRPr>
          </a:p>
          <a:p>
            <a:pPr marL="336550" indent="-285750" algn="just">
              <a:lnSpc>
                <a:spcPct val="90000"/>
              </a:lnSpc>
              <a:buFont typeface="Arial" panose="020B0604020202020204" pitchFamily="34" charset="0"/>
              <a:buChar char="•"/>
            </a:pPr>
            <a:r>
              <a:rPr lang="es-PR" sz="1600" dirty="0">
                <a:solidFill>
                  <a:schemeClr val="tx1"/>
                </a:solidFill>
                <a:latin typeface="Montserrat" panose="00000500000000000000" pitchFamily="2" charset="0"/>
                <a:cs typeface="Calibri" panose="020F0502020204030204" pitchFamily="34" charset="0"/>
              </a:rPr>
              <a:t>El Informe de Logros debe proveer información relacionada con:</a:t>
            </a:r>
            <a:endParaRPr lang="en-US" sz="1600" dirty="0">
              <a:solidFill>
                <a:schemeClr val="tx1"/>
              </a:solidFill>
              <a:latin typeface="Montserrat" panose="00000500000000000000" pitchFamily="2" charset="0"/>
              <a:cs typeface="Calibri" panose="020F0502020204030204" pitchFamily="34" charset="0"/>
            </a:endParaRPr>
          </a:p>
          <a:p>
            <a:pPr marL="336550" indent="-285750" algn="just">
              <a:lnSpc>
                <a:spcPct val="90000"/>
              </a:lnSpc>
              <a:buFont typeface="Arial" panose="020B0604020202020204" pitchFamily="34" charset="0"/>
              <a:buChar char="•"/>
            </a:pPr>
            <a:endParaRPr lang="en-US" sz="1600" dirty="0">
              <a:solidFill>
                <a:schemeClr val="tx1"/>
              </a:solidFill>
              <a:latin typeface="Montserrat" panose="00000500000000000000" pitchFamily="2" charset="0"/>
              <a:cs typeface="Calibri" panose="020F0502020204030204" pitchFamily="34" charset="0"/>
            </a:endParaRPr>
          </a:p>
        </p:txBody>
      </p:sp>
    </p:spTree>
    <p:extLst>
      <p:ext uri="{BB962C8B-B14F-4D97-AF65-F5344CB8AC3E}">
        <p14:creationId xmlns:p14="http://schemas.microsoft.com/office/powerpoint/2010/main" val="298029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n-US" sz="2800" b="1" dirty="0"/>
              <a:t>Stronger Connections Grant Program (SCG)</a:t>
            </a:r>
            <a:endParaRPr lang="es-US" sz="5400" b="1" dirty="0">
              <a:solidFill>
                <a:schemeClr val="tx1"/>
              </a:solidFill>
              <a:latin typeface="Montserrat" panose="00000500000000000000" pitchFamily="2" charset="0"/>
            </a:endParaRPr>
          </a:p>
        </p:txBody>
      </p:sp>
      <p:sp>
        <p:nvSpPr>
          <p:cNvPr id="9" name="Freeform 6">
            <a:extLst>
              <a:ext uri="{FF2B5EF4-FFF2-40B4-BE49-F238E27FC236}">
                <a16:creationId xmlns:a16="http://schemas.microsoft.com/office/drawing/2014/main" id="{D13D35BE-231B-A2C4-AA23-97549ADD1A4E}"/>
              </a:ext>
            </a:extLst>
          </p:cNvPr>
          <p:cNvSpPr>
            <a:spLocks/>
          </p:cNvSpPr>
          <p:nvPr/>
        </p:nvSpPr>
        <p:spPr bwMode="auto">
          <a:xfrm>
            <a:off x="9269245" y="4521134"/>
            <a:ext cx="1802426" cy="910378"/>
          </a:xfrm>
          <a:custGeom>
            <a:avLst/>
            <a:gdLst>
              <a:gd name="T0" fmla="*/ 476 w 2360"/>
              <a:gd name="T1" fmla="*/ 0 h 1193"/>
              <a:gd name="T2" fmla="*/ 1889 w 2360"/>
              <a:gd name="T3" fmla="*/ 0 h 1193"/>
              <a:gd name="T4" fmla="*/ 1953 w 2360"/>
              <a:gd name="T5" fmla="*/ 6 h 1193"/>
              <a:gd name="T6" fmla="*/ 2016 w 2360"/>
              <a:gd name="T7" fmla="*/ 18 h 1193"/>
              <a:gd name="T8" fmla="*/ 2073 w 2360"/>
              <a:gd name="T9" fmla="*/ 38 h 1193"/>
              <a:gd name="T10" fmla="*/ 2128 w 2360"/>
              <a:gd name="T11" fmla="*/ 66 h 1193"/>
              <a:gd name="T12" fmla="*/ 2178 w 2360"/>
              <a:gd name="T13" fmla="*/ 99 h 1193"/>
              <a:gd name="T14" fmla="*/ 2224 w 2360"/>
              <a:gd name="T15" fmla="*/ 140 h 1193"/>
              <a:gd name="T16" fmla="*/ 2262 w 2360"/>
              <a:gd name="T17" fmla="*/ 184 h 1193"/>
              <a:gd name="T18" fmla="*/ 2296 w 2360"/>
              <a:gd name="T19" fmla="*/ 235 h 1193"/>
              <a:gd name="T20" fmla="*/ 2323 w 2360"/>
              <a:gd name="T21" fmla="*/ 289 h 1193"/>
              <a:gd name="T22" fmla="*/ 2343 w 2360"/>
              <a:gd name="T23" fmla="*/ 346 h 1193"/>
              <a:gd name="T24" fmla="*/ 2356 w 2360"/>
              <a:gd name="T25" fmla="*/ 406 h 1193"/>
              <a:gd name="T26" fmla="*/ 2360 w 2360"/>
              <a:gd name="T27" fmla="*/ 470 h 1193"/>
              <a:gd name="T28" fmla="*/ 2360 w 2360"/>
              <a:gd name="T29" fmla="*/ 1193 h 1193"/>
              <a:gd name="T30" fmla="*/ 0 w 2360"/>
              <a:gd name="T31" fmla="*/ 1193 h 1193"/>
              <a:gd name="T32" fmla="*/ 0 w 2360"/>
              <a:gd name="T33" fmla="*/ 470 h 1193"/>
              <a:gd name="T34" fmla="*/ 4 w 2360"/>
              <a:gd name="T35" fmla="*/ 406 h 1193"/>
              <a:gd name="T36" fmla="*/ 17 w 2360"/>
              <a:gd name="T37" fmla="*/ 346 h 1193"/>
              <a:gd name="T38" fmla="*/ 37 w 2360"/>
              <a:gd name="T39" fmla="*/ 289 h 1193"/>
              <a:gd name="T40" fmla="*/ 65 w 2360"/>
              <a:gd name="T41" fmla="*/ 235 h 1193"/>
              <a:gd name="T42" fmla="*/ 99 w 2360"/>
              <a:gd name="T43" fmla="*/ 184 h 1193"/>
              <a:gd name="T44" fmla="*/ 139 w 2360"/>
              <a:gd name="T45" fmla="*/ 140 h 1193"/>
              <a:gd name="T46" fmla="*/ 186 w 2360"/>
              <a:gd name="T47" fmla="*/ 99 h 1193"/>
              <a:gd name="T48" fmla="*/ 236 w 2360"/>
              <a:gd name="T49" fmla="*/ 66 h 1193"/>
              <a:gd name="T50" fmla="*/ 291 w 2360"/>
              <a:gd name="T51" fmla="*/ 38 h 1193"/>
              <a:gd name="T52" fmla="*/ 350 w 2360"/>
              <a:gd name="T53" fmla="*/ 18 h 1193"/>
              <a:gd name="T54" fmla="*/ 412 w 2360"/>
              <a:gd name="T55" fmla="*/ 6 h 1193"/>
              <a:gd name="T56" fmla="*/ 476 w 2360"/>
              <a:gd name="T57" fmla="*/ 0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0" h="1193">
                <a:moveTo>
                  <a:pt x="476" y="0"/>
                </a:moveTo>
                <a:lnTo>
                  <a:pt x="1889" y="0"/>
                </a:lnTo>
                <a:lnTo>
                  <a:pt x="1953" y="6"/>
                </a:lnTo>
                <a:lnTo>
                  <a:pt x="2016" y="18"/>
                </a:lnTo>
                <a:lnTo>
                  <a:pt x="2073" y="38"/>
                </a:lnTo>
                <a:lnTo>
                  <a:pt x="2128" y="66"/>
                </a:lnTo>
                <a:lnTo>
                  <a:pt x="2178" y="99"/>
                </a:lnTo>
                <a:lnTo>
                  <a:pt x="2224" y="140"/>
                </a:lnTo>
                <a:lnTo>
                  <a:pt x="2262" y="184"/>
                </a:lnTo>
                <a:lnTo>
                  <a:pt x="2296" y="235"/>
                </a:lnTo>
                <a:lnTo>
                  <a:pt x="2323" y="289"/>
                </a:lnTo>
                <a:lnTo>
                  <a:pt x="2343" y="346"/>
                </a:lnTo>
                <a:lnTo>
                  <a:pt x="2356" y="406"/>
                </a:lnTo>
                <a:lnTo>
                  <a:pt x="2360" y="470"/>
                </a:lnTo>
                <a:lnTo>
                  <a:pt x="2360" y="1193"/>
                </a:lnTo>
                <a:lnTo>
                  <a:pt x="0" y="1193"/>
                </a:lnTo>
                <a:lnTo>
                  <a:pt x="0" y="470"/>
                </a:lnTo>
                <a:lnTo>
                  <a:pt x="4" y="406"/>
                </a:lnTo>
                <a:lnTo>
                  <a:pt x="17" y="346"/>
                </a:lnTo>
                <a:lnTo>
                  <a:pt x="37" y="289"/>
                </a:lnTo>
                <a:lnTo>
                  <a:pt x="65" y="235"/>
                </a:lnTo>
                <a:lnTo>
                  <a:pt x="99" y="184"/>
                </a:lnTo>
                <a:lnTo>
                  <a:pt x="139" y="140"/>
                </a:lnTo>
                <a:lnTo>
                  <a:pt x="186" y="99"/>
                </a:lnTo>
                <a:lnTo>
                  <a:pt x="236" y="66"/>
                </a:lnTo>
                <a:lnTo>
                  <a:pt x="291" y="38"/>
                </a:lnTo>
                <a:lnTo>
                  <a:pt x="350" y="18"/>
                </a:lnTo>
                <a:lnTo>
                  <a:pt x="412" y="6"/>
                </a:lnTo>
                <a:lnTo>
                  <a:pt x="476"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52A8EBE4-A7CF-5B41-14D0-E0156F77D377}"/>
              </a:ext>
            </a:extLst>
          </p:cNvPr>
          <p:cNvSpPr>
            <a:spLocks/>
          </p:cNvSpPr>
          <p:nvPr/>
        </p:nvSpPr>
        <p:spPr bwMode="auto">
          <a:xfrm>
            <a:off x="9654170" y="3305260"/>
            <a:ext cx="1037159" cy="1015774"/>
          </a:xfrm>
          <a:custGeom>
            <a:avLst/>
            <a:gdLst>
              <a:gd name="T0" fmla="*/ 679 w 1357"/>
              <a:gd name="T1" fmla="*/ 0 h 1331"/>
              <a:gd name="T2" fmla="*/ 752 w 1357"/>
              <a:gd name="T3" fmla="*/ 4 h 1331"/>
              <a:gd name="T4" fmla="*/ 824 w 1357"/>
              <a:gd name="T5" fmla="*/ 16 h 1331"/>
              <a:gd name="T6" fmla="*/ 892 w 1357"/>
              <a:gd name="T7" fmla="*/ 34 h 1331"/>
              <a:gd name="T8" fmla="*/ 959 w 1357"/>
              <a:gd name="T9" fmla="*/ 60 h 1331"/>
              <a:gd name="T10" fmla="*/ 1020 w 1357"/>
              <a:gd name="T11" fmla="*/ 91 h 1331"/>
              <a:gd name="T12" fmla="*/ 1078 w 1357"/>
              <a:gd name="T13" fmla="*/ 129 h 1331"/>
              <a:gd name="T14" fmla="*/ 1132 w 1357"/>
              <a:gd name="T15" fmla="*/ 172 h 1331"/>
              <a:gd name="T16" fmla="*/ 1182 w 1357"/>
              <a:gd name="T17" fmla="*/ 221 h 1331"/>
              <a:gd name="T18" fmla="*/ 1225 w 1357"/>
              <a:gd name="T19" fmla="*/ 272 h 1331"/>
              <a:gd name="T20" fmla="*/ 1263 w 1357"/>
              <a:gd name="T21" fmla="*/ 329 h 1331"/>
              <a:gd name="T22" fmla="*/ 1296 w 1357"/>
              <a:gd name="T23" fmla="*/ 391 h 1331"/>
              <a:gd name="T24" fmla="*/ 1322 w 1357"/>
              <a:gd name="T25" fmla="*/ 455 h 1331"/>
              <a:gd name="T26" fmla="*/ 1342 w 1357"/>
              <a:gd name="T27" fmla="*/ 523 h 1331"/>
              <a:gd name="T28" fmla="*/ 1353 w 1357"/>
              <a:gd name="T29" fmla="*/ 593 h 1331"/>
              <a:gd name="T30" fmla="*/ 1357 w 1357"/>
              <a:gd name="T31" fmla="*/ 666 h 1331"/>
              <a:gd name="T32" fmla="*/ 1353 w 1357"/>
              <a:gd name="T33" fmla="*/ 738 h 1331"/>
              <a:gd name="T34" fmla="*/ 1342 w 1357"/>
              <a:gd name="T35" fmla="*/ 808 h 1331"/>
              <a:gd name="T36" fmla="*/ 1322 w 1357"/>
              <a:gd name="T37" fmla="*/ 876 h 1331"/>
              <a:gd name="T38" fmla="*/ 1296 w 1357"/>
              <a:gd name="T39" fmla="*/ 940 h 1331"/>
              <a:gd name="T40" fmla="*/ 1263 w 1357"/>
              <a:gd name="T41" fmla="*/ 1002 h 1331"/>
              <a:gd name="T42" fmla="*/ 1225 w 1357"/>
              <a:gd name="T43" fmla="*/ 1059 h 1331"/>
              <a:gd name="T44" fmla="*/ 1182 w 1357"/>
              <a:gd name="T45" fmla="*/ 1112 h 1331"/>
              <a:gd name="T46" fmla="*/ 1132 w 1357"/>
              <a:gd name="T47" fmla="*/ 1159 h 1331"/>
              <a:gd name="T48" fmla="*/ 1078 w 1357"/>
              <a:gd name="T49" fmla="*/ 1203 h 1331"/>
              <a:gd name="T50" fmla="*/ 1020 w 1357"/>
              <a:gd name="T51" fmla="*/ 1240 h 1331"/>
              <a:gd name="T52" fmla="*/ 959 w 1357"/>
              <a:gd name="T53" fmla="*/ 1271 h 1331"/>
              <a:gd name="T54" fmla="*/ 892 w 1357"/>
              <a:gd name="T55" fmla="*/ 1297 h 1331"/>
              <a:gd name="T56" fmla="*/ 824 w 1357"/>
              <a:gd name="T57" fmla="*/ 1316 h 1331"/>
              <a:gd name="T58" fmla="*/ 752 w 1357"/>
              <a:gd name="T59" fmla="*/ 1327 h 1331"/>
              <a:gd name="T60" fmla="*/ 679 w 1357"/>
              <a:gd name="T61" fmla="*/ 1331 h 1331"/>
              <a:gd name="T62" fmla="*/ 605 w 1357"/>
              <a:gd name="T63" fmla="*/ 1327 h 1331"/>
              <a:gd name="T64" fmla="*/ 532 w 1357"/>
              <a:gd name="T65" fmla="*/ 1316 h 1331"/>
              <a:gd name="T66" fmla="*/ 464 w 1357"/>
              <a:gd name="T67" fmla="*/ 1297 h 1331"/>
              <a:gd name="T68" fmla="*/ 398 w 1357"/>
              <a:gd name="T69" fmla="*/ 1271 h 1331"/>
              <a:gd name="T70" fmla="*/ 336 w 1357"/>
              <a:gd name="T71" fmla="*/ 1240 h 1331"/>
              <a:gd name="T72" fmla="*/ 277 w 1357"/>
              <a:gd name="T73" fmla="*/ 1203 h 1331"/>
              <a:gd name="T74" fmla="*/ 223 w 1357"/>
              <a:gd name="T75" fmla="*/ 1159 h 1331"/>
              <a:gd name="T76" fmla="*/ 175 w 1357"/>
              <a:gd name="T77" fmla="*/ 1112 h 1331"/>
              <a:gd name="T78" fmla="*/ 131 w 1357"/>
              <a:gd name="T79" fmla="*/ 1059 h 1331"/>
              <a:gd name="T80" fmla="*/ 92 w 1357"/>
              <a:gd name="T81" fmla="*/ 1002 h 1331"/>
              <a:gd name="T82" fmla="*/ 59 w 1357"/>
              <a:gd name="T83" fmla="*/ 940 h 1331"/>
              <a:gd name="T84" fmla="*/ 34 w 1357"/>
              <a:gd name="T85" fmla="*/ 876 h 1331"/>
              <a:gd name="T86" fmla="*/ 15 w 1357"/>
              <a:gd name="T87" fmla="*/ 808 h 1331"/>
              <a:gd name="T88" fmla="*/ 3 w 1357"/>
              <a:gd name="T89" fmla="*/ 738 h 1331"/>
              <a:gd name="T90" fmla="*/ 0 w 1357"/>
              <a:gd name="T91" fmla="*/ 666 h 1331"/>
              <a:gd name="T92" fmla="*/ 3 w 1357"/>
              <a:gd name="T93" fmla="*/ 593 h 1331"/>
              <a:gd name="T94" fmla="*/ 15 w 1357"/>
              <a:gd name="T95" fmla="*/ 523 h 1331"/>
              <a:gd name="T96" fmla="*/ 34 w 1357"/>
              <a:gd name="T97" fmla="*/ 455 h 1331"/>
              <a:gd name="T98" fmla="*/ 59 w 1357"/>
              <a:gd name="T99" fmla="*/ 391 h 1331"/>
              <a:gd name="T100" fmla="*/ 92 w 1357"/>
              <a:gd name="T101" fmla="*/ 329 h 1331"/>
              <a:gd name="T102" fmla="*/ 131 w 1357"/>
              <a:gd name="T103" fmla="*/ 272 h 1331"/>
              <a:gd name="T104" fmla="*/ 175 w 1357"/>
              <a:gd name="T105" fmla="*/ 221 h 1331"/>
              <a:gd name="T106" fmla="*/ 223 w 1357"/>
              <a:gd name="T107" fmla="*/ 172 h 1331"/>
              <a:gd name="T108" fmla="*/ 277 w 1357"/>
              <a:gd name="T109" fmla="*/ 129 h 1331"/>
              <a:gd name="T110" fmla="*/ 336 w 1357"/>
              <a:gd name="T111" fmla="*/ 91 h 1331"/>
              <a:gd name="T112" fmla="*/ 398 w 1357"/>
              <a:gd name="T113" fmla="*/ 60 h 1331"/>
              <a:gd name="T114" fmla="*/ 464 w 1357"/>
              <a:gd name="T115" fmla="*/ 34 h 1331"/>
              <a:gd name="T116" fmla="*/ 532 w 1357"/>
              <a:gd name="T117" fmla="*/ 16 h 1331"/>
              <a:gd name="T118" fmla="*/ 605 w 1357"/>
              <a:gd name="T119" fmla="*/ 4 h 1331"/>
              <a:gd name="T120" fmla="*/ 679 w 1357"/>
              <a:gd name="T121" fmla="*/ 0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7" h="1331">
                <a:moveTo>
                  <a:pt x="679" y="0"/>
                </a:moveTo>
                <a:lnTo>
                  <a:pt x="752" y="4"/>
                </a:lnTo>
                <a:lnTo>
                  <a:pt x="824" y="16"/>
                </a:lnTo>
                <a:lnTo>
                  <a:pt x="892" y="34"/>
                </a:lnTo>
                <a:lnTo>
                  <a:pt x="959" y="60"/>
                </a:lnTo>
                <a:lnTo>
                  <a:pt x="1020" y="91"/>
                </a:lnTo>
                <a:lnTo>
                  <a:pt x="1078" y="129"/>
                </a:lnTo>
                <a:lnTo>
                  <a:pt x="1132" y="172"/>
                </a:lnTo>
                <a:lnTo>
                  <a:pt x="1182" y="221"/>
                </a:lnTo>
                <a:lnTo>
                  <a:pt x="1225" y="272"/>
                </a:lnTo>
                <a:lnTo>
                  <a:pt x="1263" y="329"/>
                </a:lnTo>
                <a:lnTo>
                  <a:pt x="1296" y="391"/>
                </a:lnTo>
                <a:lnTo>
                  <a:pt x="1322" y="455"/>
                </a:lnTo>
                <a:lnTo>
                  <a:pt x="1342" y="523"/>
                </a:lnTo>
                <a:lnTo>
                  <a:pt x="1353" y="593"/>
                </a:lnTo>
                <a:lnTo>
                  <a:pt x="1357" y="666"/>
                </a:lnTo>
                <a:lnTo>
                  <a:pt x="1353" y="738"/>
                </a:lnTo>
                <a:lnTo>
                  <a:pt x="1342" y="808"/>
                </a:lnTo>
                <a:lnTo>
                  <a:pt x="1322" y="876"/>
                </a:lnTo>
                <a:lnTo>
                  <a:pt x="1296" y="940"/>
                </a:lnTo>
                <a:lnTo>
                  <a:pt x="1263" y="1002"/>
                </a:lnTo>
                <a:lnTo>
                  <a:pt x="1225" y="1059"/>
                </a:lnTo>
                <a:lnTo>
                  <a:pt x="1182" y="1112"/>
                </a:lnTo>
                <a:lnTo>
                  <a:pt x="1132" y="1159"/>
                </a:lnTo>
                <a:lnTo>
                  <a:pt x="1078" y="1203"/>
                </a:lnTo>
                <a:lnTo>
                  <a:pt x="1020" y="1240"/>
                </a:lnTo>
                <a:lnTo>
                  <a:pt x="959" y="1271"/>
                </a:lnTo>
                <a:lnTo>
                  <a:pt x="892" y="1297"/>
                </a:lnTo>
                <a:lnTo>
                  <a:pt x="824" y="1316"/>
                </a:lnTo>
                <a:lnTo>
                  <a:pt x="752" y="1327"/>
                </a:lnTo>
                <a:lnTo>
                  <a:pt x="679" y="1331"/>
                </a:lnTo>
                <a:lnTo>
                  <a:pt x="605" y="1327"/>
                </a:lnTo>
                <a:lnTo>
                  <a:pt x="532" y="1316"/>
                </a:lnTo>
                <a:lnTo>
                  <a:pt x="464" y="1297"/>
                </a:lnTo>
                <a:lnTo>
                  <a:pt x="398" y="1271"/>
                </a:lnTo>
                <a:lnTo>
                  <a:pt x="336" y="1240"/>
                </a:lnTo>
                <a:lnTo>
                  <a:pt x="277" y="1203"/>
                </a:lnTo>
                <a:lnTo>
                  <a:pt x="223" y="1159"/>
                </a:lnTo>
                <a:lnTo>
                  <a:pt x="175" y="1112"/>
                </a:lnTo>
                <a:lnTo>
                  <a:pt x="131" y="1059"/>
                </a:lnTo>
                <a:lnTo>
                  <a:pt x="92" y="1002"/>
                </a:lnTo>
                <a:lnTo>
                  <a:pt x="59" y="940"/>
                </a:lnTo>
                <a:lnTo>
                  <a:pt x="34" y="876"/>
                </a:lnTo>
                <a:lnTo>
                  <a:pt x="15" y="808"/>
                </a:lnTo>
                <a:lnTo>
                  <a:pt x="3" y="738"/>
                </a:lnTo>
                <a:lnTo>
                  <a:pt x="0" y="666"/>
                </a:lnTo>
                <a:lnTo>
                  <a:pt x="3" y="593"/>
                </a:lnTo>
                <a:lnTo>
                  <a:pt x="15" y="523"/>
                </a:lnTo>
                <a:lnTo>
                  <a:pt x="34" y="455"/>
                </a:lnTo>
                <a:lnTo>
                  <a:pt x="59" y="391"/>
                </a:lnTo>
                <a:lnTo>
                  <a:pt x="92" y="329"/>
                </a:lnTo>
                <a:lnTo>
                  <a:pt x="131" y="272"/>
                </a:lnTo>
                <a:lnTo>
                  <a:pt x="175" y="221"/>
                </a:lnTo>
                <a:lnTo>
                  <a:pt x="223" y="172"/>
                </a:lnTo>
                <a:lnTo>
                  <a:pt x="277" y="129"/>
                </a:lnTo>
                <a:lnTo>
                  <a:pt x="336" y="91"/>
                </a:lnTo>
                <a:lnTo>
                  <a:pt x="398" y="60"/>
                </a:lnTo>
                <a:lnTo>
                  <a:pt x="464" y="34"/>
                </a:lnTo>
                <a:lnTo>
                  <a:pt x="532" y="16"/>
                </a:lnTo>
                <a:lnTo>
                  <a:pt x="605" y="4"/>
                </a:lnTo>
                <a:lnTo>
                  <a:pt x="679"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8">
            <a:extLst>
              <a:ext uri="{FF2B5EF4-FFF2-40B4-BE49-F238E27FC236}">
                <a16:creationId xmlns:a16="http://schemas.microsoft.com/office/drawing/2014/main" id="{E65A0C0E-6B8C-B507-5FFB-63E6CB27C80B}"/>
              </a:ext>
            </a:extLst>
          </p:cNvPr>
          <p:cNvSpPr>
            <a:spLocks/>
          </p:cNvSpPr>
          <p:nvPr/>
        </p:nvSpPr>
        <p:spPr bwMode="auto">
          <a:xfrm>
            <a:off x="8393999" y="2953940"/>
            <a:ext cx="992862" cy="499486"/>
          </a:xfrm>
          <a:custGeom>
            <a:avLst/>
            <a:gdLst>
              <a:gd name="T0" fmla="*/ 263 w 1301"/>
              <a:gd name="T1" fmla="*/ 0 h 655"/>
              <a:gd name="T2" fmla="*/ 1040 w 1301"/>
              <a:gd name="T3" fmla="*/ 0 h 655"/>
              <a:gd name="T4" fmla="*/ 1087 w 1301"/>
              <a:gd name="T5" fmla="*/ 5 h 655"/>
              <a:gd name="T6" fmla="*/ 1131 w 1301"/>
              <a:gd name="T7" fmla="*/ 16 h 655"/>
              <a:gd name="T8" fmla="*/ 1171 w 1301"/>
              <a:gd name="T9" fmla="*/ 35 h 655"/>
              <a:gd name="T10" fmla="*/ 1208 w 1301"/>
              <a:gd name="T11" fmla="*/ 60 h 655"/>
              <a:gd name="T12" fmla="*/ 1239 w 1301"/>
              <a:gd name="T13" fmla="*/ 91 h 655"/>
              <a:gd name="T14" fmla="*/ 1265 w 1301"/>
              <a:gd name="T15" fmla="*/ 126 h 655"/>
              <a:gd name="T16" fmla="*/ 1284 w 1301"/>
              <a:gd name="T17" fmla="*/ 166 h 655"/>
              <a:gd name="T18" fmla="*/ 1296 w 1301"/>
              <a:gd name="T19" fmla="*/ 210 h 655"/>
              <a:gd name="T20" fmla="*/ 1301 w 1301"/>
              <a:gd name="T21" fmla="*/ 256 h 655"/>
              <a:gd name="T22" fmla="*/ 1301 w 1301"/>
              <a:gd name="T23" fmla="*/ 655 h 655"/>
              <a:gd name="T24" fmla="*/ 0 w 1301"/>
              <a:gd name="T25" fmla="*/ 655 h 655"/>
              <a:gd name="T26" fmla="*/ 0 w 1301"/>
              <a:gd name="T27" fmla="*/ 256 h 655"/>
              <a:gd name="T28" fmla="*/ 4 w 1301"/>
              <a:gd name="T29" fmla="*/ 210 h 655"/>
              <a:gd name="T30" fmla="*/ 17 w 1301"/>
              <a:gd name="T31" fmla="*/ 166 h 655"/>
              <a:gd name="T32" fmla="*/ 36 w 1301"/>
              <a:gd name="T33" fmla="*/ 126 h 655"/>
              <a:gd name="T34" fmla="*/ 63 w 1301"/>
              <a:gd name="T35" fmla="*/ 91 h 655"/>
              <a:gd name="T36" fmla="*/ 94 w 1301"/>
              <a:gd name="T37" fmla="*/ 60 h 655"/>
              <a:gd name="T38" fmla="*/ 131 w 1301"/>
              <a:gd name="T39" fmla="*/ 35 h 655"/>
              <a:gd name="T40" fmla="*/ 172 w 1301"/>
              <a:gd name="T41" fmla="*/ 16 h 655"/>
              <a:gd name="T42" fmla="*/ 216 w 1301"/>
              <a:gd name="T43" fmla="*/ 5 h 655"/>
              <a:gd name="T44" fmla="*/ 263 w 1301"/>
              <a:gd name="T45"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01" h="655">
                <a:moveTo>
                  <a:pt x="263" y="0"/>
                </a:moveTo>
                <a:lnTo>
                  <a:pt x="1040" y="0"/>
                </a:lnTo>
                <a:lnTo>
                  <a:pt x="1087" y="5"/>
                </a:lnTo>
                <a:lnTo>
                  <a:pt x="1131" y="16"/>
                </a:lnTo>
                <a:lnTo>
                  <a:pt x="1171" y="35"/>
                </a:lnTo>
                <a:lnTo>
                  <a:pt x="1208" y="60"/>
                </a:lnTo>
                <a:lnTo>
                  <a:pt x="1239" y="91"/>
                </a:lnTo>
                <a:lnTo>
                  <a:pt x="1265" y="126"/>
                </a:lnTo>
                <a:lnTo>
                  <a:pt x="1284" y="166"/>
                </a:lnTo>
                <a:lnTo>
                  <a:pt x="1296" y="210"/>
                </a:lnTo>
                <a:lnTo>
                  <a:pt x="1301" y="256"/>
                </a:lnTo>
                <a:lnTo>
                  <a:pt x="1301" y="655"/>
                </a:lnTo>
                <a:lnTo>
                  <a:pt x="0" y="655"/>
                </a:lnTo>
                <a:lnTo>
                  <a:pt x="0" y="256"/>
                </a:lnTo>
                <a:lnTo>
                  <a:pt x="4" y="210"/>
                </a:lnTo>
                <a:lnTo>
                  <a:pt x="17" y="166"/>
                </a:lnTo>
                <a:lnTo>
                  <a:pt x="36" y="126"/>
                </a:lnTo>
                <a:lnTo>
                  <a:pt x="63" y="91"/>
                </a:lnTo>
                <a:lnTo>
                  <a:pt x="94" y="60"/>
                </a:lnTo>
                <a:lnTo>
                  <a:pt x="131" y="35"/>
                </a:lnTo>
                <a:lnTo>
                  <a:pt x="172" y="16"/>
                </a:lnTo>
                <a:lnTo>
                  <a:pt x="216" y="5"/>
                </a:lnTo>
                <a:lnTo>
                  <a:pt x="26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9">
            <a:extLst>
              <a:ext uri="{FF2B5EF4-FFF2-40B4-BE49-F238E27FC236}">
                <a16:creationId xmlns:a16="http://schemas.microsoft.com/office/drawing/2014/main" id="{CD2FAE6A-F361-DF88-BCB1-877031F8BCB7}"/>
              </a:ext>
            </a:extLst>
          </p:cNvPr>
          <p:cNvSpPr>
            <a:spLocks/>
          </p:cNvSpPr>
          <p:nvPr/>
        </p:nvSpPr>
        <p:spPr bwMode="auto">
          <a:xfrm>
            <a:off x="8606319" y="2283376"/>
            <a:ext cx="569750" cy="557530"/>
          </a:xfrm>
          <a:custGeom>
            <a:avLst/>
            <a:gdLst>
              <a:gd name="T0" fmla="*/ 375 w 748"/>
              <a:gd name="T1" fmla="*/ 0 h 730"/>
              <a:gd name="T2" fmla="*/ 429 w 748"/>
              <a:gd name="T3" fmla="*/ 4 h 730"/>
              <a:gd name="T4" fmla="*/ 481 w 748"/>
              <a:gd name="T5" fmla="*/ 15 h 730"/>
              <a:gd name="T6" fmla="*/ 531 w 748"/>
              <a:gd name="T7" fmla="*/ 33 h 730"/>
              <a:gd name="T8" fmla="*/ 578 w 748"/>
              <a:gd name="T9" fmla="*/ 58 h 730"/>
              <a:gd name="T10" fmla="*/ 620 w 748"/>
              <a:gd name="T11" fmla="*/ 89 h 730"/>
              <a:gd name="T12" fmla="*/ 657 w 748"/>
              <a:gd name="T13" fmla="*/ 125 h 730"/>
              <a:gd name="T14" fmla="*/ 688 w 748"/>
              <a:gd name="T15" fmla="*/ 166 h 730"/>
              <a:gd name="T16" fmla="*/ 713 w 748"/>
              <a:gd name="T17" fmla="*/ 210 h 730"/>
              <a:gd name="T18" fmla="*/ 732 w 748"/>
              <a:gd name="T19" fmla="*/ 259 h 730"/>
              <a:gd name="T20" fmla="*/ 743 w 748"/>
              <a:gd name="T21" fmla="*/ 311 h 730"/>
              <a:gd name="T22" fmla="*/ 748 w 748"/>
              <a:gd name="T23" fmla="*/ 365 h 730"/>
              <a:gd name="T24" fmla="*/ 743 w 748"/>
              <a:gd name="T25" fmla="*/ 419 h 730"/>
              <a:gd name="T26" fmla="*/ 732 w 748"/>
              <a:gd name="T27" fmla="*/ 471 h 730"/>
              <a:gd name="T28" fmla="*/ 713 w 748"/>
              <a:gd name="T29" fmla="*/ 520 h 730"/>
              <a:gd name="T30" fmla="*/ 688 w 748"/>
              <a:gd name="T31" fmla="*/ 564 h 730"/>
              <a:gd name="T32" fmla="*/ 657 w 748"/>
              <a:gd name="T33" fmla="*/ 605 h 730"/>
              <a:gd name="T34" fmla="*/ 620 w 748"/>
              <a:gd name="T35" fmla="*/ 641 h 730"/>
              <a:gd name="T36" fmla="*/ 578 w 748"/>
              <a:gd name="T37" fmla="*/ 672 h 730"/>
              <a:gd name="T38" fmla="*/ 531 w 748"/>
              <a:gd name="T39" fmla="*/ 697 h 730"/>
              <a:gd name="T40" fmla="*/ 481 w 748"/>
              <a:gd name="T41" fmla="*/ 715 h 730"/>
              <a:gd name="T42" fmla="*/ 429 w 748"/>
              <a:gd name="T43" fmla="*/ 726 h 730"/>
              <a:gd name="T44" fmla="*/ 375 w 748"/>
              <a:gd name="T45" fmla="*/ 730 h 730"/>
              <a:gd name="T46" fmla="*/ 319 w 748"/>
              <a:gd name="T47" fmla="*/ 726 h 730"/>
              <a:gd name="T48" fmla="*/ 267 w 748"/>
              <a:gd name="T49" fmla="*/ 715 h 730"/>
              <a:gd name="T50" fmla="*/ 217 w 748"/>
              <a:gd name="T51" fmla="*/ 697 h 730"/>
              <a:gd name="T52" fmla="*/ 171 w 748"/>
              <a:gd name="T53" fmla="*/ 672 h 730"/>
              <a:gd name="T54" fmla="*/ 130 w 748"/>
              <a:gd name="T55" fmla="*/ 641 h 730"/>
              <a:gd name="T56" fmla="*/ 93 w 748"/>
              <a:gd name="T57" fmla="*/ 605 h 730"/>
              <a:gd name="T58" fmla="*/ 62 w 748"/>
              <a:gd name="T59" fmla="*/ 564 h 730"/>
              <a:gd name="T60" fmla="*/ 36 w 748"/>
              <a:gd name="T61" fmla="*/ 520 h 730"/>
              <a:gd name="T62" fmla="*/ 16 w 748"/>
              <a:gd name="T63" fmla="*/ 471 h 730"/>
              <a:gd name="T64" fmla="*/ 5 w 748"/>
              <a:gd name="T65" fmla="*/ 419 h 730"/>
              <a:gd name="T66" fmla="*/ 0 w 748"/>
              <a:gd name="T67" fmla="*/ 365 h 730"/>
              <a:gd name="T68" fmla="*/ 5 w 748"/>
              <a:gd name="T69" fmla="*/ 311 h 730"/>
              <a:gd name="T70" fmla="*/ 16 w 748"/>
              <a:gd name="T71" fmla="*/ 259 h 730"/>
              <a:gd name="T72" fmla="*/ 36 w 748"/>
              <a:gd name="T73" fmla="*/ 210 h 730"/>
              <a:gd name="T74" fmla="*/ 62 w 748"/>
              <a:gd name="T75" fmla="*/ 166 h 730"/>
              <a:gd name="T76" fmla="*/ 93 w 748"/>
              <a:gd name="T77" fmla="*/ 125 h 730"/>
              <a:gd name="T78" fmla="*/ 130 w 748"/>
              <a:gd name="T79" fmla="*/ 89 h 730"/>
              <a:gd name="T80" fmla="*/ 171 w 748"/>
              <a:gd name="T81" fmla="*/ 58 h 730"/>
              <a:gd name="T82" fmla="*/ 217 w 748"/>
              <a:gd name="T83" fmla="*/ 33 h 730"/>
              <a:gd name="T84" fmla="*/ 267 w 748"/>
              <a:gd name="T85" fmla="*/ 15 h 730"/>
              <a:gd name="T86" fmla="*/ 319 w 748"/>
              <a:gd name="T87" fmla="*/ 4 h 730"/>
              <a:gd name="T88" fmla="*/ 375 w 748"/>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8" h="730">
                <a:moveTo>
                  <a:pt x="375" y="0"/>
                </a:moveTo>
                <a:lnTo>
                  <a:pt x="429" y="4"/>
                </a:lnTo>
                <a:lnTo>
                  <a:pt x="481" y="15"/>
                </a:lnTo>
                <a:lnTo>
                  <a:pt x="531" y="33"/>
                </a:lnTo>
                <a:lnTo>
                  <a:pt x="578" y="58"/>
                </a:lnTo>
                <a:lnTo>
                  <a:pt x="620" y="89"/>
                </a:lnTo>
                <a:lnTo>
                  <a:pt x="657" y="125"/>
                </a:lnTo>
                <a:lnTo>
                  <a:pt x="688" y="166"/>
                </a:lnTo>
                <a:lnTo>
                  <a:pt x="713" y="210"/>
                </a:lnTo>
                <a:lnTo>
                  <a:pt x="732" y="259"/>
                </a:lnTo>
                <a:lnTo>
                  <a:pt x="743" y="311"/>
                </a:lnTo>
                <a:lnTo>
                  <a:pt x="748" y="365"/>
                </a:lnTo>
                <a:lnTo>
                  <a:pt x="743" y="419"/>
                </a:lnTo>
                <a:lnTo>
                  <a:pt x="732" y="471"/>
                </a:lnTo>
                <a:lnTo>
                  <a:pt x="713" y="520"/>
                </a:lnTo>
                <a:lnTo>
                  <a:pt x="688" y="564"/>
                </a:lnTo>
                <a:lnTo>
                  <a:pt x="657" y="605"/>
                </a:lnTo>
                <a:lnTo>
                  <a:pt x="620" y="641"/>
                </a:lnTo>
                <a:lnTo>
                  <a:pt x="578" y="672"/>
                </a:lnTo>
                <a:lnTo>
                  <a:pt x="531" y="697"/>
                </a:lnTo>
                <a:lnTo>
                  <a:pt x="481" y="715"/>
                </a:lnTo>
                <a:lnTo>
                  <a:pt x="429" y="726"/>
                </a:lnTo>
                <a:lnTo>
                  <a:pt x="375" y="730"/>
                </a:lnTo>
                <a:lnTo>
                  <a:pt x="319" y="726"/>
                </a:lnTo>
                <a:lnTo>
                  <a:pt x="267" y="715"/>
                </a:lnTo>
                <a:lnTo>
                  <a:pt x="217" y="697"/>
                </a:lnTo>
                <a:lnTo>
                  <a:pt x="171" y="672"/>
                </a:lnTo>
                <a:lnTo>
                  <a:pt x="130" y="641"/>
                </a:lnTo>
                <a:lnTo>
                  <a:pt x="93" y="605"/>
                </a:lnTo>
                <a:lnTo>
                  <a:pt x="62" y="564"/>
                </a:lnTo>
                <a:lnTo>
                  <a:pt x="36" y="520"/>
                </a:lnTo>
                <a:lnTo>
                  <a:pt x="16" y="471"/>
                </a:lnTo>
                <a:lnTo>
                  <a:pt x="5" y="419"/>
                </a:lnTo>
                <a:lnTo>
                  <a:pt x="0" y="365"/>
                </a:lnTo>
                <a:lnTo>
                  <a:pt x="5" y="311"/>
                </a:lnTo>
                <a:lnTo>
                  <a:pt x="16" y="259"/>
                </a:lnTo>
                <a:lnTo>
                  <a:pt x="36" y="210"/>
                </a:lnTo>
                <a:lnTo>
                  <a:pt x="62" y="166"/>
                </a:lnTo>
                <a:lnTo>
                  <a:pt x="93" y="125"/>
                </a:lnTo>
                <a:lnTo>
                  <a:pt x="130" y="89"/>
                </a:lnTo>
                <a:lnTo>
                  <a:pt x="171" y="58"/>
                </a:lnTo>
                <a:lnTo>
                  <a:pt x="217" y="33"/>
                </a:lnTo>
                <a:lnTo>
                  <a:pt x="267" y="15"/>
                </a:lnTo>
                <a:lnTo>
                  <a:pt x="319" y="4"/>
                </a:lnTo>
                <a:lnTo>
                  <a:pt x="375"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7993E1A5-152A-26FA-1D62-EB35BBDB1D60}"/>
              </a:ext>
            </a:extLst>
          </p:cNvPr>
          <p:cNvSpPr>
            <a:spLocks/>
          </p:cNvSpPr>
          <p:nvPr/>
        </p:nvSpPr>
        <p:spPr bwMode="auto">
          <a:xfrm>
            <a:off x="10932670" y="2953940"/>
            <a:ext cx="986752" cy="499486"/>
          </a:xfrm>
          <a:custGeom>
            <a:avLst/>
            <a:gdLst>
              <a:gd name="T0" fmla="*/ 259 w 1292"/>
              <a:gd name="T1" fmla="*/ 0 h 655"/>
              <a:gd name="T2" fmla="*/ 1036 w 1292"/>
              <a:gd name="T3" fmla="*/ 0 h 655"/>
              <a:gd name="T4" fmla="*/ 1083 w 1292"/>
              <a:gd name="T5" fmla="*/ 5 h 655"/>
              <a:gd name="T6" fmla="*/ 1127 w 1292"/>
              <a:gd name="T7" fmla="*/ 16 h 655"/>
              <a:gd name="T8" fmla="*/ 1167 w 1292"/>
              <a:gd name="T9" fmla="*/ 35 h 655"/>
              <a:gd name="T10" fmla="*/ 1203 w 1292"/>
              <a:gd name="T11" fmla="*/ 60 h 655"/>
              <a:gd name="T12" fmla="*/ 1233 w 1292"/>
              <a:gd name="T13" fmla="*/ 91 h 655"/>
              <a:gd name="T14" fmla="*/ 1258 w 1292"/>
              <a:gd name="T15" fmla="*/ 127 h 655"/>
              <a:gd name="T16" fmla="*/ 1277 w 1292"/>
              <a:gd name="T17" fmla="*/ 166 h 655"/>
              <a:gd name="T18" fmla="*/ 1288 w 1292"/>
              <a:gd name="T19" fmla="*/ 210 h 655"/>
              <a:gd name="T20" fmla="*/ 1292 w 1292"/>
              <a:gd name="T21" fmla="*/ 256 h 655"/>
              <a:gd name="T22" fmla="*/ 1292 w 1292"/>
              <a:gd name="T23" fmla="*/ 655 h 655"/>
              <a:gd name="T24" fmla="*/ 0 w 1292"/>
              <a:gd name="T25" fmla="*/ 655 h 655"/>
              <a:gd name="T26" fmla="*/ 0 w 1292"/>
              <a:gd name="T27" fmla="*/ 256 h 655"/>
              <a:gd name="T28" fmla="*/ 4 w 1292"/>
              <a:gd name="T29" fmla="*/ 210 h 655"/>
              <a:gd name="T30" fmla="*/ 16 w 1292"/>
              <a:gd name="T31" fmla="*/ 166 h 655"/>
              <a:gd name="T32" fmla="*/ 34 w 1292"/>
              <a:gd name="T33" fmla="*/ 127 h 655"/>
              <a:gd name="T34" fmla="*/ 60 w 1292"/>
              <a:gd name="T35" fmla="*/ 91 h 655"/>
              <a:gd name="T36" fmla="*/ 91 w 1292"/>
              <a:gd name="T37" fmla="*/ 60 h 655"/>
              <a:gd name="T38" fmla="*/ 128 w 1292"/>
              <a:gd name="T39" fmla="*/ 35 h 655"/>
              <a:gd name="T40" fmla="*/ 168 w 1292"/>
              <a:gd name="T41" fmla="*/ 16 h 655"/>
              <a:gd name="T42" fmla="*/ 212 w 1292"/>
              <a:gd name="T43" fmla="*/ 5 h 655"/>
              <a:gd name="T44" fmla="*/ 259 w 1292"/>
              <a:gd name="T45"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92" h="655">
                <a:moveTo>
                  <a:pt x="259" y="0"/>
                </a:moveTo>
                <a:lnTo>
                  <a:pt x="1036" y="0"/>
                </a:lnTo>
                <a:lnTo>
                  <a:pt x="1083" y="5"/>
                </a:lnTo>
                <a:lnTo>
                  <a:pt x="1127" y="16"/>
                </a:lnTo>
                <a:lnTo>
                  <a:pt x="1167" y="35"/>
                </a:lnTo>
                <a:lnTo>
                  <a:pt x="1203" y="60"/>
                </a:lnTo>
                <a:lnTo>
                  <a:pt x="1233" y="91"/>
                </a:lnTo>
                <a:lnTo>
                  <a:pt x="1258" y="127"/>
                </a:lnTo>
                <a:lnTo>
                  <a:pt x="1277" y="166"/>
                </a:lnTo>
                <a:lnTo>
                  <a:pt x="1288" y="210"/>
                </a:lnTo>
                <a:lnTo>
                  <a:pt x="1292" y="256"/>
                </a:lnTo>
                <a:lnTo>
                  <a:pt x="1292" y="655"/>
                </a:lnTo>
                <a:lnTo>
                  <a:pt x="0" y="655"/>
                </a:lnTo>
                <a:lnTo>
                  <a:pt x="0" y="256"/>
                </a:lnTo>
                <a:lnTo>
                  <a:pt x="4" y="210"/>
                </a:lnTo>
                <a:lnTo>
                  <a:pt x="16" y="166"/>
                </a:lnTo>
                <a:lnTo>
                  <a:pt x="34" y="127"/>
                </a:lnTo>
                <a:lnTo>
                  <a:pt x="60" y="91"/>
                </a:lnTo>
                <a:lnTo>
                  <a:pt x="91" y="60"/>
                </a:lnTo>
                <a:lnTo>
                  <a:pt x="128" y="35"/>
                </a:lnTo>
                <a:lnTo>
                  <a:pt x="168" y="16"/>
                </a:lnTo>
                <a:lnTo>
                  <a:pt x="212" y="5"/>
                </a:lnTo>
                <a:lnTo>
                  <a:pt x="25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16C78972-394B-95E2-475A-6AD775AA1151}"/>
              </a:ext>
            </a:extLst>
          </p:cNvPr>
          <p:cNvSpPr>
            <a:spLocks/>
          </p:cNvSpPr>
          <p:nvPr/>
        </p:nvSpPr>
        <p:spPr bwMode="auto">
          <a:xfrm>
            <a:off x="11141935" y="2283376"/>
            <a:ext cx="569750" cy="557530"/>
          </a:xfrm>
          <a:custGeom>
            <a:avLst/>
            <a:gdLst>
              <a:gd name="T0" fmla="*/ 373 w 746"/>
              <a:gd name="T1" fmla="*/ 0 h 730"/>
              <a:gd name="T2" fmla="*/ 428 w 746"/>
              <a:gd name="T3" fmla="*/ 4 h 730"/>
              <a:gd name="T4" fmla="*/ 481 w 746"/>
              <a:gd name="T5" fmla="*/ 15 h 730"/>
              <a:gd name="T6" fmla="*/ 529 w 746"/>
              <a:gd name="T7" fmla="*/ 33 h 730"/>
              <a:gd name="T8" fmla="*/ 576 w 746"/>
              <a:gd name="T9" fmla="*/ 58 h 730"/>
              <a:gd name="T10" fmla="*/ 617 w 746"/>
              <a:gd name="T11" fmla="*/ 89 h 730"/>
              <a:gd name="T12" fmla="*/ 654 w 746"/>
              <a:gd name="T13" fmla="*/ 125 h 730"/>
              <a:gd name="T14" fmla="*/ 686 w 746"/>
              <a:gd name="T15" fmla="*/ 166 h 730"/>
              <a:gd name="T16" fmla="*/ 711 w 746"/>
              <a:gd name="T17" fmla="*/ 210 h 730"/>
              <a:gd name="T18" fmla="*/ 730 w 746"/>
              <a:gd name="T19" fmla="*/ 259 h 730"/>
              <a:gd name="T20" fmla="*/ 741 w 746"/>
              <a:gd name="T21" fmla="*/ 311 h 730"/>
              <a:gd name="T22" fmla="*/ 746 w 746"/>
              <a:gd name="T23" fmla="*/ 365 h 730"/>
              <a:gd name="T24" fmla="*/ 741 w 746"/>
              <a:gd name="T25" fmla="*/ 419 h 730"/>
              <a:gd name="T26" fmla="*/ 730 w 746"/>
              <a:gd name="T27" fmla="*/ 471 h 730"/>
              <a:gd name="T28" fmla="*/ 711 w 746"/>
              <a:gd name="T29" fmla="*/ 520 h 730"/>
              <a:gd name="T30" fmla="*/ 686 w 746"/>
              <a:gd name="T31" fmla="*/ 564 h 730"/>
              <a:gd name="T32" fmla="*/ 654 w 746"/>
              <a:gd name="T33" fmla="*/ 605 h 730"/>
              <a:gd name="T34" fmla="*/ 617 w 746"/>
              <a:gd name="T35" fmla="*/ 641 h 730"/>
              <a:gd name="T36" fmla="*/ 576 w 746"/>
              <a:gd name="T37" fmla="*/ 672 h 730"/>
              <a:gd name="T38" fmla="*/ 529 w 746"/>
              <a:gd name="T39" fmla="*/ 697 h 730"/>
              <a:gd name="T40" fmla="*/ 481 w 746"/>
              <a:gd name="T41" fmla="*/ 715 h 730"/>
              <a:gd name="T42" fmla="*/ 428 w 746"/>
              <a:gd name="T43" fmla="*/ 726 h 730"/>
              <a:gd name="T44" fmla="*/ 373 w 746"/>
              <a:gd name="T45" fmla="*/ 730 h 730"/>
              <a:gd name="T46" fmla="*/ 317 w 746"/>
              <a:gd name="T47" fmla="*/ 726 h 730"/>
              <a:gd name="T48" fmla="*/ 265 w 746"/>
              <a:gd name="T49" fmla="*/ 715 h 730"/>
              <a:gd name="T50" fmla="*/ 215 w 746"/>
              <a:gd name="T51" fmla="*/ 697 h 730"/>
              <a:gd name="T52" fmla="*/ 169 w 746"/>
              <a:gd name="T53" fmla="*/ 672 h 730"/>
              <a:gd name="T54" fmla="*/ 128 w 746"/>
              <a:gd name="T55" fmla="*/ 641 h 730"/>
              <a:gd name="T56" fmla="*/ 91 w 746"/>
              <a:gd name="T57" fmla="*/ 605 h 730"/>
              <a:gd name="T58" fmla="*/ 60 w 746"/>
              <a:gd name="T59" fmla="*/ 564 h 730"/>
              <a:gd name="T60" fmla="*/ 34 w 746"/>
              <a:gd name="T61" fmla="*/ 520 h 730"/>
              <a:gd name="T62" fmla="*/ 15 w 746"/>
              <a:gd name="T63" fmla="*/ 471 h 730"/>
              <a:gd name="T64" fmla="*/ 3 w 746"/>
              <a:gd name="T65" fmla="*/ 419 h 730"/>
              <a:gd name="T66" fmla="*/ 0 w 746"/>
              <a:gd name="T67" fmla="*/ 365 h 730"/>
              <a:gd name="T68" fmla="*/ 3 w 746"/>
              <a:gd name="T69" fmla="*/ 311 h 730"/>
              <a:gd name="T70" fmla="*/ 15 w 746"/>
              <a:gd name="T71" fmla="*/ 259 h 730"/>
              <a:gd name="T72" fmla="*/ 34 w 746"/>
              <a:gd name="T73" fmla="*/ 210 h 730"/>
              <a:gd name="T74" fmla="*/ 60 w 746"/>
              <a:gd name="T75" fmla="*/ 166 h 730"/>
              <a:gd name="T76" fmla="*/ 91 w 746"/>
              <a:gd name="T77" fmla="*/ 125 h 730"/>
              <a:gd name="T78" fmla="*/ 128 w 746"/>
              <a:gd name="T79" fmla="*/ 89 h 730"/>
              <a:gd name="T80" fmla="*/ 169 w 746"/>
              <a:gd name="T81" fmla="*/ 58 h 730"/>
              <a:gd name="T82" fmla="*/ 215 w 746"/>
              <a:gd name="T83" fmla="*/ 33 h 730"/>
              <a:gd name="T84" fmla="*/ 265 w 746"/>
              <a:gd name="T85" fmla="*/ 15 h 730"/>
              <a:gd name="T86" fmla="*/ 317 w 746"/>
              <a:gd name="T87" fmla="*/ 4 h 730"/>
              <a:gd name="T88" fmla="*/ 373 w 746"/>
              <a:gd name="T89" fmla="*/ 0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6" h="730">
                <a:moveTo>
                  <a:pt x="373" y="0"/>
                </a:moveTo>
                <a:lnTo>
                  <a:pt x="428" y="4"/>
                </a:lnTo>
                <a:lnTo>
                  <a:pt x="481" y="15"/>
                </a:lnTo>
                <a:lnTo>
                  <a:pt x="529" y="33"/>
                </a:lnTo>
                <a:lnTo>
                  <a:pt x="576" y="58"/>
                </a:lnTo>
                <a:lnTo>
                  <a:pt x="617" y="89"/>
                </a:lnTo>
                <a:lnTo>
                  <a:pt x="654" y="125"/>
                </a:lnTo>
                <a:lnTo>
                  <a:pt x="686" y="166"/>
                </a:lnTo>
                <a:lnTo>
                  <a:pt x="711" y="210"/>
                </a:lnTo>
                <a:lnTo>
                  <a:pt x="730" y="259"/>
                </a:lnTo>
                <a:lnTo>
                  <a:pt x="741" y="311"/>
                </a:lnTo>
                <a:lnTo>
                  <a:pt x="746" y="365"/>
                </a:lnTo>
                <a:lnTo>
                  <a:pt x="741" y="419"/>
                </a:lnTo>
                <a:lnTo>
                  <a:pt x="730" y="471"/>
                </a:lnTo>
                <a:lnTo>
                  <a:pt x="711" y="520"/>
                </a:lnTo>
                <a:lnTo>
                  <a:pt x="686" y="564"/>
                </a:lnTo>
                <a:lnTo>
                  <a:pt x="654" y="605"/>
                </a:lnTo>
                <a:lnTo>
                  <a:pt x="617" y="641"/>
                </a:lnTo>
                <a:lnTo>
                  <a:pt x="576" y="672"/>
                </a:lnTo>
                <a:lnTo>
                  <a:pt x="529" y="697"/>
                </a:lnTo>
                <a:lnTo>
                  <a:pt x="481" y="715"/>
                </a:lnTo>
                <a:lnTo>
                  <a:pt x="428" y="726"/>
                </a:lnTo>
                <a:lnTo>
                  <a:pt x="373" y="730"/>
                </a:lnTo>
                <a:lnTo>
                  <a:pt x="317" y="726"/>
                </a:lnTo>
                <a:lnTo>
                  <a:pt x="265" y="715"/>
                </a:lnTo>
                <a:lnTo>
                  <a:pt x="215" y="697"/>
                </a:lnTo>
                <a:lnTo>
                  <a:pt x="169" y="672"/>
                </a:lnTo>
                <a:lnTo>
                  <a:pt x="128" y="641"/>
                </a:lnTo>
                <a:lnTo>
                  <a:pt x="91" y="605"/>
                </a:lnTo>
                <a:lnTo>
                  <a:pt x="60" y="564"/>
                </a:lnTo>
                <a:lnTo>
                  <a:pt x="34" y="520"/>
                </a:lnTo>
                <a:lnTo>
                  <a:pt x="15" y="471"/>
                </a:lnTo>
                <a:lnTo>
                  <a:pt x="3" y="419"/>
                </a:lnTo>
                <a:lnTo>
                  <a:pt x="0" y="365"/>
                </a:lnTo>
                <a:lnTo>
                  <a:pt x="3" y="311"/>
                </a:lnTo>
                <a:lnTo>
                  <a:pt x="15" y="259"/>
                </a:lnTo>
                <a:lnTo>
                  <a:pt x="34" y="210"/>
                </a:lnTo>
                <a:lnTo>
                  <a:pt x="60" y="166"/>
                </a:lnTo>
                <a:lnTo>
                  <a:pt x="91" y="125"/>
                </a:lnTo>
                <a:lnTo>
                  <a:pt x="128" y="89"/>
                </a:lnTo>
                <a:lnTo>
                  <a:pt x="169" y="58"/>
                </a:lnTo>
                <a:lnTo>
                  <a:pt x="215" y="33"/>
                </a:lnTo>
                <a:lnTo>
                  <a:pt x="265" y="15"/>
                </a:lnTo>
                <a:lnTo>
                  <a:pt x="317" y="4"/>
                </a:lnTo>
                <a:lnTo>
                  <a:pt x="373"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7EB7F700-76D8-334A-B7B0-4E223BD10336}"/>
              </a:ext>
            </a:extLst>
          </p:cNvPr>
          <p:cNvSpPr>
            <a:spLocks/>
          </p:cNvSpPr>
          <p:nvPr/>
        </p:nvSpPr>
        <p:spPr bwMode="auto">
          <a:xfrm>
            <a:off x="9619038" y="2753840"/>
            <a:ext cx="1139500" cy="221485"/>
          </a:xfrm>
          <a:custGeom>
            <a:avLst/>
            <a:gdLst>
              <a:gd name="T0" fmla="*/ 151 w 1493"/>
              <a:gd name="T1" fmla="*/ 0 h 290"/>
              <a:gd name="T2" fmla="*/ 1345 w 1493"/>
              <a:gd name="T3" fmla="*/ 0 h 290"/>
              <a:gd name="T4" fmla="*/ 1379 w 1493"/>
              <a:gd name="T5" fmla="*/ 4 h 290"/>
              <a:gd name="T6" fmla="*/ 1410 w 1493"/>
              <a:gd name="T7" fmla="*/ 15 h 290"/>
              <a:gd name="T8" fmla="*/ 1437 w 1493"/>
              <a:gd name="T9" fmla="*/ 32 h 290"/>
              <a:gd name="T10" fmla="*/ 1460 w 1493"/>
              <a:gd name="T11" fmla="*/ 54 h 290"/>
              <a:gd name="T12" fmla="*/ 1478 w 1493"/>
              <a:gd name="T13" fmla="*/ 81 h 290"/>
              <a:gd name="T14" fmla="*/ 1490 w 1493"/>
              <a:gd name="T15" fmla="*/ 112 h 290"/>
              <a:gd name="T16" fmla="*/ 1493 w 1493"/>
              <a:gd name="T17" fmla="*/ 145 h 290"/>
              <a:gd name="T18" fmla="*/ 1490 w 1493"/>
              <a:gd name="T19" fmla="*/ 179 h 290"/>
              <a:gd name="T20" fmla="*/ 1478 w 1493"/>
              <a:gd name="T21" fmla="*/ 209 h 290"/>
              <a:gd name="T22" fmla="*/ 1460 w 1493"/>
              <a:gd name="T23" fmla="*/ 236 h 290"/>
              <a:gd name="T24" fmla="*/ 1437 w 1493"/>
              <a:gd name="T25" fmla="*/ 258 h 290"/>
              <a:gd name="T26" fmla="*/ 1410 w 1493"/>
              <a:gd name="T27" fmla="*/ 275 h 290"/>
              <a:gd name="T28" fmla="*/ 1379 w 1493"/>
              <a:gd name="T29" fmla="*/ 286 h 290"/>
              <a:gd name="T30" fmla="*/ 1345 w 1493"/>
              <a:gd name="T31" fmla="*/ 290 h 290"/>
              <a:gd name="T32" fmla="*/ 151 w 1493"/>
              <a:gd name="T33" fmla="*/ 290 h 290"/>
              <a:gd name="T34" fmla="*/ 115 w 1493"/>
              <a:gd name="T35" fmla="*/ 286 h 290"/>
              <a:gd name="T36" fmla="*/ 84 w 1493"/>
              <a:gd name="T37" fmla="*/ 275 h 290"/>
              <a:gd name="T38" fmla="*/ 57 w 1493"/>
              <a:gd name="T39" fmla="*/ 258 h 290"/>
              <a:gd name="T40" fmla="*/ 34 w 1493"/>
              <a:gd name="T41" fmla="*/ 236 h 290"/>
              <a:gd name="T42" fmla="*/ 15 w 1493"/>
              <a:gd name="T43" fmla="*/ 209 h 290"/>
              <a:gd name="T44" fmla="*/ 4 w 1493"/>
              <a:gd name="T45" fmla="*/ 179 h 290"/>
              <a:gd name="T46" fmla="*/ 0 w 1493"/>
              <a:gd name="T47" fmla="*/ 145 h 290"/>
              <a:gd name="T48" fmla="*/ 4 w 1493"/>
              <a:gd name="T49" fmla="*/ 112 h 290"/>
              <a:gd name="T50" fmla="*/ 15 w 1493"/>
              <a:gd name="T51" fmla="*/ 81 h 290"/>
              <a:gd name="T52" fmla="*/ 34 w 1493"/>
              <a:gd name="T53" fmla="*/ 54 h 290"/>
              <a:gd name="T54" fmla="*/ 57 w 1493"/>
              <a:gd name="T55" fmla="*/ 32 h 290"/>
              <a:gd name="T56" fmla="*/ 84 w 1493"/>
              <a:gd name="T57" fmla="*/ 15 h 290"/>
              <a:gd name="T58" fmla="*/ 115 w 1493"/>
              <a:gd name="T59" fmla="*/ 4 h 290"/>
              <a:gd name="T60" fmla="*/ 151 w 1493"/>
              <a:gd name="T61"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93" h="290">
                <a:moveTo>
                  <a:pt x="151" y="0"/>
                </a:moveTo>
                <a:lnTo>
                  <a:pt x="1345" y="0"/>
                </a:lnTo>
                <a:lnTo>
                  <a:pt x="1379" y="4"/>
                </a:lnTo>
                <a:lnTo>
                  <a:pt x="1410" y="15"/>
                </a:lnTo>
                <a:lnTo>
                  <a:pt x="1437" y="32"/>
                </a:lnTo>
                <a:lnTo>
                  <a:pt x="1460" y="54"/>
                </a:lnTo>
                <a:lnTo>
                  <a:pt x="1478" y="81"/>
                </a:lnTo>
                <a:lnTo>
                  <a:pt x="1490" y="112"/>
                </a:lnTo>
                <a:lnTo>
                  <a:pt x="1493" y="145"/>
                </a:lnTo>
                <a:lnTo>
                  <a:pt x="1490" y="179"/>
                </a:lnTo>
                <a:lnTo>
                  <a:pt x="1478" y="209"/>
                </a:lnTo>
                <a:lnTo>
                  <a:pt x="1460" y="236"/>
                </a:lnTo>
                <a:lnTo>
                  <a:pt x="1437" y="258"/>
                </a:lnTo>
                <a:lnTo>
                  <a:pt x="1410" y="275"/>
                </a:lnTo>
                <a:lnTo>
                  <a:pt x="1379" y="286"/>
                </a:lnTo>
                <a:lnTo>
                  <a:pt x="1345" y="290"/>
                </a:lnTo>
                <a:lnTo>
                  <a:pt x="151" y="290"/>
                </a:lnTo>
                <a:lnTo>
                  <a:pt x="115" y="286"/>
                </a:lnTo>
                <a:lnTo>
                  <a:pt x="84" y="275"/>
                </a:lnTo>
                <a:lnTo>
                  <a:pt x="57" y="258"/>
                </a:lnTo>
                <a:lnTo>
                  <a:pt x="34" y="236"/>
                </a:lnTo>
                <a:lnTo>
                  <a:pt x="15" y="209"/>
                </a:lnTo>
                <a:lnTo>
                  <a:pt x="4" y="179"/>
                </a:lnTo>
                <a:lnTo>
                  <a:pt x="0" y="145"/>
                </a:lnTo>
                <a:lnTo>
                  <a:pt x="4" y="112"/>
                </a:lnTo>
                <a:lnTo>
                  <a:pt x="15" y="81"/>
                </a:lnTo>
                <a:lnTo>
                  <a:pt x="34" y="54"/>
                </a:lnTo>
                <a:lnTo>
                  <a:pt x="57" y="32"/>
                </a:lnTo>
                <a:lnTo>
                  <a:pt x="84" y="15"/>
                </a:lnTo>
                <a:lnTo>
                  <a:pt x="115" y="4"/>
                </a:lnTo>
                <a:lnTo>
                  <a:pt x="151"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77224E72-C00D-FE6F-63D7-A6BB2CC3D060}"/>
              </a:ext>
            </a:extLst>
          </p:cNvPr>
          <p:cNvSpPr>
            <a:spLocks/>
          </p:cNvSpPr>
          <p:nvPr/>
        </p:nvSpPr>
        <p:spPr bwMode="auto">
          <a:xfrm>
            <a:off x="8840023" y="3609229"/>
            <a:ext cx="643069" cy="788180"/>
          </a:xfrm>
          <a:custGeom>
            <a:avLst/>
            <a:gdLst>
              <a:gd name="T0" fmla="*/ 144 w 843"/>
              <a:gd name="T1" fmla="*/ 0 h 1031"/>
              <a:gd name="T2" fmla="*/ 173 w 843"/>
              <a:gd name="T3" fmla="*/ 3 h 1031"/>
              <a:gd name="T4" fmla="*/ 200 w 843"/>
              <a:gd name="T5" fmla="*/ 10 h 1031"/>
              <a:gd name="T6" fmla="*/ 227 w 843"/>
              <a:gd name="T7" fmla="*/ 21 h 1031"/>
              <a:gd name="T8" fmla="*/ 249 w 843"/>
              <a:gd name="T9" fmla="*/ 39 h 1031"/>
              <a:gd name="T10" fmla="*/ 269 w 843"/>
              <a:gd name="T11" fmla="*/ 62 h 1031"/>
              <a:gd name="T12" fmla="*/ 814 w 843"/>
              <a:gd name="T13" fmla="*/ 798 h 1031"/>
              <a:gd name="T14" fmla="*/ 830 w 843"/>
              <a:gd name="T15" fmla="*/ 825 h 1031"/>
              <a:gd name="T16" fmla="*/ 840 w 843"/>
              <a:gd name="T17" fmla="*/ 851 h 1031"/>
              <a:gd name="T18" fmla="*/ 843 w 843"/>
              <a:gd name="T19" fmla="*/ 879 h 1031"/>
              <a:gd name="T20" fmla="*/ 841 w 843"/>
              <a:gd name="T21" fmla="*/ 907 h 1031"/>
              <a:gd name="T22" fmla="*/ 834 w 843"/>
              <a:gd name="T23" fmla="*/ 935 h 1031"/>
              <a:gd name="T24" fmla="*/ 822 w 843"/>
              <a:gd name="T25" fmla="*/ 960 h 1031"/>
              <a:gd name="T26" fmla="*/ 804 w 843"/>
              <a:gd name="T27" fmla="*/ 984 h 1031"/>
              <a:gd name="T28" fmla="*/ 782 w 843"/>
              <a:gd name="T29" fmla="*/ 1003 h 1031"/>
              <a:gd name="T30" fmla="*/ 753 w 843"/>
              <a:gd name="T31" fmla="*/ 1018 h 1031"/>
              <a:gd name="T32" fmla="*/ 725 w 843"/>
              <a:gd name="T33" fmla="*/ 1028 h 1031"/>
              <a:gd name="T34" fmla="*/ 693 w 843"/>
              <a:gd name="T35" fmla="*/ 1031 h 1031"/>
              <a:gd name="T36" fmla="*/ 666 w 843"/>
              <a:gd name="T37" fmla="*/ 1028 h 1031"/>
              <a:gd name="T38" fmla="*/ 639 w 843"/>
              <a:gd name="T39" fmla="*/ 1021 h 1031"/>
              <a:gd name="T40" fmla="*/ 615 w 843"/>
              <a:gd name="T41" fmla="*/ 1009 h 1031"/>
              <a:gd name="T42" fmla="*/ 592 w 843"/>
              <a:gd name="T43" fmla="*/ 992 h 1031"/>
              <a:gd name="T44" fmla="*/ 573 w 843"/>
              <a:gd name="T45" fmla="*/ 971 h 1031"/>
              <a:gd name="T46" fmla="*/ 29 w 843"/>
              <a:gd name="T47" fmla="*/ 233 h 1031"/>
              <a:gd name="T48" fmla="*/ 13 w 843"/>
              <a:gd name="T49" fmla="*/ 207 h 1031"/>
              <a:gd name="T50" fmla="*/ 3 w 843"/>
              <a:gd name="T51" fmla="*/ 180 h 1031"/>
              <a:gd name="T52" fmla="*/ 0 w 843"/>
              <a:gd name="T53" fmla="*/ 152 h 1031"/>
              <a:gd name="T54" fmla="*/ 2 w 843"/>
              <a:gd name="T55" fmla="*/ 124 h 1031"/>
              <a:gd name="T56" fmla="*/ 9 w 843"/>
              <a:gd name="T57" fmla="*/ 96 h 1031"/>
              <a:gd name="T58" fmla="*/ 22 w 843"/>
              <a:gd name="T59" fmla="*/ 71 h 1031"/>
              <a:gd name="T60" fmla="*/ 39 w 843"/>
              <a:gd name="T61" fmla="*/ 49 h 1031"/>
              <a:gd name="T62" fmla="*/ 62 w 843"/>
              <a:gd name="T63" fmla="*/ 29 h 1031"/>
              <a:gd name="T64" fmla="*/ 87 w 843"/>
              <a:gd name="T65" fmla="*/ 14 h 1031"/>
              <a:gd name="T66" fmla="*/ 116 w 843"/>
              <a:gd name="T67" fmla="*/ 4 h 1031"/>
              <a:gd name="T68" fmla="*/ 144 w 843"/>
              <a:gd name="T69" fmla="*/ 0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43" h="1031">
                <a:moveTo>
                  <a:pt x="144" y="0"/>
                </a:moveTo>
                <a:lnTo>
                  <a:pt x="173" y="3"/>
                </a:lnTo>
                <a:lnTo>
                  <a:pt x="200" y="10"/>
                </a:lnTo>
                <a:lnTo>
                  <a:pt x="227" y="21"/>
                </a:lnTo>
                <a:lnTo>
                  <a:pt x="249" y="39"/>
                </a:lnTo>
                <a:lnTo>
                  <a:pt x="269" y="62"/>
                </a:lnTo>
                <a:lnTo>
                  <a:pt x="814" y="798"/>
                </a:lnTo>
                <a:lnTo>
                  <a:pt x="830" y="825"/>
                </a:lnTo>
                <a:lnTo>
                  <a:pt x="840" y="851"/>
                </a:lnTo>
                <a:lnTo>
                  <a:pt x="843" y="879"/>
                </a:lnTo>
                <a:lnTo>
                  <a:pt x="841" y="907"/>
                </a:lnTo>
                <a:lnTo>
                  <a:pt x="834" y="935"/>
                </a:lnTo>
                <a:lnTo>
                  <a:pt x="822" y="960"/>
                </a:lnTo>
                <a:lnTo>
                  <a:pt x="804" y="984"/>
                </a:lnTo>
                <a:lnTo>
                  <a:pt x="782" y="1003"/>
                </a:lnTo>
                <a:lnTo>
                  <a:pt x="753" y="1018"/>
                </a:lnTo>
                <a:lnTo>
                  <a:pt x="725" y="1028"/>
                </a:lnTo>
                <a:lnTo>
                  <a:pt x="693" y="1031"/>
                </a:lnTo>
                <a:lnTo>
                  <a:pt x="666" y="1028"/>
                </a:lnTo>
                <a:lnTo>
                  <a:pt x="639" y="1021"/>
                </a:lnTo>
                <a:lnTo>
                  <a:pt x="615" y="1009"/>
                </a:lnTo>
                <a:lnTo>
                  <a:pt x="592" y="992"/>
                </a:lnTo>
                <a:lnTo>
                  <a:pt x="573" y="971"/>
                </a:lnTo>
                <a:lnTo>
                  <a:pt x="29" y="233"/>
                </a:lnTo>
                <a:lnTo>
                  <a:pt x="13" y="207"/>
                </a:lnTo>
                <a:lnTo>
                  <a:pt x="3" y="180"/>
                </a:lnTo>
                <a:lnTo>
                  <a:pt x="0" y="152"/>
                </a:lnTo>
                <a:lnTo>
                  <a:pt x="2" y="124"/>
                </a:lnTo>
                <a:lnTo>
                  <a:pt x="9" y="96"/>
                </a:lnTo>
                <a:lnTo>
                  <a:pt x="22" y="71"/>
                </a:lnTo>
                <a:lnTo>
                  <a:pt x="39" y="49"/>
                </a:lnTo>
                <a:lnTo>
                  <a:pt x="62" y="29"/>
                </a:lnTo>
                <a:lnTo>
                  <a:pt x="87" y="14"/>
                </a:lnTo>
                <a:lnTo>
                  <a:pt x="116" y="4"/>
                </a:lnTo>
                <a:lnTo>
                  <a:pt x="144"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8F97AC2F-C8E0-6FAA-BB25-C2D23414267D}"/>
              </a:ext>
            </a:extLst>
          </p:cNvPr>
          <p:cNvSpPr>
            <a:spLocks/>
          </p:cNvSpPr>
          <p:nvPr/>
        </p:nvSpPr>
        <p:spPr bwMode="auto">
          <a:xfrm>
            <a:off x="10833384" y="3624503"/>
            <a:ext cx="586552" cy="772905"/>
          </a:xfrm>
          <a:custGeom>
            <a:avLst/>
            <a:gdLst>
              <a:gd name="T0" fmla="*/ 616 w 769"/>
              <a:gd name="T1" fmla="*/ 0 h 1011"/>
              <a:gd name="T2" fmla="*/ 645 w 769"/>
              <a:gd name="T3" fmla="*/ 1 h 1011"/>
              <a:gd name="T4" fmla="*/ 673 w 769"/>
              <a:gd name="T5" fmla="*/ 9 h 1011"/>
              <a:gd name="T6" fmla="*/ 700 w 769"/>
              <a:gd name="T7" fmla="*/ 22 h 1011"/>
              <a:gd name="T8" fmla="*/ 725 w 769"/>
              <a:gd name="T9" fmla="*/ 42 h 1011"/>
              <a:gd name="T10" fmla="*/ 743 w 769"/>
              <a:gd name="T11" fmla="*/ 62 h 1011"/>
              <a:gd name="T12" fmla="*/ 757 w 769"/>
              <a:gd name="T13" fmla="*/ 88 h 1011"/>
              <a:gd name="T14" fmla="*/ 766 w 769"/>
              <a:gd name="T15" fmla="*/ 114 h 1011"/>
              <a:gd name="T16" fmla="*/ 769 w 769"/>
              <a:gd name="T17" fmla="*/ 142 h 1011"/>
              <a:gd name="T18" fmla="*/ 767 w 769"/>
              <a:gd name="T19" fmla="*/ 170 h 1011"/>
              <a:gd name="T20" fmla="*/ 759 w 769"/>
              <a:gd name="T21" fmla="*/ 198 h 1011"/>
              <a:gd name="T22" fmla="*/ 746 w 769"/>
              <a:gd name="T23" fmla="*/ 224 h 1011"/>
              <a:gd name="T24" fmla="*/ 276 w 769"/>
              <a:gd name="T25" fmla="*/ 943 h 1011"/>
              <a:gd name="T26" fmla="*/ 256 w 769"/>
              <a:gd name="T27" fmla="*/ 968 h 1011"/>
              <a:gd name="T28" fmla="*/ 234 w 769"/>
              <a:gd name="T29" fmla="*/ 986 h 1011"/>
              <a:gd name="T30" fmla="*/ 207 w 769"/>
              <a:gd name="T31" fmla="*/ 1000 h 1011"/>
              <a:gd name="T32" fmla="*/ 180 w 769"/>
              <a:gd name="T33" fmla="*/ 1008 h 1011"/>
              <a:gd name="T34" fmla="*/ 150 w 769"/>
              <a:gd name="T35" fmla="*/ 1011 h 1011"/>
              <a:gd name="T36" fmla="*/ 123 w 769"/>
              <a:gd name="T37" fmla="*/ 1008 h 1011"/>
              <a:gd name="T38" fmla="*/ 96 w 769"/>
              <a:gd name="T39" fmla="*/ 1001 h 1011"/>
              <a:gd name="T40" fmla="*/ 69 w 769"/>
              <a:gd name="T41" fmla="*/ 989 h 1011"/>
              <a:gd name="T42" fmla="*/ 46 w 769"/>
              <a:gd name="T43" fmla="*/ 969 h 1011"/>
              <a:gd name="T44" fmla="*/ 27 w 769"/>
              <a:gd name="T45" fmla="*/ 947 h 1011"/>
              <a:gd name="T46" fmla="*/ 13 w 769"/>
              <a:gd name="T47" fmla="*/ 922 h 1011"/>
              <a:gd name="T48" fmla="*/ 5 w 769"/>
              <a:gd name="T49" fmla="*/ 895 h 1011"/>
              <a:gd name="T50" fmla="*/ 0 w 769"/>
              <a:gd name="T51" fmla="*/ 867 h 1011"/>
              <a:gd name="T52" fmla="*/ 3 w 769"/>
              <a:gd name="T53" fmla="*/ 839 h 1011"/>
              <a:gd name="T54" fmla="*/ 10 w 769"/>
              <a:gd name="T55" fmla="*/ 812 h 1011"/>
              <a:gd name="T56" fmla="*/ 24 w 769"/>
              <a:gd name="T57" fmla="*/ 785 h 1011"/>
              <a:gd name="T58" fmla="*/ 494 w 769"/>
              <a:gd name="T59" fmla="*/ 67 h 1011"/>
              <a:gd name="T60" fmla="*/ 513 w 769"/>
              <a:gd name="T61" fmla="*/ 43 h 1011"/>
              <a:gd name="T62" fmla="*/ 535 w 769"/>
              <a:gd name="T63" fmla="*/ 25 h 1011"/>
              <a:gd name="T64" fmla="*/ 561 w 769"/>
              <a:gd name="T65" fmla="*/ 11 h 1011"/>
              <a:gd name="T66" fmla="*/ 588 w 769"/>
              <a:gd name="T67" fmla="*/ 3 h 1011"/>
              <a:gd name="T68" fmla="*/ 616 w 769"/>
              <a:gd name="T69"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9" h="1011">
                <a:moveTo>
                  <a:pt x="616" y="0"/>
                </a:moveTo>
                <a:lnTo>
                  <a:pt x="645" y="1"/>
                </a:lnTo>
                <a:lnTo>
                  <a:pt x="673" y="9"/>
                </a:lnTo>
                <a:lnTo>
                  <a:pt x="700" y="22"/>
                </a:lnTo>
                <a:lnTo>
                  <a:pt x="725" y="42"/>
                </a:lnTo>
                <a:lnTo>
                  <a:pt x="743" y="62"/>
                </a:lnTo>
                <a:lnTo>
                  <a:pt x="757" y="88"/>
                </a:lnTo>
                <a:lnTo>
                  <a:pt x="766" y="114"/>
                </a:lnTo>
                <a:lnTo>
                  <a:pt x="769" y="142"/>
                </a:lnTo>
                <a:lnTo>
                  <a:pt x="767" y="170"/>
                </a:lnTo>
                <a:lnTo>
                  <a:pt x="759" y="198"/>
                </a:lnTo>
                <a:lnTo>
                  <a:pt x="746" y="224"/>
                </a:lnTo>
                <a:lnTo>
                  <a:pt x="276" y="943"/>
                </a:lnTo>
                <a:lnTo>
                  <a:pt x="256" y="968"/>
                </a:lnTo>
                <a:lnTo>
                  <a:pt x="234" y="986"/>
                </a:lnTo>
                <a:lnTo>
                  <a:pt x="207" y="1000"/>
                </a:lnTo>
                <a:lnTo>
                  <a:pt x="180" y="1008"/>
                </a:lnTo>
                <a:lnTo>
                  <a:pt x="150" y="1011"/>
                </a:lnTo>
                <a:lnTo>
                  <a:pt x="123" y="1008"/>
                </a:lnTo>
                <a:lnTo>
                  <a:pt x="96" y="1001"/>
                </a:lnTo>
                <a:lnTo>
                  <a:pt x="69" y="989"/>
                </a:lnTo>
                <a:lnTo>
                  <a:pt x="46" y="969"/>
                </a:lnTo>
                <a:lnTo>
                  <a:pt x="27" y="947"/>
                </a:lnTo>
                <a:lnTo>
                  <a:pt x="13" y="922"/>
                </a:lnTo>
                <a:lnTo>
                  <a:pt x="5" y="895"/>
                </a:lnTo>
                <a:lnTo>
                  <a:pt x="0" y="867"/>
                </a:lnTo>
                <a:lnTo>
                  <a:pt x="3" y="839"/>
                </a:lnTo>
                <a:lnTo>
                  <a:pt x="10" y="812"/>
                </a:lnTo>
                <a:lnTo>
                  <a:pt x="24" y="785"/>
                </a:lnTo>
                <a:lnTo>
                  <a:pt x="494" y="67"/>
                </a:lnTo>
                <a:lnTo>
                  <a:pt x="513" y="43"/>
                </a:lnTo>
                <a:lnTo>
                  <a:pt x="535" y="25"/>
                </a:lnTo>
                <a:lnTo>
                  <a:pt x="561" y="11"/>
                </a:lnTo>
                <a:lnTo>
                  <a:pt x="588" y="3"/>
                </a:lnTo>
                <a:lnTo>
                  <a:pt x="616"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Content Placeholder 3">
            <a:extLst>
              <a:ext uri="{FF2B5EF4-FFF2-40B4-BE49-F238E27FC236}">
                <a16:creationId xmlns:a16="http://schemas.microsoft.com/office/drawing/2014/main" id="{6EDB8C3D-27AD-FAED-33F8-F90FF24203E4}"/>
              </a:ext>
            </a:extLst>
          </p:cNvPr>
          <p:cNvSpPr txBox="1">
            <a:spLocks/>
          </p:cNvSpPr>
          <p:nvPr/>
        </p:nvSpPr>
        <p:spPr>
          <a:xfrm>
            <a:off x="152399" y="1172308"/>
            <a:ext cx="8099545" cy="5020674"/>
          </a:xfrm>
          <a:prstGeom prst="rect">
            <a:avLst/>
          </a:prstGeom>
          <a:solidFill>
            <a:schemeClr val="bg1"/>
          </a:solidFill>
          <a:ln>
            <a:solidFill>
              <a:srgbClr val="00B0F0"/>
            </a:solidFill>
          </a:ln>
        </p:spPr>
        <p:style>
          <a:lnRef idx="0">
            <a:schemeClr val="accent3"/>
          </a:lnRef>
          <a:fillRef idx="3">
            <a:schemeClr val="accent3"/>
          </a:fillRef>
          <a:effectRef idx="3">
            <a:schemeClr val="accent3"/>
          </a:effectRef>
          <a:fontRef idx="minor">
            <a:schemeClr val="lt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1600"/>
              <a:buFont typeface="Montserrat"/>
              <a:buNone/>
              <a:defRPr sz="1600" b="1" i="0" u="none" strike="noStrike" cap="none">
                <a:solidFill>
                  <a:schemeClr val="dk1"/>
                </a:solidFill>
                <a:latin typeface="Montserrat"/>
                <a:ea typeface="Montserrat"/>
                <a:cs typeface="Montserrat"/>
                <a:sym typeface="Montserrat"/>
              </a:defRPr>
            </a:lvl1pPr>
            <a:lvl2pPr marL="914400" marR="0" lvl="1" indent="-3810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9pPr>
          </a:lstStyle>
          <a:p>
            <a:pPr algn="just">
              <a:buClr>
                <a:srgbClr val="00B0F0"/>
              </a:buClr>
              <a:buFont typeface="Wingdings" panose="05000000000000000000" pitchFamily="2" charset="2"/>
              <a:buChar char="§"/>
            </a:pPr>
            <a:r>
              <a:rPr lang="es-PR" sz="1800" b="0" dirty="0">
                <a:effectLst/>
                <a:latin typeface="Montserrat" panose="00000500000000000000" pitchFamily="2" charset="0"/>
                <a:ea typeface="Calibri" panose="020F0502020204030204" pitchFamily="34" charset="0"/>
                <a:cs typeface="Times New Roman" panose="02020603050405020304" pitchFamily="18" charset="0"/>
              </a:rPr>
              <a:t>Las escuelas </a:t>
            </a:r>
            <a:r>
              <a:rPr lang="es-PR" sz="1800" b="0" dirty="0">
                <a:latin typeface="Montserrat" panose="00000500000000000000" pitchFamily="2" charset="0"/>
                <a:ea typeface="Calibri" panose="020F0502020204030204" pitchFamily="34" charset="0"/>
                <a:cs typeface="Times New Roman" panose="02020603050405020304" pitchFamily="18" charset="0"/>
              </a:rPr>
              <a:t>y consorcios </a:t>
            </a:r>
            <a:r>
              <a:rPr lang="es-PR" sz="1800" b="0" dirty="0">
                <a:effectLst/>
                <a:latin typeface="Montserrat" panose="00000500000000000000" pitchFamily="2" charset="0"/>
                <a:ea typeface="Calibri" panose="020F0502020204030204" pitchFamily="34" charset="0"/>
                <a:cs typeface="Times New Roman" panose="02020603050405020304" pitchFamily="18" charset="0"/>
              </a:rPr>
              <a:t>ya fueron orientadas sobre estos fondos, se realizó la consulta para el uso de los mismos y se analizaron los datos o resultados de la consulta realizada.</a:t>
            </a:r>
          </a:p>
          <a:p>
            <a:pPr marL="50800" indent="0" algn="just">
              <a:buClr>
                <a:srgbClr val="00B0F0"/>
              </a:buClr>
            </a:pPr>
            <a:endParaRPr lang="es-PR" sz="1800" b="0" dirty="0">
              <a:latin typeface="Montserrat" panose="00000500000000000000" pitchFamily="2" charset="0"/>
              <a:ea typeface="Calibri" panose="020F0502020204030204" pitchFamily="34" charset="0"/>
              <a:cs typeface="Times New Roman" panose="02020603050405020304" pitchFamily="18" charset="0"/>
            </a:endParaRPr>
          </a:p>
          <a:p>
            <a:pPr algn="just">
              <a:buClr>
                <a:srgbClr val="00B0F0"/>
              </a:buClr>
              <a:buFont typeface="Wingdings" panose="05000000000000000000" pitchFamily="2" charset="2"/>
              <a:buChar char="§"/>
            </a:pPr>
            <a:r>
              <a:rPr lang="es-PR" sz="1800" b="0" dirty="0">
                <a:latin typeface="Montserrat" panose="00000500000000000000" pitchFamily="2" charset="0"/>
                <a:ea typeface="Calibri" panose="020F0502020204030204" pitchFamily="34" charset="0"/>
                <a:cs typeface="Times New Roman" panose="02020603050405020304" pitchFamily="18" charset="0"/>
              </a:rPr>
              <a:t>Las escuelas que en la consulta del SCG indicaron estar interesadas en participar de estos fondos, desde el lunes 12 de febrero de 2024, comenzaron a recibir las cartas con la asignación de fondos que le corresponde a la escuela o el consorcio. En la carta se incluyen adem</a:t>
            </a:r>
            <a:r>
              <a:rPr lang="en-US" sz="1800" b="0" dirty="0">
                <a:latin typeface="Montserrat" panose="00000500000000000000" pitchFamily="2" charset="0"/>
                <a:ea typeface="Calibri" panose="020F0502020204030204" pitchFamily="34" charset="0"/>
                <a:cs typeface="Times New Roman" panose="02020603050405020304" pitchFamily="18" charset="0"/>
              </a:rPr>
              <a:t>ás</a:t>
            </a:r>
            <a:r>
              <a:rPr lang="es-PR" sz="1800" b="0" dirty="0">
                <a:latin typeface="Montserrat" panose="00000500000000000000" pitchFamily="2" charset="0"/>
                <a:ea typeface="Calibri" panose="020F0502020204030204" pitchFamily="34" charset="0"/>
                <a:cs typeface="Times New Roman" panose="02020603050405020304" pitchFamily="18" charset="0"/>
              </a:rPr>
              <a:t> las instrucciones que tienen que seguir para someter los planes de trabajo y la fecha límite que se establecerá para enviar los Planes de Trabajo.</a:t>
            </a:r>
          </a:p>
          <a:p>
            <a:pPr marL="50800" indent="0" algn="just">
              <a:buClr>
                <a:srgbClr val="00B0F0"/>
              </a:buClr>
            </a:pPr>
            <a:endParaRPr lang="es-PR" sz="1800" b="0" dirty="0">
              <a:latin typeface="Montserrat" panose="00000500000000000000" pitchFamily="2" charset="0"/>
              <a:ea typeface="Calibri" panose="020F0502020204030204" pitchFamily="34" charset="0"/>
              <a:cs typeface="Times New Roman" panose="02020603050405020304" pitchFamily="18" charset="0"/>
            </a:endParaRPr>
          </a:p>
          <a:p>
            <a:pPr algn="just">
              <a:buClr>
                <a:srgbClr val="00B0F0"/>
              </a:buClr>
              <a:buFont typeface="Wingdings" panose="05000000000000000000" pitchFamily="2" charset="2"/>
              <a:buChar char="§"/>
            </a:pPr>
            <a:r>
              <a:rPr lang="es-PR" sz="1800" b="0" dirty="0">
                <a:latin typeface="Montserrat" panose="00000500000000000000" pitchFamily="2" charset="0"/>
                <a:ea typeface="Calibri" panose="020F0502020204030204" pitchFamily="34" charset="0"/>
                <a:cs typeface="Times New Roman" panose="02020603050405020304" pitchFamily="18" charset="0"/>
              </a:rPr>
              <a:t>Junto con la carta, están recibiendo el formato que se utilizarán las escuelas para presentar los Planes de Trabajo (bajo estos fondos, los planes se someterán en papel, no en plataforma);</a:t>
            </a:r>
            <a:endParaRPr lang="es-PR" b="0" dirty="0">
              <a:latin typeface="Montserrat" panose="00000500000000000000" pitchFamily="2" charset="0"/>
              <a:ea typeface="Calibri" panose="020F0502020204030204" pitchFamily="34" charset="0"/>
              <a:cs typeface="Times New Roman" panose="02020603050405020304" pitchFamily="18" charset="0"/>
            </a:endParaRPr>
          </a:p>
          <a:p>
            <a:pPr marL="50800" indent="0" algn="just">
              <a:buClr>
                <a:srgbClr val="00B0F0"/>
              </a:buClr>
            </a:pPr>
            <a:endParaRPr lang="es-PR" b="0" dirty="0">
              <a:latin typeface="Montserrat" panose="00000500000000000000" pitchFamily="2" charset="0"/>
              <a:ea typeface="Calibri" panose="020F0502020204030204" pitchFamily="34" charset="0"/>
              <a:cs typeface="Times New Roman" panose="02020603050405020304" pitchFamily="18" charset="0"/>
            </a:endParaRPr>
          </a:p>
          <a:p>
            <a:pPr algn="just">
              <a:buClr>
                <a:srgbClr val="00B0F0"/>
              </a:buClr>
              <a:buFont typeface="Wingdings" panose="05000000000000000000" pitchFamily="2" charset="2"/>
              <a:buChar char="§"/>
            </a:pPr>
            <a:endParaRPr lang="es-PR" b="0" dirty="0">
              <a:effectLst/>
              <a:latin typeface="Montserrat" panose="00000500000000000000" pitchFamily="2" charset="0"/>
              <a:ea typeface="Calibri" panose="020F0502020204030204" pitchFamily="34" charset="0"/>
              <a:cs typeface="Times New Roman" panose="02020603050405020304" pitchFamily="18" charset="0"/>
            </a:endParaRPr>
          </a:p>
          <a:p>
            <a:pPr algn="just">
              <a:buClr>
                <a:srgbClr val="00B0F0"/>
              </a:buClr>
              <a:buFont typeface="Wingdings" panose="05000000000000000000" pitchFamily="2" charset="2"/>
              <a:buChar char="§"/>
            </a:pPr>
            <a:endParaRPr lang="es-PR" b="0" dirty="0">
              <a:effectLst/>
              <a:latin typeface="Montserrat" panose="00000500000000000000" pitchFamily="2" charset="0"/>
              <a:ea typeface="Calibri" panose="020F0502020204030204" pitchFamily="34" charset="0"/>
              <a:cs typeface="Times New Roman" panose="02020603050405020304" pitchFamily="18" charset="0"/>
            </a:endParaRPr>
          </a:p>
          <a:p>
            <a:pPr marL="50800" indent="0" algn="just">
              <a:buClr>
                <a:srgbClr val="00B0F0"/>
              </a:buClr>
            </a:pPr>
            <a:endParaRPr lang="es-PR" b="0" dirty="0">
              <a:effectLst/>
              <a:latin typeface="Montserrat" panose="00000500000000000000" pitchFamily="2" charset="0"/>
              <a:ea typeface="Calibri" panose="020F0502020204030204" pitchFamily="34" charset="0"/>
              <a:cs typeface="Times New Roman" panose="02020603050405020304" pitchFamily="18" charset="0"/>
            </a:endParaRPr>
          </a:p>
          <a:p>
            <a:pPr lvl="1" algn="just">
              <a:buClr>
                <a:srgbClr val="00B0F0"/>
              </a:buClr>
              <a:buFont typeface="Wingdings" panose="05000000000000000000" pitchFamily="2" charset="2"/>
              <a:buChar char="ü"/>
            </a:pPr>
            <a:endParaRPr lang="es-PR" sz="1600" b="0" dirty="0">
              <a:effectLst/>
              <a:latin typeface="Montserrat" panose="00000500000000000000" pitchFamily="2" charset="0"/>
              <a:ea typeface="Calibri" panose="020F0502020204030204" pitchFamily="34" charset="0"/>
              <a:cs typeface="Times New Roman" panose="02020603050405020304" pitchFamily="18" charset="0"/>
            </a:endParaRPr>
          </a:p>
          <a:p>
            <a:pPr lvl="1" algn="just">
              <a:buClr>
                <a:srgbClr val="00B0F0"/>
              </a:buClr>
              <a:buFont typeface="Wingdings" panose="05000000000000000000" pitchFamily="2" charset="2"/>
              <a:buChar char="ü"/>
            </a:pPr>
            <a:endParaRPr lang="es-PR" sz="1600" b="0" dirty="0">
              <a:effectLst/>
              <a:latin typeface="Montserrat" panose="00000500000000000000" pitchFamily="2" charset="0"/>
              <a:ea typeface="Calibri" panose="020F0502020204030204" pitchFamily="34" charset="0"/>
              <a:cs typeface="Times New Roman" panose="02020603050405020304" pitchFamily="18" charset="0"/>
            </a:endParaRPr>
          </a:p>
          <a:p>
            <a:pPr marL="533400" lvl="1" indent="0" algn="just">
              <a:buClr>
                <a:srgbClr val="00B0F0"/>
              </a:buClr>
            </a:pPr>
            <a:endParaRPr lang="es-PR" sz="1600" b="0" dirty="0">
              <a:effectLst/>
              <a:latin typeface="Montserrat" panose="000005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5997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4717144" y="1061582"/>
            <a:ext cx="6644100" cy="2668590"/>
          </a:xfrm>
          <a:prstGeom prst="rect">
            <a:avLst/>
          </a:prstGeom>
        </p:spPr>
        <p:txBody>
          <a:bodyPr spcFirstLastPara="1" wrap="square" lIns="91425" tIns="45700" rIns="91425" bIns="45700" anchor="ctr" anchorCtr="0">
            <a:normAutofit/>
          </a:bodyPr>
          <a:lstStyle/>
          <a:p>
            <a:pPr lvl="0" algn="ctr"/>
            <a:r>
              <a:rPr lang="es-US" sz="4400" b="1" dirty="0"/>
              <a:t>¿PREGUNTAS?</a:t>
            </a:r>
            <a:endParaRPr sz="4400" b="1" dirty="0"/>
          </a:p>
        </p:txBody>
      </p:sp>
      <p:pic>
        <p:nvPicPr>
          <p:cNvPr id="3" name="Graphic 2" descr="Questions">
            <a:extLst>
              <a:ext uri="{FF2B5EF4-FFF2-40B4-BE49-F238E27FC236}">
                <a16:creationId xmlns:a16="http://schemas.microsoft.com/office/drawing/2014/main" id="{6A9CD9A0-13F1-734B-AEE9-4E767C4F0A0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17144" y="602344"/>
            <a:ext cx="6255656" cy="6255656"/>
          </a:xfrm>
          <a:prstGeom prst="rect">
            <a:avLst/>
          </a:prstGeom>
        </p:spPr>
      </p:pic>
      <p:sp>
        <p:nvSpPr>
          <p:cNvPr id="4" name="TextBox 3">
            <a:extLst>
              <a:ext uri="{FF2B5EF4-FFF2-40B4-BE49-F238E27FC236}">
                <a16:creationId xmlns:a16="http://schemas.microsoft.com/office/drawing/2014/main" id="{4AC221FC-FD85-7DA1-16C4-FBC05EC2CD0C}"/>
              </a:ext>
            </a:extLst>
          </p:cNvPr>
          <p:cNvSpPr txBox="1"/>
          <p:nvPr/>
        </p:nvSpPr>
        <p:spPr>
          <a:xfrm>
            <a:off x="5353403" y="3333309"/>
            <a:ext cx="6096000" cy="3170099"/>
          </a:xfrm>
          <a:prstGeom prst="rect">
            <a:avLst/>
          </a:prstGeom>
          <a:noFill/>
        </p:spPr>
        <p:txBody>
          <a:bodyPr wrap="square">
            <a:spAutoFit/>
          </a:bodyPr>
          <a:lstStyle/>
          <a:p>
            <a:pPr algn="ctr"/>
            <a:r>
              <a:rPr lang="en-US" sz="2000" dirty="0" err="1">
                <a:latin typeface="Montserrat" panose="00000500000000000000" pitchFamily="2" charset="0"/>
              </a:rPr>
              <a:t>Información</a:t>
            </a:r>
            <a:r>
              <a:rPr lang="en-US" sz="2000" dirty="0">
                <a:latin typeface="Montserrat" panose="00000500000000000000" pitchFamily="2" charset="0"/>
              </a:rPr>
              <a:t> </a:t>
            </a:r>
            <a:r>
              <a:rPr lang="en-US" sz="2000" dirty="0" err="1">
                <a:latin typeface="Montserrat" panose="00000500000000000000" pitchFamily="2" charset="0"/>
              </a:rPr>
              <a:t>Contacto</a:t>
            </a:r>
            <a:r>
              <a:rPr lang="en-US" sz="2000" dirty="0">
                <a:latin typeface="Montserrat" panose="00000500000000000000" pitchFamily="2" charset="0"/>
              </a:rPr>
              <a:t> del </a:t>
            </a:r>
            <a:r>
              <a:rPr lang="en-US" sz="2000" dirty="0" err="1">
                <a:latin typeface="Montserrat" panose="00000500000000000000" pitchFamily="2" charset="0"/>
              </a:rPr>
              <a:t>Programa</a:t>
            </a:r>
            <a:r>
              <a:rPr lang="en-US" sz="2000" dirty="0">
                <a:latin typeface="Montserrat" panose="00000500000000000000" pitchFamily="2" charset="0"/>
              </a:rPr>
              <a:t>:</a:t>
            </a:r>
          </a:p>
          <a:p>
            <a:endParaRPr lang="en-US" sz="2000" dirty="0">
              <a:latin typeface="Montserrat" panose="00000500000000000000" pitchFamily="2" charset="0"/>
            </a:endParaRPr>
          </a:p>
          <a:p>
            <a:pPr algn="ctr"/>
            <a:r>
              <a:rPr lang="en-US" sz="2000" dirty="0">
                <a:latin typeface="Montserrat" panose="00000500000000000000" pitchFamily="2" charset="0"/>
              </a:rPr>
              <a:t>Ingrid Mercado Irizarry</a:t>
            </a:r>
          </a:p>
          <a:p>
            <a:pPr algn="ctr"/>
            <a:r>
              <a:rPr lang="en-US" sz="2000" dirty="0" err="1">
                <a:latin typeface="Montserrat" panose="00000500000000000000" pitchFamily="2" charset="0"/>
              </a:rPr>
              <a:t>Coordinadora</a:t>
            </a:r>
            <a:endParaRPr lang="en-US" sz="2000" dirty="0">
              <a:latin typeface="Montserrat" panose="00000500000000000000" pitchFamily="2" charset="0"/>
            </a:endParaRPr>
          </a:p>
          <a:p>
            <a:pPr algn="ctr"/>
            <a:r>
              <a:rPr lang="en-US" sz="2000" dirty="0">
                <a:latin typeface="Montserrat" panose="00000500000000000000" pitchFamily="2" charset="0"/>
                <a:hlinkClick r:id="rId5"/>
              </a:rPr>
              <a:t>Mercado_I@de.pr.gov</a:t>
            </a:r>
            <a:endParaRPr lang="en-US" sz="2000" dirty="0">
              <a:latin typeface="Montserrat" panose="00000500000000000000" pitchFamily="2" charset="0"/>
            </a:endParaRPr>
          </a:p>
          <a:p>
            <a:pPr algn="ctr"/>
            <a:endParaRPr lang="en-US" sz="2000" dirty="0">
              <a:latin typeface="Montserrat" panose="00000500000000000000" pitchFamily="2" charset="0"/>
            </a:endParaRPr>
          </a:p>
          <a:p>
            <a:pPr algn="ctr"/>
            <a:r>
              <a:rPr lang="en-US" sz="2000" dirty="0">
                <a:latin typeface="Montserrat" panose="00000500000000000000" pitchFamily="2" charset="0"/>
              </a:rPr>
              <a:t>Rosa M. Rivera Báez</a:t>
            </a:r>
          </a:p>
          <a:p>
            <a:pPr algn="ctr"/>
            <a:r>
              <a:rPr lang="en-US" sz="2000" dirty="0" err="1">
                <a:latin typeface="Montserrat" panose="00000500000000000000" pitchFamily="2" charset="0"/>
              </a:rPr>
              <a:t>Secretaria</a:t>
            </a:r>
            <a:r>
              <a:rPr lang="en-US" sz="2000" dirty="0">
                <a:latin typeface="Montserrat" panose="00000500000000000000" pitchFamily="2" charset="0"/>
              </a:rPr>
              <a:t> del </a:t>
            </a:r>
            <a:r>
              <a:rPr lang="en-US" sz="2000" dirty="0" err="1">
                <a:latin typeface="Montserrat" panose="00000500000000000000" pitchFamily="2" charset="0"/>
              </a:rPr>
              <a:t>Programa</a:t>
            </a:r>
            <a:endParaRPr lang="en-US" sz="2000" dirty="0">
              <a:latin typeface="Montserrat" panose="00000500000000000000" pitchFamily="2" charset="0"/>
            </a:endParaRPr>
          </a:p>
          <a:p>
            <a:pPr algn="ctr"/>
            <a:r>
              <a:rPr lang="en-US" sz="2000" dirty="0">
                <a:latin typeface="Montserrat" panose="00000500000000000000" pitchFamily="2" charset="0"/>
                <a:hlinkClick r:id="rId6"/>
              </a:rPr>
              <a:t>Rivera_Rosa@de.pr.gov</a:t>
            </a:r>
            <a:endParaRPr lang="en-US" sz="2000" dirty="0">
              <a:latin typeface="Montserrat" panose="00000500000000000000" pitchFamily="2" charset="0"/>
            </a:endParaRPr>
          </a:p>
          <a:p>
            <a:pPr algn="ctr"/>
            <a:endParaRPr lang="en-US" sz="2000" dirty="0">
              <a:latin typeface="Montserrat" panose="00000500000000000000" pitchFamily="2" charset="0"/>
            </a:endParaRPr>
          </a:p>
        </p:txBody>
      </p:sp>
    </p:spTree>
    <p:extLst>
      <p:ext uri="{BB962C8B-B14F-4D97-AF65-F5344CB8AC3E}">
        <p14:creationId xmlns:p14="http://schemas.microsoft.com/office/powerpoint/2010/main" val="374965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4" name="Title 3">
            <a:extLst>
              <a:ext uri="{FF2B5EF4-FFF2-40B4-BE49-F238E27FC236}">
                <a16:creationId xmlns:a16="http://schemas.microsoft.com/office/drawing/2014/main" id="{CCF659DD-24F9-4568-B015-9A3D0EC37976}"/>
              </a:ext>
            </a:extLst>
          </p:cNvPr>
          <p:cNvSpPr>
            <a:spLocks noGrp="1"/>
          </p:cNvSpPr>
          <p:nvPr>
            <p:ph type="ctrTitle"/>
          </p:nvPr>
        </p:nvSpPr>
        <p:spPr>
          <a:xfrm>
            <a:off x="1993669" y="168335"/>
            <a:ext cx="9512309" cy="819004"/>
          </a:xfrm>
        </p:spPr>
        <p:txBody>
          <a:bodyPr>
            <a:noAutofit/>
          </a:bodyPr>
          <a:lstStyle/>
          <a:p>
            <a:pPr algn="ctr"/>
            <a:r>
              <a:rPr lang="es-PR" sz="2000" b="1" dirty="0"/>
              <a:t>TÍTULO IV-A - PROGRAMA DE AYUDA AL ESTUDIANTE Y  ENRIQUECIMIENTO ACADÉMICO </a:t>
            </a:r>
            <a:r>
              <a:rPr lang="es-PR" sz="2000" dirty="0"/>
              <a:t> </a:t>
            </a:r>
            <a:endParaRPr lang="es-ES_tradnl" sz="2000" dirty="0"/>
          </a:p>
        </p:txBody>
      </p:sp>
      <p:grpSp>
        <p:nvGrpSpPr>
          <p:cNvPr id="5" name="Google Shape;730;p29">
            <a:extLst>
              <a:ext uri="{FF2B5EF4-FFF2-40B4-BE49-F238E27FC236}">
                <a16:creationId xmlns:a16="http://schemas.microsoft.com/office/drawing/2014/main" id="{BD9F357A-3A2E-5A46-9C21-92A6C7867DDE}"/>
              </a:ext>
            </a:extLst>
          </p:cNvPr>
          <p:cNvGrpSpPr/>
          <p:nvPr/>
        </p:nvGrpSpPr>
        <p:grpSpPr>
          <a:xfrm>
            <a:off x="4371109" y="2369124"/>
            <a:ext cx="2806071" cy="3532910"/>
            <a:chOff x="895425" y="1581150"/>
            <a:chExt cx="1647600" cy="2808250"/>
          </a:xfrm>
        </p:grpSpPr>
        <p:sp>
          <p:nvSpPr>
            <p:cNvPr id="7" name="Google Shape;731;p29">
              <a:extLst>
                <a:ext uri="{FF2B5EF4-FFF2-40B4-BE49-F238E27FC236}">
                  <a16:creationId xmlns:a16="http://schemas.microsoft.com/office/drawing/2014/main" id="{0D6A56C7-00CE-677B-2C39-9B13808FCB81}"/>
                </a:ext>
              </a:extLst>
            </p:cNvPr>
            <p:cNvSpPr/>
            <p:nvPr/>
          </p:nvSpPr>
          <p:spPr>
            <a:xfrm>
              <a:off x="1571625" y="3247950"/>
              <a:ext cx="295200" cy="76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732;p29">
              <a:extLst>
                <a:ext uri="{FF2B5EF4-FFF2-40B4-BE49-F238E27FC236}">
                  <a16:creationId xmlns:a16="http://schemas.microsoft.com/office/drawing/2014/main" id="{6D625AC3-5279-9509-6A96-82C3ACBBCCF6}"/>
                </a:ext>
              </a:extLst>
            </p:cNvPr>
            <p:cNvSpPr/>
            <p:nvPr/>
          </p:nvSpPr>
          <p:spPr>
            <a:xfrm>
              <a:off x="1076325" y="1581150"/>
              <a:ext cx="1285800" cy="1666800"/>
            </a:xfrm>
            <a:prstGeom prst="roundRect">
              <a:avLst>
                <a:gd name="adj" fmla="val 16667"/>
              </a:avLst>
            </a:prstGeom>
            <a:solidFill>
              <a:schemeClr val="lt2"/>
            </a:solidFill>
            <a:ln>
              <a:noFill/>
            </a:ln>
          </p:spPr>
          <p:txBody>
            <a:bodyPr spcFirstLastPara="1" wrap="square" lIns="0" tIns="365750" rIns="0" bIns="91425" anchor="ctr" anchorCtr="0">
              <a:noAutofit/>
            </a:bodyPr>
            <a:lstStyle/>
            <a:p>
              <a:pPr lvl="1" algn="ctr"/>
              <a:r>
                <a:rPr lang="es-PR" dirty="0">
                  <a:latin typeface="Montserrat" panose="00000500000000000000" pitchFamily="2" charset="0"/>
                </a:rPr>
                <a:t>Proporcionar a los estudiantes acceso a una educación integral.</a:t>
              </a:r>
            </a:p>
          </p:txBody>
        </p:sp>
        <p:sp>
          <p:nvSpPr>
            <p:cNvPr id="9" name="Google Shape;733;p29">
              <a:extLst>
                <a:ext uri="{FF2B5EF4-FFF2-40B4-BE49-F238E27FC236}">
                  <a16:creationId xmlns:a16="http://schemas.microsoft.com/office/drawing/2014/main" id="{2E3593D1-00BC-5D1B-6BF8-A0BD5AEF6B74}"/>
                </a:ext>
              </a:extLst>
            </p:cNvPr>
            <p:cNvSpPr/>
            <p:nvPr/>
          </p:nvSpPr>
          <p:spPr>
            <a:xfrm>
              <a:off x="895425" y="1596414"/>
              <a:ext cx="1647600" cy="480035"/>
            </a:xfrm>
            <a:prstGeom prst="roundRect">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PR" sz="1300" b="1" dirty="0">
                  <a:solidFill>
                    <a:schemeClr val="bg1"/>
                  </a:solidFill>
                  <a:latin typeface="Montserrat" panose="00000500000000000000" pitchFamily="2" charset="0"/>
                </a:rPr>
                <a:t>Actividades para apoyar las Oportunidades de una Educación Integral</a:t>
              </a:r>
              <a:endParaRPr sz="1300" b="1" dirty="0">
                <a:solidFill>
                  <a:schemeClr val="bg1"/>
                </a:solidFill>
                <a:latin typeface="Montserrat" panose="00000500000000000000" pitchFamily="2" charset="0"/>
              </a:endParaRPr>
            </a:p>
          </p:txBody>
        </p:sp>
        <p:sp>
          <p:nvSpPr>
            <p:cNvPr id="10" name="Google Shape;734;p29">
              <a:extLst>
                <a:ext uri="{FF2B5EF4-FFF2-40B4-BE49-F238E27FC236}">
                  <a16:creationId xmlns:a16="http://schemas.microsoft.com/office/drawing/2014/main" id="{256DE84B-70B2-1701-16F5-F29E19CBE179}"/>
                </a:ext>
              </a:extLst>
            </p:cNvPr>
            <p:cNvSpPr/>
            <p:nvPr/>
          </p:nvSpPr>
          <p:spPr>
            <a:xfrm>
              <a:off x="1267875" y="3486700"/>
              <a:ext cx="902700" cy="902700"/>
            </a:xfrm>
            <a:prstGeom prst="ellipse">
              <a:avLst/>
            </a:prstGeom>
            <a:solidFill>
              <a:srgbClr val="434343"/>
            </a:solid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35;p29">
              <a:extLst>
                <a:ext uri="{FF2B5EF4-FFF2-40B4-BE49-F238E27FC236}">
                  <a16:creationId xmlns:a16="http://schemas.microsoft.com/office/drawing/2014/main" id="{46CFDF21-5880-2815-1F13-FACDC7A4FA34}"/>
                </a:ext>
              </a:extLst>
            </p:cNvPr>
            <p:cNvSpPr/>
            <p:nvPr/>
          </p:nvSpPr>
          <p:spPr>
            <a:xfrm>
              <a:off x="1335525" y="3581950"/>
              <a:ext cx="758916" cy="712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US" sz="2000" dirty="0">
                  <a:solidFill>
                    <a:schemeClr val="bg1"/>
                  </a:solidFill>
                  <a:latin typeface="Montserrat" panose="00000500000000000000" pitchFamily="2" charset="0"/>
                </a:rPr>
                <a:t>4107</a:t>
              </a:r>
              <a:endParaRPr sz="2000" dirty="0">
                <a:solidFill>
                  <a:schemeClr val="bg1"/>
                </a:solidFill>
                <a:latin typeface="Montserrat" panose="00000500000000000000" pitchFamily="2" charset="0"/>
              </a:endParaRPr>
            </a:p>
          </p:txBody>
        </p:sp>
      </p:grpSp>
      <p:grpSp>
        <p:nvGrpSpPr>
          <p:cNvPr id="12" name="Google Shape;736;p29">
            <a:extLst>
              <a:ext uri="{FF2B5EF4-FFF2-40B4-BE49-F238E27FC236}">
                <a16:creationId xmlns:a16="http://schemas.microsoft.com/office/drawing/2014/main" id="{D3833BB6-C584-7623-4505-9FF819F09B21}"/>
              </a:ext>
            </a:extLst>
          </p:cNvPr>
          <p:cNvGrpSpPr/>
          <p:nvPr/>
        </p:nvGrpSpPr>
        <p:grpSpPr>
          <a:xfrm>
            <a:off x="6869085" y="2280496"/>
            <a:ext cx="2702480" cy="3621537"/>
            <a:chOff x="2924400" y="1581150"/>
            <a:chExt cx="1647600" cy="2808250"/>
          </a:xfrm>
        </p:grpSpPr>
        <p:sp>
          <p:nvSpPr>
            <p:cNvPr id="13" name="Google Shape;737;p29">
              <a:extLst>
                <a:ext uri="{FF2B5EF4-FFF2-40B4-BE49-F238E27FC236}">
                  <a16:creationId xmlns:a16="http://schemas.microsoft.com/office/drawing/2014/main" id="{80555249-D15F-9F3E-B6FE-FC92783F2FDE}"/>
                </a:ext>
              </a:extLst>
            </p:cNvPr>
            <p:cNvSpPr/>
            <p:nvPr/>
          </p:nvSpPr>
          <p:spPr>
            <a:xfrm>
              <a:off x="3105300" y="2722600"/>
              <a:ext cx="1285800" cy="1666800"/>
            </a:xfrm>
            <a:prstGeom prst="roundRect">
              <a:avLst>
                <a:gd name="adj" fmla="val 16667"/>
              </a:avLst>
            </a:prstGeom>
            <a:solidFill>
              <a:schemeClr val="lt2"/>
            </a:solidFill>
            <a:ln>
              <a:noFill/>
            </a:ln>
          </p:spPr>
          <p:txBody>
            <a:bodyPr spcFirstLastPara="1" wrap="square" lIns="0" tIns="91425" rIns="0" bIns="365750" anchor="ctr" anchorCtr="0">
              <a:noAutofit/>
            </a:bodyPr>
            <a:lstStyle/>
            <a:p>
              <a:pPr lvl="1" algn="ctr"/>
              <a:r>
                <a:rPr lang="es-PR" sz="1300" dirty="0">
                  <a:latin typeface="Montserrat" panose="00000500000000000000" pitchFamily="2" charset="0"/>
                </a:rPr>
                <a:t>Mejorar las condiciones escolares seguras y saludables para el aprendizaje de los estudiantes.</a:t>
              </a:r>
            </a:p>
          </p:txBody>
        </p:sp>
        <p:sp>
          <p:nvSpPr>
            <p:cNvPr id="14" name="Google Shape;738;p29">
              <a:extLst>
                <a:ext uri="{FF2B5EF4-FFF2-40B4-BE49-F238E27FC236}">
                  <a16:creationId xmlns:a16="http://schemas.microsoft.com/office/drawing/2014/main" id="{DF8755D8-DFB8-BD77-BA1E-2762FE29F8B6}"/>
                </a:ext>
              </a:extLst>
            </p:cNvPr>
            <p:cNvSpPr/>
            <p:nvPr/>
          </p:nvSpPr>
          <p:spPr>
            <a:xfrm>
              <a:off x="2924400" y="3885700"/>
              <a:ext cx="1647600" cy="501363"/>
            </a:xfrm>
            <a:prstGeom prst="roundRect">
              <a:avLst>
                <a:gd name="adj" fmla="val 50000"/>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PR" sz="1300" b="1" dirty="0">
                  <a:solidFill>
                    <a:schemeClr val="bg1"/>
                  </a:solidFill>
                  <a:latin typeface="Montserrat" panose="00000500000000000000" pitchFamily="2" charset="0"/>
                </a:rPr>
                <a:t>Actividades para apoyar Estudiantes Seguros y Saludables</a:t>
              </a:r>
              <a:endParaRPr sz="1300" dirty="0">
                <a:solidFill>
                  <a:schemeClr val="bg1"/>
                </a:solidFill>
                <a:latin typeface="Montserrat" panose="00000500000000000000" pitchFamily="2" charset="0"/>
              </a:endParaRPr>
            </a:p>
          </p:txBody>
        </p:sp>
        <p:sp>
          <p:nvSpPr>
            <p:cNvPr id="15" name="Google Shape;739;p29">
              <a:extLst>
                <a:ext uri="{FF2B5EF4-FFF2-40B4-BE49-F238E27FC236}">
                  <a16:creationId xmlns:a16="http://schemas.microsoft.com/office/drawing/2014/main" id="{AEA34D52-426E-0B2B-596F-A87351198738}"/>
                </a:ext>
              </a:extLst>
            </p:cNvPr>
            <p:cNvSpPr/>
            <p:nvPr/>
          </p:nvSpPr>
          <p:spPr>
            <a:xfrm>
              <a:off x="3600600" y="1991900"/>
              <a:ext cx="295200" cy="76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40;p29">
              <a:extLst>
                <a:ext uri="{FF2B5EF4-FFF2-40B4-BE49-F238E27FC236}">
                  <a16:creationId xmlns:a16="http://schemas.microsoft.com/office/drawing/2014/main" id="{E80C69C7-7F83-16C7-CDE9-6843C9B19C98}"/>
                </a:ext>
              </a:extLst>
            </p:cNvPr>
            <p:cNvSpPr/>
            <p:nvPr/>
          </p:nvSpPr>
          <p:spPr>
            <a:xfrm>
              <a:off x="3296850" y="1581150"/>
              <a:ext cx="902700" cy="902700"/>
            </a:xfrm>
            <a:prstGeom prst="ellipse">
              <a:avLst/>
            </a:prstGeom>
            <a:solidFill>
              <a:srgbClr val="434343"/>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741;p29">
              <a:extLst>
                <a:ext uri="{FF2B5EF4-FFF2-40B4-BE49-F238E27FC236}">
                  <a16:creationId xmlns:a16="http://schemas.microsoft.com/office/drawing/2014/main" id="{DA5DD141-4A9A-BD96-7E86-D2899BA24603}"/>
                </a:ext>
              </a:extLst>
            </p:cNvPr>
            <p:cNvSpPr/>
            <p:nvPr/>
          </p:nvSpPr>
          <p:spPr>
            <a:xfrm>
              <a:off x="3392100" y="1676400"/>
              <a:ext cx="712200" cy="712200"/>
            </a:xfrm>
            <a:prstGeom prst="ellipse">
              <a:avLst/>
            </a:prstGeom>
            <a:solidFill>
              <a:schemeClr val="accent5"/>
            </a:solidFill>
            <a:ln>
              <a:noFill/>
            </a:ln>
          </p:spPr>
          <p:txBody>
            <a:bodyPr spcFirstLastPara="1" wrap="square" lIns="0" tIns="91425" rIns="0" bIns="91425" anchor="ctr" anchorCtr="0">
              <a:noAutofit/>
            </a:bodyPr>
            <a:lstStyle/>
            <a:p>
              <a:pPr marL="0" lvl="0" indent="0" algn="ctr" rtl="0">
                <a:spcBef>
                  <a:spcPts val="0"/>
                </a:spcBef>
                <a:spcAft>
                  <a:spcPts val="0"/>
                </a:spcAft>
                <a:buNone/>
              </a:pPr>
              <a:r>
                <a:rPr lang="en" sz="2400" dirty="0">
                  <a:solidFill>
                    <a:srgbClr val="FFFFFF"/>
                  </a:solidFill>
                  <a:latin typeface="Montserrat" panose="00000500000000000000" pitchFamily="2" charset="0"/>
                  <a:sym typeface="Fira Sans Extra Condensed Medium"/>
                </a:rPr>
                <a:t>4108</a:t>
              </a:r>
              <a:endParaRPr sz="300" dirty="0">
                <a:latin typeface="Montserrat" panose="00000500000000000000" pitchFamily="2" charset="0"/>
              </a:endParaRPr>
            </a:p>
          </p:txBody>
        </p:sp>
      </p:grpSp>
      <p:grpSp>
        <p:nvGrpSpPr>
          <p:cNvPr id="18" name="Google Shape;742;p29">
            <a:extLst>
              <a:ext uri="{FF2B5EF4-FFF2-40B4-BE49-F238E27FC236}">
                <a16:creationId xmlns:a16="http://schemas.microsoft.com/office/drawing/2014/main" id="{6F9E77CC-F9C9-7C42-E9CC-16231AF9671E}"/>
              </a:ext>
            </a:extLst>
          </p:cNvPr>
          <p:cNvGrpSpPr/>
          <p:nvPr/>
        </p:nvGrpSpPr>
        <p:grpSpPr>
          <a:xfrm>
            <a:off x="9246055" y="2449437"/>
            <a:ext cx="2599582" cy="3449582"/>
            <a:chOff x="4757200" y="1578777"/>
            <a:chExt cx="1647600" cy="2810623"/>
          </a:xfrm>
        </p:grpSpPr>
        <p:sp>
          <p:nvSpPr>
            <p:cNvPr id="19" name="Google Shape;743;p29">
              <a:extLst>
                <a:ext uri="{FF2B5EF4-FFF2-40B4-BE49-F238E27FC236}">
                  <a16:creationId xmlns:a16="http://schemas.microsoft.com/office/drawing/2014/main" id="{10103456-F943-BEC3-D463-A5B970A82438}"/>
                </a:ext>
              </a:extLst>
            </p:cNvPr>
            <p:cNvSpPr/>
            <p:nvPr/>
          </p:nvSpPr>
          <p:spPr>
            <a:xfrm>
              <a:off x="5433400" y="3247950"/>
              <a:ext cx="295200" cy="76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44;p29">
              <a:extLst>
                <a:ext uri="{FF2B5EF4-FFF2-40B4-BE49-F238E27FC236}">
                  <a16:creationId xmlns:a16="http://schemas.microsoft.com/office/drawing/2014/main" id="{98CD197F-4DC3-5A53-B381-5BE2E12AA510}"/>
                </a:ext>
              </a:extLst>
            </p:cNvPr>
            <p:cNvSpPr/>
            <p:nvPr/>
          </p:nvSpPr>
          <p:spPr>
            <a:xfrm>
              <a:off x="4938100" y="1581150"/>
              <a:ext cx="1285800" cy="1666800"/>
            </a:xfrm>
            <a:prstGeom prst="roundRect">
              <a:avLst>
                <a:gd name="adj" fmla="val 16667"/>
              </a:avLst>
            </a:prstGeom>
            <a:solidFill>
              <a:schemeClr val="lt2"/>
            </a:solidFill>
            <a:ln>
              <a:noFill/>
            </a:ln>
          </p:spPr>
          <p:txBody>
            <a:bodyPr spcFirstLastPara="1" wrap="square" lIns="0" tIns="365750" rIns="0" bIns="91425" anchor="ctr" anchorCtr="0">
              <a:noAutofit/>
            </a:bodyPr>
            <a:lstStyle/>
            <a:p>
              <a:pPr lvl="1" algn="ctr"/>
              <a:r>
                <a:rPr lang="es-PR" sz="1100" dirty="0">
                  <a:latin typeface="Montserrat" panose="00000500000000000000" pitchFamily="2" charset="0"/>
                </a:rPr>
                <a:t>Mejorar el uso de la tecnología para optimizar el rendimiento académico y la alfabetización digital de todos los estudiantes. </a:t>
              </a:r>
            </a:p>
          </p:txBody>
        </p:sp>
        <p:sp>
          <p:nvSpPr>
            <p:cNvPr id="21" name="Google Shape;745;p29">
              <a:extLst>
                <a:ext uri="{FF2B5EF4-FFF2-40B4-BE49-F238E27FC236}">
                  <a16:creationId xmlns:a16="http://schemas.microsoft.com/office/drawing/2014/main" id="{D2D61594-8E44-46B5-F5B3-3A6DEF49CA2E}"/>
                </a:ext>
              </a:extLst>
            </p:cNvPr>
            <p:cNvSpPr/>
            <p:nvPr/>
          </p:nvSpPr>
          <p:spPr>
            <a:xfrm>
              <a:off x="4757200" y="1578777"/>
              <a:ext cx="1647600" cy="497672"/>
            </a:xfrm>
            <a:prstGeom prst="roundRect">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endParaRPr>
            </a:p>
          </p:txBody>
        </p:sp>
        <p:sp>
          <p:nvSpPr>
            <p:cNvPr id="22" name="Google Shape;746;p29">
              <a:extLst>
                <a:ext uri="{FF2B5EF4-FFF2-40B4-BE49-F238E27FC236}">
                  <a16:creationId xmlns:a16="http://schemas.microsoft.com/office/drawing/2014/main" id="{666E506E-04FC-6696-0104-F356AD0BBC88}"/>
                </a:ext>
              </a:extLst>
            </p:cNvPr>
            <p:cNvSpPr/>
            <p:nvPr/>
          </p:nvSpPr>
          <p:spPr>
            <a:xfrm>
              <a:off x="5129650" y="3486700"/>
              <a:ext cx="902700" cy="902700"/>
            </a:xfrm>
            <a:prstGeom prst="ellipse">
              <a:avLst/>
            </a:prstGeom>
            <a:solidFill>
              <a:srgbClr val="434343"/>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47;p29">
              <a:extLst>
                <a:ext uri="{FF2B5EF4-FFF2-40B4-BE49-F238E27FC236}">
                  <a16:creationId xmlns:a16="http://schemas.microsoft.com/office/drawing/2014/main" id="{AEBD9125-B1A5-6460-997C-79D84ADD7508}"/>
                </a:ext>
              </a:extLst>
            </p:cNvPr>
            <p:cNvSpPr/>
            <p:nvPr/>
          </p:nvSpPr>
          <p:spPr>
            <a:xfrm>
              <a:off x="5201105" y="3611745"/>
              <a:ext cx="759791" cy="667927"/>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rgbClr val="FFFFFF"/>
                  </a:solidFill>
                  <a:latin typeface="Montserrat" panose="00000500000000000000" pitchFamily="2" charset="0"/>
                  <a:sym typeface="Fira Sans Extra Condensed Medium"/>
                </a:rPr>
                <a:t>4109</a:t>
              </a:r>
              <a:endParaRPr sz="200" dirty="0">
                <a:latin typeface="Montserrat" panose="00000500000000000000" pitchFamily="2" charset="0"/>
              </a:endParaRPr>
            </a:p>
          </p:txBody>
        </p:sp>
      </p:grpSp>
      <p:sp>
        <p:nvSpPr>
          <p:cNvPr id="25" name="TextBox 24">
            <a:extLst>
              <a:ext uri="{FF2B5EF4-FFF2-40B4-BE49-F238E27FC236}">
                <a16:creationId xmlns:a16="http://schemas.microsoft.com/office/drawing/2014/main" id="{EA252C94-717A-C046-44FB-C33E74E917B4}"/>
              </a:ext>
            </a:extLst>
          </p:cNvPr>
          <p:cNvSpPr txBox="1"/>
          <p:nvPr/>
        </p:nvSpPr>
        <p:spPr>
          <a:xfrm>
            <a:off x="4679205" y="1099324"/>
            <a:ext cx="6702304" cy="923330"/>
          </a:xfrm>
          <a:prstGeom prst="rect">
            <a:avLst/>
          </a:prstGeom>
          <a:noFill/>
        </p:spPr>
        <p:txBody>
          <a:bodyPr wrap="square">
            <a:spAutoFit/>
          </a:bodyPr>
          <a:lstStyle/>
          <a:p>
            <a:pPr algn="just"/>
            <a:r>
              <a:rPr lang="en-US" sz="1800" dirty="0">
                <a:latin typeface="Montserrat" panose="00000500000000000000" pitchFamily="2" charset="0"/>
              </a:rPr>
              <a:t>El </a:t>
            </a:r>
            <a:r>
              <a:rPr lang="es-PR" sz="1800" dirty="0">
                <a:latin typeface="Montserrat" panose="00000500000000000000" pitchFamily="2" charset="0"/>
              </a:rPr>
              <a:t>propósito de este Programa está dirigido a aumentar el aprovechamiento académico de los estudiantes a través de:</a:t>
            </a:r>
          </a:p>
        </p:txBody>
      </p:sp>
      <p:sp>
        <p:nvSpPr>
          <p:cNvPr id="33" name="TextBox 32">
            <a:extLst>
              <a:ext uri="{FF2B5EF4-FFF2-40B4-BE49-F238E27FC236}">
                <a16:creationId xmlns:a16="http://schemas.microsoft.com/office/drawing/2014/main" id="{3A9F4076-FEE3-B3D4-5B29-1C5352915C54}"/>
              </a:ext>
            </a:extLst>
          </p:cNvPr>
          <p:cNvSpPr txBox="1"/>
          <p:nvPr/>
        </p:nvSpPr>
        <p:spPr>
          <a:xfrm>
            <a:off x="9344891" y="2412076"/>
            <a:ext cx="2500746" cy="692497"/>
          </a:xfrm>
          <a:prstGeom prst="rect">
            <a:avLst/>
          </a:prstGeom>
          <a:noFill/>
        </p:spPr>
        <p:txBody>
          <a:bodyPr wrap="square">
            <a:spAutoFit/>
          </a:bodyPr>
          <a:lstStyle/>
          <a:p>
            <a:pPr algn="ctr"/>
            <a:r>
              <a:rPr lang="es-PR" sz="1300" b="1" dirty="0">
                <a:solidFill>
                  <a:schemeClr val="bg1"/>
                </a:solidFill>
                <a:latin typeface="Montserrat" panose="00000500000000000000" pitchFamily="2" charset="0"/>
              </a:rPr>
              <a:t>Actividades para apoyar el Uso Efectivo de la Tecnología</a:t>
            </a:r>
            <a:endParaRPr lang="en-US" sz="130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232991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s-PR" sz="2800" b="1" i="0" dirty="0">
                <a:solidFill>
                  <a:schemeClr val="tx1"/>
                </a:solidFill>
                <a:effectLst/>
                <a:latin typeface="Montserrat" panose="00000500000000000000" pitchFamily="2" charset="0"/>
              </a:rPr>
              <a:t>Las actividades permitidas (ESEA sección 4107) pueden incluir, pero no se limitan a:</a:t>
            </a:r>
            <a:endParaRPr lang="es-US" sz="2800" b="1" dirty="0">
              <a:solidFill>
                <a:schemeClr val="tx1"/>
              </a:solidFill>
              <a:latin typeface="Montserrat" panose="00000500000000000000" pitchFamily="2" charset="0"/>
            </a:endParaRPr>
          </a:p>
        </p:txBody>
      </p:sp>
      <p:sp>
        <p:nvSpPr>
          <p:cNvPr id="12" name="TextBox 11">
            <a:extLst>
              <a:ext uri="{FF2B5EF4-FFF2-40B4-BE49-F238E27FC236}">
                <a16:creationId xmlns:a16="http://schemas.microsoft.com/office/drawing/2014/main" id="{8786AE4D-62C1-44FE-2EE2-FFBC7F2BF48C}"/>
              </a:ext>
            </a:extLst>
          </p:cNvPr>
          <p:cNvSpPr txBox="1"/>
          <p:nvPr/>
        </p:nvSpPr>
        <p:spPr>
          <a:xfrm>
            <a:off x="3657600" y="1489410"/>
            <a:ext cx="8042564" cy="2308324"/>
          </a:xfrm>
          <a:prstGeom prst="rect">
            <a:avLst/>
          </a:prstGeom>
          <a:noFill/>
        </p:spPr>
        <p:txBody>
          <a:bodyPr wrap="square">
            <a:spAutoFit/>
          </a:bodyPr>
          <a:lstStyle/>
          <a:p>
            <a:pPr marL="285750" indent="-285750" algn="just">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Mejorar el acceso a la enseñanza de idiomas extranjeros, artes, y educación musical.</a:t>
            </a:r>
          </a:p>
          <a:p>
            <a:pPr marL="285750" indent="-285750" algn="just">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Apoyar la consejería en educación postsecundaria y planificación de carreras incluyendo información</a:t>
            </a:r>
            <a:r>
              <a:rPr lang="en-US" sz="1800" b="0" i="0" dirty="0">
                <a:effectLst/>
                <a:latin typeface="Montserrat" panose="00000500000000000000" pitchFamily="2" charset="0"/>
                <a:cs typeface="Calibri" panose="020F0502020204030204" pitchFamily="34" charset="0"/>
              </a:rPr>
              <a:t> </a:t>
            </a:r>
            <a:r>
              <a:rPr lang="en-US" sz="1800" b="0" i="0" dirty="0" err="1">
                <a:effectLst/>
                <a:latin typeface="Montserrat" panose="00000500000000000000" pitchFamily="2" charset="0"/>
                <a:cs typeface="Calibri" panose="020F0502020204030204" pitchFamily="34" charset="0"/>
              </a:rPr>
              <a:t>sobre</a:t>
            </a:r>
            <a:r>
              <a:rPr lang="en-US" sz="1800" b="0" i="0" dirty="0">
                <a:effectLst/>
                <a:latin typeface="Montserrat" panose="00000500000000000000" pitchFamily="2" charset="0"/>
                <a:cs typeface="Calibri" panose="020F0502020204030204" pitchFamily="34" charset="0"/>
              </a:rPr>
              <a:t> </a:t>
            </a:r>
            <a:r>
              <a:rPr lang="en-US" sz="1800" b="0" i="0" dirty="0" err="1">
                <a:effectLst/>
                <a:latin typeface="Montserrat" panose="00000500000000000000" pitchFamily="2" charset="0"/>
                <a:cs typeface="Calibri" panose="020F0502020204030204" pitchFamily="34" charset="0"/>
              </a:rPr>
              <a:t>ayudas</a:t>
            </a:r>
            <a:r>
              <a:rPr lang="en-US" sz="1800" b="0" i="0" dirty="0">
                <a:effectLst/>
                <a:latin typeface="Montserrat" panose="00000500000000000000" pitchFamily="2" charset="0"/>
                <a:cs typeface="Calibri" panose="020F0502020204030204" pitchFamily="34" charset="0"/>
              </a:rPr>
              <a:t> </a:t>
            </a:r>
            <a:r>
              <a:rPr lang="en-US" sz="1800" b="0" i="0" dirty="0" err="1">
                <a:effectLst/>
                <a:latin typeface="Montserrat" panose="00000500000000000000" pitchFamily="2" charset="0"/>
                <a:cs typeface="Calibri" panose="020F0502020204030204" pitchFamily="34" charset="0"/>
              </a:rPr>
              <a:t>financieras</a:t>
            </a:r>
            <a:r>
              <a:rPr lang="en-US" sz="1800" dirty="0">
                <a:latin typeface="Montserrat" panose="00000500000000000000" pitchFamily="2" charset="0"/>
                <a:cs typeface="Calibri" panose="020F0502020204030204" pitchFamily="34" charset="0"/>
              </a:rPr>
              <a:t>.</a:t>
            </a:r>
            <a:endParaRPr lang="es-PR" sz="1800" b="0" i="0" dirty="0">
              <a:effectLst/>
              <a:latin typeface="Montserrat" panose="00000500000000000000" pitchFamily="2" charset="0"/>
              <a:cs typeface="Calibri" panose="020F0502020204030204" pitchFamily="34" charset="0"/>
            </a:endParaRPr>
          </a:p>
          <a:p>
            <a:pPr marL="285750" indent="-285750" algn="just">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Proveer programación para mejorar la enseñanza y la participación de los estudiantes en ciencias, tecnología, ingeniería y matemáticas (STEM), incluyendo la informática, y aumentando el acceso de los grupos subrepresentados en estas materias.</a:t>
            </a:r>
          </a:p>
        </p:txBody>
      </p:sp>
      <p:sp>
        <p:nvSpPr>
          <p:cNvPr id="14" name="TextBox 13">
            <a:extLst>
              <a:ext uri="{FF2B5EF4-FFF2-40B4-BE49-F238E27FC236}">
                <a16:creationId xmlns:a16="http://schemas.microsoft.com/office/drawing/2014/main" id="{59D8E312-23B6-D147-0CBF-81F8F55125EA}"/>
              </a:ext>
            </a:extLst>
          </p:cNvPr>
          <p:cNvSpPr txBox="1"/>
          <p:nvPr/>
        </p:nvSpPr>
        <p:spPr>
          <a:xfrm>
            <a:off x="690228" y="4006961"/>
            <a:ext cx="11097620" cy="2292935"/>
          </a:xfrm>
          <a:prstGeom prst="rect">
            <a:avLst/>
          </a:prstGeom>
          <a:noFill/>
        </p:spPr>
        <p:txBody>
          <a:bodyPr wrap="square">
            <a:spAutoFit/>
          </a:bodyPr>
          <a:lstStyle/>
          <a:p>
            <a:pPr marL="285750" indent="-285750" algn="just">
              <a:buClrTx/>
              <a:buFont typeface="Wingdings" panose="05000000000000000000" pitchFamily="2" charset="2"/>
              <a:buChar char="ü"/>
            </a:pPr>
            <a:r>
              <a:rPr lang="es-PR" sz="1800" b="0" dirty="0">
                <a:solidFill>
                  <a:schemeClr val="tx1"/>
                </a:solidFill>
                <a:latin typeface="Montserrat" panose="00000500000000000000" pitchFamily="2" charset="0"/>
              </a:rPr>
              <a:t>Fortalecimiento de la instrucción en historia estadounidense, educación cívica, economía, geografía, educación gubernamental y educación ambiental. Enseñanza de idiomas.</a:t>
            </a:r>
          </a:p>
          <a:p>
            <a:pPr marL="285750" indent="-285750" algn="just">
              <a:buClrTx/>
              <a:buFont typeface="Wingdings" panose="05000000000000000000" pitchFamily="2" charset="2"/>
              <a:buChar char="ü"/>
            </a:pPr>
            <a:r>
              <a:rPr lang="es-PR" sz="1800" b="0" dirty="0">
                <a:solidFill>
                  <a:schemeClr val="tx1"/>
                </a:solidFill>
                <a:latin typeface="Montserrat" panose="00000500000000000000" pitchFamily="2" charset="0"/>
              </a:rPr>
              <a:t>Programas dirigidos al fortalecimiento de la instrucción en historia estadounidense, educación cívica, economía, geografía, educación gubernamental. Actividades y programas dirigidos al fortalecimiento de la enseñanza de idiomas extranjeros.</a:t>
            </a:r>
          </a:p>
          <a:p>
            <a:pPr marL="285750" indent="-285750" algn="just">
              <a:buClrTx/>
              <a:buFont typeface="Wingdings" panose="05000000000000000000" pitchFamily="2" charset="2"/>
              <a:buChar char="ü"/>
            </a:pPr>
            <a:r>
              <a:rPr lang="es-PR" sz="1800" b="0" dirty="0">
                <a:solidFill>
                  <a:schemeClr val="tx1"/>
                </a:solidFill>
                <a:latin typeface="Montserrat" panose="00000500000000000000" pitchFamily="2" charset="0"/>
              </a:rPr>
              <a:t>Actividades y programas dirigidos al fortalecimiento de la educación ambiental.</a:t>
            </a:r>
          </a:p>
          <a:p>
            <a:pPr marL="285750" indent="-285750" algn="just">
              <a:buClrTx/>
              <a:buFont typeface="Wingdings" panose="05000000000000000000" pitchFamily="2" charset="2"/>
              <a:buChar char="ü"/>
            </a:pPr>
            <a:r>
              <a:rPr lang="es-PR" sz="1800" b="0" dirty="0">
                <a:latin typeface="Montserrat" panose="00000500000000000000" pitchFamily="2" charset="0"/>
              </a:rPr>
              <a:t>Actividades y programas que promuevan el voluntariado e integración de la comunidad.</a:t>
            </a:r>
          </a:p>
          <a:p>
            <a:pPr algn="just">
              <a:buClrTx/>
            </a:pPr>
            <a:endParaRPr lang="es-PR" sz="1700" b="0" dirty="0">
              <a:solidFill>
                <a:schemeClr val="tx1"/>
              </a:solidFill>
              <a:latin typeface="Montserrat" panose="00000500000000000000" pitchFamily="2" charset="0"/>
            </a:endParaRPr>
          </a:p>
        </p:txBody>
      </p:sp>
      <p:grpSp>
        <p:nvGrpSpPr>
          <p:cNvPr id="24" name="Group 23">
            <a:extLst>
              <a:ext uri="{FF2B5EF4-FFF2-40B4-BE49-F238E27FC236}">
                <a16:creationId xmlns:a16="http://schemas.microsoft.com/office/drawing/2014/main" id="{8E5432A1-723A-8C55-51B1-F2C9A3898744}"/>
              </a:ext>
            </a:extLst>
          </p:cNvPr>
          <p:cNvGrpSpPr/>
          <p:nvPr/>
        </p:nvGrpSpPr>
        <p:grpSpPr>
          <a:xfrm>
            <a:off x="219738" y="1263097"/>
            <a:ext cx="3437862" cy="2406103"/>
            <a:chOff x="5800398" y="1602135"/>
            <a:chExt cx="5681362" cy="4380797"/>
          </a:xfrm>
        </p:grpSpPr>
        <p:sp>
          <p:nvSpPr>
            <p:cNvPr id="25" name="Freeform 30">
              <a:extLst>
                <a:ext uri="{FF2B5EF4-FFF2-40B4-BE49-F238E27FC236}">
                  <a16:creationId xmlns:a16="http://schemas.microsoft.com/office/drawing/2014/main" id="{5895C791-A4B5-C4C5-65DB-800609B06266}"/>
                </a:ext>
              </a:extLst>
            </p:cNvPr>
            <p:cNvSpPr>
              <a:spLocks/>
            </p:cNvSpPr>
            <p:nvPr/>
          </p:nvSpPr>
          <p:spPr bwMode="auto">
            <a:xfrm>
              <a:off x="7326489" y="2744951"/>
              <a:ext cx="720979" cy="731496"/>
            </a:xfrm>
            <a:custGeom>
              <a:avLst/>
              <a:gdLst>
                <a:gd name="T0" fmla="*/ 282 w 378"/>
                <a:gd name="T1" fmla="*/ 52 h 383"/>
                <a:gd name="T2" fmla="*/ 51 w 378"/>
                <a:gd name="T3" fmla="*/ 93 h 383"/>
                <a:gd name="T4" fmla="*/ 97 w 378"/>
                <a:gd name="T5" fmla="*/ 323 h 383"/>
                <a:gd name="T6" fmla="*/ 204 w 378"/>
                <a:gd name="T7" fmla="*/ 352 h 383"/>
                <a:gd name="T8" fmla="*/ 243 w 378"/>
                <a:gd name="T9" fmla="*/ 383 h 383"/>
                <a:gd name="T10" fmla="*/ 249 w 378"/>
                <a:gd name="T11" fmla="*/ 343 h 383"/>
                <a:gd name="T12" fmla="*/ 328 w 378"/>
                <a:gd name="T13" fmla="*/ 281 h 383"/>
                <a:gd name="T14" fmla="*/ 282 w 378"/>
                <a:gd name="T15" fmla="*/ 52 h 3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8" h="383">
                  <a:moveTo>
                    <a:pt x="282" y="52"/>
                  </a:moveTo>
                  <a:cubicBezTo>
                    <a:pt x="205" y="0"/>
                    <a:pt x="102" y="19"/>
                    <a:pt x="51" y="93"/>
                  </a:cubicBezTo>
                  <a:cubicBezTo>
                    <a:pt x="0" y="168"/>
                    <a:pt x="21" y="271"/>
                    <a:pt x="97" y="323"/>
                  </a:cubicBezTo>
                  <a:cubicBezTo>
                    <a:pt x="130" y="345"/>
                    <a:pt x="168" y="355"/>
                    <a:pt x="204" y="352"/>
                  </a:cubicBezTo>
                  <a:cubicBezTo>
                    <a:pt x="243" y="383"/>
                    <a:pt x="243" y="383"/>
                    <a:pt x="243" y="383"/>
                  </a:cubicBezTo>
                  <a:cubicBezTo>
                    <a:pt x="249" y="343"/>
                    <a:pt x="249" y="343"/>
                    <a:pt x="249" y="343"/>
                  </a:cubicBezTo>
                  <a:cubicBezTo>
                    <a:pt x="280" y="331"/>
                    <a:pt x="308" y="311"/>
                    <a:pt x="328" y="281"/>
                  </a:cubicBezTo>
                  <a:cubicBezTo>
                    <a:pt x="378" y="206"/>
                    <a:pt x="358" y="104"/>
                    <a:pt x="282" y="5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02">
              <a:extLst>
                <a:ext uri="{FF2B5EF4-FFF2-40B4-BE49-F238E27FC236}">
                  <a16:creationId xmlns:a16="http://schemas.microsoft.com/office/drawing/2014/main" id="{770CDA1F-B471-E887-BDE5-9DE3C43BB268}"/>
                </a:ext>
              </a:extLst>
            </p:cNvPr>
            <p:cNvSpPr>
              <a:spLocks noChangeArrowheads="1"/>
            </p:cNvSpPr>
            <p:nvPr/>
          </p:nvSpPr>
          <p:spPr bwMode="auto">
            <a:xfrm>
              <a:off x="7517544" y="2959464"/>
              <a:ext cx="345298" cy="310769"/>
            </a:xfrm>
            <a:custGeom>
              <a:avLst/>
              <a:gdLst>
                <a:gd name="T0" fmla="*/ 35703 w 498"/>
                <a:gd name="T1" fmla="*/ 67874 h 445"/>
                <a:gd name="T2" fmla="*/ 35703 w 498"/>
                <a:gd name="T3" fmla="*/ 67874 h 445"/>
                <a:gd name="T4" fmla="*/ 63372 w 498"/>
                <a:gd name="T5" fmla="*/ 75965 h 445"/>
                <a:gd name="T6" fmla="*/ 67389 w 498"/>
                <a:gd name="T7" fmla="*/ 75965 h 445"/>
                <a:gd name="T8" fmla="*/ 87026 w 498"/>
                <a:gd name="T9" fmla="*/ 60232 h 445"/>
                <a:gd name="T10" fmla="*/ 87026 w 498"/>
                <a:gd name="T11" fmla="*/ 56187 h 445"/>
                <a:gd name="T12" fmla="*/ 79439 w 498"/>
                <a:gd name="T13" fmla="*/ 48096 h 445"/>
                <a:gd name="T14" fmla="*/ 122728 w 498"/>
                <a:gd name="T15" fmla="*/ 4495 h 445"/>
                <a:gd name="T16" fmla="*/ 87026 w 498"/>
                <a:gd name="T17" fmla="*/ 0 h 445"/>
                <a:gd name="T18" fmla="*/ 47753 w 498"/>
                <a:gd name="T19" fmla="*/ 24273 h 445"/>
                <a:gd name="T20" fmla="*/ 32133 w 498"/>
                <a:gd name="T21" fmla="*/ 36409 h 445"/>
                <a:gd name="T22" fmla="*/ 23653 w 498"/>
                <a:gd name="T23" fmla="*/ 52141 h 445"/>
                <a:gd name="T24" fmla="*/ 8033 w 498"/>
                <a:gd name="T25" fmla="*/ 56187 h 445"/>
                <a:gd name="T26" fmla="*/ 0 w 498"/>
                <a:gd name="T27" fmla="*/ 64278 h 445"/>
                <a:gd name="T28" fmla="*/ 0 w 498"/>
                <a:gd name="T29" fmla="*/ 67874 h 445"/>
                <a:gd name="T30" fmla="*/ 16066 w 498"/>
                <a:gd name="T31" fmla="*/ 84055 h 445"/>
                <a:gd name="T32" fmla="*/ 23653 w 498"/>
                <a:gd name="T33" fmla="*/ 88101 h 445"/>
                <a:gd name="T34" fmla="*/ 32133 w 498"/>
                <a:gd name="T35" fmla="*/ 80010 h 445"/>
                <a:gd name="T36" fmla="*/ 35703 w 498"/>
                <a:gd name="T37" fmla="*/ 67874 h 445"/>
                <a:gd name="T38" fmla="*/ 99075 w 498"/>
                <a:gd name="T39" fmla="*/ 71919 h 445"/>
                <a:gd name="T40" fmla="*/ 99075 w 498"/>
                <a:gd name="T41" fmla="*/ 71919 h 445"/>
                <a:gd name="T42" fmla="*/ 95059 w 498"/>
                <a:gd name="T43" fmla="*/ 71919 h 445"/>
                <a:gd name="T44" fmla="*/ 79439 w 498"/>
                <a:gd name="T45" fmla="*/ 84055 h 445"/>
                <a:gd name="T46" fmla="*/ 75422 w 498"/>
                <a:gd name="T47" fmla="*/ 91697 h 445"/>
                <a:gd name="T48" fmla="*/ 170035 w 498"/>
                <a:gd name="T49" fmla="*/ 195530 h 445"/>
                <a:gd name="T50" fmla="*/ 178068 w 498"/>
                <a:gd name="T51" fmla="*/ 195530 h 445"/>
                <a:gd name="T52" fmla="*/ 190117 w 498"/>
                <a:gd name="T53" fmla="*/ 187439 h 445"/>
                <a:gd name="T54" fmla="*/ 190117 w 498"/>
                <a:gd name="T55" fmla="*/ 179798 h 445"/>
                <a:gd name="T56" fmla="*/ 99075 w 498"/>
                <a:gd name="T57" fmla="*/ 71919 h 445"/>
                <a:gd name="T58" fmla="*/ 221804 w 498"/>
                <a:gd name="T59" fmla="*/ 28318 h 445"/>
                <a:gd name="T60" fmla="*/ 221804 w 498"/>
                <a:gd name="T61" fmla="*/ 28318 h 445"/>
                <a:gd name="T62" fmla="*/ 213771 w 498"/>
                <a:gd name="T63" fmla="*/ 24273 h 445"/>
                <a:gd name="T64" fmla="*/ 205737 w 498"/>
                <a:gd name="T65" fmla="*/ 40005 h 445"/>
                <a:gd name="T66" fmla="*/ 182084 w 498"/>
                <a:gd name="T67" fmla="*/ 48096 h 445"/>
                <a:gd name="T68" fmla="*/ 178068 w 498"/>
                <a:gd name="T69" fmla="*/ 28318 h 445"/>
                <a:gd name="T70" fmla="*/ 186101 w 498"/>
                <a:gd name="T71" fmla="*/ 8540 h 445"/>
                <a:gd name="T72" fmla="*/ 182084 w 498"/>
                <a:gd name="T73" fmla="*/ 4495 h 445"/>
                <a:gd name="T74" fmla="*/ 150398 w 498"/>
                <a:gd name="T75" fmla="*/ 32364 h 445"/>
                <a:gd name="T76" fmla="*/ 142365 w 498"/>
                <a:gd name="T77" fmla="*/ 67874 h 445"/>
                <a:gd name="T78" fmla="*/ 126745 w 498"/>
                <a:gd name="T79" fmla="*/ 84055 h 445"/>
                <a:gd name="T80" fmla="*/ 142365 w 498"/>
                <a:gd name="T81" fmla="*/ 103833 h 445"/>
                <a:gd name="T82" fmla="*/ 162448 w 498"/>
                <a:gd name="T83" fmla="*/ 84055 h 445"/>
                <a:gd name="T84" fmla="*/ 182084 w 498"/>
                <a:gd name="T85" fmla="*/ 80010 h 445"/>
                <a:gd name="T86" fmla="*/ 217787 w 498"/>
                <a:gd name="T87" fmla="*/ 64278 h 445"/>
                <a:gd name="T88" fmla="*/ 221804 w 498"/>
                <a:gd name="T89" fmla="*/ 28318 h 445"/>
                <a:gd name="T90" fmla="*/ 32133 w 498"/>
                <a:gd name="T91" fmla="*/ 179798 h 445"/>
                <a:gd name="T92" fmla="*/ 32133 w 498"/>
                <a:gd name="T93" fmla="*/ 179798 h 445"/>
                <a:gd name="T94" fmla="*/ 32133 w 498"/>
                <a:gd name="T95" fmla="*/ 187439 h 445"/>
                <a:gd name="T96" fmla="*/ 39719 w 498"/>
                <a:gd name="T97" fmla="*/ 199576 h 445"/>
                <a:gd name="T98" fmla="*/ 47753 w 498"/>
                <a:gd name="T99" fmla="*/ 195530 h 445"/>
                <a:gd name="T100" fmla="*/ 103092 w 498"/>
                <a:gd name="T101" fmla="*/ 143838 h 445"/>
                <a:gd name="T102" fmla="*/ 87026 w 498"/>
                <a:gd name="T103" fmla="*/ 123611 h 445"/>
                <a:gd name="T104" fmla="*/ 32133 w 498"/>
                <a:gd name="T105" fmla="*/ 179798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p:spPr>
          <p:txBody>
            <a:bodyPr wrap="none" lIns="34291" tIns="17145" rIns="34291" bIns="17145" anchor="ctr"/>
            <a:lstStyle/>
            <a:p>
              <a:endParaRPr lang="en-US"/>
            </a:p>
          </p:txBody>
        </p:sp>
        <p:sp>
          <p:nvSpPr>
            <p:cNvPr id="27" name="Freeform 28">
              <a:extLst>
                <a:ext uri="{FF2B5EF4-FFF2-40B4-BE49-F238E27FC236}">
                  <a16:creationId xmlns:a16="http://schemas.microsoft.com/office/drawing/2014/main" id="{B5D23867-F042-EB75-C0DF-0EC6334E1824}"/>
                </a:ext>
              </a:extLst>
            </p:cNvPr>
            <p:cNvSpPr>
              <a:spLocks/>
            </p:cNvSpPr>
            <p:nvPr/>
          </p:nvSpPr>
          <p:spPr bwMode="auto">
            <a:xfrm>
              <a:off x="5800398" y="2469181"/>
              <a:ext cx="1105423" cy="1121783"/>
            </a:xfrm>
            <a:custGeom>
              <a:avLst/>
              <a:gdLst>
                <a:gd name="T0" fmla="*/ 431 w 579"/>
                <a:gd name="T1" fmla="*/ 79 h 587"/>
                <a:gd name="T2" fmla="*/ 78 w 579"/>
                <a:gd name="T3" fmla="*/ 143 h 587"/>
                <a:gd name="T4" fmla="*/ 148 w 579"/>
                <a:gd name="T5" fmla="*/ 495 h 587"/>
                <a:gd name="T6" fmla="*/ 312 w 579"/>
                <a:gd name="T7" fmla="*/ 539 h 587"/>
                <a:gd name="T8" fmla="*/ 371 w 579"/>
                <a:gd name="T9" fmla="*/ 587 h 587"/>
                <a:gd name="T10" fmla="*/ 380 w 579"/>
                <a:gd name="T11" fmla="*/ 524 h 587"/>
                <a:gd name="T12" fmla="*/ 380 w 579"/>
                <a:gd name="T13" fmla="*/ 524 h 587"/>
                <a:gd name="T14" fmla="*/ 501 w 579"/>
                <a:gd name="T15" fmla="*/ 431 h 587"/>
                <a:gd name="T16" fmla="*/ 431 w 579"/>
                <a:gd name="T17" fmla="*/ 79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9" h="587">
                  <a:moveTo>
                    <a:pt x="431" y="79"/>
                  </a:moveTo>
                  <a:cubicBezTo>
                    <a:pt x="314" y="0"/>
                    <a:pt x="156" y="29"/>
                    <a:pt x="78" y="143"/>
                  </a:cubicBezTo>
                  <a:cubicBezTo>
                    <a:pt x="0" y="258"/>
                    <a:pt x="32" y="415"/>
                    <a:pt x="148" y="495"/>
                  </a:cubicBezTo>
                  <a:cubicBezTo>
                    <a:pt x="199" y="529"/>
                    <a:pt x="257" y="543"/>
                    <a:pt x="312" y="539"/>
                  </a:cubicBezTo>
                  <a:cubicBezTo>
                    <a:pt x="371" y="587"/>
                    <a:pt x="371" y="587"/>
                    <a:pt x="371" y="587"/>
                  </a:cubicBezTo>
                  <a:cubicBezTo>
                    <a:pt x="380" y="524"/>
                    <a:pt x="380" y="524"/>
                    <a:pt x="380" y="524"/>
                  </a:cubicBezTo>
                  <a:cubicBezTo>
                    <a:pt x="380" y="524"/>
                    <a:pt x="380" y="524"/>
                    <a:pt x="380" y="524"/>
                  </a:cubicBezTo>
                  <a:cubicBezTo>
                    <a:pt x="428" y="507"/>
                    <a:pt x="470" y="475"/>
                    <a:pt x="501" y="431"/>
                  </a:cubicBezTo>
                  <a:cubicBezTo>
                    <a:pt x="579" y="316"/>
                    <a:pt x="547" y="159"/>
                    <a:pt x="431" y="7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33">
              <a:extLst>
                <a:ext uri="{FF2B5EF4-FFF2-40B4-BE49-F238E27FC236}">
                  <a16:creationId xmlns:a16="http://schemas.microsoft.com/office/drawing/2014/main" id="{5A0C6049-E7B1-68B1-6B8E-10DA00FCB670}"/>
                </a:ext>
              </a:extLst>
            </p:cNvPr>
            <p:cNvSpPr>
              <a:spLocks/>
            </p:cNvSpPr>
            <p:nvPr/>
          </p:nvSpPr>
          <p:spPr bwMode="auto">
            <a:xfrm>
              <a:off x="10118093" y="2171206"/>
              <a:ext cx="1363667" cy="1335623"/>
            </a:xfrm>
            <a:custGeom>
              <a:avLst/>
              <a:gdLst>
                <a:gd name="T0" fmla="*/ 648 w 714"/>
                <a:gd name="T1" fmla="*/ 234 h 699"/>
                <a:gd name="T2" fmla="*/ 237 w 714"/>
                <a:gd name="T3" fmla="*/ 68 h 699"/>
                <a:gd name="T4" fmla="*/ 66 w 714"/>
                <a:gd name="T5" fmla="*/ 477 h 699"/>
                <a:gd name="T6" fmla="*/ 189 w 714"/>
                <a:gd name="T7" fmla="*/ 621 h 699"/>
                <a:gd name="T8" fmla="*/ 186 w 714"/>
                <a:gd name="T9" fmla="*/ 699 h 699"/>
                <a:gd name="T10" fmla="*/ 268 w 714"/>
                <a:gd name="T11" fmla="*/ 656 h 699"/>
                <a:gd name="T12" fmla="*/ 477 w 714"/>
                <a:gd name="T13" fmla="*/ 643 h 699"/>
                <a:gd name="T14" fmla="*/ 648 w 714"/>
                <a:gd name="T15" fmla="*/ 234 h 6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4" h="699">
                  <a:moveTo>
                    <a:pt x="648" y="234"/>
                  </a:moveTo>
                  <a:cubicBezTo>
                    <a:pt x="581" y="75"/>
                    <a:pt x="397" y="0"/>
                    <a:pt x="237" y="68"/>
                  </a:cubicBezTo>
                  <a:cubicBezTo>
                    <a:pt x="76" y="135"/>
                    <a:pt x="0" y="318"/>
                    <a:pt x="66" y="477"/>
                  </a:cubicBezTo>
                  <a:cubicBezTo>
                    <a:pt x="92" y="539"/>
                    <a:pt x="136" y="588"/>
                    <a:pt x="189" y="621"/>
                  </a:cubicBezTo>
                  <a:cubicBezTo>
                    <a:pt x="186" y="699"/>
                    <a:pt x="186" y="699"/>
                    <a:pt x="186" y="699"/>
                  </a:cubicBezTo>
                  <a:cubicBezTo>
                    <a:pt x="268" y="656"/>
                    <a:pt x="268" y="656"/>
                    <a:pt x="268" y="656"/>
                  </a:cubicBezTo>
                  <a:cubicBezTo>
                    <a:pt x="335" y="675"/>
                    <a:pt x="408" y="672"/>
                    <a:pt x="477" y="643"/>
                  </a:cubicBezTo>
                  <a:cubicBezTo>
                    <a:pt x="638" y="576"/>
                    <a:pt x="714" y="393"/>
                    <a:pt x="648" y="23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6">
              <a:extLst>
                <a:ext uri="{FF2B5EF4-FFF2-40B4-BE49-F238E27FC236}">
                  <a16:creationId xmlns:a16="http://schemas.microsoft.com/office/drawing/2014/main" id="{4E8A5B9C-BCE9-FB76-FC49-D10C76D7ADA7}"/>
                </a:ext>
              </a:extLst>
            </p:cNvPr>
            <p:cNvSpPr>
              <a:spLocks noChangeArrowheads="1"/>
            </p:cNvSpPr>
            <p:nvPr/>
          </p:nvSpPr>
          <p:spPr bwMode="auto">
            <a:xfrm>
              <a:off x="6128298" y="2801704"/>
              <a:ext cx="449624" cy="429030"/>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p:spPr>
          <p:txBody>
            <a:bodyPr wrap="none" lIns="34291" tIns="17145" rIns="34291" bIns="17145" anchor="ctr"/>
            <a:lstStyle/>
            <a:p>
              <a:endParaRPr lang="en-US"/>
            </a:p>
          </p:txBody>
        </p:sp>
        <p:sp>
          <p:nvSpPr>
            <p:cNvPr id="30" name="Freeform 47">
              <a:extLst>
                <a:ext uri="{FF2B5EF4-FFF2-40B4-BE49-F238E27FC236}">
                  <a16:creationId xmlns:a16="http://schemas.microsoft.com/office/drawing/2014/main" id="{7FF894EE-9697-B07E-429E-D5222D41C262}"/>
                </a:ext>
              </a:extLst>
            </p:cNvPr>
            <p:cNvSpPr>
              <a:spLocks noChangeArrowheads="1"/>
            </p:cNvSpPr>
            <p:nvPr/>
          </p:nvSpPr>
          <p:spPr bwMode="auto">
            <a:xfrm>
              <a:off x="10495433" y="2591885"/>
              <a:ext cx="608987" cy="535036"/>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p:spPr>
          <p:txBody>
            <a:bodyPr wrap="none" lIns="34291" tIns="17145" rIns="34291" bIns="17145" anchor="ctr"/>
            <a:lstStyle/>
            <a:p>
              <a:endParaRPr lang="en-US"/>
            </a:p>
          </p:txBody>
        </p:sp>
        <p:sp>
          <p:nvSpPr>
            <p:cNvPr id="31" name="Oval 8">
              <a:extLst>
                <a:ext uri="{FF2B5EF4-FFF2-40B4-BE49-F238E27FC236}">
                  <a16:creationId xmlns:a16="http://schemas.microsoft.com/office/drawing/2014/main" id="{2E556BDB-149D-B637-AA5D-133283213E19}"/>
                </a:ext>
              </a:extLst>
            </p:cNvPr>
            <p:cNvSpPr>
              <a:spLocks noChangeArrowheads="1"/>
            </p:cNvSpPr>
            <p:nvPr/>
          </p:nvSpPr>
          <p:spPr bwMode="auto">
            <a:xfrm>
              <a:off x="6230414" y="5289996"/>
              <a:ext cx="923135" cy="100493"/>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4">
              <a:extLst>
                <a:ext uri="{FF2B5EF4-FFF2-40B4-BE49-F238E27FC236}">
                  <a16:creationId xmlns:a16="http://schemas.microsoft.com/office/drawing/2014/main" id="{6DE1D3BE-9DC5-F391-AF36-D7B4108A4819}"/>
                </a:ext>
              </a:extLst>
            </p:cNvPr>
            <p:cNvSpPr>
              <a:spLocks/>
            </p:cNvSpPr>
            <p:nvPr/>
          </p:nvSpPr>
          <p:spPr bwMode="auto">
            <a:xfrm>
              <a:off x="6304031" y="3997609"/>
              <a:ext cx="777068" cy="1316927"/>
            </a:xfrm>
            <a:custGeom>
              <a:avLst/>
              <a:gdLst>
                <a:gd name="T0" fmla="*/ 406 w 407"/>
                <a:gd name="T1" fmla="*/ 266 h 689"/>
                <a:gd name="T2" fmla="*/ 406 w 407"/>
                <a:gd name="T3" fmla="*/ 261 h 689"/>
                <a:gd name="T4" fmla="*/ 364 w 407"/>
                <a:gd name="T5" fmla="*/ 36 h 689"/>
                <a:gd name="T6" fmla="*/ 321 w 407"/>
                <a:gd name="T7" fmla="*/ 0 h 689"/>
                <a:gd name="T8" fmla="*/ 85 w 407"/>
                <a:gd name="T9" fmla="*/ 0 h 689"/>
                <a:gd name="T10" fmla="*/ 42 w 407"/>
                <a:gd name="T11" fmla="*/ 36 h 689"/>
                <a:gd name="T12" fmla="*/ 0 w 407"/>
                <a:gd name="T13" fmla="*/ 261 h 689"/>
                <a:gd name="T14" fmla="*/ 0 w 407"/>
                <a:gd name="T15" fmla="*/ 266 h 689"/>
                <a:gd name="T16" fmla="*/ 0 w 407"/>
                <a:gd name="T17" fmla="*/ 272 h 689"/>
                <a:gd name="T18" fmla="*/ 43 w 407"/>
                <a:gd name="T19" fmla="*/ 315 h 689"/>
                <a:gd name="T20" fmla="*/ 85 w 407"/>
                <a:gd name="T21" fmla="*/ 280 h 689"/>
                <a:gd name="T22" fmla="*/ 112 w 407"/>
                <a:gd name="T23" fmla="*/ 113 h 689"/>
                <a:gd name="T24" fmla="*/ 112 w 407"/>
                <a:gd name="T25" fmla="*/ 646 h 689"/>
                <a:gd name="T26" fmla="*/ 155 w 407"/>
                <a:gd name="T27" fmla="*/ 689 h 689"/>
                <a:gd name="T28" fmla="*/ 198 w 407"/>
                <a:gd name="T29" fmla="*/ 646 h 689"/>
                <a:gd name="T30" fmla="*/ 198 w 407"/>
                <a:gd name="T31" fmla="*/ 382 h 689"/>
                <a:gd name="T32" fmla="*/ 208 w 407"/>
                <a:gd name="T33" fmla="*/ 382 h 689"/>
                <a:gd name="T34" fmla="*/ 208 w 407"/>
                <a:gd name="T35" fmla="*/ 646 h 689"/>
                <a:gd name="T36" fmla="*/ 251 w 407"/>
                <a:gd name="T37" fmla="*/ 689 h 689"/>
                <a:gd name="T38" fmla="*/ 295 w 407"/>
                <a:gd name="T39" fmla="*/ 646 h 689"/>
                <a:gd name="T40" fmla="*/ 294 w 407"/>
                <a:gd name="T41" fmla="*/ 113 h 689"/>
                <a:gd name="T42" fmla="*/ 321 w 407"/>
                <a:gd name="T43" fmla="*/ 280 h 689"/>
                <a:gd name="T44" fmla="*/ 363 w 407"/>
                <a:gd name="T45" fmla="*/ 315 h 689"/>
                <a:gd name="T46" fmla="*/ 406 w 407"/>
                <a:gd name="T47" fmla="*/ 272 h 689"/>
                <a:gd name="T48" fmla="*/ 406 w 407"/>
                <a:gd name="T49" fmla="*/ 266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7" h="689">
                  <a:moveTo>
                    <a:pt x="406" y="266"/>
                  </a:moveTo>
                  <a:cubicBezTo>
                    <a:pt x="406" y="264"/>
                    <a:pt x="407" y="263"/>
                    <a:pt x="406" y="261"/>
                  </a:cubicBezTo>
                  <a:cubicBezTo>
                    <a:pt x="364" y="36"/>
                    <a:pt x="364" y="36"/>
                    <a:pt x="364" y="36"/>
                  </a:cubicBezTo>
                  <a:cubicBezTo>
                    <a:pt x="361" y="15"/>
                    <a:pt x="343" y="0"/>
                    <a:pt x="321" y="0"/>
                  </a:cubicBezTo>
                  <a:cubicBezTo>
                    <a:pt x="85" y="0"/>
                    <a:pt x="85" y="0"/>
                    <a:pt x="85" y="0"/>
                  </a:cubicBezTo>
                  <a:cubicBezTo>
                    <a:pt x="64" y="0"/>
                    <a:pt x="46" y="15"/>
                    <a:pt x="42" y="36"/>
                  </a:cubicBezTo>
                  <a:cubicBezTo>
                    <a:pt x="0" y="261"/>
                    <a:pt x="0" y="261"/>
                    <a:pt x="0" y="261"/>
                  </a:cubicBezTo>
                  <a:cubicBezTo>
                    <a:pt x="0" y="263"/>
                    <a:pt x="0" y="264"/>
                    <a:pt x="0" y="266"/>
                  </a:cubicBezTo>
                  <a:cubicBezTo>
                    <a:pt x="0" y="268"/>
                    <a:pt x="0" y="270"/>
                    <a:pt x="0" y="272"/>
                  </a:cubicBezTo>
                  <a:cubicBezTo>
                    <a:pt x="0" y="296"/>
                    <a:pt x="19" y="315"/>
                    <a:pt x="43" y="315"/>
                  </a:cubicBezTo>
                  <a:cubicBezTo>
                    <a:pt x="64" y="315"/>
                    <a:pt x="82" y="300"/>
                    <a:pt x="85" y="280"/>
                  </a:cubicBezTo>
                  <a:cubicBezTo>
                    <a:pt x="112" y="113"/>
                    <a:pt x="112" y="113"/>
                    <a:pt x="112" y="113"/>
                  </a:cubicBezTo>
                  <a:cubicBezTo>
                    <a:pt x="112" y="646"/>
                    <a:pt x="112" y="646"/>
                    <a:pt x="112" y="646"/>
                  </a:cubicBezTo>
                  <a:cubicBezTo>
                    <a:pt x="112" y="669"/>
                    <a:pt x="131" y="689"/>
                    <a:pt x="155" y="689"/>
                  </a:cubicBezTo>
                  <a:cubicBezTo>
                    <a:pt x="179" y="689"/>
                    <a:pt x="198" y="669"/>
                    <a:pt x="198" y="646"/>
                  </a:cubicBezTo>
                  <a:cubicBezTo>
                    <a:pt x="198" y="382"/>
                    <a:pt x="198" y="382"/>
                    <a:pt x="198" y="382"/>
                  </a:cubicBezTo>
                  <a:cubicBezTo>
                    <a:pt x="208" y="382"/>
                    <a:pt x="208" y="382"/>
                    <a:pt x="208" y="382"/>
                  </a:cubicBezTo>
                  <a:cubicBezTo>
                    <a:pt x="208" y="646"/>
                    <a:pt x="208" y="646"/>
                    <a:pt x="208" y="646"/>
                  </a:cubicBezTo>
                  <a:cubicBezTo>
                    <a:pt x="208" y="669"/>
                    <a:pt x="228" y="689"/>
                    <a:pt x="251" y="689"/>
                  </a:cubicBezTo>
                  <a:cubicBezTo>
                    <a:pt x="275" y="689"/>
                    <a:pt x="295" y="669"/>
                    <a:pt x="295" y="646"/>
                  </a:cubicBezTo>
                  <a:cubicBezTo>
                    <a:pt x="294" y="113"/>
                    <a:pt x="294" y="113"/>
                    <a:pt x="294" y="113"/>
                  </a:cubicBezTo>
                  <a:cubicBezTo>
                    <a:pt x="321" y="280"/>
                    <a:pt x="321" y="280"/>
                    <a:pt x="321" y="280"/>
                  </a:cubicBezTo>
                  <a:cubicBezTo>
                    <a:pt x="325" y="300"/>
                    <a:pt x="343" y="315"/>
                    <a:pt x="363" y="315"/>
                  </a:cubicBezTo>
                  <a:cubicBezTo>
                    <a:pt x="387" y="315"/>
                    <a:pt x="406" y="296"/>
                    <a:pt x="406" y="272"/>
                  </a:cubicBezTo>
                  <a:cubicBezTo>
                    <a:pt x="406" y="270"/>
                    <a:pt x="406" y="268"/>
                    <a:pt x="406" y="26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Oval 5">
              <a:extLst>
                <a:ext uri="{FF2B5EF4-FFF2-40B4-BE49-F238E27FC236}">
                  <a16:creationId xmlns:a16="http://schemas.microsoft.com/office/drawing/2014/main" id="{51E62943-0624-518B-8FC4-B00FAF0F55BF}"/>
                </a:ext>
              </a:extLst>
            </p:cNvPr>
            <p:cNvSpPr>
              <a:spLocks noChangeArrowheads="1"/>
            </p:cNvSpPr>
            <p:nvPr/>
          </p:nvSpPr>
          <p:spPr bwMode="auto">
            <a:xfrm>
              <a:off x="10025779" y="5264289"/>
              <a:ext cx="891584" cy="98156"/>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Oval 6">
              <a:extLst>
                <a:ext uri="{FF2B5EF4-FFF2-40B4-BE49-F238E27FC236}">
                  <a16:creationId xmlns:a16="http://schemas.microsoft.com/office/drawing/2014/main" id="{CA2AA5FF-1AF7-F906-B629-3C68E72C6EAD}"/>
                </a:ext>
              </a:extLst>
            </p:cNvPr>
            <p:cNvSpPr>
              <a:spLocks noChangeArrowheads="1"/>
            </p:cNvSpPr>
            <p:nvPr/>
          </p:nvSpPr>
          <p:spPr bwMode="auto">
            <a:xfrm>
              <a:off x="8819863" y="5320378"/>
              <a:ext cx="921965" cy="99325"/>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Oval 7">
              <a:extLst>
                <a:ext uri="{FF2B5EF4-FFF2-40B4-BE49-F238E27FC236}">
                  <a16:creationId xmlns:a16="http://schemas.microsoft.com/office/drawing/2014/main" id="{C2AE1E20-5832-F933-983F-54017506B833}"/>
                </a:ext>
              </a:extLst>
            </p:cNvPr>
            <p:cNvSpPr>
              <a:spLocks noChangeArrowheads="1"/>
            </p:cNvSpPr>
            <p:nvPr/>
          </p:nvSpPr>
          <p:spPr bwMode="auto">
            <a:xfrm>
              <a:off x="7408286" y="5320378"/>
              <a:ext cx="924303" cy="99325"/>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Oval 9">
              <a:extLst>
                <a:ext uri="{FF2B5EF4-FFF2-40B4-BE49-F238E27FC236}">
                  <a16:creationId xmlns:a16="http://schemas.microsoft.com/office/drawing/2014/main" id="{AD6E49A5-DA68-ACEC-DC55-25B46B2535D8}"/>
                </a:ext>
              </a:extLst>
            </p:cNvPr>
            <p:cNvSpPr>
              <a:spLocks noChangeArrowheads="1"/>
            </p:cNvSpPr>
            <p:nvPr/>
          </p:nvSpPr>
          <p:spPr bwMode="auto">
            <a:xfrm>
              <a:off x="7959830" y="5845045"/>
              <a:ext cx="1260837" cy="137887"/>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Oval 10">
              <a:extLst>
                <a:ext uri="{FF2B5EF4-FFF2-40B4-BE49-F238E27FC236}">
                  <a16:creationId xmlns:a16="http://schemas.microsoft.com/office/drawing/2014/main" id="{12B5D3D2-893A-A8B5-D964-2C6B08585A2F}"/>
                </a:ext>
              </a:extLst>
            </p:cNvPr>
            <p:cNvSpPr>
              <a:spLocks noChangeArrowheads="1"/>
            </p:cNvSpPr>
            <p:nvPr/>
          </p:nvSpPr>
          <p:spPr bwMode="auto">
            <a:xfrm>
              <a:off x="6804160" y="5715337"/>
              <a:ext cx="1207085" cy="129707"/>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Oval 11">
              <a:extLst>
                <a:ext uri="{FF2B5EF4-FFF2-40B4-BE49-F238E27FC236}">
                  <a16:creationId xmlns:a16="http://schemas.microsoft.com/office/drawing/2014/main" id="{AFB8ADC0-970C-F953-108E-626472B68615}"/>
                </a:ext>
              </a:extLst>
            </p:cNvPr>
            <p:cNvSpPr>
              <a:spLocks noChangeArrowheads="1"/>
            </p:cNvSpPr>
            <p:nvPr/>
          </p:nvSpPr>
          <p:spPr bwMode="auto">
            <a:xfrm>
              <a:off x="9357385" y="5757405"/>
              <a:ext cx="1068031" cy="129707"/>
            </a:xfrm>
            <a:prstGeom prst="ellipse">
              <a:avLst/>
            </a:prstGeom>
            <a:solidFill>
              <a:schemeClr val="tx2">
                <a:alpha val="1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2">
              <a:extLst>
                <a:ext uri="{FF2B5EF4-FFF2-40B4-BE49-F238E27FC236}">
                  <a16:creationId xmlns:a16="http://schemas.microsoft.com/office/drawing/2014/main" id="{B417F1FE-262D-DE85-FD81-56AA4E3966B1}"/>
                </a:ext>
              </a:extLst>
            </p:cNvPr>
            <p:cNvSpPr>
              <a:spLocks/>
            </p:cNvSpPr>
            <p:nvPr/>
          </p:nvSpPr>
          <p:spPr bwMode="auto">
            <a:xfrm>
              <a:off x="9224171" y="3131734"/>
              <a:ext cx="521163" cy="497791"/>
            </a:xfrm>
            <a:custGeom>
              <a:avLst/>
              <a:gdLst>
                <a:gd name="T0" fmla="*/ 139 w 273"/>
                <a:gd name="T1" fmla="*/ 0 h 260"/>
                <a:gd name="T2" fmla="*/ 72 w 273"/>
                <a:gd name="T3" fmla="*/ 20 h 260"/>
                <a:gd name="T4" fmla="*/ 36 w 273"/>
                <a:gd name="T5" fmla="*/ 185 h 260"/>
                <a:gd name="T6" fmla="*/ 92 w 273"/>
                <a:gd name="T7" fmla="*/ 230 h 260"/>
                <a:gd name="T8" fmla="*/ 96 w 273"/>
                <a:gd name="T9" fmla="*/ 260 h 260"/>
                <a:gd name="T10" fmla="*/ 124 w 273"/>
                <a:gd name="T11" fmla="*/ 238 h 260"/>
                <a:gd name="T12" fmla="*/ 135 w 273"/>
                <a:gd name="T13" fmla="*/ 238 h 260"/>
                <a:gd name="T14" fmla="*/ 202 w 273"/>
                <a:gd name="T15" fmla="*/ 218 h 260"/>
                <a:gd name="T16" fmla="*/ 238 w 273"/>
                <a:gd name="T17" fmla="*/ 53 h 260"/>
                <a:gd name="T18" fmla="*/ 139 w 273"/>
                <a:gd name="T19"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60">
                  <a:moveTo>
                    <a:pt x="139" y="0"/>
                  </a:moveTo>
                  <a:cubicBezTo>
                    <a:pt x="116" y="0"/>
                    <a:pt x="93" y="7"/>
                    <a:pt x="72" y="20"/>
                  </a:cubicBezTo>
                  <a:cubicBezTo>
                    <a:pt x="17" y="56"/>
                    <a:pt x="0" y="130"/>
                    <a:pt x="36" y="185"/>
                  </a:cubicBezTo>
                  <a:cubicBezTo>
                    <a:pt x="50" y="206"/>
                    <a:pt x="70" y="222"/>
                    <a:pt x="92" y="230"/>
                  </a:cubicBezTo>
                  <a:cubicBezTo>
                    <a:pt x="96" y="260"/>
                    <a:pt x="96" y="260"/>
                    <a:pt x="96" y="260"/>
                  </a:cubicBezTo>
                  <a:cubicBezTo>
                    <a:pt x="124" y="238"/>
                    <a:pt x="124" y="238"/>
                    <a:pt x="124" y="238"/>
                  </a:cubicBezTo>
                  <a:cubicBezTo>
                    <a:pt x="128" y="238"/>
                    <a:pt x="131" y="238"/>
                    <a:pt x="135" y="238"/>
                  </a:cubicBezTo>
                  <a:cubicBezTo>
                    <a:pt x="158" y="238"/>
                    <a:pt x="181" y="232"/>
                    <a:pt x="202" y="218"/>
                  </a:cubicBezTo>
                  <a:cubicBezTo>
                    <a:pt x="257" y="182"/>
                    <a:pt x="273" y="108"/>
                    <a:pt x="238" y="53"/>
                  </a:cubicBezTo>
                  <a:cubicBezTo>
                    <a:pt x="215" y="19"/>
                    <a:pt x="177" y="0"/>
                    <a:pt x="139"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Oval 13">
              <a:extLst>
                <a:ext uri="{FF2B5EF4-FFF2-40B4-BE49-F238E27FC236}">
                  <a16:creationId xmlns:a16="http://schemas.microsoft.com/office/drawing/2014/main" id="{19E6CFB1-AF86-207F-6877-C8782C4C4C58}"/>
                </a:ext>
              </a:extLst>
            </p:cNvPr>
            <p:cNvSpPr>
              <a:spLocks noChangeArrowheads="1"/>
            </p:cNvSpPr>
            <p:nvPr/>
          </p:nvSpPr>
          <p:spPr bwMode="auto">
            <a:xfrm>
              <a:off x="10295708" y="3602647"/>
              <a:ext cx="350557" cy="352895"/>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4">
              <a:extLst>
                <a:ext uri="{FF2B5EF4-FFF2-40B4-BE49-F238E27FC236}">
                  <a16:creationId xmlns:a16="http://schemas.microsoft.com/office/drawing/2014/main" id="{0D0C8D99-6B9E-46ED-1F92-2B080F7B8C92}"/>
                </a:ext>
              </a:extLst>
            </p:cNvPr>
            <p:cNvSpPr>
              <a:spLocks/>
            </p:cNvSpPr>
            <p:nvPr/>
          </p:nvSpPr>
          <p:spPr bwMode="auto">
            <a:xfrm>
              <a:off x="10083037" y="3997609"/>
              <a:ext cx="777068" cy="1316927"/>
            </a:xfrm>
            <a:custGeom>
              <a:avLst/>
              <a:gdLst>
                <a:gd name="T0" fmla="*/ 406 w 407"/>
                <a:gd name="T1" fmla="*/ 266 h 689"/>
                <a:gd name="T2" fmla="*/ 406 w 407"/>
                <a:gd name="T3" fmla="*/ 261 h 689"/>
                <a:gd name="T4" fmla="*/ 364 w 407"/>
                <a:gd name="T5" fmla="*/ 36 h 689"/>
                <a:gd name="T6" fmla="*/ 321 w 407"/>
                <a:gd name="T7" fmla="*/ 0 h 689"/>
                <a:gd name="T8" fmla="*/ 85 w 407"/>
                <a:gd name="T9" fmla="*/ 0 h 689"/>
                <a:gd name="T10" fmla="*/ 42 w 407"/>
                <a:gd name="T11" fmla="*/ 36 h 689"/>
                <a:gd name="T12" fmla="*/ 0 w 407"/>
                <a:gd name="T13" fmla="*/ 261 h 689"/>
                <a:gd name="T14" fmla="*/ 0 w 407"/>
                <a:gd name="T15" fmla="*/ 266 h 689"/>
                <a:gd name="T16" fmla="*/ 0 w 407"/>
                <a:gd name="T17" fmla="*/ 272 h 689"/>
                <a:gd name="T18" fmla="*/ 43 w 407"/>
                <a:gd name="T19" fmla="*/ 315 h 689"/>
                <a:gd name="T20" fmla="*/ 85 w 407"/>
                <a:gd name="T21" fmla="*/ 280 h 689"/>
                <a:gd name="T22" fmla="*/ 112 w 407"/>
                <a:gd name="T23" fmla="*/ 113 h 689"/>
                <a:gd name="T24" fmla="*/ 112 w 407"/>
                <a:gd name="T25" fmla="*/ 646 h 689"/>
                <a:gd name="T26" fmla="*/ 155 w 407"/>
                <a:gd name="T27" fmla="*/ 689 h 689"/>
                <a:gd name="T28" fmla="*/ 198 w 407"/>
                <a:gd name="T29" fmla="*/ 646 h 689"/>
                <a:gd name="T30" fmla="*/ 198 w 407"/>
                <a:gd name="T31" fmla="*/ 382 h 689"/>
                <a:gd name="T32" fmla="*/ 208 w 407"/>
                <a:gd name="T33" fmla="*/ 382 h 689"/>
                <a:gd name="T34" fmla="*/ 208 w 407"/>
                <a:gd name="T35" fmla="*/ 646 h 689"/>
                <a:gd name="T36" fmla="*/ 251 w 407"/>
                <a:gd name="T37" fmla="*/ 689 h 689"/>
                <a:gd name="T38" fmla="*/ 295 w 407"/>
                <a:gd name="T39" fmla="*/ 646 h 689"/>
                <a:gd name="T40" fmla="*/ 294 w 407"/>
                <a:gd name="T41" fmla="*/ 113 h 689"/>
                <a:gd name="T42" fmla="*/ 321 w 407"/>
                <a:gd name="T43" fmla="*/ 280 h 689"/>
                <a:gd name="T44" fmla="*/ 363 w 407"/>
                <a:gd name="T45" fmla="*/ 315 h 689"/>
                <a:gd name="T46" fmla="*/ 406 w 407"/>
                <a:gd name="T47" fmla="*/ 272 h 689"/>
                <a:gd name="T48" fmla="*/ 406 w 407"/>
                <a:gd name="T49" fmla="*/ 266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7" h="689">
                  <a:moveTo>
                    <a:pt x="406" y="266"/>
                  </a:moveTo>
                  <a:cubicBezTo>
                    <a:pt x="406" y="264"/>
                    <a:pt x="407" y="263"/>
                    <a:pt x="406" y="261"/>
                  </a:cubicBezTo>
                  <a:cubicBezTo>
                    <a:pt x="364" y="36"/>
                    <a:pt x="364" y="36"/>
                    <a:pt x="364" y="36"/>
                  </a:cubicBezTo>
                  <a:cubicBezTo>
                    <a:pt x="361" y="15"/>
                    <a:pt x="343" y="0"/>
                    <a:pt x="321" y="0"/>
                  </a:cubicBezTo>
                  <a:cubicBezTo>
                    <a:pt x="85" y="0"/>
                    <a:pt x="85" y="0"/>
                    <a:pt x="85" y="0"/>
                  </a:cubicBezTo>
                  <a:cubicBezTo>
                    <a:pt x="64" y="0"/>
                    <a:pt x="46" y="15"/>
                    <a:pt x="42" y="36"/>
                  </a:cubicBezTo>
                  <a:cubicBezTo>
                    <a:pt x="0" y="261"/>
                    <a:pt x="0" y="261"/>
                    <a:pt x="0" y="261"/>
                  </a:cubicBezTo>
                  <a:cubicBezTo>
                    <a:pt x="0" y="263"/>
                    <a:pt x="0" y="264"/>
                    <a:pt x="0" y="266"/>
                  </a:cubicBezTo>
                  <a:cubicBezTo>
                    <a:pt x="0" y="268"/>
                    <a:pt x="0" y="270"/>
                    <a:pt x="0" y="272"/>
                  </a:cubicBezTo>
                  <a:cubicBezTo>
                    <a:pt x="0" y="296"/>
                    <a:pt x="19" y="315"/>
                    <a:pt x="43" y="315"/>
                  </a:cubicBezTo>
                  <a:cubicBezTo>
                    <a:pt x="64" y="315"/>
                    <a:pt x="82" y="300"/>
                    <a:pt x="85" y="280"/>
                  </a:cubicBezTo>
                  <a:cubicBezTo>
                    <a:pt x="112" y="113"/>
                    <a:pt x="112" y="113"/>
                    <a:pt x="112" y="113"/>
                  </a:cubicBezTo>
                  <a:cubicBezTo>
                    <a:pt x="112" y="646"/>
                    <a:pt x="112" y="646"/>
                    <a:pt x="112" y="646"/>
                  </a:cubicBezTo>
                  <a:cubicBezTo>
                    <a:pt x="112" y="669"/>
                    <a:pt x="131" y="689"/>
                    <a:pt x="155" y="689"/>
                  </a:cubicBezTo>
                  <a:cubicBezTo>
                    <a:pt x="179" y="689"/>
                    <a:pt x="198" y="669"/>
                    <a:pt x="198" y="646"/>
                  </a:cubicBezTo>
                  <a:cubicBezTo>
                    <a:pt x="198" y="382"/>
                    <a:pt x="198" y="382"/>
                    <a:pt x="198" y="382"/>
                  </a:cubicBezTo>
                  <a:cubicBezTo>
                    <a:pt x="208" y="382"/>
                    <a:pt x="208" y="382"/>
                    <a:pt x="208" y="382"/>
                  </a:cubicBezTo>
                  <a:cubicBezTo>
                    <a:pt x="208" y="646"/>
                    <a:pt x="208" y="646"/>
                    <a:pt x="208" y="646"/>
                  </a:cubicBezTo>
                  <a:cubicBezTo>
                    <a:pt x="208" y="669"/>
                    <a:pt x="228" y="689"/>
                    <a:pt x="251" y="689"/>
                  </a:cubicBezTo>
                  <a:cubicBezTo>
                    <a:pt x="275" y="689"/>
                    <a:pt x="295" y="669"/>
                    <a:pt x="295" y="646"/>
                  </a:cubicBezTo>
                  <a:cubicBezTo>
                    <a:pt x="294" y="113"/>
                    <a:pt x="294" y="113"/>
                    <a:pt x="294" y="113"/>
                  </a:cubicBezTo>
                  <a:cubicBezTo>
                    <a:pt x="321" y="280"/>
                    <a:pt x="321" y="280"/>
                    <a:pt x="321" y="280"/>
                  </a:cubicBezTo>
                  <a:cubicBezTo>
                    <a:pt x="325" y="300"/>
                    <a:pt x="343" y="315"/>
                    <a:pt x="363" y="315"/>
                  </a:cubicBezTo>
                  <a:cubicBezTo>
                    <a:pt x="387" y="315"/>
                    <a:pt x="406" y="296"/>
                    <a:pt x="406" y="272"/>
                  </a:cubicBezTo>
                  <a:cubicBezTo>
                    <a:pt x="406" y="270"/>
                    <a:pt x="406" y="268"/>
                    <a:pt x="406" y="26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Oval 15">
              <a:extLst>
                <a:ext uri="{FF2B5EF4-FFF2-40B4-BE49-F238E27FC236}">
                  <a16:creationId xmlns:a16="http://schemas.microsoft.com/office/drawing/2014/main" id="{CB9AB45D-3CDD-BE99-9D88-979230175CFB}"/>
                </a:ext>
              </a:extLst>
            </p:cNvPr>
            <p:cNvSpPr>
              <a:spLocks noChangeArrowheads="1"/>
            </p:cNvSpPr>
            <p:nvPr/>
          </p:nvSpPr>
          <p:spPr bwMode="auto">
            <a:xfrm>
              <a:off x="9097972" y="3596805"/>
              <a:ext cx="364579" cy="366916"/>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6">
              <a:extLst>
                <a:ext uri="{FF2B5EF4-FFF2-40B4-BE49-F238E27FC236}">
                  <a16:creationId xmlns:a16="http://schemas.microsoft.com/office/drawing/2014/main" id="{02410E7B-C14E-EF2B-DC16-4BB89C5AF4B9}"/>
                </a:ext>
              </a:extLst>
            </p:cNvPr>
            <p:cNvSpPr>
              <a:spLocks/>
            </p:cNvSpPr>
            <p:nvPr/>
          </p:nvSpPr>
          <p:spPr bwMode="auto">
            <a:xfrm>
              <a:off x="8878288" y="4006957"/>
              <a:ext cx="803944" cy="1362499"/>
            </a:xfrm>
            <a:custGeom>
              <a:avLst/>
              <a:gdLst>
                <a:gd name="T0" fmla="*/ 420 w 421"/>
                <a:gd name="T1" fmla="*/ 275 h 713"/>
                <a:gd name="T2" fmla="*/ 421 w 421"/>
                <a:gd name="T3" fmla="*/ 270 h 713"/>
                <a:gd name="T4" fmla="*/ 377 w 421"/>
                <a:gd name="T5" fmla="*/ 37 h 713"/>
                <a:gd name="T6" fmla="*/ 333 w 421"/>
                <a:gd name="T7" fmla="*/ 0 h 713"/>
                <a:gd name="T8" fmla="*/ 88 w 421"/>
                <a:gd name="T9" fmla="*/ 0 h 713"/>
                <a:gd name="T10" fmla="*/ 44 w 421"/>
                <a:gd name="T11" fmla="*/ 37 h 713"/>
                <a:gd name="T12" fmla="*/ 0 w 421"/>
                <a:gd name="T13" fmla="*/ 270 h 713"/>
                <a:gd name="T14" fmla="*/ 1 w 421"/>
                <a:gd name="T15" fmla="*/ 275 h 713"/>
                <a:gd name="T16" fmla="*/ 0 w 421"/>
                <a:gd name="T17" fmla="*/ 281 h 713"/>
                <a:gd name="T18" fmla="*/ 45 w 421"/>
                <a:gd name="T19" fmla="*/ 326 h 713"/>
                <a:gd name="T20" fmla="*/ 89 w 421"/>
                <a:gd name="T21" fmla="*/ 289 h 713"/>
                <a:gd name="T22" fmla="*/ 116 w 421"/>
                <a:gd name="T23" fmla="*/ 116 h 713"/>
                <a:gd name="T24" fmla="*/ 116 w 421"/>
                <a:gd name="T25" fmla="*/ 668 h 713"/>
                <a:gd name="T26" fmla="*/ 161 w 421"/>
                <a:gd name="T27" fmla="*/ 713 h 713"/>
                <a:gd name="T28" fmla="*/ 205 w 421"/>
                <a:gd name="T29" fmla="*/ 668 h 713"/>
                <a:gd name="T30" fmla="*/ 205 w 421"/>
                <a:gd name="T31" fmla="*/ 395 h 713"/>
                <a:gd name="T32" fmla="*/ 216 w 421"/>
                <a:gd name="T33" fmla="*/ 395 h 713"/>
                <a:gd name="T34" fmla="*/ 216 w 421"/>
                <a:gd name="T35" fmla="*/ 668 h 713"/>
                <a:gd name="T36" fmla="*/ 261 w 421"/>
                <a:gd name="T37" fmla="*/ 713 h 713"/>
                <a:gd name="T38" fmla="*/ 305 w 421"/>
                <a:gd name="T39" fmla="*/ 668 h 713"/>
                <a:gd name="T40" fmla="*/ 305 w 421"/>
                <a:gd name="T41" fmla="*/ 116 h 713"/>
                <a:gd name="T42" fmla="*/ 332 w 421"/>
                <a:gd name="T43" fmla="*/ 290 h 713"/>
                <a:gd name="T44" fmla="*/ 376 w 421"/>
                <a:gd name="T45" fmla="*/ 326 h 713"/>
                <a:gd name="T46" fmla="*/ 421 w 421"/>
                <a:gd name="T47" fmla="*/ 281 h 713"/>
                <a:gd name="T48" fmla="*/ 420 w 421"/>
                <a:gd name="T49" fmla="*/ 275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1" h="713">
                  <a:moveTo>
                    <a:pt x="420" y="275"/>
                  </a:moveTo>
                  <a:cubicBezTo>
                    <a:pt x="421" y="274"/>
                    <a:pt x="421" y="272"/>
                    <a:pt x="421" y="270"/>
                  </a:cubicBezTo>
                  <a:cubicBezTo>
                    <a:pt x="377" y="37"/>
                    <a:pt x="377" y="37"/>
                    <a:pt x="377" y="37"/>
                  </a:cubicBezTo>
                  <a:cubicBezTo>
                    <a:pt x="373" y="16"/>
                    <a:pt x="355" y="0"/>
                    <a:pt x="333" y="0"/>
                  </a:cubicBezTo>
                  <a:cubicBezTo>
                    <a:pt x="88" y="0"/>
                    <a:pt x="88" y="0"/>
                    <a:pt x="88" y="0"/>
                  </a:cubicBezTo>
                  <a:cubicBezTo>
                    <a:pt x="66" y="0"/>
                    <a:pt x="48" y="16"/>
                    <a:pt x="44" y="37"/>
                  </a:cubicBezTo>
                  <a:cubicBezTo>
                    <a:pt x="0" y="270"/>
                    <a:pt x="0" y="270"/>
                    <a:pt x="0" y="270"/>
                  </a:cubicBezTo>
                  <a:cubicBezTo>
                    <a:pt x="0" y="272"/>
                    <a:pt x="0" y="274"/>
                    <a:pt x="1" y="275"/>
                  </a:cubicBezTo>
                  <a:cubicBezTo>
                    <a:pt x="0" y="277"/>
                    <a:pt x="0" y="279"/>
                    <a:pt x="0" y="281"/>
                  </a:cubicBezTo>
                  <a:cubicBezTo>
                    <a:pt x="0" y="306"/>
                    <a:pt x="20" y="326"/>
                    <a:pt x="45" y="326"/>
                  </a:cubicBezTo>
                  <a:cubicBezTo>
                    <a:pt x="66" y="326"/>
                    <a:pt x="85" y="311"/>
                    <a:pt x="89" y="289"/>
                  </a:cubicBezTo>
                  <a:cubicBezTo>
                    <a:pt x="116" y="116"/>
                    <a:pt x="116" y="116"/>
                    <a:pt x="116" y="116"/>
                  </a:cubicBezTo>
                  <a:cubicBezTo>
                    <a:pt x="116" y="668"/>
                    <a:pt x="116" y="668"/>
                    <a:pt x="116" y="668"/>
                  </a:cubicBezTo>
                  <a:cubicBezTo>
                    <a:pt x="116" y="693"/>
                    <a:pt x="136" y="713"/>
                    <a:pt x="161" y="713"/>
                  </a:cubicBezTo>
                  <a:cubicBezTo>
                    <a:pt x="185" y="713"/>
                    <a:pt x="205" y="693"/>
                    <a:pt x="205" y="668"/>
                  </a:cubicBezTo>
                  <a:cubicBezTo>
                    <a:pt x="205" y="395"/>
                    <a:pt x="205" y="395"/>
                    <a:pt x="205" y="395"/>
                  </a:cubicBezTo>
                  <a:cubicBezTo>
                    <a:pt x="216" y="395"/>
                    <a:pt x="216" y="395"/>
                    <a:pt x="216" y="395"/>
                  </a:cubicBezTo>
                  <a:cubicBezTo>
                    <a:pt x="216" y="668"/>
                    <a:pt x="216" y="668"/>
                    <a:pt x="216" y="668"/>
                  </a:cubicBezTo>
                  <a:cubicBezTo>
                    <a:pt x="216" y="693"/>
                    <a:pt x="236" y="713"/>
                    <a:pt x="261" y="713"/>
                  </a:cubicBezTo>
                  <a:cubicBezTo>
                    <a:pt x="285" y="713"/>
                    <a:pt x="305" y="693"/>
                    <a:pt x="305" y="668"/>
                  </a:cubicBezTo>
                  <a:cubicBezTo>
                    <a:pt x="305" y="116"/>
                    <a:pt x="305" y="116"/>
                    <a:pt x="305" y="116"/>
                  </a:cubicBezTo>
                  <a:cubicBezTo>
                    <a:pt x="332" y="290"/>
                    <a:pt x="332" y="290"/>
                    <a:pt x="332" y="290"/>
                  </a:cubicBezTo>
                  <a:cubicBezTo>
                    <a:pt x="336" y="311"/>
                    <a:pt x="355" y="326"/>
                    <a:pt x="376" y="326"/>
                  </a:cubicBezTo>
                  <a:cubicBezTo>
                    <a:pt x="401" y="326"/>
                    <a:pt x="421" y="306"/>
                    <a:pt x="421" y="281"/>
                  </a:cubicBezTo>
                  <a:cubicBezTo>
                    <a:pt x="421" y="279"/>
                    <a:pt x="421" y="277"/>
                    <a:pt x="420" y="27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Oval 17">
              <a:extLst>
                <a:ext uri="{FF2B5EF4-FFF2-40B4-BE49-F238E27FC236}">
                  <a16:creationId xmlns:a16="http://schemas.microsoft.com/office/drawing/2014/main" id="{6984ED01-E8FE-4282-DEB0-75AEA903E25D}"/>
                </a:ext>
              </a:extLst>
            </p:cNvPr>
            <p:cNvSpPr>
              <a:spLocks noChangeArrowheads="1"/>
            </p:cNvSpPr>
            <p:nvPr/>
          </p:nvSpPr>
          <p:spPr bwMode="auto">
            <a:xfrm>
              <a:off x="7686395" y="3596805"/>
              <a:ext cx="366916" cy="366916"/>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8">
              <a:extLst>
                <a:ext uri="{FF2B5EF4-FFF2-40B4-BE49-F238E27FC236}">
                  <a16:creationId xmlns:a16="http://schemas.microsoft.com/office/drawing/2014/main" id="{7600CCB8-2A0D-4341-8CE8-A2584B2EAF64}"/>
                </a:ext>
              </a:extLst>
            </p:cNvPr>
            <p:cNvSpPr>
              <a:spLocks/>
            </p:cNvSpPr>
            <p:nvPr/>
          </p:nvSpPr>
          <p:spPr bwMode="auto">
            <a:xfrm>
              <a:off x="7466713" y="4006957"/>
              <a:ext cx="806281" cy="1362499"/>
            </a:xfrm>
            <a:custGeom>
              <a:avLst/>
              <a:gdLst>
                <a:gd name="T0" fmla="*/ 421 w 422"/>
                <a:gd name="T1" fmla="*/ 275 h 713"/>
                <a:gd name="T2" fmla="*/ 421 w 422"/>
                <a:gd name="T3" fmla="*/ 270 h 713"/>
                <a:gd name="T4" fmla="*/ 377 w 422"/>
                <a:gd name="T5" fmla="*/ 37 h 713"/>
                <a:gd name="T6" fmla="*/ 334 w 422"/>
                <a:gd name="T7" fmla="*/ 0 h 713"/>
                <a:gd name="T8" fmla="*/ 89 w 422"/>
                <a:gd name="T9" fmla="*/ 0 h 713"/>
                <a:gd name="T10" fmla="*/ 45 w 422"/>
                <a:gd name="T11" fmla="*/ 37 h 713"/>
                <a:gd name="T12" fmla="*/ 1 w 422"/>
                <a:gd name="T13" fmla="*/ 270 h 713"/>
                <a:gd name="T14" fmla="*/ 1 w 422"/>
                <a:gd name="T15" fmla="*/ 275 h 713"/>
                <a:gd name="T16" fmla="*/ 1 w 422"/>
                <a:gd name="T17" fmla="*/ 281 h 713"/>
                <a:gd name="T18" fmla="*/ 45 w 422"/>
                <a:gd name="T19" fmla="*/ 326 h 713"/>
                <a:gd name="T20" fmla="*/ 89 w 422"/>
                <a:gd name="T21" fmla="*/ 289 h 713"/>
                <a:gd name="T22" fmla="*/ 117 w 422"/>
                <a:gd name="T23" fmla="*/ 116 h 713"/>
                <a:gd name="T24" fmla="*/ 116 w 422"/>
                <a:gd name="T25" fmla="*/ 668 h 713"/>
                <a:gd name="T26" fmla="*/ 161 w 422"/>
                <a:gd name="T27" fmla="*/ 713 h 713"/>
                <a:gd name="T28" fmla="*/ 206 w 422"/>
                <a:gd name="T29" fmla="*/ 668 h 713"/>
                <a:gd name="T30" fmla="*/ 206 w 422"/>
                <a:gd name="T31" fmla="*/ 395 h 713"/>
                <a:gd name="T32" fmla="*/ 216 w 422"/>
                <a:gd name="T33" fmla="*/ 395 h 713"/>
                <a:gd name="T34" fmla="*/ 216 w 422"/>
                <a:gd name="T35" fmla="*/ 668 h 713"/>
                <a:gd name="T36" fmla="*/ 261 w 422"/>
                <a:gd name="T37" fmla="*/ 713 h 713"/>
                <a:gd name="T38" fmla="*/ 306 w 422"/>
                <a:gd name="T39" fmla="*/ 668 h 713"/>
                <a:gd name="T40" fmla="*/ 305 w 422"/>
                <a:gd name="T41" fmla="*/ 116 h 713"/>
                <a:gd name="T42" fmla="*/ 333 w 422"/>
                <a:gd name="T43" fmla="*/ 290 h 713"/>
                <a:gd name="T44" fmla="*/ 377 w 422"/>
                <a:gd name="T45" fmla="*/ 326 h 713"/>
                <a:gd name="T46" fmla="*/ 422 w 422"/>
                <a:gd name="T47" fmla="*/ 281 h 713"/>
                <a:gd name="T48" fmla="*/ 421 w 422"/>
                <a:gd name="T49" fmla="*/ 275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2" h="713">
                  <a:moveTo>
                    <a:pt x="421" y="275"/>
                  </a:moveTo>
                  <a:cubicBezTo>
                    <a:pt x="422" y="274"/>
                    <a:pt x="422" y="272"/>
                    <a:pt x="421" y="270"/>
                  </a:cubicBezTo>
                  <a:cubicBezTo>
                    <a:pt x="377" y="37"/>
                    <a:pt x="377" y="37"/>
                    <a:pt x="377" y="37"/>
                  </a:cubicBezTo>
                  <a:cubicBezTo>
                    <a:pt x="374" y="16"/>
                    <a:pt x="355" y="0"/>
                    <a:pt x="334" y="0"/>
                  </a:cubicBezTo>
                  <a:cubicBezTo>
                    <a:pt x="89" y="0"/>
                    <a:pt x="89" y="0"/>
                    <a:pt x="89" y="0"/>
                  </a:cubicBezTo>
                  <a:cubicBezTo>
                    <a:pt x="67" y="0"/>
                    <a:pt x="48" y="16"/>
                    <a:pt x="45" y="37"/>
                  </a:cubicBezTo>
                  <a:cubicBezTo>
                    <a:pt x="1" y="270"/>
                    <a:pt x="1" y="270"/>
                    <a:pt x="1" y="270"/>
                  </a:cubicBezTo>
                  <a:cubicBezTo>
                    <a:pt x="0" y="272"/>
                    <a:pt x="1" y="274"/>
                    <a:pt x="1" y="275"/>
                  </a:cubicBezTo>
                  <a:cubicBezTo>
                    <a:pt x="1" y="277"/>
                    <a:pt x="1" y="279"/>
                    <a:pt x="1" y="281"/>
                  </a:cubicBezTo>
                  <a:cubicBezTo>
                    <a:pt x="1" y="306"/>
                    <a:pt x="21" y="326"/>
                    <a:pt x="45" y="326"/>
                  </a:cubicBezTo>
                  <a:cubicBezTo>
                    <a:pt x="67" y="326"/>
                    <a:pt x="85" y="311"/>
                    <a:pt x="89" y="289"/>
                  </a:cubicBezTo>
                  <a:cubicBezTo>
                    <a:pt x="117" y="116"/>
                    <a:pt x="117" y="116"/>
                    <a:pt x="117" y="116"/>
                  </a:cubicBezTo>
                  <a:cubicBezTo>
                    <a:pt x="116" y="668"/>
                    <a:pt x="116" y="668"/>
                    <a:pt x="116" y="668"/>
                  </a:cubicBezTo>
                  <a:cubicBezTo>
                    <a:pt x="116" y="693"/>
                    <a:pt x="136" y="713"/>
                    <a:pt x="161" y="713"/>
                  </a:cubicBezTo>
                  <a:cubicBezTo>
                    <a:pt x="186" y="713"/>
                    <a:pt x="206" y="693"/>
                    <a:pt x="206" y="668"/>
                  </a:cubicBezTo>
                  <a:cubicBezTo>
                    <a:pt x="206" y="395"/>
                    <a:pt x="206" y="395"/>
                    <a:pt x="206" y="395"/>
                  </a:cubicBezTo>
                  <a:cubicBezTo>
                    <a:pt x="216" y="395"/>
                    <a:pt x="216" y="395"/>
                    <a:pt x="216" y="395"/>
                  </a:cubicBezTo>
                  <a:cubicBezTo>
                    <a:pt x="216" y="668"/>
                    <a:pt x="216" y="668"/>
                    <a:pt x="216" y="668"/>
                  </a:cubicBezTo>
                  <a:cubicBezTo>
                    <a:pt x="216" y="693"/>
                    <a:pt x="236" y="713"/>
                    <a:pt x="261" y="713"/>
                  </a:cubicBezTo>
                  <a:cubicBezTo>
                    <a:pt x="286" y="713"/>
                    <a:pt x="306" y="693"/>
                    <a:pt x="306" y="668"/>
                  </a:cubicBezTo>
                  <a:cubicBezTo>
                    <a:pt x="305" y="116"/>
                    <a:pt x="305" y="116"/>
                    <a:pt x="305" y="116"/>
                  </a:cubicBezTo>
                  <a:cubicBezTo>
                    <a:pt x="333" y="290"/>
                    <a:pt x="333" y="290"/>
                    <a:pt x="333" y="290"/>
                  </a:cubicBezTo>
                  <a:cubicBezTo>
                    <a:pt x="337" y="311"/>
                    <a:pt x="355" y="326"/>
                    <a:pt x="377" y="326"/>
                  </a:cubicBezTo>
                  <a:cubicBezTo>
                    <a:pt x="401" y="326"/>
                    <a:pt x="422" y="306"/>
                    <a:pt x="422" y="281"/>
                  </a:cubicBezTo>
                  <a:cubicBezTo>
                    <a:pt x="421" y="279"/>
                    <a:pt x="421" y="277"/>
                    <a:pt x="421" y="27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Oval 19">
              <a:extLst>
                <a:ext uri="{FF2B5EF4-FFF2-40B4-BE49-F238E27FC236}">
                  <a16:creationId xmlns:a16="http://schemas.microsoft.com/office/drawing/2014/main" id="{50E76473-FA33-3802-0F0B-D7D3183C9CAC}"/>
                </a:ext>
              </a:extLst>
            </p:cNvPr>
            <p:cNvSpPr>
              <a:spLocks noChangeArrowheads="1"/>
            </p:cNvSpPr>
            <p:nvPr/>
          </p:nvSpPr>
          <p:spPr bwMode="auto">
            <a:xfrm>
              <a:off x="6516702" y="3629524"/>
              <a:ext cx="352895" cy="350557"/>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Oval 22">
              <a:extLst>
                <a:ext uri="{FF2B5EF4-FFF2-40B4-BE49-F238E27FC236}">
                  <a16:creationId xmlns:a16="http://schemas.microsoft.com/office/drawing/2014/main" id="{B0629E5F-940B-6EF1-EADE-D71C17C5A4D4}"/>
                </a:ext>
              </a:extLst>
            </p:cNvPr>
            <p:cNvSpPr>
              <a:spLocks noChangeArrowheads="1"/>
            </p:cNvSpPr>
            <p:nvPr/>
          </p:nvSpPr>
          <p:spPr bwMode="auto">
            <a:xfrm>
              <a:off x="9643671" y="3506829"/>
              <a:ext cx="477927" cy="477927"/>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23">
              <a:extLst>
                <a:ext uri="{FF2B5EF4-FFF2-40B4-BE49-F238E27FC236}">
                  <a16:creationId xmlns:a16="http://schemas.microsoft.com/office/drawing/2014/main" id="{B1EDDC1B-7FCC-7234-EA46-3A009C331D71}"/>
                </a:ext>
              </a:extLst>
            </p:cNvPr>
            <p:cNvSpPr>
              <a:spLocks/>
            </p:cNvSpPr>
            <p:nvPr/>
          </p:nvSpPr>
          <p:spPr bwMode="auto">
            <a:xfrm>
              <a:off x="9357385" y="4043181"/>
              <a:ext cx="1050503" cy="1779663"/>
            </a:xfrm>
            <a:custGeom>
              <a:avLst/>
              <a:gdLst>
                <a:gd name="T0" fmla="*/ 550 w 550"/>
                <a:gd name="T1" fmla="*/ 360 h 931"/>
                <a:gd name="T2" fmla="*/ 550 w 550"/>
                <a:gd name="T3" fmla="*/ 352 h 931"/>
                <a:gd name="T4" fmla="*/ 493 w 550"/>
                <a:gd name="T5" fmla="*/ 49 h 931"/>
                <a:gd name="T6" fmla="*/ 435 w 550"/>
                <a:gd name="T7" fmla="*/ 0 h 931"/>
                <a:gd name="T8" fmla="*/ 115 w 550"/>
                <a:gd name="T9" fmla="*/ 0 h 931"/>
                <a:gd name="T10" fmla="*/ 58 w 550"/>
                <a:gd name="T11" fmla="*/ 48 h 931"/>
                <a:gd name="T12" fmla="*/ 1 w 550"/>
                <a:gd name="T13" fmla="*/ 352 h 931"/>
                <a:gd name="T14" fmla="*/ 1 w 550"/>
                <a:gd name="T15" fmla="*/ 360 h 931"/>
                <a:gd name="T16" fmla="*/ 0 w 550"/>
                <a:gd name="T17" fmla="*/ 368 h 931"/>
                <a:gd name="T18" fmla="*/ 59 w 550"/>
                <a:gd name="T19" fmla="*/ 426 h 931"/>
                <a:gd name="T20" fmla="*/ 116 w 550"/>
                <a:gd name="T21" fmla="*/ 378 h 931"/>
                <a:gd name="T22" fmla="*/ 152 w 550"/>
                <a:gd name="T23" fmla="*/ 152 h 931"/>
                <a:gd name="T24" fmla="*/ 152 w 550"/>
                <a:gd name="T25" fmla="*/ 873 h 931"/>
                <a:gd name="T26" fmla="*/ 210 w 550"/>
                <a:gd name="T27" fmla="*/ 931 h 931"/>
                <a:gd name="T28" fmla="*/ 268 w 550"/>
                <a:gd name="T29" fmla="*/ 873 h 931"/>
                <a:gd name="T30" fmla="*/ 268 w 550"/>
                <a:gd name="T31" fmla="*/ 516 h 931"/>
                <a:gd name="T32" fmla="*/ 282 w 550"/>
                <a:gd name="T33" fmla="*/ 516 h 931"/>
                <a:gd name="T34" fmla="*/ 282 w 550"/>
                <a:gd name="T35" fmla="*/ 873 h 931"/>
                <a:gd name="T36" fmla="*/ 341 w 550"/>
                <a:gd name="T37" fmla="*/ 931 h 931"/>
                <a:gd name="T38" fmla="*/ 399 w 550"/>
                <a:gd name="T39" fmla="*/ 873 h 931"/>
                <a:gd name="T40" fmla="*/ 398 w 550"/>
                <a:gd name="T41" fmla="*/ 152 h 931"/>
                <a:gd name="T42" fmla="*/ 435 w 550"/>
                <a:gd name="T43" fmla="*/ 378 h 931"/>
                <a:gd name="T44" fmla="*/ 492 w 550"/>
                <a:gd name="T45" fmla="*/ 426 h 931"/>
                <a:gd name="T46" fmla="*/ 550 w 550"/>
                <a:gd name="T47" fmla="*/ 368 h 931"/>
                <a:gd name="T48" fmla="*/ 550 w 550"/>
                <a:gd name="T49" fmla="*/ 360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0" h="931">
                  <a:moveTo>
                    <a:pt x="550" y="360"/>
                  </a:moveTo>
                  <a:cubicBezTo>
                    <a:pt x="550" y="357"/>
                    <a:pt x="550" y="355"/>
                    <a:pt x="550" y="352"/>
                  </a:cubicBezTo>
                  <a:cubicBezTo>
                    <a:pt x="493" y="49"/>
                    <a:pt x="493" y="49"/>
                    <a:pt x="493" y="49"/>
                  </a:cubicBezTo>
                  <a:cubicBezTo>
                    <a:pt x="488" y="20"/>
                    <a:pt x="464" y="0"/>
                    <a:pt x="435" y="0"/>
                  </a:cubicBezTo>
                  <a:cubicBezTo>
                    <a:pt x="115" y="0"/>
                    <a:pt x="115" y="0"/>
                    <a:pt x="115" y="0"/>
                  </a:cubicBezTo>
                  <a:cubicBezTo>
                    <a:pt x="87" y="0"/>
                    <a:pt x="62" y="20"/>
                    <a:pt x="58" y="48"/>
                  </a:cubicBezTo>
                  <a:cubicBezTo>
                    <a:pt x="1" y="352"/>
                    <a:pt x="1" y="352"/>
                    <a:pt x="1" y="352"/>
                  </a:cubicBezTo>
                  <a:cubicBezTo>
                    <a:pt x="0" y="355"/>
                    <a:pt x="0" y="357"/>
                    <a:pt x="1" y="360"/>
                  </a:cubicBezTo>
                  <a:cubicBezTo>
                    <a:pt x="0" y="362"/>
                    <a:pt x="0" y="365"/>
                    <a:pt x="0" y="368"/>
                  </a:cubicBezTo>
                  <a:cubicBezTo>
                    <a:pt x="0" y="400"/>
                    <a:pt x="26" y="426"/>
                    <a:pt x="59" y="426"/>
                  </a:cubicBezTo>
                  <a:cubicBezTo>
                    <a:pt x="87" y="426"/>
                    <a:pt x="111" y="406"/>
                    <a:pt x="116" y="378"/>
                  </a:cubicBezTo>
                  <a:cubicBezTo>
                    <a:pt x="152" y="152"/>
                    <a:pt x="152" y="152"/>
                    <a:pt x="152" y="152"/>
                  </a:cubicBezTo>
                  <a:cubicBezTo>
                    <a:pt x="152" y="873"/>
                    <a:pt x="152" y="873"/>
                    <a:pt x="152" y="873"/>
                  </a:cubicBezTo>
                  <a:cubicBezTo>
                    <a:pt x="152" y="905"/>
                    <a:pt x="178" y="931"/>
                    <a:pt x="210" y="931"/>
                  </a:cubicBezTo>
                  <a:cubicBezTo>
                    <a:pt x="242" y="931"/>
                    <a:pt x="268" y="905"/>
                    <a:pt x="268" y="873"/>
                  </a:cubicBezTo>
                  <a:cubicBezTo>
                    <a:pt x="268" y="516"/>
                    <a:pt x="268" y="516"/>
                    <a:pt x="268" y="516"/>
                  </a:cubicBezTo>
                  <a:cubicBezTo>
                    <a:pt x="282" y="516"/>
                    <a:pt x="282" y="516"/>
                    <a:pt x="282" y="516"/>
                  </a:cubicBezTo>
                  <a:cubicBezTo>
                    <a:pt x="282" y="873"/>
                    <a:pt x="282" y="873"/>
                    <a:pt x="282" y="873"/>
                  </a:cubicBezTo>
                  <a:cubicBezTo>
                    <a:pt x="282" y="905"/>
                    <a:pt x="308" y="931"/>
                    <a:pt x="341" y="931"/>
                  </a:cubicBezTo>
                  <a:cubicBezTo>
                    <a:pt x="373" y="931"/>
                    <a:pt x="399" y="905"/>
                    <a:pt x="399" y="873"/>
                  </a:cubicBezTo>
                  <a:cubicBezTo>
                    <a:pt x="398" y="152"/>
                    <a:pt x="398" y="152"/>
                    <a:pt x="398" y="152"/>
                  </a:cubicBezTo>
                  <a:cubicBezTo>
                    <a:pt x="435" y="378"/>
                    <a:pt x="435" y="378"/>
                    <a:pt x="435" y="378"/>
                  </a:cubicBezTo>
                  <a:cubicBezTo>
                    <a:pt x="440" y="406"/>
                    <a:pt x="464" y="426"/>
                    <a:pt x="492" y="426"/>
                  </a:cubicBezTo>
                  <a:cubicBezTo>
                    <a:pt x="524" y="426"/>
                    <a:pt x="550" y="400"/>
                    <a:pt x="550" y="368"/>
                  </a:cubicBezTo>
                  <a:cubicBezTo>
                    <a:pt x="550" y="365"/>
                    <a:pt x="550" y="362"/>
                    <a:pt x="550" y="36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Oval 24">
              <a:extLst>
                <a:ext uri="{FF2B5EF4-FFF2-40B4-BE49-F238E27FC236}">
                  <a16:creationId xmlns:a16="http://schemas.microsoft.com/office/drawing/2014/main" id="{1C9752BF-39E4-83EF-B0F6-20160B44575D}"/>
                </a:ext>
              </a:extLst>
            </p:cNvPr>
            <p:cNvSpPr>
              <a:spLocks noChangeArrowheads="1"/>
            </p:cNvSpPr>
            <p:nvPr/>
          </p:nvSpPr>
          <p:spPr bwMode="auto">
            <a:xfrm>
              <a:off x="7169907" y="3464762"/>
              <a:ext cx="476759" cy="477927"/>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25">
              <a:extLst>
                <a:ext uri="{FF2B5EF4-FFF2-40B4-BE49-F238E27FC236}">
                  <a16:creationId xmlns:a16="http://schemas.microsoft.com/office/drawing/2014/main" id="{FCA0CE15-A1E2-6740-98EF-70F53B52ED23}"/>
                </a:ext>
              </a:extLst>
            </p:cNvPr>
            <p:cNvSpPr>
              <a:spLocks/>
            </p:cNvSpPr>
            <p:nvPr/>
          </p:nvSpPr>
          <p:spPr bwMode="auto">
            <a:xfrm>
              <a:off x="6882451" y="3999946"/>
              <a:ext cx="1050503" cy="1780831"/>
            </a:xfrm>
            <a:custGeom>
              <a:avLst/>
              <a:gdLst>
                <a:gd name="T0" fmla="*/ 549 w 550"/>
                <a:gd name="T1" fmla="*/ 360 h 932"/>
                <a:gd name="T2" fmla="*/ 550 w 550"/>
                <a:gd name="T3" fmla="*/ 353 h 932"/>
                <a:gd name="T4" fmla="*/ 493 w 550"/>
                <a:gd name="T5" fmla="*/ 50 h 932"/>
                <a:gd name="T6" fmla="*/ 435 w 550"/>
                <a:gd name="T7" fmla="*/ 0 h 932"/>
                <a:gd name="T8" fmla="*/ 115 w 550"/>
                <a:gd name="T9" fmla="*/ 0 h 932"/>
                <a:gd name="T10" fmla="*/ 58 w 550"/>
                <a:gd name="T11" fmla="*/ 49 h 932"/>
                <a:gd name="T12" fmla="*/ 0 w 550"/>
                <a:gd name="T13" fmla="*/ 353 h 932"/>
                <a:gd name="T14" fmla="*/ 1 w 550"/>
                <a:gd name="T15" fmla="*/ 360 h 932"/>
                <a:gd name="T16" fmla="*/ 0 w 550"/>
                <a:gd name="T17" fmla="*/ 369 h 932"/>
                <a:gd name="T18" fmla="*/ 58 w 550"/>
                <a:gd name="T19" fmla="*/ 427 h 932"/>
                <a:gd name="T20" fmla="*/ 116 w 550"/>
                <a:gd name="T21" fmla="*/ 379 h 932"/>
                <a:gd name="T22" fmla="*/ 152 w 550"/>
                <a:gd name="T23" fmla="*/ 153 h 932"/>
                <a:gd name="T24" fmla="*/ 151 w 550"/>
                <a:gd name="T25" fmla="*/ 874 h 932"/>
                <a:gd name="T26" fmla="*/ 210 w 550"/>
                <a:gd name="T27" fmla="*/ 932 h 932"/>
                <a:gd name="T28" fmla="*/ 268 w 550"/>
                <a:gd name="T29" fmla="*/ 874 h 932"/>
                <a:gd name="T30" fmla="*/ 268 w 550"/>
                <a:gd name="T31" fmla="*/ 517 h 932"/>
                <a:gd name="T32" fmla="*/ 282 w 550"/>
                <a:gd name="T33" fmla="*/ 517 h 932"/>
                <a:gd name="T34" fmla="*/ 282 w 550"/>
                <a:gd name="T35" fmla="*/ 874 h 932"/>
                <a:gd name="T36" fmla="*/ 340 w 550"/>
                <a:gd name="T37" fmla="*/ 932 h 932"/>
                <a:gd name="T38" fmla="*/ 399 w 550"/>
                <a:gd name="T39" fmla="*/ 874 h 932"/>
                <a:gd name="T40" fmla="*/ 398 w 550"/>
                <a:gd name="T41" fmla="*/ 153 h 932"/>
                <a:gd name="T42" fmla="*/ 435 w 550"/>
                <a:gd name="T43" fmla="*/ 379 h 932"/>
                <a:gd name="T44" fmla="*/ 492 w 550"/>
                <a:gd name="T45" fmla="*/ 427 h 932"/>
                <a:gd name="T46" fmla="*/ 550 w 550"/>
                <a:gd name="T47" fmla="*/ 369 h 932"/>
                <a:gd name="T48" fmla="*/ 549 w 550"/>
                <a:gd name="T49" fmla="*/ 36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0" h="932">
                  <a:moveTo>
                    <a:pt x="549" y="360"/>
                  </a:moveTo>
                  <a:cubicBezTo>
                    <a:pt x="550" y="358"/>
                    <a:pt x="550" y="356"/>
                    <a:pt x="550" y="353"/>
                  </a:cubicBezTo>
                  <a:cubicBezTo>
                    <a:pt x="493" y="50"/>
                    <a:pt x="493" y="50"/>
                    <a:pt x="493" y="50"/>
                  </a:cubicBezTo>
                  <a:cubicBezTo>
                    <a:pt x="488" y="21"/>
                    <a:pt x="464" y="0"/>
                    <a:pt x="435" y="0"/>
                  </a:cubicBezTo>
                  <a:cubicBezTo>
                    <a:pt x="115" y="0"/>
                    <a:pt x="115" y="0"/>
                    <a:pt x="115" y="0"/>
                  </a:cubicBezTo>
                  <a:cubicBezTo>
                    <a:pt x="86" y="0"/>
                    <a:pt x="62" y="21"/>
                    <a:pt x="58" y="49"/>
                  </a:cubicBezTo>
                  <a:cubicBezTo>
                    <a:pt x="0" y="353"/>
                    <a:pt x="0" y="353"/>
                    <a:pt x="0" y="353"/>
                  </a:cubicBezTo>
                  <a:cubicBezTo>
                    <a:pt x="0" y="356"/>
                    <a:pt x="0" y="358"/>
                    <a:pt x="1" y="360"/>
                  </a:cubicBezTo>
                  <a:cubicBezTo>
                    <a:pt x="0" y="363"/>
                    <a:pt x="0" y="366"/>
                    <a:pt x="0" y="369"/>
                  </a:cubicBezTo>
                  <a:cubicBezTo>
                    <a:pt x="0" y="401"/>
                    <a:pt x="26" y="427"/>
                    <a:pt x="58" y="427"/>
                  </a:cubicBezTo>
                  <a:cubicBezTo>
                    <a:pt x="87" y="427"/>
                    <a:pt x="111" y="407"/>
                    <a:pt x="116" y="379"/>
                  </a:cubicBezTo>
                  <a:cubicBezTo>
                    <a:pt x="152" y="153"/>
                    <a:pt x="152" y="153"/>
                    <a:pt x="152" y="153"/>
                  </a:cubicBezTo>
                  <a:cubicBezTo>
                    <a:pt x="151" y="874"/>
                    <a:pt x="151" y="874"/>
                    <a:pt x="151" y="874"/>
                  </a:cubicBezTo>
                  <a:cubicBezTo>
                    <a:pt x="151" y="906"/>
                    <a:pt x="178" y="932"/>
                    <a:pt x="210" y="932"/>
                  </a:cubicBezTo>
                  <a:cubicBezTo>
                    <a:pt x="242" y="932"/>
                    <a:pt x="268" y="906"/>
                    <a:pt x="268" y="874"/>
                  </a:cubicBezTo>
                  <a:cubicBezTo>
                    <a:pt x="268" y="517"/>
                    <a:pt x="268" y="517"/>
                    <a:pt x="268" y="517"/>
                  </a:cubicBezTo>
                  <a:cubicBezTo>
                    <a:pt x="282" y="517"/>
                    <a:pt x="282" y="517"/>
                    <a:pt x="282" y="517"/>
                  </a:cubicBezTo>
                  <a:cubicBezTo>
                    <a:pt x="282" y="874"/>
                    <a:pt x="282" y="874"/>
                    <a:pt x="282" y="874"/>
                  </a:cubicBezTo>
                  <a:cubicBezTo>
                    <a:pt x="282" y="906"/>
                    <a:pt x="308" y="932"/>
                    <a:pt x="340" y="932"/>
                  </a:cubicBezTo>
                  <a:cubicBezTo>
                    <a:pt x="373" y="932"/>
                    <a:pt x="399" y="906"/>
                    <a:pt x="399" y="874"/>
                  </a:cubicBezTo>
                  <a:cubicBezTo>
                    <a:pt x="398" y="153"/>
                    <a:pt x="398" y="153"/>
                    <a:pt x="398" y="153"/>
                  </a:cubicBezTo>
                  <a:cubicBezTo>
                    <a:pt x="435" y="379"/>
                    <a:pt x="435" y="379"/>
                    <a:pt x="435" y="379"/>
                  </a:cubicBezTo>
                  <a:cubicBezTo>
                    <a:pt x="440" y="407"/>
                    <a:pt x="464" y="427"/>
                    <a:pt x="492" y="427"/>
                  </a:cubicBezTo>
                  <a:cubicBezTo>
                    <a:pt x="524" y="427"/>
                    <a:pt x="550" y="401"/>
                    <a:pt x="550" y="369"/>
                  </a:cubicBezTo>
                  <a:cubicBezTo>
                    <a:pt x="550" y="366"/>
                    <a:pt x="550" y="363"/>
                    <a:pt x="549" y="36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Oval 26">
              <a:extLst>
                <a:ext uri="{FF2B5EF4-FFF2-40B4-BE49-F238E27FC236}">
                  <a16:creationId xmlns:a16="http://schemas.microsoft.com/office/drawing/2014/main" id="{34CE1D23-C12C-C66D-3C07-3E77C4C09358}"/>
                </a:ext>
              </a:extLst>
            </p:cNvPr>
            <p:cNvSpPr>
              <a:spLocks noChangeArrowheads="1"/>
            </p:cNvSpPr>
            <p:nvPr/>
          </p:nvSpPr>
          <p:spPr bwMode="auto">
            <a:xfrm>
              <a:off x="8372319" y="3302336"/>
              <a:ext cx="536352" cy="538691"/>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27">
              <a:extLst>
                <a:ext uri="{FF2B5EF4-FFF2-40B4-BE49-F238E27FC236}">
                  <a16:creationId xmlns:a16="http://schemas.microsoft.com/office/drawing/2014/main" id="{C0213D07-1C8C-2FD2-7F48-973021E09D96}"/>
                </a:ext>
              </a:extLst>
            </p:cNvPr>
            <p:cNvSpPr>
              <a:spLocks/>
            </p:cNvSpPr>
            <p:nvPr/>
          </p:nvSpPr>
          <p:spPr bwMode="auto">
            <a:xfrm>
              <a:off x="8047469" y="3906463"/>
              <a:ext cx="1186052" cy="2007524"/>
            </a:xfrm>
            <a:custGeom>
              <a:avLst/>
              <a:gdLst>
                <a:gd name="T0" fmla="*/ 620 w 621"/>
                <a:gd name="T1" fmla="*/ 406 h 1051"/>
                <a:gd name="T2" fmla="*/ 620 w 621"/>
                <a:gd name="T3" fmla="*/ 398 h 1051"/>
                <a:gd name="T4" fmla="*/ 556 w 621"/>
                <a:gd name="T5" fmla="*/ 56 h 1051"/>
                <a:gd name="T6" fmla="*/ 491 w 621"/>
                <a:gd name="T7" fmla="*/ 0 h 1051"/>
                <a:gd name="T8" fmla="*/ 130 w 621"/>
                <a:gd name="T9" fmla="*/ 0 h 1051"/>
                <a:gd name="T10" fmla="*/ 65 w 621"/>
                <a:gd name="T11" fmla="*/ 55 h 1051"/>
                <a:gd name="T12" fmla="*/ 1 w 621"/>
                <a:gd name="T13" fmla="*/ 398 h 1051"/>
                <a:gd name="T14" fmla="*/ 1 w 621"/>
                <a:gd name="T15" fmla="*/ 406 h 1051"/>
                <a:gd name="T16" fmla="*/ 0 w 621"/>
                <a:gd name="T17" fmla="*/ 415 h 1051"/>
                <a:gd name="T18" fmla="*/ 66 w 621"/>
                <a:gd name="T19" fmla="*/ 481 h 1051"/>
                <a:gd name="T20" fmla="*/ 131 w 621"/>
                <a:gd name="T21" fmla="*/ 427 h 1051"/>
                <a:gd name="T22" fmla="*/ 171 w 621"/>
                <a:gd name="T23" fmla="*/ 172 h 1051"/>
                <a:gd name="T24" fmla="*/ 171 w 621"/>
                <a:gd name="T25" fmla="*/ 985 h 1051"/>
                <a:gd name="T26" fmla="*/ 237 w 621"/>
                <a:gd name="T27" fmla="*/ 1051 h 1051"/>
                <a:gd name="T28" fmla="*/ 303 w 621"/>
                <a:gd name="T29" fmla="*/ 985 h 1051"/>
                <a:gd name="T30" fmla="*/ 303 w 621"/>
                <a:gd name="T31" fmla="*/ 583 h 1051"/>
                <a:gd name="T32" fmla="*/ 318 w 621"/>
                <a:gd name="T33" fmla="*/ 583 h 1051"/>
                <a:gd name="T34" fmla="*/ 318 w 621"/>
                <a:gd name="T35" fmla="*/ 985 h 1051"/>
                <a:gd name="T36" fmla="*/ 384 w 621"/>
                <a:gd name="T37" fmla="*/ 1051 h 1051"/>
                <a:gd name="T38" fmla="*/ 450 w 621"/>
                <a:gd name="T39" fmla="*/ 985 h 1051"/>
                <a:gd name="T40" fmla="*/ 449 w 621"/>
                <a:gd name="T41" fmla="*/ 172 h 1051"/>
                <a:gd name="T42" fmla="*/ 490 w 621"/>
                <a:gd name="T43" fmla="*/ 427 h 1051"/>
                <a:gd name="T44" fmla="*/ 555 w 621"/>
                <a:gd name="T45" fmla="*/ 481 h 1051"/>
                <a:gd name="T46" fmla="*/ 621 w 621"/>
                <a:gd name="T47" fmla="*/ 415 h 1051"/>
                <a:gd name="T48" fmla="*/ 620 w 621"/>
                <a:gd name="T49" fmla="*/ 40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21" h="1051">
                  <a:moveTo>
                    <a:pt x="620" y="406"/>
                  </a:moveTo>
                  <a:cubicBezTo>
                    <a:pt x="621" y="404"/>
                    <a:pt x="621" y="401"/>
                    <a:pt x="620" y="398"/>
                  </a:cubicBezTo>
                  <a:cubicBezTo>
                    <a:pt x="556" y="56"/>
                    <a:pt x="556" y="56"/>
                    <a:pt x="556" y="56"/>
                  </a:cubicBezTo>
                  <a:cubicBezTo>
                    <a:pt x="550" y="23"/>
                    <a:pt x="523" y="0"/>
                    <a:pt x="491" y="0"/>
                  </a:cubicBezTo>
                  <a:cubicBezTo>
                    <a:pt x="130" y="0"/>
                    <a:pt x="130" y="0"/>
                    <a:pt x="130" y="0"/>
                  </a:cubicBezTo>
                  <a:cubicBezTo>
                    <a:pt x="98" y="0"/>
                    <a:pt x="70" y="23"/>
                    <a:pt x="65" y="55"/>
                  </a:cubicBezTo>
                  <a:cubicBezTo>
                    <a:pt x="1" y="398"/>
                    <a:pt x="1" y="398"/>
                    <a:pt x="1" y="398"/>
                  </a:cubicBezTo>
                  <a:cubicBezTo>
                    <a:pt x="0" y="401"/>
                    <a:pt x="0" y="404"/>
                    <a:pt x="1" y="406"/>
                  </a:cubicBezTo>
                  <a:cubicBezTo>
                    <a:pt x="0" y="409"/>
                    <a:pt x="0" y="412"/>
                    <a:pt x="0" y="415"/>
                  </a:cubicBezTo>
                  <a:cubicBezTo>
                    <a:pt x="0" y="452"/>
                    <a:pt x="30" y="481"/>
                    <a:pt x="66" y="481"/>
                  </a:cubicBezTo>
                  <a:cubicBezTo>
                    <a:pt x="98" y="481"/>
                    <a:pt x="125" y="459"/>
                    <a:pt x="131" y="427"/>
                  </a:cubicBezTo>
                  <a:cubicBezTo>
                    <a:pt x="171" y="172"/>
                    <a:pt x="171" y="172"/>
                    <a:pt x="171" y="172"/>
                  </a:cubicBezTo>
                  <a:cubicBezTo>
                    <a:pt x="171" y="985"/>
                    <a:pt x="171" y="985"/>
                    <a:pt x="171" y="985"/>
                  </a:cubicBezTo>
                  <a:cubicBezTo>
                    <a:pt x="171" y="1022"/>
                    <a:pt x="200" y="1051"/>
                    <a:pt x="237" y="1051"/>
                  </a:cubicBezTo>
                  <a:cubicBezTo>
                    <a:pt x="273" y="1051"/>
                    <a:pt x="303" y="1022"/>
                    <a:pt x="303" y="985"/>
                  </a:cubicBezTo>
                  <a:cubicBezTo>
                    <a:pt x="303" y="583"/>
                    <a:pt x="303" y="583"/>
                    <a:pt x="303" y="583"/>
                  </a:cubicBezTo>
                  <a:cubicBezTo>
                    <a:pt x="318" y="583"/>
                    <a:pt x="318" y="583"/>
                    <a:pt x="318" y="583"/>
                  </a:cubicBezTo>
                  <a:cubicBezTo>
                    <a:pt x="318" y="985"/>
                    <a:pt x="318" y="985"/>
                    <a:pt x="318" y="985"/>
                  </a:cubicBezTo>
                  <a:cubicBezTo>
                    <a:pt x="318" y="1022"/>
                    <a:pt x="348" y="1051"/>
                    <a:pt x="384" y="1051"/>
                  </a:cubicBezTo>
                  <a:cubicBezTo>
                    <a:pt x="420" y="1051"/>
                    <a:pt x="450" y="1022"/>
                    <a:pt x="450" y="985"/>
                  </a:cubicBezTo>
                  <a:cubicBezTo>
                    <a:pt x="449" y="172"/>
                    <a:pt x="449" y="172"/>
                    <a:pt x="449" y="172"/>
                  </a:cubicBezTo>
                  <a:cubicBezTo>
                    <a:pt x="490" y="427"/>
                    <a:pt x="490" y="427"/>
                    <a:pt x="490" y="427"/>
                  </a:cubicBezTo>
                  <a:cubicBezTo>
                    <a:pt x="496" y="459"/>
                    <a:pt x="523" y="481"/>
                    <a:pt x="555" y="481"/>
                  </a:cubicBezTo>
                  <a:cubicBezTo>
                    <a:pt x="591" y="481"/>
                    <a:pt x="621" y="452"/>
                    <a:pt x="621" y="415"/>
                  </a:cubicBezTo>
                  <a:cubicBezTo>
                    <a:pt x="621" y="412"/>
                    <a:pt x="620" y="409"/>
                    <a:pt x="620" y="40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31">
              <a:extLst>
                <a:ext uri="{FF2B5EF4-FFF2-40B4-BE49-F238E27FC236}">
                  <a16:creationId xmlns:a16="http://schemas.microsoft.com/office/drawing/2014/main" id="{6B2145B2-DED6-FD7D-42C9-A1169F6DF1F9}"/>
                </a:ext>
              </a:extLst>
            </p:cNvPr>
            <p:cNvSpPr>
              <a:spLocks/>
            </p:cNvSpPr>
            <p:nvPr/>
          </p:nvSpPr>
          <p:spPr bwMode="auto">
            <a:xfrm>
              <a:off x="8164321" y="1602135"/>
              <a:ext cx="1674495" cy="1742269"/>
            </a:xfrm>
            <a:custGeom>
              <a:avLst/>
              <a:gdLst>
                <a:gd name="T0" fmla="*/ 736 w 877"/>
                <a:gd name="T1" fmla="*/ 178 h 912"/>
                <a:gd name="T2" fmla="*/ 183 w 877"/>
                <a:gd name="T3" fmla="*/ 143 h 912"/>
                <a:gd name="T4" fmla="*/ 142 w 877"/>
                <a:gd name="T5" fmla="*/ 695 h 912"/>
                <a:gd name="T6" fmla="*/ 344 w 877"/>
                <a:gd name="T7" fmla="*/ 818 h 912"/>
                <a:gd name="T8" fmla="*/ 344 w 877"/>
                <a:gd name="T9" fmla="*/ 818 h 912"/>
                <a:gd name="T10" fmla="*/ 371 w 877"/>
                <a:gd name="T11" fmla="*/ 912 h 912"/>
                <a:gd name="T12" fmla="*/ 451 w 877"/>
                <a:gd name="T13" fmla="*/ 828 h 912"/>
                <a:gd name="T14" fmla="*/ 695 w 877"/>
                <a:gd name="T15" fmla="*/ 731 h 912"/>
                <a:gd name="T16" fmla="*/ 736 w 877"/>
                <a:gd name="T17" fmla="*/ 178 h 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7" h="912">
                  <a:moveTo>
                    <a:pt x="736" y="178"/>
                  </a:moveTo>
                  <a:cubicBezTo>
                    <a:pt x="595" y="16"/>
                    <a:pt x="347" y="0"/>
                    <a:pt x="183" y="143"/>
                  </a:cubicBezTo>
                  <a:cubicBezTo>
                    <a:pt x="19" y="285"/>
                    <a:pt x="0" y="533"/>
                    <a:pt x="142" y="695"/>
                  </a:cubicBezTo>
                  <a:cubicBezTo>
                    <a:pt x="197" y="759"/>
                    <a:pt x="268" y="800"/>
                    <a:pt x="344" y="818"/>
                  </a:cubicBezTo>
                  <a:cubicBezTo>
                    <a:pt x="344" y="818"/>
                    <a:pt x="344" y="818"/>
                    <a:pt x="344" y="818"/>
                  </a:cubicBezTo>
                  <a:cubicBezTo>
                    <a:pt x="371" y="912"/>
                    <a:pt x="371" y="912"/>
                    <a:pt x="371" y="912"/>
                  </a:cubicBezTo>
                  <a:cubicBezTo>
                    <a:pt x="451" y="828"/>
                    <a:pt x="451" y="828"/>
                    <a:pt x="451" y="828"/>
                  </a:cubicBezTo>
                  <a:cubicBezTo>
                    <a:pt x="538" y="825"/>
                    <a:pt x="624" y="792"/>
                    <a:pt x="695" y="731"/>
                  </a:cubicBezTo>
                  <a:cubicBezTo>
                    <a:pt x="859" y="588"/>
                    <a:pt x="877" y="341"/>
                    <a:pt x="736" y="17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9">
              <a:extLst>
                <a:ext uri="{FF2B5EF4-FFF2-40B4-BE49-F238E27FC236}">
                  <a16:creationId xmlns:a16="http://schemas.microsoft.com/office/drawing/2014/main" id="{4F66EAFC-29F2-36BF-19C8-540E3F4669D4}"/>
                </a:ext>
              </a:extLst>
            </p:cNvPr>
            <p:cNvSpPr>
              <a:spLocks/>
            </p:cNvSpPr>
            <p:nvPr/>
          </p:nvSpPr>
          <p:spPr bwMode="auto">
            <a:xfrm>
              <a:off x="6300526" y="1822986"/>
              <a:ext cx="1562316" cy="1584519"/>
            </a:xfrm>
            <a:custGeom>
              <a:avLst/>
              <a:gdLst>
                <a:gd name="T0" fmla="*/ 608 w 818"/>
                <a:gd name="T1" fmla="*/ 112 h 829"/>
                <a:gd name="T2" fmla="*/ 110 w 818"/>
                <a:gd name="T3" fmla="*/ 202 h 829"/>
                <a:gd name="T4" fmla="*/ 209 w 818"/>
                <a:gd name="T5" fmla="*/ 699 h 829"/>
                <a:gd name="T6" fmla="*/ 441 w 818"/>
                <a:gd name="T7" fmla="*/ 761 h 829"/>
                <a:gd name="T8" fmla="*/ 524 w 818"/>
                <a:gd name="T9" fmla="*/ 829 h 829"/>
                <a:gd name="T10" fmla="*/ 537 w 818"/>
                <a:gd name="T11" fmla="*/ 741 h 829"/>
                <a:gd name="T12" fmla="*/ 537 w 818"/>
                <a:gd name="T13" fmla="*/ 741 h 829"/>
                <a:gd name="T14" fmla="*/ 707 w 818"/>
                <a:gd name="T15" fmla="*/ 608 h 829"/>
                <a:gd name="T16" fmla="*/ 608 w 818"/>
                <a:gd name="T17" fmla="*/ 112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8" h="829">
                  <a:moveTo>
                    <a:pt x="608" y="112"/>
                  </a:moveTo>
                  <a:cubicBezTo>
                    <a:pt x="443" y="0"/>
                    <a:pt x="220" y="40"/>
                    <a:pt x="110" y="202"/>
                  </a:cubicBezTo>
                  <a:cubicBezTo>
                    <a:pt x="0" y="364"/>
                    <a:pt x="44" y="587"/>
                    <a:pt x="209" y="699"/>
                  </a:cubicBezTo>
                  <a:cubicBezTo>
                    <a:pt x="280" y="747"/>
                    <a:pt x="362" y="767"/>
                    <a:pt x="441" y="761"/>
                  </a:cubicBezTo>
                  <a:cubicBezTo>
                    <a:pt x="524" y="829"/>
                    <a:pt x="524" y="829"/>
                    <a:pt x="524" y="829"/>
                  </a:cubicBezTo>
                  <a:cubicBezTo>
                    <a:pt x="537" y="741"/>
                    <a:pt x="537" y="741"/>
                    <a:pt x="537" y="741"/>
                  </a:cubicBezTo>
                  <a:cubicBezTo>
                    <a:pt x="537" y="741"/>
                    <a:pt x="537" y="741"/>
                    <a:pt x="537" y="741"/>
                  </a:cubicBezTo>
                  <a:cubicBezTo>
                    <a:pt x="604" y="716"/>
                    <a:pt x="664" y="672"/>
                    <a:pt x="707" y="608"/>
                  </a:cubicBezTo>
                  <a:cubicBezTo>
                    <a:pt x="818" y="446"/>
                    <a:pt x="773" y="224"/>
                    <a:pt x="608" y="11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32">
              <a:extLst>
                <a:ext uri="{FF2B5EF4-FFF2-40B4-BE49-F238E27FC236}">
                  <a16:creationId xmlns:a16="http://schemas.microsoft.com/office/drawing/2014/main" id="{6EA0A811-7C18-5092-FDCF-2E27F0437316}"/>
                </a:ext>
              </a:extLst>
            </p:cNvPr>
            <p:cNvSpPr>
              <a:spLocks/>
            </p:cNvSpPr>
            <p:nvPr/>
          </p:nvSpPr>
          <p:spPr bwMode="auto">
            <a:xfrm>
              <a:off x="9661200" y="2084734"/>
              <a:ext cx="1453643" cy="1422095"/>
            </a:xfrm>
            <a:custGeom>
              <a:avLst/>
              <a:gdLst>
                <a:gd name="T0" fmla="*/ 690 w 761"/>
                <a:gd name="T1" fmla="*/ 249 h 744"/>
                <a:gd name="T2" fmla="*/ 252 w 761"/>
                <a:gd name="T3" fmla="*/ 72 h 744"/>
                <a:gd name="T4" fmla="*/ 71 w 761"/>
                <a:gd name="T5" fmla="*/ 507 h 744"/>
                <a:gd name="T6" fmla="*/ 202 w 761"/>
                <a:gd name="T7" fmla="*/ 661 h 744"/>
                <a:gd name="T8" fmla="*/ 198 w 761"/>
                <a:gd name="T9" fmla="*/ 744 h 744"/>
                <a:gd name="T10" fmla="*/ 286 w 761"/>
                <a:gd name="T11" fmla="*/ 698 h 744"/>
                <a:gd name="T12" fmla="*/ 508 w 761"/>
                <a:gd name="T13" fmla="*/ 684 h 744"/>
                <a:gd name="T14" fmla="*/ 690 w 761"/>
                <a:gd name="T15" fmla="*/ 249 h 7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1" h="744">
                  <a:moveTo>
                    <a:pt x="690" y="249"/>
                  </a:moveTo>
                  <a:cubicBezTo>
                    <a:pt x="619" y="79"/>
                    <a:pt x="423" y="0"/>
                    <a:pt x="252" y="72"/>
                  </a:cubicBezTo>
                  <a:cubicBezTo>
                    <a:pt x="81" y="143"/>
                    <a:pt x="0" y="338"/>
                    <a:pt x="71" y="507"/>
                  </a:cubicBezTo>
                  <a:cubicBezTo>
                    <a:pt x="98" y="573"/>
                    <a:pt x="145" y="626"/>
                    <a:pt x="202" y="661"/>
                  </a:cubicBezTo>
                  <a:cubicBezTo>
                    <a:pt x="198" y="744"/>
                    <a:pt x="198" y="744"/>
                    <a:pt x="198" y="744"/>
                  </a:cubicBezTo>
                  <a:cubicBezTo>
                    <a:pt x="286" y="698"/>
                    <a:pt x="286" y="698"/>
                    <a:pt x="286" y="698"/>
                  </a:cubicBezTo>
                  <a:cubicBezTo>
                    <a:pt x="357" y="718"/>
                    <a:pt x="435" y="715"/>
                    <a:pt x="508" y="684"/>
                  </a:cubicBezTo>
                  <a:cubicBezTo>
                    <a:pt x="679" y="613"/>
                    <a:pt x="761" y="418"/>
                    <a:pt x="690" y="2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29">
              <a:extLst>
                <a:ext uri="{FF2B5EF4-FFF2-40B4-BE49-F238E27FC236}">
                  <a16:creationId xmlns:a16="http://schemas.microsoft.com/office/drawing/2014/main" id="{47BEBFCF-7CAE-2012-D814-DB3460C411DD}"/>
                </a:ext>
              </a:extLst>
            </p:cNvPr>
            <p:cNvSpPr>
              <a:spLocks noChangeArrowheads="1"/>
            </p:cNvSpPr>
            <p:nvPr/>
          </p:nvSpPr>
          <p:spPr bwMode="auto">
            <a:xfrm>
              <a:off x="8623468" y="2081783"/>
              <a:ext cx="756201" cy="780204"/>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p:spPr>
          <p:txBody>
            <a:bodyPr wrap="none" lIns="34291" tIns="17145" rIns="34291" bIns="17145" anchor="ctr"/>
            <a:lstStyle/>
            <a:p>
              <a:endParaRPr lang="en-US"/>
            </a:p>
          </p:txBody>
        </p:sp>
        <p:sp>
          <p:nvSpPr>
            <p:cNvPr id="57" name="Freeform 65">
              <a:extLst>
                <a:ext uri="{FF2B5EF4-FFF2-40B4-BE49-F238E27FC236}">
                  <a16:creationId xmlns:a16="http://schemas.microsoft.com/office/drawing/2014/main" id="{25EF0088-E540-39E5-4B05-F54100C76470}"/>
                </a:ext>
              </a:extLst>
            </p:cNvPr>
            <p:cNvSpPr>
              <a:spLocks noChangeArrowheads="1"/>
            </p:cNvSpPr>
            <p:nvPr/>
          </p:nvSpPr>
          <p:spPr bwMode="auto">
            <a:xfrm>
              <a:off x="9373232" y="3252727"/>
              <a:ext cx="223041" cy="221166"/>
            </a:xfrm>
            <a:custGeom>
              <a:avLst/>
              <a:gdLst>
                <a:gd name="T0" fmla="*/ 172604 w 417"/>
                <a:gd name="T1" fmla="*/ 91192 h 417"/>
                <a:gd name="T2" fmla="*/ 172604 w 417"/>
                <a:gd name="T3" fmla="*/ 91192 h 417"/>
                <a:gd name="T4" fmla="*/ 188460 w 417"/>
                <a:gd name="T5" fmla="*/ 63340 h 417"/>
                <a:gd name="T6" fmla="*/ 184836 w 417"/>
                <a:gd name="T7" fmla="*/ 47617 h 417"/>
                <a:gd name="T8" fmla="*/ 152671 w 417"/>
                <a:gd name="T9" fmla="*/ 35488 h 417"/>
                <a:gd name="T10" fmla="*/ 144516 w 417"/>
                <a:gd name="T11" fmla="*/ 7637 h 417"/>
                <a:gd name="T12" fmla="*/ 124583 w 417"/>
                <a:gd name="T13" fmla="*/ 0 h 417"/>
                <a:gd name="T14" fmla="*/ 96495 w 417"/>
                <a:gd name="T15" fmla="*/ 15723 h 417"/>
                <a:gd name="T16" fmla="*/ 68407 w 417"/>
                <a:gd name="T17" fmla="*/ 0 h 417"/>
                <a:gd name="T18" fmla="*/ 48474 w 417"/>
                <a:gd name="T19" fmla="*/ 7637 h 417"/>
                <a:gd name="T20" fmla="*/ 40320 w 417"/>
                <a:gd name="T21" fmla="*/ 35488 h 417"/>
                <a:gd name="T22" fmla="*/ 8155 w 417"/>
                <a:gd name="T23" fmla="*/ 47617 h 417"/>
                <a:gd name="T24" fmla="*/ 0 w 417"/>
                <a:gd name="T25" fmla="*/ 63340 h 417"/>
                <a:gd name="T26" fmla="*/ 19933 w 417"/>
                <a:gd name="T27" fmla="*/ 91192 h 417"/>
                <a:gd name="T28" fmla="*/ 0 w 417"/>
                <a:gd name="T29" fmla="*/ 123536 h 417"/>
                <a:gd name="T30" fmla="*/ 8155 w 417"/>
                <a:gd name="T31" fmla="*/ 139258 h 417"/>
                <a:gd name="T32" fmla="*/ 40320 w 417"/>
                <a:gd name="T33" fmla="*/ 147344 h 417"/>
                <a:gd name="T34" fmla="*/ 48474 w 417"/>
                <a:gd name="T35" fmla="*/ 178790 h 417"/>
                <a:gd name="T36" fmla="*/ 68407 w 417"/>
                <a:gd name="T37" fmla="*/ 186876 h 417"/>
                <a:gd name="T38" fmla="*/ 96495 w 417"/>
                <a:gd name="T39" fmla="*/ 167110 h 417"/>
                <a:gd name="T40" fmla="*/ 124583 w 417"/>
                <a:gd name="T41" fmla="*/ 186876 h 417"/>
                <a:gd name="T42" fmla="*/ 144516 w 417"/>
                <a:gd name="T43" fmla="*/ 178790 h 417"/>
                <a:gd name="T44" fmla="*/ 152671 w 417"/>
                <a:gd name="T45" fmla="*/ 147344 h 417"/>
                <a:gd name="T46" fmla="*/ 184836 w 417"/>
                <a:gd name="T47" fmla="*/ 139258 h 417"/>
                <a:gd name="T48" fmla="*/ 188460 w 417"/>
                <a:gd name="T49" fmla="*/ 119043 h 417"/>
                <a:gd name="T50" fmla="*/ 172604 w 417"/>
                <a:gd name="T51" fmla="*/ 91192 h 417"/>
                <a:gd name="T52" fmla="*/ 96495 w 417"/>
                <a:gd name="T53" fmla="*/ 131172 h 417"/>
                <a:gd name="T54" fmla="*/ 96495 w 417"/>
                <a:gd name="T55" fmla="*/ 131172 h 417"/>
                <a:gd name="T56" fmla="*/ 56629 w 417"/>
                <a:gd name="T57" fmla="*/ 91192 h 417"/>
                <a:gd name="T58" fmla="*/ 96495 w 417"/>
                <a:gd name="T59" fmla="*/ 51660 h 417"/>
                <a:gd name="T60" fmla="*/ 136362 w 417"/>
                <a:gd name="T61" fmla="*/ 91192 h 417"/>
                <a:gd name="T62" fmla="*/ 96495 w 417"/>
                <a:gd name="T63" fmla="*/ 131172 h 4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bg1"/>
            </a:solidFill>
            <a:ln>
              <a:noFill/>
            </a:ln>
            <a:effectLst/>
          </p:spPr>
          <p:txBody>
            <a:bodyPr wrap="none" lIns="34291" tIns="17145" rIns="34291" bIns="17145" anchor="ctr"/>
            <a:lstStyle/>
            <a:p>
              <a:endParaRPr lang="en-US"/>
            </a:p>
          </p:txBody>
        </p:sp>
        <p:sp>
          <p:nvSpPr>
            <p:cNvPr id="58" name="Freeform 101">
              <a:extLst>
                <a:ext uri="{FF2B5EF4-FFF2-40B4-BE49-F238E27FC236}">
                  <a16:creationId xmlns:a16="http://schemas.microsoft.com/office/drawing/2014/main" id="{32AB3FAA-A05F-680C-81FD-2996FDBEC2FB}"/>
                </a:ext>
              </a:extLst>
            </p:cNvPr>
            <p:cNvSpPr>
              <a:spLocks noChangeArrowheads="1"/>
            </p:cNvSpPr>
            <p:nvPr/>
          </p:nvSpPr>
          <p:spPr bwMode="auto">
            <a:xfrm>
              <a:off x="10077778" y="2587300"/>
              <a:ext cx="620486" cy="475268"/>
            </a:xfrm>
            <a:custGeom>
              <a:avLst/>
              <a:gdLst>
                <a:gd name="T0" fmla="*/ 36030 w 497"/>
                <a:gd name="T1" fmla="*/ 111308 h 382"/>
                <a:gd name="T2" fmla="*/ 36030 w 497"/>
                <a:gd name="T3" fmla="*/ 111308 h 382"/>
                <a:gd name="T4" fmla="*/ 71610 w 497"/>
                <a:gd name="T5" fmla="*/ 147214 h 382"/>
                <a:gd name="T6" fmla="*/ 111693 w 497"/>
                <a:gd name="T7" fmla="*/ 171001 h 382"/>
                <a:gd name="T8" fmla="*/ 151777 w 497"/>
                <a:gd name="T9" fmla="*/ 151253 h 382"/>
                <a:gd name="T10" fmla="*/ 175647 w 497"/>
                <a:gd name="T11" fmla="*/ 115796 h 382"/>
                <a:gd name="T12" fmla="*/ 111693 w 497"/>
                <a:gd name="T13" fmla="*/ 147214 h 382"/>
                <a:gd name="T14" fmla="*/ 36030 w 497"/>
                <a:gd name="T15" fmla="*/ 111308 h 382"/>
                <a:gd name="T16" fmla="*/ 219333 w 497"/>
                <a:gd name="T17" fmla="*/ 55654 h 382"/>
                <a:gd name="T18" fmla="*/ 219333 w 497"/>
                <a:gd name="T19" fmla="*/ 55654 h 382"/>
                <a:gd name="T20" fmla="*/ 123403 w 497"/>
                <a:gd name="T21" fmla="*/ 4039 h 382"/>
                <a:gd name="T22" fmla="*/ 99533 w 497"/>
                <a:gd name="T23" fmla="*/ 4039 h 382"/>
                <a:gd name="T24" fmla="*/ 4053 w 497"/>
                <a:gd name="T25" fmla="*/ 55654 h 382"/>
                <a:gd name="T26" fmla="*/ 4053 w 497"/>
                <a:gd name="T27" fmla="*/ 71812 h 382"/>
                <a:gd name="T28" fmla="*/ 99533 w 497"/>
                <a:gd name="T29" fmla="*/ 123426 h 382"/>
                <a:gd name="T30" fmla="*/ 123403 w 497"/>
                <a:gd name="T31" fmla="*/ 123426 h 382"/>
                <a:gd name="T32" fmla="*/ 183754 w 497"/>
                <a:gd name="T33" fmla="*/ 87520 h 382"/>
                <a:gd name="T34" fmla="*/ 119800 w 497"/>
                <a:gd name="T35" fmla="*/ 71812 h 382"/>
                <a:gd name="T36" fmla="*/ 111693 w 497"/>
                <a:gd name="T37" fmla="*/ 75402 h 382"/>
                <a:gd name="T38" fmla="*/ 91426 w 497"/>
                <a:gd name="T39" fmla="*/ 59693 h 382"/>
                <a:gd name="T40" fmla="*/ 111693 w 497"/>
                <a:gd name="T41" fmla="*/ 48024 h 382"/>
                <a:gd name="T42" fmla="*/ 131960 w 497"/>
                <a:gd name="T43" fmla="*/ 55654 h 382"/>
                <a:gd name="T44" fmla="*/ 199517 w 497"/>
                <a:gd name="T45" fmla="*/ 79441 h 382"/>
                <a:gd name="T46" fmla="*/ 219333 w 497"/>
                <a:gd name="T47" fmla="*/ 71812 h 382"/>
                <a:gd name="T48" fmla="*/ 219333 w 497"/>
                <a:gd name="T49" fmla="*/ 55654 h 382"/>
                <a:gd name="T50" fmla="*/ 191410 w 497"/>
                <a:gd name="T51" fmla="*/ 155292 h 382"/>
                <a:gd name="T52" fmla="*/ 191410 w 497"/>
                <a:gd name="T53" fmla="*/ 155292 h 382"/>
                <a:gd name="T54" fmla="*/ 207623 w 497"/>
                <a:gd name="T55" fmla="*/ 151253 h 382"/>
                <a:gd name="T56" fmla="*/ 199517 w 497"/>
                <a:gd name="T57" fmla="*/ 79441 h 382"/>
                <a:gd name="T58" fmla="*/ 183754 w 497"/>
                <a:gd name="T59" fmla="*/ 87520 h 382"/>
                <a:gd name="T60" fmla="*/ 191410 w 497"/>
                <a:gd name="T61" fmla="*/ 155292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p:spPr>
          <p:txBody>
            <a:bodyPr wrap="none" lIns="34291" tIns="17145" rIns="34291" bIns="17145" anchor="ctr"/>
            <a:lstStyle/>
            <a:p>
              <a:endParaRPr lang="en-US"/>
            </a:p>
          </p:txBody>
        </p:sp>
        <p:sp>
          <p:nvSpPr>
            <p:cNvPr id="59" name="Freeform 154">
              <a:extLst>
                <a:ext uri="{FF2B5EF4-FFF2-40B4-BE49-F238E27FC236}">
                  <a16:creationId xmlns:a16="http://schemas.microsoft.com/office/drawing/2014/main" id="{00FB563B-7809-BAFA-FCE3-879D8A83FE2D}"/>
                </a:ext>
              </a:extLst>
            </p:cNvPr>
            <p:cNvSpPr>
              <a:spLocks noChangeArrowheads="1"/>
            </p:cNvSpPr>
            <p:nvPr/>
          </p:nvSpPr>
          <p:spPr bwMode="auto">
            <a:xfrm>
              <a:off x="6859453" y="2313803"/>
              <a:ext cx="444462" cy="602886"/>
            </a:xfrm>
            <a:custGeom>
              <a:avLst/>
              <a:gdLst>
                <a:gd name="T0" fmla="*/ 156272 w 355"/>
                <a:gd name="T1" fmla="*/ 58950 h 487"/>
                <a:gd name="T2" fmla="*/ 156272 w 355"/>
                <a:gd name="T3" fmla="*/ 58950 h 487"/>
                <a:gd name="T4" fmla="*/ 52392 w 355"/>
                <a:gd name="T5" fmla="*/ 7592 h 487"/>
                <a:gd name="T6" fmla="*/ 4065 w 355"/>
                <a:gd name="T7" fmla="*/ 23669 h 487"/>
                <a:gd name="T8" fmla="*/ 0 w 355"/>
                <a:gd name="T9" fmla="*/ 35280 h 487"/>
                <a:gd name="T10" fmla="*/ 4065 w 355"/>
                <a:gd name="T11" fmla="*/ 154073 h 487"/>
                <a:gd name="T12" fmla="*/ 8130 w 355"/>
                <a:gd name="T13" fmla="*/ 162111 h 487"/>
                <a:gd name="T14" fmla="*/ 100267 w 355"/>
                <a:gd name="T15" fmla="*/ 217041 h 487"/>
                <a:gd name="T16" fmla="*/ 104332 w 355"/>
                <a:gd name="T17" fmla="*/ 217041 h 487"/>
                <a:gd name="T18" fmla="*/ 108397 w 355"/>
                <a:gd name="T19" fmla="*/ 217041 h 487"/>
                <a:gd name="T20" fmla="*/ 112010 w 355"/>
                <a:gd name="T21" fmla="*/ 213469 h 487"/>
                <a:gd name="T22" fmla="*/ 112010 w 355"/>
                <a:gd name="T23" fmla="*/ 90657 h 487"/>
                <a:gd name="T24" fmla="*/ 108397 w 355"/>
                <a:gd name="T25" fmla="*/ 82619 h 487"/>
                <a:gd name="T26" fmla="*/ 19873 w 355"/>
                <a:gd name="T27" fmla="*/ 31261 h 487"/>
                <a:gd name="T28" fmla="*/ 32067 w 355"/>
                <a:gd name="T29" fmla="*/ 23669 h 487"/>
                <a:gd name="T30" fmla="*/ 48327 w 355"/>
                <a:gd name="T31" fmla="*/ 19650 h 487"/>
                <a:gd name="T32" fmla="*/ 135948 w 355"/>
                <a:gd name="T33" fmla="*/ 66988 h 487"/>
                <a:gd name="T34" fmla="*/ 140013 w 355"/>
                <a:gd name="T35" fmla="*/ 71007 h 487"/>
                <a:gd name="T36" fmla="*/ 140013 w 355"/>
                <a:gd name="T37" fmla="*/ 189800 h 487"/>
                <a:gd name="T38" fmla="*/ 148142 w 355"/>
                <a:gd name="T39" fmla="*/ 197392 h 487"/>
                <a:gd name="T40" fmla="*/ 159885 w 355"/>
                <a:gd name="T41" fmla="*/ 189800 h 487"/>
                <a:gd name="T42" fmla="*/ 159885 w 355"/>
                <a:gd name="T43" fmla="*/ 62969 h 487"/>
                <a:gd name="T44" fmla="*/ 156272 w 355"/>
                <a:gd name="T45" fmla="*/ 58950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solidFill>
              <a:schemeClr val="bg1"/>
            </a:solidFill>
            <a:ln>
              <a:noFill/>
            </a:ln>
            <a:effectLst/>
          </p:spPr>
          <p:txBody>
            <a:bodyPr wrap="none" lIns="34291" tIns="17145" rIns="34291" bIns="17145" anchor="ctr"/>
            <a:lstStyle/>
            <a:p>
              <a:endParaRPr lang="en-US"/>
            </a:p>
          </p:txBody>
        </p:sp>
      </p:grpSp>
    </p:spTree>
    <p:extLst>
      <p:ext uri="{BB962C8B-B14F-4D97-AF65-F5344CB8AC3E}">
        <p14:creationId xmlns:p14="http://schemas.microsoft.com/office/powerpoint/2010/main" val="300501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p:tgtEl>
                                          <p:spTgt spid="24"/>
                                        </p:tgtEl>
                                        <p:attrNameLst>
                                          <p:attrName>ppt_y</p:attrName>
                                        </p:attrNameLst>
                                      </p:cBhvr>
                                      <p:tavLst>
                                        <p:tav tm="0">
                                          <p:val>
                                            <p:strVal val="#ppt_y+#ppt_h*1.125000"/>
                                          </p:val>
                                        </p:tav>
                                        <p:tav tm="100000">
                                          <p:val>
                                            <p:strVal val="#ppt_y"/>
                                          </p:val>
                                        </p:tav>
                                      </p:tavLst>
                                    </p:anim>
                                    <p:animEffect transition="in" filter="wipe(up)">
                                      <p:cBhvr>
                                        <p:cTn id="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s-PR" sz="2800" b="1" i="0" dirty="0">
                <a:solidFill>
                  <a:schemeClr val="tx1"/>
                </a:solidFill>
                <a:effectLst/>
                <a:latin typeface="Montserrat" panose="00000500000000000000" pitchFamily="2" charset="0"/>
              </a:rPr>
              <a:t>Las actividades permitidas (ESEA sección 4108) pueden incluir, pero no se limitan a:</a:t>
            </a:r>
            <a:endParaRPr lang="es-US" sz="2800" b="1" dirty="0">
              <a:solidFill>
                <a:schemeClr val="tx1"/>
              </a:solidFill>
              <a:latin typeface="Montserrat" panose="00000500000000000000" pitchFamily="2" charset="0"/>
            </a:endParaRPr>
          </a:p>
        </p:txBody>
      </p:sp>
      <p:sp>
        <p:nvSpPr>
          <p:cNvPr id="48" name="Diamond 47">
            <a:extLst>
              <a:ext uri="{FF2B5EF4-FFF2-40B4-BE49-F238E27FC236}">
                <a16:creationId xmlns:a16="http://schemas.microsoft.com/office/drawing/2014/main" id="{163078E3-819D-980E-2A0B-2AAB93BFDA8A}"/>
              </a:ext>
            </a:extLst>
          </p:cNvPr>
          <p:cNvSpPr/>
          <p:nvPr/>
        </p:nvSpPr>
        <p:spPr>
          <a:xfrm>
            <a:off x="913788" y="1456572"/>
            <a:ext cx="1517073" cy="1217601"/>
          </a:xfrm>
          <a:prstGeom prst="diamond">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467B0A6B-2024-325B-252A-FD6AA496720A}"/>
              </a:ext>
            </a:extLst>
          </p:cNvPr>
          <p:cNvSpPr/>
          <p:nvPr/>
        </p:nvSpPr>
        <p:spPr>
          <a:xfrm>
            <a:off x="913788" y="3094074"/>
            <a:ext cx="1517073" cy="1322413"/>
          </a:xfrm>
          <a:prstGeom prst="diamond">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iamond 49">
            <a:extLst>
              <a:ext uri="{FF2B5EF4-FFF2-40B4-BE49-F238E27FC236}">
                <a16:creationId xmlns:a16="http://schemas.microsoft.com/office/drawing/2014/main" id="{4F2F4C2C-4775-F90A-60AD-748C8C31951E}"/>
              </a:ext>
            </a:extLst>
          </p:cNvPr>
          <p:cNvSpPr/>
          <p:nvPr/>
        </p:nvSpPr>
        <p:spPr>
          <a:xfrm>
            <a:off x="77626" y="2201009"/>
            <a:ext cx="1517073" cy="1380392"/>
          </a:xfrm>
          <a:prstGeom prst="diamond">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Arrow: Right 50">
            <a:extLst>
              <a:ext uri="{FF2B5EF4-FFF2-40B4-BE49-F238E27FC236}">
                <a16:creationId xmlns:a16="http://schemas.microsoft.com/office/drawing/2014/main" id="{5A30B011-4D68-F48F-A9EC-C747A595F7DF}"/>
              </a:ext>
            </a:extLst>
          </p:cNvPr>
          <p:cNvSpPr/>
          <p:nvPr/>
        </p:nvSpPr>
        <p:spPr>
          <a:xfrm>
            <a:off x="1262495" y="2694709"/>
            <a:ext cx="1168365" cy="400076"/>
          </a:xfrm>
          <a:prstGeom prst="rightArrow">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Graphic 52" descr="First aid kit with solid fill">
            <a:extLst>
              <a:ext uri="{FF2B5EF4-FFF2-40B4-BE49-F238E27FC236}">
                <a16:creationId xmlns:a16="http://schemas.microsoft.com/office/drawing/2014/main" id="{51A80B2E-2D7F-780D-B292-368E248FE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62495" y="1670517"/>
            <a:ext cx="788664" cy="788664"/>
          </a:xfrm>
          <a:prstGeom prst="rect">
            <a:avLst/>
          </a:prstGeom>
        </p:spPr>
      </p:pic>
      <p:pic>
        <p:nvPicPr>
          <p:cNvPr id="55" name="Graphic 54" descr="No smoking with solid fill">
            <a:extLst>
              <a:ext uri="{FF2B5EF4-FFF2-40B4-BE49-F238E27FC236}">
                <a16:creationId xmlns:a16="http://schemas.microsoft.com/office/drawing/2014/main" id="{8AEDEFE4-58B3-13A2-897A-701B858882B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8625" y="2516855"/>
            <a:ext cx="755073" cy="755073"/>
          </a:xfrm>
          <a:prstGeom prst="rect">
            <a:avLst/>
          </a:prstGeom>
        </p:spPr>
      </p:pic>
      <p:pic>
        <p:nvPicPr>
          <p:cNvPr id="59" name="Graphic 58" descr="Run with solid fill">
            <a:extLst>
              <a:ext uri="{FF2B5EF4-FFF2-40B4-BE49-F238E27FC236}">
                <a16:creationId xmlns:a16="http://schemas.microsoft.com/office/drawing/2014/main" id="{D1FEAEC2-FE4E-EEEA-A107-F4B370BD6CC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62495" y="3369017"/>
            <a:ext cx="726156" cy="726156"/>
          </a:xfrm>
          <a:prstGeom prst="rect">
            <a:avLst/>
          </a:prstGeom>
        </p:spPr>
      </p:pic>
      <p:sp>
        <p:nvSpPr>
          <p:cNvPr id="61" name="TextBox 60">
            <a:extLst>
              <a:ext uri="{FF2B5EF4-FFF2-40B4-BE49-F238E27FC236}">
                <a16:creationId xmlns:a16="http://schemas.microsoft.com/office/drawing/2014/main" id="{73C57EDB-2E81-3D3A-2965-A1FC5635E43F}"/>
              </a:ext>
            </a:extLst>
          </p:cNvPr>
          <p:cNvSpPr txBox="1"/>
          <p:nvPr/>
        </p:nvSpPr>
        <p:spPr>
          <a:xfrm>
            <a:off x="2957945" y="1466945"/>
            <a:ext cx="8894619" cy="3970318"/>
          </a:xfrm>
          <a:prstGeom prst="rect">
            <a:avLst/>
          </a:prstGeom>
          <a:noFill/>
        </p:spPr>
        <p:txBody>
          <a:bodyPr wrap="square">
            <a:spAutoFit/>
          </a:bodyPr>
          <a:lstStyle/>
          <a:p>
            <a:pPr marL="285750" indent="-285750" algn="just">
              <a:buClrTx/>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Promover la participación de los padres y la comunidad en las escuelas</a:t>
            </a:r>
          </a:p>
          <a:p>
            <a:pPr marL="285750" indent="-285750" algn="just">
              <a:buClrTx/>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Ofrecer servicios de salud mental y consejería basados en las escuelas (</a:t>
            </a:r>
            <a:r>
              <a:rPr lang="es-PR" sz="1800" b="0" i="0" dirty="0" err="1">
                <a:effectLst/>
                <a:latin typeface="Montserrat" panose="00000500000000000000" pitchFamily="2" charset="0"/>
                <a:cs typeface="Calibri" panose="020F0502020204030204" pitchFamily="34" charset="0"/>
              </a:rPr>
              <a:t>school-based</a:t>
            </a:r>
            <a:r>
              <a:rPr lang="es-PR" sz="1800" b="0" i="0" dirty="0">
                <a:effectLst/>
                <a:latin typeface="Montserrat" panose="00000500000000000000" pitchFamily="2" charset="0"/>
                <a:cs typeface="Calibri" panose="020F0502020204030204" pitchFamily="34" charset="0"/>
              </a:rPr>
              <a:t>).</a:t>
            </a:r>
          </a:p>
          <a:p>
            <a:pPr marL="285750" indent="-285750" algn="just">
              <a:buClrTx/>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Promover climas escolares de apoyo, y promover la disciplina escolar de apoyo.</a:t>
            </a:r>
          </a:p>
          <a:p>
            <a:pPr marL="285750" indent="-285750" algn="just">
              <a:buClrTx/>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Establecer o mejorar la prevención del abandono escolar.</a:t>
            </a:r>
          </a:p>
          <a:p>
            <a:pPr marL="285750" indent="-285750" algn="just">
              <a:buClrTx/>
              <a:buFont typeface="Wingdings" panose="05000000000000000000" pitchFamily="2" charset="2"/>
              <a:buChar char="ü"/>
            </a:pPr>
            <a:r>
              <a:rPr lang="es-PR" sz="1800" b="0" i="0" dirty="0">
                <a:effectLst/>
                <a:latin typeface="Montserrat" panose="00000500000000000000" pitchFamily="2" charset="0"/>
                <a:cs typeface="Calibri" panose="020F0502020204030204" pitchFamily="34" charset="0"/>
              </a:rPr>
              <a:t>Apoyar programas de reingreso y servicios de transición para jóvenes involucrados con la justicia.</a:t>
            </a:r>
          </a:p>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Implementar programas para apoyar un estilo de vida activo y saludable (educación nutricional y física).</a:t>
            </a:r>
          </a:p>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Implementar sistemas y prácticas para prevenir la intimidación y el acoso.</a:t>
            </a:r>
          </a:p>
          <a:p>
            <a:pPr marL="285750" indent="-285750" algn="just">
              <a:buClrTx/>
              <a:buFont typeface="Wingdings" panose="05000000000000000000" pitchFamily="2" charset="2"/>
              <a:buChar char="ü"/>
            </a:pPr>
            <a:endParaRPr lang="es-PR" sz="1800" b="0" i="0" dirty="0">
              <a:solidFill>
                <a:srgbClr val="272727"/>
              </a:solidFill>
              <a:effectLst/>
              <a:latin typeface="Montserrat" panose="00000500000000000000" pitchFamily="2" charset="0"/>
              <a:cs typeface="Calibri" panose="020F0502020204030204" pitchFamily="34" charset="0"/>
            </a:endParaRPr>
          </a:p>
          <a:p>
            <a:pPr marL="285750" indent="-285750" algn="just">
              <a:buClrTx/>
              <a:buFont typeface="Wingdings" panose="05000000000000000000" pitchFamily="2" charset="2"/>
              <a:buChar char="ü"/>
            </a:pPr>
            <a:endParaRPr lang="es-PR" sz="1800" b="0" i="0" dirty="0">
              <a:effectLst/>
              <a:latin typeface="Montserrat" panose="00000500000000000000" pitchFamily="2" charset="0"/>
              <a:cs typeface="Calibri" panose="020F0502020204030204" pitchFamily="34" charset="0"/>
            </a:endParaRPr>
          </a:p>
        </p:txBody>
      </p:sp>
      <p:sp>
        <p:nvSpPr>
          <p:cNvPr id="63" name="TextBox 62">
            <a:extLst>
              <a:ext uri="{FF2B5EF4-FFF2-40B4-BE49-F238E27FC236}">
                <a16:creationId xmlns:a16="http://schemas.microsoft.com/office/drawing/2014/main" id="{51D62CE3-6B8E-7F1C-4F2F-340B4191BAE3}"/>
              </a:ext>
            </a:extLst>
          </p:cNvPr>
          <p:cNvSpPr txBox="1"/>
          <p:nvPr/>
        </p:nvSpPr>
        <p:spPr>
          <a:xfrm>
            <a:off x="836161" y="4896774"/>
            <a:ext cx="11111344" cy="1477328"/>
          </a:xfrm>
          <a:prstGeom prst="rect">
            <a:avLst/>
          </a:prstGeom>
          <a:noFill/>
        </p:spPr>
        <p:txBody>
          <a:bodyPr wrap="square">
            <a:spAutoFit/>
          </a:bodyPr>
          <a:lstStyle/>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Desarrollar destrezas para construir relaciones que ayuden a mejorar la seguridad a través del reconocimiento y la prevención de la coerción, la violencia y el abuso</a:t>
            </a:r>
          </a:p>
          <a:p>
            <a:pPr marL="285750" indent="-285750" algn="just">
              <a:buClrTx/>
              <a:buFont typeface="Wingdings" panose="05000000000000000000" pitchFamily="2" charset="2"/>
              <a:buChar char="ü"/>
            </a:pPr>
            <a:r>
              <a:rPr lang="es-PR" sz="1800" b="0" dirty="0">
                <a:latin typeface="Montserrat" panose="00000500000000000000" pitchFamily="2" charset="0"/>
              </a:rPr>
              <a:t>Promover ambientes seguros, saludables, de apoyo y libres de droga para el aprovechamiento académico.</a:t>
            </a:r>
          </a:p>
          <a:p>
            <a:pPr marL="285750" indent="-285750" algn="just">
              <a:buClrTx/>
              <a:buFont typeface="Wingdings" panose="05000000000000000000" pitchFamily="2" charset="2"/>
              <a:buChar char="ü"/>
            </a:pPr>
            <a:endParaRPr lang="es-PR" sz="1800" b="0" i="0" dirty="0">
              <a:solidFill>
                <a:srgbClr val="272727"/>
              </a:solidFill>
              <a:effectLst/>
              <a:latin typeface="Montserrat" panose="00000500000000000000" pitchFamily="2" charset="0"/>
              <a:cs typeface="Calibri" panose="020F0502020204030204" pitchFamily="34" charset="0"/>
            </a:endParaRPr>
          </a:p>
        </p:txBody>
      </p:sp>
    </p:spTree>
    <p:extLst>
      <p:ext uri="{BB962C8B-B14F-4D97-AF65-F5344CB8AC3E}">
        <p14:creationId xmlns:p14="http://schemas.microsoft.com/office/powerpoint/2010/main" val="11893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s-PR" sz="2800" b="1" i="0" dirty="0">
                <a:solidFill>
                  <a:schemeClr val="tx1"/>
                </a:solidFill>
                <a:effectLst/>
                <a:latin typeface="Montserrat" panose="00000500000000000000" pitchFamily="2" charset="0"/>
              </a:rPr>
              <a:t>Las actividades permitidas (ESEA sección 4109) pueden incluir, pero no se limitan a:</a:t>
            </a:r>
            <a:endParaRPr lang="es-US" sz="2800" b="1" dirty="0">
              <a:solidFill>
                <a:schemeClr val="tx1"/>
              </a:solidFill>
              <a:latin typeface="Montserrat" panose="00000500000000000000" pitchFamily="2" charset="0"/>
            </a:endParaRPr>
          </a:p>
        </p:txBody>
      </p:sp>
      <p:grpSp>
        <p:nvGrpSpPr>
          <p:cNvPr id="2" name="Group 1">
            <a:extLst>
              <a:ext uri="{FF2B5EF4-FFF2-40B4-BE49-F238E27FC236}">
                <a16:creationId xmlns:a16="http://schemas.microsoft.com/office/drawing/2014/main" id="{644F17CB-2B0F-261E-2D4A-2DF5B89716D9}"/>
              </a:ext>
            </a:extLst>
          </p:cNvPr>
          <p:cNvGrpSpPr/>
          <p:nvPr/>
        </p:nvGrpSpPr>
        <p:grpSpPr>
          <a:xfrm>
            <a:off x="568036" y="1825732"/>
            <a:ext cx="3117272" cy="3674522"/>
            <a:chOff x="990600" y="1780213"/>
            <a:chExt cx="4241276" cy="4320737"/>
          </a:xfrm>
        </p:grpSpPr>
        <p:sp>
          <p:nvSpPr>
            <p:cNvPr id="3" name="Freeform 5">
              <a:extLst>
                <a:ext uri="{FF2B5EF4-FFF2-40B4-BE49-F238E27FC236}">
                  <a16:creationId xmlns:a16="http://schemas.microsoft.com/office/drawing/2014/main" id="{5023371D-CE66-5BEE-774D-C526455394E9}"/>
                </a:ext>
              </a:extLst>
            </p:cNvPr>
            <p:cNvSpPr>
              <a:spLocks/>
            </p:cNvSpPr>
            <p:nvPr/>
          </p:nvSpPr>
          <p:spPr bwMode="auto">
            <a:xfrm>
              <a:off x="1654675" y="1866770"/>
              <a:ext cx="1389163" cy="1074153"/>
            </a:xfrm>
            <a:custGeom>
              <a:avLst/>
              <a:gdLst>
                <a:gd name="T0" fmla="*/ 1067 w 1067"/>
                <a:gd name="T1" fmla="*/ 541 h 825"/>
                <a:gd name="T2" fmla="*/ 1067 w 1067"/>
                <a:gd name="T3" fmla="*/ 0 h 825"/>
                <a:gd name="T4" fmla="*/ 0 w 1067"/>
                <a:gd name="T5" fmla="*/ 442 h 825"/>
                <a:gd name="T6" fmla="*/ 383 w 1067"/>
                <a:gd name="T7" fmla="*/ 825 h 825"/>
                <a:gd name="T8" fmla="*/ 1067 w 1067"/>
                <a:gd name="T9" fmla="*/ 541 h 825"/>
              </a:gdLst>
              <a:ahLst/>
              <a:cxnLst>
                <a:cxn ang="0">
                  <a:pos x="T0" y="T1"/>
                </a:cxn>
                <a:cxn ang="0">
                  <a:pos x="T2" y="T3"/>
                </a:cxn>
                <a:cxn ang="0">
                  <a:pos x="T4" y="T5"/>
                </a:cxn>
                <a:cxn ang="0">
                  <a:pos x="T6" y="T7"/>
                </a:cxn>
                <a:cxn ang="0">
                  <a:pos x="T8" y="T9"/>
                </a:cxn>
              </a:cxnLst>
              <a:rect l="0" t="0" r="r" b="b"/>
              <a:pathLst>
                <a:path w="1067" h="825">
                  <a:moveTo>
                    <a:pt x="1067" y="541"/>
                  </a:moveTo>
                  <a:cubicBezTo>
                    <a:pt x="1067" y="0"/>
                    <a:pt x="1067" y="0"/>
                    <a:pt x="1067" y="0"/>
                  </a:cubicBezTo>
                  <a:cubicBezTo>
                    <a:pt x="654" y="12"/>
                    <a:pt x="280" y="177"/>
                    <a:pt x="0" y="442"/>
                  </a:cubicBezTo>
                  <a:cubicBezTo>
                    <a:pt x="383" y="825"/>
                    <a:pt x="383" y="825"/>
                    <a:pt x="383" y="825"/>
                  </a:cubicBezTo>
                  <a:cubicBezTo>
                    <a:pt x="565" y="658"/>
                    <a:pt x="804" y="553"/>
                    <a:pt x="1067" y="541"/>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6">
              <a:extLst>
                <a:ext uri="{FF2B5EF4-FFF2-40B4-BE49-F238E27FC236}">
                  <a16:creationId xmlns:a16="http://schemas.microsoft.com/office/drawing/2014/main" id="{2C335BE5-8D8A-9525-0554-D1AE80DF1DB6}"/>
                </a:ext>
              </a:extLst>
            </p:cNvPr>
            <p:cNvSpPr>
              <a:spLocks/>
            </p:cNvSpPr>
            <p:nvPr/>
          </p:nvSpPr>
          <p:spPr bwMode="auto">
            <a:xfrm>
              <a:off x="990600" y="2529423"/>
              <a:ext cx="1074153" cy="1392002"/>
            </a:xfrm>
            <a:custGeom>
              <a:avLst/>
              <a:gdLst>
                <a:gd name="T0" fmla="*/ 825 w 825"/>
                <a:gd name="T1" fmla="*/ 384 h 1068"/>
                <a:gd name="T2" fmla="*/ 442 w 825"/>
                <a:gd name="T3" fmla="*/ 0 h 1068"/>
                <a:gd name="T4" fmla="*/ 0 w 825"/>
                <a:gd name="T5" fmla="*/ 1068 h 1068"/>
                <a:gd name="T6" fmla="*/ 542 w 825"/>
                <a:gd name="T7" fmla="*/ 1068 h 1068"/>
                <a:gd name="T8" fmla="*/ 825 w 825"/>
                <a:gd name="T9" fmla="*/ 384 h 1068"/>
              </a:gdLst>
              <a:ahLst/>
              <a:cxnLst>
                <a:cxn ang="0">
                  <a:pos x="T0" y="T1"/>
                </a:cxn>
                <a:cxn ang="0">
                  <a:pos x="T2" y="T3"/>
                </a:cxn>
                <a:cxn ang="0">
                  <a:pos x="T4" y="T5"/>
                </a:cxn>
                <a:cxn ang="0">
                  <a:pos x="T6" y="T7"/>
                </a:cxn>
                <a:cxn ang="0">
                  <a:pos x="T8" y="T9"/>
                </a:cxn>
              </a:cxnLst>
              <a:rect l="0" t="0" r="r" b="b"/>
              <a:pathLst>
                <a:path w="825" h="1068">
                  <a:moveTo>
                    <a:pt x="825" y="384"/>
                  </a:moveTo>
                  <a:cubicBezTo>
                    <a:pt x="442" y="0"/>
                    <a:pt x="442" y="0"/>
                    <a:pt x="442" y="0"/>
                  </a:cubicBezTo>
                  <a:cubicBezTo>
                    <a:pt x="178" y="281"/>
                    <a:pt x="12" y="655"/>
                    <a:pt x="0" y="1068"/>
                  </a:cubicBezTo>
                  <a:cubicBezTo>
                    <a:pt x="542" y="1068"/>
                    <a:pt x="542" y="1068"/>
                    <a:pt x="542" y="1068"/>
                  </a:cubicBezTo>
                  <a:cubicBezTo>
                    <a:pt x="553" y="805"/>
                    <a:pt x="659" y="566"/>
                    <a:pt x="825" y="384"/>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7">
              <a:extLst>
                <a:ext uri="{FF2B5EF4-FFF2-40B4-BE49-F238E27FC236}">
                  <a16:creationId xmlns:a16="http://schemas.microsoft.com/office/drawing/2014/main" id="{8BB03F74-5885-0A8E-F625-286EBDE30C85}"/>
                </a:ext>
              </a:extLst>
            </p:cNvPr>
            <p:cNvSpPr>
              <a:spLocks/>
            </p:cNvSpPr>
            <p:nvPr/>
          </p:nvSpPr>
          <p:spPr bwMode="auto">
            <a:xfrm>
              <a:off x="3170124" y="1866770"/>
              <a:ext cx="1389163" cy="1074153"/>
            </a:xfrm>
            <a:custGeom>
              <a:avLst/>
              <a:gdLst>
                <a:gd name="T0" fmla="*/ 1067 w 1067"/>
                <a:gd name="T1" fmla="*/ 442 h 825"/>
                <a:gd name="T2" fmla="*/ 0 w 1067"/>
                <a:gd name="T3" fmla="*/ 0 h 825"/>
                <a:gd name="T4" fmla="*/ 0 w 1067"/>
                <a:gd name="T5" fmla="*/ 541 h 825"/>
                <a:gd name="T6" fmla="*/ 684 w 1067"/>
                <a:gd name="T7" fmla="*/ 825 h 825"/>
                <a:gd name="T8" fmla="*/ 1067 w 1067"/>
                <a:gd name="T9" fmla="*/ 442 h 825"/>
              </a:gdLst>
              <a:ahLst/>
              <a:cxnLst>
                <a:cxn ang="0">
                  <a:pos x="T0" y="T1"/>
                </a:cxn>
                <a:cxn ang="0">
                  <a:pos x="T2" y="T3"/>
                </a:cxn>
                <a:cxn ang="0">
                  <a:pos x="T4" y="T5"/>
                </a:cxn>
                <a:cxn ang="0">
                  <a:pos x="T6" y="T7"/>
                </a:cxn>
                <a:cxn ang="0">
                  <a:pos x="T8" y="T9"/>
                </a:cxn>
              </a:cxnLst>
              <a:rect l="0" t="0" r="r" b="b"/>
              <a:pathLst>
                <a:path w="1067" h="825">
                  <a:moveTo>
                    <a:pt x="1067" y="442"/>
                  </a:moveTo>
                  <a:cubicBezTo>
                    <a:pt x="787" y="177"/>
                    <a:pt x="413" y="12"/>
                    <a:pt x="0" y="0"/>
                  </a:cubicBezTo>
                  <a:cubicBezTo>
                    <a:pt x="0" y="541"/>
                    <a:pt x="0" y="541"/>
                    <a:pt x="0" y="541"/>
                  </a:cubicBezTo>
                  <a:cubicBezTo>
                    <a:pt x="263" y="553"/>
                    <a:pt x="502" y="658"/>
                    <a:pt x="684" y="825"/>
                  </a:cubicBezTo>
                  <a:lnTo>
                    <a:pt x="1067" y="44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8">
              <a:extLst>
                <a:ext uri="{FF2B5EF4-FFF2-40B4-BE49-F238E27FC236}">
                  <a16:creationId xmlns:a16="http://schemas.microsoft.com/office/drawing/2014/main" id="{AAA229E2-DFB8-6A1E-3EA3-F9BB62B6A4D4}"/>
                </a:ext>
              </a:extLst>
            </p:cNvPr>
            <p:cNvSpPr>
              <a:spLocks/>
            </p:cNvSpPr>
            <p:nvPr/>
          </p:nvSpPr>
          <p:spPr bwMode="auto">
            <a:xfrm>
              <a:off x="4149208" y="2529423"/>
              <a:ext cx="1074153" cy="1392002"/>
            </a:xfrm>
            <a:custGeom>
              <a:avLst/>
              <a:gdLst>
                <a:gd name="T0" fmla="*/ 0 w 825"/>
                <a:gd name="T1" fmla="*/ 384 h 1068"/>
                <a:gd name="T2" fmla="*/ 283 w 825"/>
                <a:gd name="T3" fmla="*/ 1068 h 1068"/>
                <a:gd name="T4" fmla="*/ 825 w 825"/>
                <a:gd name="T5" fmla="*/ 1068 h 1068"/>
                <a:gd name="T6" fmla="*/ 383 w 825"/>
                <a:gd name="T7" fmla="*/ 0 h 1068"/>
                <a:gd name="T8" fmla="*/ 0 w 825"/>
                <a:gd name="T9" fmla="*/ 384 h 1068"/>
              </a:gdLst>
              <a:ahLst/>
              <a:cxnLst>
                <a:cxn ang="0">
                  <a:pos x="T0" y="T1"/>
                </a:cxn>
                <a:cxn ang="0">
                  <a:pos x="T2" y="T3"/>
                </a:cxn>
                <a:cxn ang="0">
                  <a:pos x="T4" y="T5"/>
                </a:cxn>
                <a:cxn ang="0">
                  <a:pos x="T6" y="T7"/>
                </a:cxn>
                <a:cxn ang="0">
                  <a:pos x="T8" y="T9"/>
                </a:cxn>
              </a:cxnLst>
              <a:rect l="0" t="0" r="r" b="b"/>
              <a:pathLst>
                <a:path w="825" h="1068">
                  <a:moveTo>
                    <a:pt x="0" y="384"/>
                  </a:moveTo>
                  <a:cubicBezTo>
                    <a:pt x="166" y="566"/>
                    <a:pt x="272" y="805"/>
                    <a:pt x="283" y="1068"/>
                  </a:cubicBezTo>
                  <a:cubicBezTo>
                    <a:pt x="825" y="1068"/>
                    <a:pt x="825" y="1068"/>
                    <a:pt x="825" y="1068"/>
                  </a:cubicBezTo>
                  <a:cubicBezTo>
                    <a:pt x="813" y="655"/>
                    <a:pt x="647" y="281"/>
                    <a:pt x="383" y="0"/>
                  </a:cubicBezTo>
                  <a:lnTo>
                    <a:pt x="0" y="384"/>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9">
              <a:extLst>
                <a:ext uri="{FF2B5EF4-FFF2-40B4-BE49-F238E27FC236}">
                  <a16:creationId xmlns:a16="http://schemas.microsoft.com/office/drawing/2014/main" id="{44B1A731-557E-DBD4-1AE7-26CF07A6B34A}"/>
                </a:ext>
              </a:extLst>
            </p:cNvPr>
            <p:cNvSpPr>
              <a:spLocks/>
            </p:cNvSpPr>
            <p:nvPr/>
          </p:nvSpPr>
          <p:spPr bwMode="auto">
            <a:xfrm>
              <a:off x="3170124" y="5025377"/>
              <a:ext cx="1389163" cy="1075573"/>
            </a:xfrm>
            <a:custGeom>
              <a:avLst/>
              <a:gdLst>
                <a:gd name="T0" fmla="*/ 0 w 1067"/>
                <a:gd name="T1" fmla="*/ 283 h 825"/>
                <a:gd name="T2" fmla="*/ 0 w 1067"/>
                <a:gd name="T3" fmla="*/ 825 h 825"/>
                <a:gd name="T4" fmla="*/ 1067 w 1067"/>
                <a:gd name="T5" fmla="*/ 383 h 825"/>
                <a:gd name="T6" fmla="*/ 684 w 1067"/>
                <a:gd name="T7" fmla="*/ 0 h 825"/>
                <a:gd name="T8" fmla="*/ 0 w 1067"/>
                <a:gd name="T9" fmla="*/ 283 h 825"/>
              </a:gdLst>
              <a:ahLst/>
              <a:cxnLst>
                <a:cxn ang="0">
                  <a:pos x="T0" y="T1"/>
                </a:cxn>
                <a:cxn ang="0">
                  <a:pos x="T2" y="T3"/>
                </a:cxn>
                <a:cxn ang="0">
                  <a:pos x="T4" y="T5"/>
                </a:cxn>
                <a:cxn ang="0">
                  <a:pos x="T6" y="T7"/>
                </a:cxn>
                <a:cxn ang="0">
                  <a:pos x="T8" y="T9"/>
                </a:cxn>
              </a:cxnLst>
              <a:rect l="0" t="0" r="r" b="b"/>
              <a:pathLst>
                <a:path w="1067" h="825">
                  <a:moveTo>
                    <a:pt x="0" y="283"/>
                  </a:moveTo>
                  <a:cubicBezTo>
                    <a:pt x="0" y="825"/>
                    <a:pt x="0" y="825"/>
                    <a:pt x="0" y="825"/>
                  </a:cubicBezTo>
                  <a:cubicBezTo>
                    <a:pt x="413" y="813"/>
                    <a:pt x="787" y="647"/>
                    <a:pt x="1067" y="383"/>
                  </a:cubicBezTo>
                  <a:cubicBezTo>
                    <a:pt x="684" y="0"/>
                    <a:pt x="684" y="0"/>
                    <a:pt x="684" y="0"/>
                  </a:cubicBezTo>
                  <a:cubicBezTo>
                    <a:pt x="502" y="166"/>
                    <a:pt x="263" y="272"/>
                    <a:pt x="0" y="28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a:extLst>
                <a:ext uri="{FF2B5EF4-FFF2-40B4-BE49-F238E27FC236}">
                  <a16:creationId xmlns:a16="http://schemas.microsoft.com/office/drawing/2014/main" id="{9C3B6279-C352-187C-0D32-3580BB919BFF}"/>
                </a:ext>
              </a:extLst>
            </p:cNvPr>
            <p:cNvSpPr>
              <a:spLocks/>
            </p:cNvSpPr>
            <p:nvPr/>
          </p:nvSpPr>
          <p:spPr bwMode="auto">
            <a:xfrm>
              <a:off x="990600" y="4046294"/>
              <a:ext cx="1074153" cy="1390583"/>
            </a:xfrm>
            <a:custGeom>
              <a:avLst/>
              <a:gdLst>
                <a:gd name="T0" fmla="*/ 542 w 825"/>
                <a:gd name="T1" fmla="*/ 0 h 1067"/>
                <a:gd name="T2" fmla="*/ 0 w 825"/>
                <a:gd name="T3" fmla="*/ 0 h 1067"/>
                <a:gd name="T4" fmla="*/ 442 w 825"/>
                <a:gd name="T5" fmla="*/ 1067 h 1067"/>
                <a:gd name="T6" fmla="*/ 825 w 825"/>
                <a:gd name="T7" fmla="*/ 684 h 1067"/>
                <a:gd name="T8" fmla="*/ 542 w 825"/>
                <a:gd name="T9" fmla="*/ 0 h 1067"/>
              </a:gdLst>
              <a:ahLst/>
              <a:cxnLst>
                <a:cxn ang="0">
                  <a:pos x="T0" y="T1"/>
                </a:cxn>
                <a:cxn ang="0">
                  <a:pos x="T2" y="T3"/>
                </a:cxn>
                <a:cxn ang="0">
                  <a:pos x="T4" y="T5"/>
                </a:cxn>
                <a:cxn ang="0">
                  <a:pos x="T6" y="T7"/>
                </a:cxn>
                <a:cxn ang="0">
                  <a:pos x="T8" y="T9"/>
                </a:cxn>
              </a:cxnLst>
              <a:rect l="0" t="0" r="r" b="b"/>
              <a:pathLst>
                <a:path w="825" h="1067">
                  <a:moveTo>
                    <a:pt x="542" y="0"/>
                  </a:moveTo>
                  <a:cubicBezTo>
                    <a:pt x="0" y="0"/>
                    <a:pt x="0" y="0"/>
                    <a:pt x="0" y="0"/>
                  </a:cubicBezTo>
                  <a:cubicBezTo>
                    <a:pt x="12" y="412"/>
                    <a:pt x="178" y="787"/>
                    <a:pt x="442" y="1067"/>
                  </a:cubicBezTo>
                  <a:cubicBezTo>
                    <a:pt x="825" y="684"/>
                    <a:pt x="825" y="684"/>
                    <a:pt x="825" y="684"/>
                  </a:cubicBezTo>
                  <a:cubicBezTo>
                    <a:pt x="659" y="502"/>
                    <a:pt x="553" y="263"/>
                    <a:pt x="542"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a:extLst>
                <a:ext uri="{FF2B5EF4-FFF2-40B4-BE49-F238E27FC236}">
                  <a16:creationId xmlns:a16="http://schemas.microsoft.com/office/drawing/2014/main" id="{E49D086D-A501-3BAB-F4A2-BFD439C0C791}"/>
                </a:ext>
              </a:extLst>
            </p:cNvPr>
            <p:cNvSpPr>
              <a:spLocks/>
            </p:cNvSpPr>
            <p:nvPr/>
          </p:nvSpPr>
          <p:spPr bwMode="auto">
            <a:xfrm>
              <a:off x="1654675" y="5025377"/>
              <a:ext cx="1389163" cy="1075573"/>
            </a:xfrm>
            <a:custGeom>
              <a:avLst/>
              <a:gdLst>
                <a:gd name="T0" fmla="*/ 0 w 1067"/>
                <a:gd name="T1" fmla="*/ 383 h 825"/>
                <a:gd name="T2" fmla="*/ 1067 w 1067"/>
                <a:gd name="T3" fmla="*/ 825 h 825"/>
                <a:gd name="T4" fmla="*/ 1067 w 1067"/>
                <a:gd name="T5" fmla="*/ 283 h 825"/>
                <a:gd name="T6" fmla="*/ 383 w 1067"/>
                <a:gd name="T7" fmla="*/ 0 h 825"/>
                <a:gd name="T8" fmla="*/ 0 w 1067"/>
                <a:gd name="T9" fmla="*/ 383 h 825"/>
              </a:gdLst>
              <a:ahLst/>
              <a:cxnLst>
                <a:cxn ang="0">
                  <a:pos x="T0" y="T1"/>
                </a:cxn>
                <a:cxn ang="0">
                  <a:pos x="T2" y="T3"/>
                </a:cxn>
                <a:cxn ang="0">
                  <a:pos x="T4" y="T5"/>
                </a:cxn>
                <a:cxn ang="0">
                  <a:pos x="T6" y="T7"/>
                </a:cxn>
                <a:cxn ang="0">
                  <a:pos x="T8" y="T9"/>
                </a:cxn>
              </a:cxnLst>
              <a:rect l="0" t="0" r="r" b="b"/>
              <a:pathLst>
                <a:path w="1067" h="825">
                  <a:moveTo>
                    <a:pt x="0" y="383"/>
                  </a:moveTo>
                  <a:cubicBezTo>
                    <a:pt x="280" y="647"/>
                    <a:pt x="654" y="813"/>
                    <a:pt x="1067" y="825"/>
                  </a:cubicBezTo>
                  <a:cubicBezTo>
                    <a:pt x="1067" y="283"/>
                    <a:pt x="1067" y="283"/>
                    <a:pt x="1067" y="283"/>
                  </a:cubicBezTo>
                  <a:cubicBezTo>
                    <a:pt x="804" y="272"/>
                    <a:pt x="565" y="166"/>
                    <a:pt x="383" y="0"/>
                  </a:cubicBezTo>
                  <a:lnTo>
                    <a:pt x="0" y="38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a:extLst>
                <a:ext uri="{FF2B5EF4-FFF2-40B4-BE49-F238E27FC236}">
                  <a16:creationId xmlns:a16="http://schemas.microsoft.com/office/drawing/2014/main" id="{49364004-20CE-74F7-529C-4539EEE2DDDF}"/>
                </a:ext>
              </a:extLst>
            </p:cNvPr>
            <p:cNvSpPr>
              <a:spLocks/>
            </p:cNvSpPr>
            <p:nvPr/>
          </p:nvSpPr>
          <p:spPr bwMode="auto">
            <a:xfrm>
              <a:off x="4149208" y="4046294"/>
              <a:ext cx="1074153" cy="1390583"/>
            </a:xfrm>
            <a:custGeom>
              <a:avLst/>
              <a:gdLst>
                <a:gd name="T0" fmla="*/ 0 w 825"/>
                <a:gd name="T1" fmla="*/ 684 h 1067"/>
                <a:gd name="T2" fmla="*/ 383 w 825"/>
                <a:gd name="T3" fmla="*/ 1067 h 1067"/>
                <a:gd name="T4" fmla="*/ 825 w 825"/>
                <a:gd name="T5" fmla="*/ 0 h 1067"/>
                <a:gd name="T6" fmla="*/ 283 w 825"/>
                <a:gd name="T7" fmla="*/ 0 h 1067"/>
                <a:gd name="T8" fmla="*/ 0 w 825"/>
                <a:gd name="T9" fmla="*/ 684 h 1067"/>
              </a:gdLst>
              <a:ahLst/>
              <a:cxnLst>
                <a:cxn ang="0">
                  <a:pos x="T0" y="T1"/>
                </a:cxn>
                <a:cxn ang="0">
                  <a:pos x="T2" y="T3"/>
                </a:cxn>
                <a:cxn ang="0">
                  <a:pos x="T4" y="T5"/>
                </a:cxn>
                <a:cxn ang="0">
                  <a:pos x="T6" y="T7"/>
                </a:cxn>
                <a:cxn ang="0">
                  <a:pos x="T8" y="T9"/>
                </a:cxn>
              </a:cxnLst>
              <a:rect l="0" t="0" r="r" b="b"/>
              <a:pathLst>
                <a:path w="825" h="1067">
                  <a:moveTo>
                    <a:pt x="0" y="684"/>
                  </a:moveTo>
                  <a:cubicBezTo>
                    <a:pt x="383" y="1067"/>
                    <a:pt x="383" y="1067"/>
                    <a:pt x="383" y="1067"/>
                  </a:cubicBezTo>
                  <a:cubicBezTo>
                    <a:pt x="647" y="787"/>
                    <a:pt x="813" y="412"/>
                    <a:pt x="825" y="0"/>
                  </a:cubicBezTo>
                  <a:cubicBezTo>
                    <a:pt x="283" y="0"/>
                    <a:pt x="283" y="0"/>
                    <a:pt x="283" y="0"/>
                  </a:cubicBezTo>
                  <a:cubicBezTo>
                    <a:pt x="272" y="263"/>
                    <a:pt x="167" y="502"/>
                    <a:pt x="0" y="684"/>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3" name="Group 12">
              <a:extLst>
                <a:ext uri="{FF2B5EF4-FFF2-40B4-BE49-F238E27FC236}">
                  <a16:creationId xmlns:a16="http://schemas.microsoft.com/office/drawing/2014/main" id="{DBC0DDC9-0877-7E77-1A2E-68665D21B026}"/>
                </a:ext>
              </a:extLst>
            </p:cNvPr>
            <p:cNvGrpSpPr/>
            <p:nvPr/>
          </p:nvGrpSpPr>
          <p:grpSpPr>
            <a:xfrm>
              <a:off x="1736974" y="2083870"/>
              <a:ext cx="2740015" cy="3626866"/>
              <a:chOff x="1736974" y="2083870"/>
              <a:chExt cx="2740015" cy="3626866"/>
            </a:xfrm>
          </p:grpSpPr>
          <p:sp>
            <p:nvSpPr>
              <p:cNvPr id="20" name="Rectangle 107">
                <a:extLst>
                  <a:ext uri="{FF2B5EF4-FFF2-40B4-BE49-F238E27FC236}">
                    <a16:creationId xmlns:a16="http://schemas.microsoft.com/office/drawing/2014/main" id="{78D84BEC-1DD7-16A4-DD97-E809A88D8CCF}"/>
                  </a:ext>
                </a:extLst>
              </p:cNvPr>
              <p:cNvSpPr>
                <a:spLocks noChangeArrowheads="1"/>
              </p:cNvSpPr>
              <p:nvPr/>
            </p:nvSpPr>
            <p:spPr bwMode="auto">
              <a:xfrm>
                <a:off x="2768558" y="4159811"/>
                <a:ext cx="676846" cy="797456"/>
              </a:xfrm>
              <a:prstGeom prst="rect">
                <a:avLst/>
              </a:prstGeom>
              <a:solidFill>
                <a:srgbClr val="F2D3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08">
                <a:extLst>
                  <a:ext uri="{FF2B5EF4-FFF2-40B4-BE49-F238E27FC236}">
                    <a16:creationId xmlns:a16="http://schemas.microsoft.com/office/drawing/2014/main" id="{C95B3D65-43D4-B8B4-2822-FF0E67121F54}"/>
                  </a:ext>
                </a:extLst>
              </p:cNvPr>
              <p:cNvSpPr>
                <a:spLocks/>
              </p:cNvSpPr>
              <p:nvPr/>
            </p:nvSpPr>
            <p:spPr bwMode="auto">
              <a:xfrm>
                <a:off x="2768559" y="4030686"/>
                <a:ext cx="696710" cy="547719"/>
              </a:xfrm>
              <a:custGeom>
                <a:avLst/>
                <a:gdLst>
                  <a:gd name="T0" fmla="*/ 0 w 491"/>
                  <a:gd name="T1" fmla="*/ 386 h 386"/>
                  <a:gd name="T2" fmla="*/ 491 w 491"/>
                  <a:gd name="T3" fmla="*/ 112 h 386"/>
                  <a:gd name="T4" fmla="*/ 0 w 491"/>
                  <a:gd name="T5" fmla="*/ 0 h 386"/>
                  <a:gd name="T6" fmla="*/ 0 w 491"/>
                  <a:gd name="T7" fmla="*/ 386 h 386"/>
                </a:gdLst>
                <a:ahLst/>
                <a:cxnLst>
                  <a:cxn ang="0">
                    <a:pos x="T0" y="T1"/>
                  </a:cxn>
                  <a:cxn ang="0">
                    <a:pos x="T2" y="T3"/>
                  </a:cxn>
                  <a:cxn ang="0">
                    <a:pos x="T4" y="T5"/>
                  </a:cxn>
                  <a:cxn ang="0">
                    <a:pos x="T6" y="T7"/>
                  </a:cxn>
                </a:cxnLst>
                <a:rect l="0" t="0" r="r" b="b"/>
                <a:pathLst>
                  <a:path w="491" h="386">
                    <a:moveTo>
                      <a:pt x="0" y="386"/>
                    </a:moveTo>
                    <a:lnTo>
                      <a:pt x="491" y="112"/>
                    </a:lnTo>
                    <a:lnTo>
                      <a:pt x="0" y="0"/>
                    </a:lnTo>
                    <a:lnTo>
                      <a:pt x="0" y="386"/>
                    </a:lnTo>
                    <a:close/>
                  </a:path>
                </a:pathLst>
              </a:custGeom>
              <a:solidFill>
                <a:srgbClr val="CAA1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09">
                <a:extLst>
                  <a:ext uri="{FF2B5EF4-FFF2-40B4-BE49-F238E27FC236}">
                    <a16:creationId xmlns:a16="http://schemas.microsoft.com/office/drawing/2014/main" id="{4D8A07FC-440B-3BA0-A651-39BC0D386CE3}"/>
                  </a:ext>
                </a:extLst>
              </p:cNvPr>
              <p:cNvSpPr>
                <a:spLocks/>
              </p:cNvSpPr>
              <p:nvPr/>
            </p:nvSpPr>
            <p:spPr bwMode="auto">
              <a:xfrm>
                <a:off x="2242125" y="2268336"/>
                <a:ext cx="1750998" cy="2010668"/>
              </a:xfrm>
              <a:custGeom>
                <a:avLst/>
                <a:gdLst>
                  <a:gd name="T0" fmla="*/ 687 w 1344"/>
                  <a:gd name="T1" fmla="*/ 0 h 1543"/>
                  <a:gd name="T2" fmla="*/ 657 w 1344"/>
                  <a:gd name="T3" fmla="*/ 0 h 1543"/>
                  <a:gd name="T4" fmla="*/ 0 w 1344"/>
                  <a:gd name="T5" fmla="*/ 687 h 1543"/>
                  <a:gd name="T6" fmla="*/ 657 w 1344"/>
                  <a:gd name="T7" fmla="*/ 1543 h 1543"/>
                  <a:gd name="T8" fmla="*/ 672 w 1344"/>
                  <a:gd name="T9" fmla="*/ 1543 h 1543"/>
                  <a:gd name="T10" fmla="*/ 1344 w 1344"/>
                  <a:gd name="T11" fmla="*/ 687 h 1543"/>
                  <a:gd name="T12" fmla="*/ 687 w 1344"/>
                  <a:gd name="T13" fmla="*/ 0 h 1543"/>
                </a:gdLst>
                <a:ahLst/>
                <a:cxnLst>
                  <a:cxn ang="0">
                    <a:pos x="T0" y="T1"/>
                  </a:cxn>
                  <a:cxn ang="0">
                    <a:pos x="T2" y="T3"/>
                  </a:cxn>
                  <a:cxn ang="0">
                    <a:pos x="T4" y="T5"/>
                  </a:cxn>
                  <a:cxn ang="0">
                    <a:pos x="T6" y="T7"/>
                  </a:cxn>
                  <a:cxn ang="0">
                    <a:pos x="T8" y="T9"/>
                  </a:cxn>
                  <a:cxn ang="0">
                    <a:pos x="T10" y="T11"/>
                  </a:cxn>
                  <a:cxn ang="0">
                    <a:pos x="T12" y="T13"/>
                  </a:cxn>
                </a:cxnLst>
                <a:rect l="0" t="0" r="r" b="b"/>
                <a:pathLst>
                  <a:path w="1344" h="1543">
                    <a:moveTo>
                      <a:pt x="687" y="0"/>
                    </a:moveTo>
                    <a:cubicBezTo>
                      <a:pt x="677" y="0"/>
                      <a:pt x="667" y="0"/>
                      <a:pt x="657" y="0"/>
                    </a:cubicBezTo>
                    <a:cubicBezTo>
                      <a:pt x="299" y="12"/>
                      <a:pt x="0" y="228"/>
                      <a:pt x="0" y="687"/>
                    </a:cubicBezTo>
                    <a:cubicBezTo>
                      <a:pt x="0" y="1153"/>
                      <a:pt x="292" y="1532"/>
                      <a:pt x="657" y="1543"/>
                    </a:cubicBezTo>
                    <a:cubicBezTo>
                      <a:pt x="662" y="1543"/>
                      <a:pt x="667" y="1543"/>
                      <a:pt x="672" y="1543"/>
                    </a:cubicBezTo>
                    <a:cubicBezTo>
                      <a:pt x="1043" y="1543"/>
                      <a:pt x="1344" y="1160"/>
                      <a:pt x="1344" y="687"/>
                    </a:cubicBezTo>
                    <a:cubicBezTo>
                      <a:pt x="1344" y="215"/>
                      <a:pt x="1058" y="0"/>
                      <a:pt x="687" y="0"/>
                    </a:cubicBezTo>
                    <a:close/>
                  </a:path>
                </a:pathLst>
              </a:custGeom>
              <a:solidFill>
                <a:srgbClr val="F2D3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10">
                <a:extLst>
                  <a:ext uri="{FF2B5EF4-FFF2-40B4-BE49-F238E27FC236}">
                    <a16:creationId xmlns:a16="http://schemas.microsoft.com/office/drawing/2014/main" id="{06209897-E80E-08B1-44B1-BC7D2BFFDDB0}"/>
                  </a:ext>
                </a:extLst>
              </p:cNvPr>
              <p:cNvSpPr>
                <a:spLocks/>
              </p:cNvSpPr>
              <p:nvPr/>
            </p:nvSpPr>
            <p:spPr bwMode="auto">
              <a:xfrm>
                <a:off x="2666394" y="4603946"/>
                <a:ext cx="881175" cy="340550"/>
              </a:xfrm>
              <a:custGeom>
                <a:avLst/>
                <a:gdLst>
                  <a:gd name="T0" fmla="*/ 329 w 676"/>
                  <a:gd name="T1" fmla="*/ 261 h 261"/>
                  <a:gd name="T2" fmla="*/ 676 w 676"/>
                  <a:gd name="T3" fmla="*/ 16 h 261"/>
                  <a:gd name="T4" fmla="*/ 646 w 676"/>
                  <a:gd name="T5" fmla="*/ 7 h 261"/>
                  <a:gd name="T6" fmla="*/ 346 w 676"/>
                  <a:gd name="T7" fmla="*/ 187 h 261"/>
                  <a:gd name="T8" fmla="*/ 42 w 676"/>
                  <a:gd name="T9" fmla="*/ 0 h 261"/>
                  <a:gd name="T10" fmla="*/ 0 w 676"/>
                  <a:gd name="T11" fmla="*/ 10 h 261"/>
                  <a:gd name="T12" fmla="*/ 329 w 676"/>
                  <a:gd name="T13" fmla="*/ 261 h 261"/>
                </a:gdLst>
                <a:ahLst/>
                <a:cxnLst>
                  <a:cxn ang="0">
                    <a:pos x="T0" y="T1"/>
                  </a:cxn>
                  <a:cxn ang="0">
                    <a:pos x="T2" y="T3"/>
                  </a:cxn>
                  <a:cxn ang="0">
                    <a:pos x="T4" y="T5"/>
                  </a:cxn>
                  <a:cxn ang="0">
                    <a:pos x="T6" y="T7"/>
                  </a:cxn>
                  <a:cxn ang="0">
                    <a:pos x="T8" y="T9"/>
                  </a:cxn>
                  <a:cxn ang="0">
                    <a:pos x="T10" y="T11"/>
                  </a:cxn>
                  <a:cxn ang="0">
                    <a:pos x="T12" y="T13"/>
                  </a:cxn>
                </a:cxnLst>
                <a:rect l="0" t="0" r="r" b="b"/>
                <a:pathLst>
                  <a:path w="676" h="261">
                    <a:moveTo>
                      <a:pt x="329" y="261"/>
                    </a:moveTo>
                    <a:cubicBezTo>
                      <a:pt x="561" y="261"/>
                      <a:pt x="653" y="73"/>
                      <a:pt x="676" y="16"/>
                    </a:cubicBezTo>
                    <a:cubicBezTo>
                      <a:pt x="666" y="13"/>
                      <a:pt x="656" y="10"/>
                      <a:pt x="646" y="7"/>
                    </a:cubicBezTo>
                    <a:cubicBezTo>
                      <a:pt x="346" y="187"/>
                      <a:pt x="346" y="187"/>
                      <a:pt x="346" y="187"/>
                    </a:cubicBezTo>
                    <a:cubicBezTo>
                      <a:pt x="42" y="0"/>
                      <a:pt x="42" y="0"/>
                      <a:pt x="42" y="0"/>
                    </a:cubicBezTo>
                    <a:cubicBezTo>
                      <a:pt x="42" y="0"/>
                      <a:pt x="26" y="3"/>
                      <a:pt x="0" y="10"/>
                    </a:cubicBezTo>
                    <a:cubicBezTo>
                      <a:pt x="28" y="65"/>
                      <a:pt x="140" y="261"/>
                      <a:pt x="329" y="261"/>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11">
                <a:extLst>
                  <a:ext uri="{FF2B5EF4-FFF2-40B4-BE49-F238E27FC236}">
                    <a16:creationId xmlns:a16="http://schemas.microsoft.com/office/drawing/2014/main" id="{BE76A111-8908-1290-6237-779A2E450E89}"/>
                  </a:ext>
                </a:extLst>
              </p:cNvPr>
              <p:cNvSpPr>
                <a:spLocks/>
              </p:cNvSpPr>
              <p:nvPr/>
            </p:nvSpPr>
            <p:spPr bwMode="auto">
              <a:xfrm>
                <a:off x="2962957" y="4771383"/>
                <a:ext cx="292306" cy="139058"/>
              </a:xfrm>
              <a:custGeom>
                <a:avLst/>
                <a:gdLst>
                  <a:gd name="T0" fmla="*/ 0 w 225"/>
                  <a:gd name="T1" fmla="*/ 56 h 106"/>
                  <a:gd name="T2" fmla="*/ 225 w 225"/>
                  <a:gd name="T3" fmla="*/ 60 h 106"/>
                  <a:gd name="T4" fmla="*/ 168 w 225"/>
                  <a:gd name="T5" fmla="*/ 0 h 106"/>
                  <a:gd name="T6" fmla="*/ 100 w 225"/>
                  <a:gd name="T7" fmla="*/ 4 h 106"/>
                  <a:gd name="T8" fmla="*/ 0 w 225"/>
                  <a:gd name="T9" fmla="*/ 56 h 106"/>
                </a:gdLst>
                <a:ahLst/>
                <a:cxnLst>
                  <a:cxn ang="0">
                    <a:pos x="T0" y="T1"/>
                  </a:cxn>
                  <a:cxn ang="0">
                    <a:pos x="T2" y="T3"/>
                  </a:cxn>
                  <a:cxn ang="0">
                    <a:pos x="T4" y="T5"/>
                  </a:cxn>
                  <a:cxn ang="0">
                    <a:pos x="T6" y="T7"/>
                  </a:cxn>
                  <a:cxn ang="0">
                    <a:pos x="T8" y="T9"/>
                  </a:cxn>
                </a:cxnLst>
                <a:rect l="0" t="0" r="r" b="b"/>
                <a:pathLst>
                  <a:path w="225" h="106">
                    <a:moveTo>
                      <a:pt x="0" y="56"/>
                    </a:moveTo>
                    <a:cubicBezTo>
                      <a:pt x="0" y="56"/>
                      <a:pt x="112" y="106"/>
                      <a:pt x="225" y="60"/>
                    </a:cubicBezTo>
                    <a:cubicBezTo>
                      <a:pt x="168" y="0"/>
                      <a:pt x="168" y="0"/>
                      <a:pt x="168" y="0"/>
                    </a:cubicBezTo>
                    <a:cubicBezTo>
                      <a:pt x="100" y="4"/>
                      <a:pt x="100" y="4"/>
                      <a:pt x="100" y="4"/>
                    </a:cubicBezTo>
                    <a:lnTo>
                      <a:pt x="0" y="56"/>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12">
                <a:extLst>
                  <a:ext uri="{FF2B5EF4-FFF2-40B4-BE49-F238E27FC236}">
                    <a16:creationId xmlns:a16="http://schemas.microsoft.com/office/drawing/2014/main" id="{ACCB712E-A57E-654E-641A-B5FF3646DCDA}"/>
                  </a:ext>
                </a:extLst>
              </p:cNvPr>
              <p:cNvSpPr>
                <a:spLocks/>
              </p:cNvSpPr>
              <p:nvPr/>
            </p:nvSpPr>
            <p:spPr bwMode="auto">
              <a:xfrm>
                <a:off x="1771030" y="5426942"/>
                <a:ext cx="2633592" cy="92233"/>
              </a:xfrm>
              <a:custGeom>
                <a:avLst/>
                <a:gdLst>
                  <a:gd name="T0" fmla="*/ 0 w 2021"/>
                  <a:gd name="T1" fmla="*/ 71 h 71"/>
                  <a:gd name="T2" fmla="*/ 2021 w 2021"/>
                  <a:gd name="T3" fmla="*/ 71 h 71"/>
                  <a:gd name="T4" fmla="*/ 1989 w 2021"/>
                  <a:gd name="T5" fmla="*/ 0 h 71"/>
                  <a:gd name="T6" fmla="*/ 21 w 2021"/>
                  <a:gd name="T7" fmla="*/ 0 h 71"/>
                  <a:gd name="T8" fmla="*/ 0 w 2021"/>
                  <a:gd name="T9" fmla="*/ 71 h 71"/>
                </a:gdLst>
                <a:ahLst/>
                <a:cxnLst>
                  <a:cxn ang="0">
                    <a:pos x="T0" y="T1"/>
                  </a:cxn>
                  <a:cxn ang="0">
                    <a:pos x="T2" y="T3"/>
                  </a:cxn>
                  <a:cxn ang="0">
                    <a:pos x="T4" y="T5"/>
                  </a:cxn>
                  <a:cxn ang="0">
                    <a:pos x="T6" y="T7"/>
                  </a:cxn>
                  <a:cxn ang="0">
                    <a:pos x="T8" y="T9"/>
                  </a:cxn>
                </a:cxnLst>
                <a:rect l="0" t="0" r="r" b="b"/>
                <a:pathLst>
                  <a:path w="2021" h="71">
                    <a:moveTo>
                      <a:pt x="0" y="71"/>
                    </a:moveTo>
                    <a:cubicBezTo>
                      <a:pt x="2021" y="71"/>
                      <a:pt x="2021" y="71"/>
                      <a:pt x="2021" y="71"/>
                    </a:cubicBezTo>
                    <a:cubicBezTo>
                      <a:pt x="2012" y="48"/>
                      <a:pt x="2001" y="25"/>
                      <a:pt x="1989" y="0"/>
                    </a:cubicBezTo>
                    <a:cubicBezTo>
                      <a:pt x="21" y="0"/>
                      <a:pt x="21" y="0"/>
                      <a:pt x="21" y="0"/>
                    </a:cubicBezTo>
                    <a:cubicBezTo>
                      <a:pt x="14" y="23"/>
                      <a:pt x="7" y="46"/>
                      <a:pt x="0" y="7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13">
                <a:extLst>
                  <a:ext uri="{FF2B5EF4-FFF2-40B4-BE49-F238E27FC236}">
                    <a16:creationId xmlns:a16="http://schemas.microsoft.com/office/drawing/2014/main" id="{28D37204-C062-68CF-EB5E-C79D8DD35743}"/>
                  </a:ext>
                </a:extLst>
              </p:cNvPr>
              <p:cNvSpPr>
                <a:spLocks/>
              </p:cNvSpPr>
              <p:nvPr/>
            </p:nvSpPr>
            <p:spPr bwMode="auto">
              <a:xfrm>
                <a:off x="3529121" y="4625230"/>
                <a:ext cx="126287" cy="39731"/>
              </a:xfrm>
              <a:custGeom>
                <a:avLst/>
                <a:gdLst>
                  <a:gd name="T0" fmla="*/ 14 w 97"/>
                  <a:gd name="T1" fmla="*/ 0 h 31"/>
                  <a:gd name="T2" fmla="*/ 0 w 97"/>
                  <a:gd name="T3" fmla="*/ 31 h 31"/>
                  <a:gd name="T4" fmla="*/ 97 w 97"/>
                  <a:gd name="T5" fmla="*/ 31 h 31"/>
                  <a:gd name="T6" fmla="*/ 14 w 97"/>
                  <a:gd name="T7" fmla="*/ 0 h 31"/>
                </a:gdLst>
                <a:ahLst/>
                <a:cxnLst>
                  <a:cxn ang="0">
                    <a:pos x="T0" y="T1"/>
                  </a:cxn>
                  <a:cxn ang="0">
                    <a:pos x="T2" y="T3"/>
                  </a:cxn>
                  <a:cxn ang="0">
                    <a:pos x="T4" y="T5"/>
                  </a:cxn>
                  <a:cxn ang="0">
                    <a:pos x="T6" y="T7"/>
                  </a:cxn>
                </a:cxnLst>
                <a:rect l="0" t="0" r="r" b="b"/>
                <a:pathLst>
                  <a:path w="97" h="31">
                    <a:moveTo>
                      <a:pt x="14" y="0"/>
                    </a:moveTo>
                    <a:cubicBezTo>
                      <a:pt x="11" y="8"/>
                      <a:pt x="7" y="19"/>
                      <a:pt x="0" y="31"/>
                    </a:cubicBezTo>
                    <a:cubicBezTo>
                      <a:pt x="97" y="31"/>
                      <a:pt x="97" y="31"/>
                      <a:pt x="97" y="31"/>
                    </a:cubicBezTo>
                    <a:cubicBezTo>
                      <a:pt x="70" y="19"/>
                      <a:pt x="43" y="9"/>
                      <a:pt x="14"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14">
                <a:extLst>
                  <a:ext uri="{FF2B5EF4-FFF2-40B4-BE49-F238E27FC236}">
                    <a16:creationId xmlns:a16="http://schemas.microsoft.com/office/drawing/2014/main" id="{34013915-53DC-9304-7A37-FF894BA6F0D9}"/>
                  </a:ext>
                </a:extLst>
              </p:cNvPr>
              <p:cNvSpPr>
                <a:spLocks/>
              </p:cNvSpPr>
              <p:nvPr/>
            </p:nvSpPr>
            <p:spPr bwMode="auto">
              <a:xfrm>
                <a:off x="2527337" y="4616716"/>
                <a:ext cx="166018" cy="48246"/>
              </a:xfrm>
              <a:custGeom>
                <a:avLst/>
                <a:gdLst>
                  <a:gd name="T0" fmla="*/ 107 w 128"/>
                  <a:gd name="T1" fmla="*/ 0 h 37"/>
                  <a:gd name="T2" fmla="*/ 0 w 128"/>
                  <a:gd name="T3" fmla="*/ 37 h 37"/>
                  <a:gd name="T4" fmla="*/ 128 w 128"/>
                  <a:gd name="T5" fmla="*/ 37 h 37"/>
                  <a:gd name="T6" fmla="*/ 107 w 128"/>
                  <a:gd name="T7" fmla="*/ 0 h 37"/>
                </a:gdLst>
                <a:ahLst/>
                <a:cxnLst>
                  <a:cxn ang="0">
                    <a:pos x="T0" y="T1"/>
                  </a:cxn>
                  <a:cxn ang="0">
                    <a:pos x="T2" y="T3"/>
                  </a:cxn>
                  <a:cxn ang="0">
                    <a:pos x="T4" y="T5"/>
                  </a:cxn>
                  <a:cxn ang="0">
                    <a:pos x="T6" y="T7"/>
                  </a:cxn>
                </a:cxnLst>
                <a:rect l="0" t="0" r="r" b="b"/>
                <a:pathLst>
                  <a:path w="128" h="37">
                    <a:moveTo>
                      <a:pt x="107" y="0"/>
                    </a:moveTo>
                    <a:cubicBezTo>
                      <a:pt x="81" y="7"/>
                      <a:pt x="43" y="19"/>
                      <a:pt x="0" y="37"/>
                    </a:cubicBezTo>
                    <a:cubicBezTo>
                      <a:pt x="128" y="37"/>
                      <a:pt x="128" y="37"/>
                      <a:pt x="128" y="37"/>
                    </a:cubicBezTo>
                    <a:cubicBezTo>
                      <a:pt x="119" y="22"/>
                      <a:pt x="112" y="9"/>
                      <a:pt x="107"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15">
                <a:extLst>
                  <a:ext uri="{FF2B5EF4-FFF2-40B4-BE49-F238E27FC236}">
                    <a16:creationId xmlns:a16="http://schemas.microsoft.com/office/drawing/2014/main" id="{2184EBD0-F90E-EED4-CF7A-63A86B1F8CEF}"/>
                  </a:ext>
                </a:extLst>
              </p:cNvPr>
              <p:cNvSpPr>
                <a:spLocks/>
              </p:cNvSpPr>
              <p:nvPr/>
            </p:nvSpPr>
            <p:spPr bwMode="auto">
              <a:xfrm>
                <a:off x="3428376" y="4714623"/>
                <a:ext cx="462581" cy="92233"/>
              </a:xfrm>
              <a:custGeom>
                <a:avLst/>
                <a:gdLst>
                  <a:gd name="T0" fmla="*/ 0 w 355"/>
                  <a:gd name="T1" fmla="*/ 71 h 71"/>
                  <a:gd name="T2" fmla="*/ 355 w 355"/>
                  <a:gd name="T3" fmla="*/ 71 h 71"/>
                  <a:gd name="T4" fmla="*/ 250 w 355"/>
                  <a:gd name="T5" fmla="*/ 0 h 71"/>
                  <a:gd name="T6" fmla="*/ 56 w 355"/>
                  <a:gd name="T7" fmla="*/ 0 h 71"/>
                  <a:gd name="T8" fmla="*/ 0 w 355"/>
                  <a:gd name="T9" fmla="*/ 71 h 71"/>
                </a:gdLst>
                <a:ahLst/>
                <a:cxnLst>
                  <a:cxn ang="0">
                    <a:pos x="T0" y="T1"/>
                  </a:cxn>
                  <a:cxn ang="0">
                    <a:pos x="T2" y="T3"/>
                  </a:cxn>
                  <a:cxn ang="0">
                    <a:pos x="T4" y="T5"/>
                  </a:cxn>
                  <a:cxn ang="0">
                    <a:pos x="T6" y="T7"/>
                  </a:cxn>
                  <a:cxn ang="0">
                    <a:pos x="T8" y="T9"/>
                  </a:cxn>
                </a:cxnLst>
                <a:rect l="0" t="0" r="r" b="b"/>
                <a:pathLst>
                  <a:path w="355" h="71">
                    <a:moveTo>
                      <a:pt x="0" y="71"/>
                    </a:moveTo>
                    <a:cubicBezTo>
                      <a:pt x="355" y="71"/>
                      <a:pt x="355" y="71"/>
                      <a:pt x="355" y="71"/>
                    </a:cubicBezTo>
                    <a:cubicBezTo>
                      <a:pt x="322" y="45"/>
                      <a:pt x="287" y="21"/>
                      <a:pt x="250" y="0"/>
                    </a:cubicBezTo>
                    <a:cubicBezTo>
                      <a:pt x="56" y="0"/>
                      <a:pt x="56" y="0"/>
                      <a:pt x="56" y="0"/>
                    </a:cubicBezTo>
                    <a:cubicBezTo>
                      <a:pt x="41" y="23"/>
                      <a:pt x="23" y="48"/>
                      <a:pt x="0" y="7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16">
                <a:extLst>
                  <a:ext uri="{FF2B5EF4-FFF2-40B4-BE49-F238E27FC236}">
                    <a16:creationId xmlns:a16="http://schemas.microsoft.com/office/drawing/2014/main" id="{CB04CB16-62B6-F0D1-088C-06499FB74EF2}"/>
                  </a:ext>
                </a:extLst>
              </p:cNvPr>
              <p:cNvSpPr>
                <a:spLocks/>
              </p:cNvSpPr>
              <p:nvPr/>
            </p:nvSpPr>
            <p:spPr bwMode="auto">
              <a:xfrm>
                <a:off x="1817857" y="5283627"/>
                <a:ext cx="2520075" cy="92233"/>
              </a:xfrm>
              <a:custGeom>
                <a:avLst/>
                <a:gdLst>
                  <a:gd name="T0" fmla="*/ 0 w 1935"/>
                  <a:gd name="T1" fmla="*/ 71 h 71"/>
                  <a:gd name="T2" fmla="*/ 1935 w 1935"/>
                  <a:gd name="T3" fmla="*/ 71 h 71"/>
                  <a:gd name="T4" fmla="*/ 1897 w 1935"/>
                  <a:gd name="T5" fmla="*/ 0 h 71"/>
                  <a:gd name="T6" fmla="*/ 30 w 1935"/>
                  <a:gd name="T7" fmla="*/ 0 h 71"/>
                  <a:gd name="T8" fmla="*/ 0 w 1935"/>
                  <a:gd name="T9" fmla="*/ 71 h 71"/>
                </a:gdLst>
                <a:ahLst/>
                <a:cxnLst>
                  <a:cxn ang="0">
                    <a:pos x="T0" y="T1"/>
                  </a:cxn>
                  <a:cxn ang="0">
                    <a:pos x="T2" y="T3"/>
                  </a:cxn>
                  <a:cxn ang="0">
                    <a:pos x="T4" y="T5"/>
                  </a:cxn>
                  <a:cxn ang="0">
                    <a:pos x="T6" y="T7"/>
                  </a:cxn>
                  <a:cxn ang="0">
                    <a:pos x="T8" y="T9"/>
                  </a:cxn>
                </a:cxnLst>
                <a:rect l="0" t="0" r="r" b="b"/>
                <a:pathLst>
                  <a:path w="1935" h="71">
                    <a:moveTo>
                      <a:pt x="0" y="71"/>
                    </a:moveTo>
                    <a:cubicBezTo>
                      <a:pt x="1935" y="71"/>
                      <a:pt x="1935" y="71"/>
                      <a:pt x="1935" y="71"/>
                    </a:cubicBezTo>
                    <a:cubicBezTo>
                      <a:pt x="1923" y="48"/>
                      <a:pt x="1911" y="25"/>
                      <a:pt x="1897" y="0"/>
                    </a:cubicBezTo>
                    <a:cubicBezTo>
                      <a:pt x="30" y="0"/>
                      <a:pt x="30" y="0"/>
                      <a:pt x="30" y="0"/>
                    </a:cubicBezTo>
                    <a:cubicBezTo>
                      <a:pt x="20" y="23"/>
                      <a:pt x="9" y="47"/>
                      <a:pt x="0" y="7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117">
                <a:extLst>
                  <a:ext uri="{FF2B5EF4-FFF2-40B4-BE49-F238E27FC236}">
                    <a16:creationId xmlns:a16="http://schemas.microsoft.com/office/drawing/2014/main" id="{57BA257B-60E9-756C-93B6-03A859FCAAC2}"/>
                  </a:ext>
                </a:extLst>
              </p:cNvPr>
              <p:cNvSpPr>
                <a:spLocks/>
              </p:cNvSpPr>
              <p:nvPr/>
            </p:nvSpPr>
            <p:spPr bwMode="auto">
              <a:xfrm>
                <a:off x="1742650" y="5568839"/>
                <a:ext cx="2717310" cy="92233"/>
              </a:xfrm>
              <a:custGeom>
                <a:avLst/>
                <a:gdLst>
                  <a:gd name="T0" fmla="*/ 0 w 2086"/>
                  <a:gd name="T1" fmla="*/ 71 h 71"/>
                  <a:gd name="T2" fmla="*/ 2086 w 2086"/>
                  <a:gd name="T3" fmla="*/ 71 h 71"/>
                  <a:gd name="T4" fmla="*/ 2059 w 2086"/>
                  <a:gd name="T5" fmla="*/ 0 h 71"/>
                  <a:gd name="T6" fmla="*/ 13 w 2086"/>
                  <a:gd name="T7" fmla="*/ 0 h 71"/>
                  <a:gd name="T8" fmla="*/ 0 w 2086"/>
                  <a:gd name="T9" fmla="*/ 71 h 71"/>
                </a:gdLst>
                <a:ahLst/>
                <a:cxnLst>
                  <a:cxn ang="0">
                    <a:pos x="T0" y="T1"/>
                  </a:cxn>
                  <a:cxn ang="0">
                    <a:pos x="T2" y="T3"/>
                  </a:cxn>
                  <a:cxn ang="0">
                    <a:pos x="T4" y="T5"/>
                  </a:cxn>
                  <a:cxn ang="0">
                    <a:pos x="T6" y="T7"/>
                  </a:cxn>
                  <a:cxn ang="0">
                    <a:pos x="T8" y="T9"/>
                  </a:cxn>
                </a:cxnLst>
                <a:rect l="0" t="0" r="r" b="b"/>
                <a:pathLst>
                  <a:path w="2086" h="71">
                    <a:moveTo>
                      <a:pt x="0" y="71"/>
                    </a:moveTo>
                    <a:cubicBezTo>
                      <a:pt x="2086" y="71"/>
                      <a:pt x="2086" y="71"/>
                      <a:pt x="2086" y="71"/>
                    </a:cubicBezTo>
                    <a:cubicBezTo>
                      <a:pt x="2079" y="51"/>
                      <a:pt x="2070" y="27"/>
                      <a:pt x="2059" y="0"/>
                    </a:cubicBezTo>
                    <a:cubicBezTo>
                      <a:pt x="13" y="0"/>
                      <a:pt x="13" y="0"/>
                      <a:pt x="13" y="0"/>
                    </a:cubicBezTo>
                    <a:cubicBezTo>
                      <a:pt x="8" y="23"/>
                      <a:pt x="4" y="47"/>
                      <a:pt x="0" y="71"/>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118">
                <a:extLst>
                  <a:ext uri="{FF2B5EF4-FFF2-40B4-BE49-F238E27FC236}">
                    <a16:creationId xmlns:a16="http://schemas.microsoft.com/office/drawing/2014/main" id="{EE0FB217-5053-D74B-9564-5F5FF31A3BD9}"/>
                  </a:ext>
                </a:extLst>
              </p:cNvPr>
              <p:cNvSpPr>
                <a:spLocks/>
              </p:cNvSpPr>
              <p:nvPr/>
            </p:nvSpPr>
            <p:spPr bwMode="auto">
              <a:xfrm>
                <a:off x="1881708" y="5141732"/>
                <a:ext cx="2376760" cy="92233"/>
              </a:xfrm>
              <a:custGeom>
                <a:avLst/>
                <a:gdLst>
                  <a:gd name="T0" fmla="*/ 42 w 1824"/>
                  <a:gd name="T1" fmla="*/ 0 h 71"/>
                  <a:gd name="T2" fmla="*/ 0 w 1824"/>
                  <a:gd name="T3" fmla="*/ 71 h 71"/>
                  <a:gd name="T4" fmla="*/ 1824 w 1824"/>
                  <a:gd name="T5" fmla="*/ 71 h 71"/>
                  <a:gd name="T6" fmla="*/ 1778 w 1824"/>
                  <a:gd name="T7" fmla="*/ 0 h 71"/>
                  <a:gd name="T8" fmla="*/ 42 w 1824"/>
                  <a:gd name="T9" fmla="*/ 0 h 71"/>
                </a:gdLst>
                <a:ahLst/>
                <a:cxnLst>
                  <a:cxn ang="0">
                    <a:pos x="T0" y="T1"/>
                  </a:cxn>
                  <a:cxn ang="0">
                    <a:pos x="T2" y="T3"/>
                  </a:cxn>
                  <a:cxn ang="0">
                    <a:pos x="T4" y="T5"/>
                  </a:cxn>
                  <a:cxn ang="0">
                    <a:pos x="T6" y="T7"/>
                  </a:cxn>
                  <a:cxn ang="0">
                    <a:pos x="T8" y="T9"/>
                  </a:cxn>
                </a:cxnLst>
                <a:rect l="0" t="0" r="r" b="b"/>
                <a:pathLst>
                  <a:path w="1824" h="71">
                    <a:moveTo>
                      <a:pt x="42" y="0"/>
                    </a:moveTo>
                    <a:cubicBezTo>
                      <a:pt x="27" y="23"/>
                      <a:pt x="13" y="46"/>
                      <a:pt x="0" y="71"/>
                    </a:cubicBezTo>
                    <a:cubicBezTo>
                      <a:pt x="1824" y="71"/>
                      <a:pt x="1824" y="71"/>
                      <a:pt x="1824" y="71"/>
                    </a:cubicBezTo>
                    <a:cubicBezTo>
                      <a:pt x="1810" y="48"/>
                      <a:pt x="1794" y="24"/>
                      <a:pt x="1778" y="0"/>
                    </a:cubicBezTo>
                    <a:lnTo>
                      <a:pt x="42"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19">
                <a:extLst>
                  <a:ext uri="{FF2B5EF4-FFF2-40B4-BE49-F238E27FC236}">
                    <a16:creationId xmlns:a16="http://schemas.microsoft.com/office/drawing/2014/main" id="{1B13F57F-F61A-D1C3-944A-7F24C0DE26F0}"/>
                  </a:ext>
                </a:extLst>
              </p:cNvPr>
              <p:cNvSpPr>
                <a:spLocks/>
              </p:cNvSpPr>
              <p:nvPr/>
            </p:nvSpPr>
            <p:spPr bwMode="auto">
              <a:xfrm>
                <a:off x="2263408" y="4714623"/>
                <a:ext cx="539206" cy="92233"/>
              </a:xfrm>
              <a:custGeom>
                <a:avLst/>
                <a:gdLst>
                  <a:gd name="T0" fmla="*/ 355 w 413"/>
                  <a:gd name="T1" fmla="*/ 0 h 71"/>
                  <a:gd name="T2" fmla="*/ 118 w 413"/>
                  <a:gd name="T3" fmla="*/ 0 h 71"/>
                  <a:gd name="T4" fmla="*/ 0 w 413"/>
                  <a:gd name="T5" fmla="*/ 71 h 71"/>
                  <a:gd name="T6" fmla="*/ 413 w 413"/>
                  <a:gd name="T7" fmla="*/ 71 h 71"/>
                  <a:gd name="T8" fmla="*/ 355 w 413"/>
                  <a:gd name="T9" fmla="*/ 0 h 71"/>
                </a:gdLst>
                <a:ahLst/>
                <a:cxnLst>
                  <a:cxn ang="0">
                    <a:pos x="T0" y="T1"/>
                  </a:cxn>
                  <a:cxn ang="0">
                    <a:pos x="T2" y="T3"/>
                  </a:cxn>
                  <a:cxn ang="0">
                    <a:pos x="T4" y="T5"/>
                  </a:cxn>
                  <a:cxn ang="0">
                    <a:pos x="T6" y="T7"/>
                  </a:cxn>
                  <a:cxn ang="0">
                    <a:pos x="T8" y="T9"/>
                  </a:cxn>
                </a:cxnLst>
                <a:rect l="0" t="0" r="r" b="b"/>
                <a:pathLst>
                  <a:path w="413" h="71">
                    <a:moveTo>
                      <a:pt x="355" y="0"/>
                    </a:moveTo>
                    <a:cubicBezTo>
                      <a:pt x="118" y="0"/>
                      <a:pt x="118" y="0"/>
                      <a:pt x="118" y="0"/>
                    </a:cubicBezTo>
                    <a:cubicBezTo>
                      <a:pt x="80" y="19"/>
                      <a:pt x="40" y="43"/>
                      <a:pt x="0" y="71"/>
                    </a:cubicBezTo>
                    <a:cubicBezTo>
                      <a:pt x="413" y="71"/>
                      <a:pt x="413" y="71"/>
                      <a:pt x="413" y="71"/>
                    </a:cubicBezTo>
                    <a:cubicBezTo>
                      <a:pt x="390" y="48"/>
                      <a:pt x="371" y="23"/>
                      <a:pt x="355"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120">
                <a:extLst>
                  <a:ext uri="{FF2B5EF4-FFF2-40B4-BE49-F238E27FC236}">
                    <a16:creationId xmlns:a16="http://schemas.microsoft.com/office/drawing/2014/main" id="{9C6DD995-A8A7-5AE5-7851-A366D0D045EB}"/>
                  </a:ext>
                </a:extLst>
              </p:cNvPr>
              <p:cNvSpPr>
                <a:spLocks/>
              </p:cNvSpPr>
              <p:nvPr/>
            </p:nvSpPr>
            <p:spPr bwMode="auto">
              <a:xfrm>
                <a:off x="2091715" y="4856520"/>
                <a:ext cx="1952491" cy="93652"/>
              </a:xfrm>
              <a:custGeom>
                <a:avLst/>
                <a:gdLst>
                  <a:gd name="T0" fmla="*/ 1427 w 1499"/>
                  <a:gd name="T1" fmla="*/ 0 h 72"/>
                  <a:gd name="T2" fmla="*/ 981 w 1499"/>
                  <a:gd name="T3" fmla="*/ 0 h 72"/>
                  <a:gd name="T4" fmla="*/ 770 w 1499"/>
                  <a:gd name="T5" fmla="*/ 67 h 72"/>
                  <a:gd name="T6" fmla="*/ 589 w 1499"/>
                  <a:gd name="T7" fmla="*/ 0 h 72"/>
                  <a:gd name="T8" fmla="*/ 80 w 1499"/>
                  <a:gd name="T9" fmla="*/ 0 h 72"/>
                  <a:gd name="T10" fmla="*/ 0 w 1499"/>
                  <a:gd name="T11" fmla="*/ 72 h 72"/>
                  <a:gd name="T12" fmla="*/ 1499 w 1499"/>
                  <a:gd name="T13" fmla="*/ 72 h 72"/>
                  <a:gd name="T14" fmla="*/ 1427 w 1499"/>
                  <a:gd name="T15" fmla="*/ 0 h 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99" h="72">
                    <a:moveTo>
                      <a:pt x="1427" y="0"/>
                    </a:moveTo>
                    <a:cubicBezTo>
                      <a:pt x="981" y="0"/>
                      <a:pt x="981" y="0"/>
                      <a:pt x="981" y="0"/>
                    </a:cubicBezTo>
                    <a:cubicBezTo>
                      <a:pt x="929" y="38"/>
                      <a:pt x="860" y="67"/>
                      <a:pt x="770" y="67"/>
                    </a:cubicBezTo>
                    <a:cubicBezTo>
                      <a:pt x="698" y="67"/>
                      <a:pt x="638" y="39"/>
                      <a:pt x="589" y="0"/>
                    </a:cubicBezTo>
                    <a:cubicBezTo>
                      <a:pt x="80" y="0"/>
                      <a:pt x="80" y="0"/>
                      <a:pt x="80" y="0"/>
                    </a:cubicBezTo>
                    <a:cubicBezTo>
                      <a:pt x="53" y="22"/>
                      <a:pt x="26" y="45"/>
                      <a:pt x="0" y="72"/>
                    </a:cubicBezTo>
                    <a:cubicBezTo>
                      <a:pt x="1499" y="72"/>
                      <a:pt x="1499" y="72"/>
                      <a:pt x="1499" y="72"/>
                    </a:cubicBezTo>
                    <a:cubicBezTo>
                      <a:pt x="1477" y="47"/>
                      <a:pt x="1452" y="23"/>
                      <a:pt x="1427"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21">
                <a:extLst>
                  <a:ext uri="{FF2B5EF4-FFF2-40B4-BE49-F238E27FC236}">
                    <a16:creationId xmlns:a16="http://schemas.microsoft.com/office/drawing/2014/main" id="{E002024F-E81B-26D7-257C-F0D892AA3C3D}"/>
                  </a:ext>
                </a:extLst>
              </p:cNvPr>
              <p:cNvSpPr>
                <a:spLocks/>
              </p:cNvSpPr>
              <p:nvPr/>
            </p:nvSpPr>
            <p:spPr bwMode="auto">
              <a:xfrm>
                <a:off x="1971102" y="4999834"/>
                <a:ext cx="2192295" cy="92233"/>
              </a:xfrm>
              <a:custGeom>
                <a:avLst/>
                <a:gdLst>
                  <a:gd name="T0" fmla="*/ 1626 w 1683"/>
                  <a:gd name="T1" fmla="*/ 0 h 71"/>
                  <a:gd name="T2" fmla="*/ 57 w 1683"/>
                  <a:gd name="T3" fmla="*/ 0 h 71"/>
                  <a:gd name="T4" fmla="*/ 0 w 1683"/>
                  <a:gd name="T5" fmla="*/ 71 h 71"/>
                  <a:gd name="T6" fmla="*/ 1683 w 1683"/>
                  <a:gd name="T7" fmla="*/ 71 h 71"/>
                  <a:gd name="T8" fmla="*/ 1626 w 1683"/>
                  <a:gd name="T9" fmla="*/ 0 h 71"/>
                </a:gdLst>
                <a:ahLst/>
                <a:cxnLst>
                  <a:cxn ang="0">
                    <a:pos x="T0" y="T1"/>
                  </a:cxn>
                  <a:cxn ang="0">
                    <a:pos x="T2" y="T3"/>
                  </a:cxn>
                  <a:cxn ang="0">
                    <a:pos x="T4" y="T5"/>
                  </a:cxn>
                  <a:cxn ang="0">
                    <a:pos x="T6" y="T7"/>
                  </a:cxn>
                  <a:cxn ang="0">
                    <a:pos x="T8" y="T9"/>
                  </a:cxn>
                </a:cxnLst>
                <a:rect l="0" t="0" r="r" b="b"/>
                <a:pathLst>
                  <a:path w="1683" h="71">
                    <a:moveTo>
                      <a:pt x="1626" y="0"/>
                    </a:moveTo>
                    <a:cubicBezTo>
                      <a:pt x="57" y="0"/>
                      <a:pt x="57" y="0"/>
                      <a:pt x="57" y="0"/>
                    </a:cubicBezTo>
                    <a:cubicBezTo>
                      <a:pt x="38" y="22"/>
                      <a:pt x="18" y="46"/>
                      <a:pt x="0" y="71"/>
                    </a:cubicBezTo>
                    <a:cubicBezTo>
                      <a:pt x="1683" y="71"/>
                      <a:pt x="1683" y="71"/>
                      <a:pt x="1683" y="71"/>
                    </a:cubicBezTo>
                    <a:cubicBezTo>
                      <a:pt x="1665" y="47"/>
                      <a:pt x="1646" y="23"/>
                      <a:pt x="1626"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122">
                <a:extLst>
                  <a:ext uri="{FF2B5EF4-FFF2-40B4-BE49-F238E27FC236}">
                    <a16:creationId xmlns:a16="http://schemas.microsoft.com/office/drawing/2014/main" id="{15C2B888-E7F0-90D1-34CD-E8957AB10228}"/>
                  </a:ext>
                </a:extLst>
              </p:cNvPr>
              <p:cNvSpPr>
                <a:spLocks/>
              </p:cNvSpPr>
              <p:nvPr/>
            </p:nvSpPr>
            <p:spPr bwMode="auto">
              <a:xfrm>
                <a:off x="3502161" y="4664960"/>
                <a:ext cx="252575" cy="49665"/>
              </a:xfrm>
              <a:custGeom>
                <a:avLst/>
                <a:gdLst>
                  <a:gd name="T0" fmla="*/ 194 w 194"/>
                  <a:gd name="T1" fmla="*/ 38 h 38"/>
                  <a:gd name="T2" fmla="*/ 118 w 194"/>
                  <a:gd name="T3" fmla="*/ 0 h 38"/>
                  <a:gd name="T4" fmla="*/ 21 w 194"/>
                  <a:gd name="T5" fmla="*/ 0 h 38"/>
                  <a:gd name="T6" fmla="*/ 0 w 194"/>
                  <a:gd name="T7" fmla="*/ 38 h 38"/>
                  <a:gd name="T8" fmla="*/ 194 w 194"/>
                  <a:gd name="T9" fmla="*/ 38 h 38"/>
                </a:gdLst>
                <a:ahLst/>
                <a:cxnLst>
                  <a:cxn ang="0">
                    <a:pos x="T0" y="T1"/>
                  </a:cxn>
                  <a:cxn ang="0">
                    <a:pos x="T2" y="T3"/>
                  </a:cxn>
                  <a:cxn ang="0">
                    <a:pos x="T4" y="T5"/>
                  </a:cxn>
                  <a:cxn ang="0">
                    <a:pos x="T6" y="T7"/>
                  </a:cxn>
                  <a:cxn ang="0">
                    <a:pos x="T8" y="T9"/>
                  </a:cxn>
                </a:cxnLst>
                <a:rect l="0" t="0" r="r" b="b"/>
                <a:pathLst>
                  <a:path w="194" h="38">
                    <a:moveTo>
                      <a:pt x="194" y="38"/>
                    </a:moveTo>
                    <a:cubicBezTo>
                      <a:pt x="169" y="24"/>
                      <a:pt x="144" y="11"/>
                      <a:pt x="118" y="0"/>
                    </a:cubicBezTo>
                    <a:cubicBezTo>
                      <a:pt x="21" y="0"/>
                      <a:pt x="21" y="0"/>
                      <a:pt x="21" y="0"/>
                    </a:cubicBezTo>
                    <a:cubicBezTo>
                      <a:pt x="16" y="11"/>
                      <a:pt x="8" y="24"/>
                      <a:pt x="0" y="38"/>
                    </a:cubicBezTo>
                    <a:lnTo>
                      <a:pt x="194" y="38"/>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123">
                <a:extLst>
                  <a:ext uri="{FF2B5EF4-FFF2-40B4-BE49-F238E27FC236}">
                    <a16:creationId xmlns:a16="http://schemas.microsoft.com/office/drawing/2014/main" id="{C76D4C1C-FB69-FF37-F43C-7B6929122119}"/>
                  </a:ext>
                </a:extLst>
              </p:cNvPr>
              <p:cNvSpPr>
                <a:spLocks/>
              </p:cNvSpPr>
              <p:nvPr/>
            </p:nvSpPr>
            <p:spPr bwMode="auto">
              <a:xfrm>
                <a:off x="2418075" y="4664960"/>
                <a:ext cx="307915" cy="49665"/>
              </a:xfrm>
              <a:custGeom>
                <a:avLst/>
                <a:gdLst>
                  <a:gd name="T0" fmla="*/ 212 w 237"/>
                  <a:gd name="T1" fmla="*/ 0 h 38"/>
                  <a:gd name="T2" fmla="*/ 84 w 237"/>
                  <a:gd name="T3" fmla="*/ 0 h 38"/>
                  <a:gd name="T4" fmla="*/ 0 w 237"/>
                  <a:gd name="T5" fmla="*/ 38 h 38"/>
                  <a:gd name="T6" fmla="*/ 237 w 237"/>
                  <a:gd name="T7" fmla="*/ 38 h 38"/>
                  <a:gd name="T8" fmla="*/ 212 w 237"/>
                  <a:gd name="T9" fmla="*/ 0 h 38"/>
                </a:gdLst>
                <a:ahLst/>
                <a:cxnLst>
                  <a:cxn ang="0">
                    <a:pos x="T0" y="T1"/>
                  </a:cxn>
                  <a:cxn ang="0">
                    <a:pos x="T2" y="T3"/>
                  </a:cxn>
                  <a:cxn ang="0">
                    <a:pos x="T4" y="T5"/>
                  </a:cxn>
                  <a:cxn ang="0">
                    <a:pos x="T6" y="T7"/>
                  </a:cxn>
                  <a:cxn ang="0">
                    <a:pos x="T8" y="T9"/>
                  </a:cxn>
                </a:cxnLst>
                <a:rect l="0" t="0" r="r" b="b"/>
                <a:pathLst>
                  <a:path w="237" h="38">
                    <a:moveTo>
                      <a:pt x="212" y="0"/>
                    </a:moveTo>
                    <a:cubicBezTo>
                      <a:pt x="84" y="0"/>
                      <a:pt x="84" y="0"/>
                      <a:pt x="84" y="0"/>
                    </a:cubicBezTo>
                    <a:cubicBezTo>
                      <a:pt x="58" y="10"/>
                      <a:pt x="30" y="23"/>
                      <a:pt x="0" y="38"/>
                    </a:cubicBezTo>
                    <a:cubicBezTo>
                      <a:pt x="237" y="38"/>
                      <a:pt x="237" y="38"/>
                      <a:pt x="237" y="38"/>
                    </a:cubicBezTo>
                    <a:cubicBezTo>
                      <a:pt x="227" y="24"/>
                      <a:pt x="219" y="12"/>
                      <a:pt x="212"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24">
                <a:extLst>
                  <a:ext uri="{FF2B5EF4-FFF2-40B4-BE49-F238E27FC236}">
                    <a16:creationId xmlns:a16="http://schemas.microsoft.com/office/drawing/2014/main" id="{B177F4FC-1CFC-18A3-B203-D0D45656F566}"/>
                  </a:ext>
                </a:extLst>
              </p:cNvPr>
              <p:cNvSpPr>
                <a:spLocks/>
              </p:cNvSpPr>
              <p:nvPr/>
            </p:nvSpPr>
            <p:spPr bwMode="auto">
              <a:xfrm>
                <a:off x="2196717" y="4806856"/>
                <a:ext cx="662657" cy="49665"/>
              </a:xfrm>
              <a:custGeom>
                <a:avLst/>
                <a:gdLst>
                  <a:gd name="T0" fmla="*/ 465 w 509"/>
                  <a:gd name="T1" fmla="*/ 0 h 38"/>
                  <a:gd name="T2" fmla="*/ 52 w 509"/>
                  <a:gd name="T3" fmla="*/ 0 h 38"/>
                  <a:gd name="T4" fmla="*/ 0 w 509"/>
                  <a:gd name="T5" fmla="*/ 38 h 38"/>
                  <a:gd name="T6" fmla="*/ 509 w 509"/>
                  <a:gd name="T7" fmla="*/ 38 h 38"/>
                  <a:gd name="T8" fmla="*/ 465 w 509"/>
                  <a:gd name="T9" fmla="*/ 0 h 38"/>
                </a:gdLst>
                <a:ahLst/>
                <a:cxnLst>
                  <a:cxn ang="0">
                    <a:pos x="T0" y="T1"/>
                  </a:cxn>
                  <a:cxn ang="0">
                    <a:pos x="T2" y="T3"/>
                  </a:cxn>
                  <a:cxn ang="0">
                    <a:pos x="T4" y="T5"/>
                  </a:cxn>
                  <a:cxn ang="0">
                    <a:pos x="T6" y="T7"/>
                  </a:cxn>
                  <a:cxn ang="0">
                    <a:pos x="T8" y="T9"/>
                  </a:cxn>
                </a:cxnLst>
                <a:rect l="0" t="0" r="r" b="b"/>
                <a:pathLst>
                  <a:path w="509" h="38">
                    <a:moveTo>
                      <a:pt x="465" y="0"/>
                    </a:moveTo>
                    <a:cubicBezTo>
                      <a:pt x="52" y="0"/>
                      <a:pt x="52" y="0"/>
                      <a:pt x="52" y="0"/>
                    </a:cubicBezTo>
                    <a:cubicBezTo>
                      <a:pt x="34" y="12"/>
                      <a:pt x="17" y="25"/>
                      <a:pt x="0" y="38"/>
                    </a:cubicBezTo>
                    <a:cubicBezTo>
                      <a:pt x="509" y="38"/>
                      <a:pt x="509" y="38"/>
                      <a:pt x="509" y="38"/>
                    </a:cubicBezTo>
                    <a:cubicBezTo>
                      <a:pt x="493" y="26"/>
                      <a:pt x="479" y="14"/>
                      <a:pt x="465"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125">
                <a:extLst>
                  <a:ext uri="{FF2B5EF4-FFF2-40B4-BE49-F238E27FC236}">
                    <a16:creationId xmlns:a16="http://schemas.microsoft.com/office/drawing/2014/main" id="{77674A47-65B1-AB6C-62DF-9B01795DBD4D}"/>
                  </a:ext>
                </a:extLst>
              </p:cNvPr>
              <p:cNvSpPr>
                <a:spLocks/>
              </p:cNvSpPr>
              <p:nvPr/>
            </p:nvSpPr>
            <p:spPr bwMode="auto">
              <a:xfrm>
                <a:off x="3370198" y="4806856"/>
                <a:ext cx="580356" cy="49665"/>
              </a:xfrm>
              <a:custGeom>
                <a:avLst/>
                <a:gdLst>
                  <a:gd name="T0" fmla="*/ 0 w 446"/>
                  <a:gd name="T1" fmla="*/ 38 h 38"/>
                  <a:gd name="T2" fmla="*/ 446 w 446"/>
                  <a:gd name="T3" fmla="*/ 38 h 38"/>
                  <a:gd name="T4" fmla="*/ 400 w 446"/>
                  <a:gd name="T5" fmla="*/ 0 h 38"/>
                  <a:gd name="T6" fmla="*/ 45 w 446"/>
                  <a:gd name="T7" fmla="*/ 0 h 38"/>
                  <a:gd name="T8" fmla="*/ 0 w 446"/>
                  <a:gd name="T9" fmla="*/ 38 h 38"/>
                </a:gdLst>
                <a:ahLst/>
                <a:cxnLst>
                  <a:cxn ang="0">
                    <a:pos x="T0" y="T1"/>
                  </a:cxn>
                  <a:cxn ang="0">
                    <a:pos x="T2" y="T3"/>
                  </a:cxn>
                  <a:cxn ang="0">
                    <a:pos x="T4" y="T5"/>
                  </a:cxn>
                  <a:cxn ang="0">
                    <a:pos x="T6" y="T7"/>
                  </a:cxn>
                  <a:cxn ang="0">
                    <a:pos x="T8" y="T9"/>
                  </a:cxn>
                </a:cxnLst>
                <a:rect l="0" t="0" r="r" b="b"/>
                <a:pathLst>
                  <a:path w="446" h="38">
                    <a:moveTo>
                      <a:pt x="0" y="38"/>
                    </a:moveTo>
                    <a:cubicBezTo>
                      <a:pt x="446" y="38"/>
                      <a:pt x="446" y="38"/>
                      <a:pt x="446" y="38"/>
                    </a:cubicBezTo>
                    <a:cubicBezTo>
                      <a:pt x="431" y="25"/>
                      <a:pt x="416" y="13"/>
                      <a:pt x="400" y="0"/>
                    </a:cubicBezTo>
                    <a:cubicBezTo>
                      <a:pt x="45" y="0"/>
                      <a:pt x="45" y="0"/>
                      <a:pt x="45" y="0"/>
                    </a:cubicBezTo>
                    <a:cubicBezTo>
                      <a:pt x="31" y="14"/>
                      <a:pt x="17" y="26"/>
                      <a:pt x="0" y="38"/>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26">
                <a:extLst>
                  <a:ext uri="{FF2B5EF4-FFF2-40B4-BE49-F238E27FC236}">
                    <a16:creationId xmlns:a16="http://schemas.microsoft.com/office/drawing/2014/main" id="{0DFF8E1F-FBEC-8859-1202-493707E162BB}"/>
                  </a:ext>
                </a:extLst>
              </p:cNvPr>
              <p:cNvSpPr>
                <a:spLocks/>
              </p:cNvSpPr>
              <p:nvPr/>
            </p:nvSpPr>
            <p:spPr bwMode="auto">
              <a:xfrm>
                <a:off x="2044891" y="4950173"/>
                <a:ext cx="2044723" cy="49665"/>
              </a:xfrm>
              <a:custGeom>
                <a:avLst/>
                <a:gdLst>
                  <a:gd name="T0" fmla="*/ 1535 w 1569"/>
                  <a:gd name="T1" fmla="*/ 0 h 38"/>
                  <a:gd name="T2" fmla="*/ 36 w 1569"/>
                  <a:gd name="T3" fmla="*/ 0 h 38"/>
                  <a:gd name="T4" fmla="*/ 0 w 1569"/>
                  <a:gd name="T5" fmla="*/ 38 h 38"/>
                  <a:gd name="T6" fmla="*/ 1569 w 1569"/>
                  <a:gd name="T7" fmla="*/ 38 h 38"/>
                  <a:gd name="T8" fmla="*/ 1535 w 1569"/>
                  <a:gd name="T9" fmla="*/ 0 h 38"/>
                </a:gdLst>
                <a:ahLst/>
                <a:cxnLst>
                  <a:cxn ang="0">
                    <a:pos x="T0" y="T1"/>
                  </a:cxn>
                  <a:cxn ang="0">
                    <a:pos x="T2" y="T3"/>
                  </a:cxn>
                  <a:cxn ang="0">
                    <a:pos x="T4" y="T5"/>
                  </a:cxn>
                  <a:cxn ang="0">
                    <a:pos x="T6" y="T7"/>
                  </a:cxn>
                  <a:cxn ang="0">
                    <a:pos x="T8" y="T9"/>
                  </a:cxn>
                </a:cxnLst>
                <a:rect l="0" t="0" r="r" b="b"/>
                <a:pathLst>
                  <a:path w="1569" h="38">
                    <a:moveTo>
                      <a:pt x="1535" y="0"/>
                    </a:moveTo>
                    <a:cubicBezTo>
                      <a:pt x="36" y="0"/>
                      <a:pt x="36" y="0"/>
                      <a:pt x="36" y="0"/>
                    </a:cubicBezTo>
                    <a:cubicBezTo>
                      <a:pt x="24" y="12"/>
                      <a:pt x="12" y="25"/>
                      <a:pt x="0" y="38"/>
                    </a:cubicBezTo>
                    <a:cubicBezTo>
                      <a:pt x="1569" y="38"/>
                      <a:pt x="1569" y="38"/>
                      <a:pt x="1569" y="38"/>
                    </a:cubicBezTo>
                    <a:cubicBezTo>
                      <a:pt x="1558" y="25"/>
                      <a:pt x="1547" y="12"/>
                      <a:pt x="1535"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27">
                <a:extLst>
                  <a:ext uri="{FF2B5EF4-FFF2-40B4-BE49-F238E27FC236}">
                    <a16:creationId xmlns:a16="http://schemas.microsoft.com/office/drawing/2014/main" id="{5B022F6D-6273-B8FE-FAFE-459E5257FFBE}"/>
                  </a:ext>
                </a:extLst>
              </p:cNvPr>
              <p:cNvSpPr>
                <a:spLocks/>
              </p:cNvSpPr>
              <p:nvPr/>
            </p:nvSpPr>
            <p:spPr bwMode="auto">
              <a:xfrm>
                <a:off x="1937050" y="5092068"/>
                <a:ext cx="2261824" cy="49665"/>
              </a:xfrm>
              <a:custGeom>
                <a:avLst/>
                <a:gdLst>
                  <a:gd name="T0" fmla="*/ 1709 w 1736"/>
                  <a:gd name="T1" fmla="*/ 0 h 38"/>
                  <a:gd name="T2" fmla="*/ 26 w 1736"/>
                  <a:gd name="T3" fmla="*/ 0 h 38"/>
                  <a:gd name="T4" fmla="*/ 0 w 1736"/>
                  <a:gd name="T5" fmla="*/ 38 h 38"/>
                  <a:gd name="T6" fmla="*/ 1736 w 1736"/>
                  <a:gd name="T7" fmla="*/ 38 h 38"/>
                  <a:gd name="T8" fmla="*/ 1709 w 1736"/>
                  <a:gd name="T9" fmla="*/ 0 h 38"/>
                </a:gdLst>
                <a:ahLst/>
                <a:cxnLst>
                  <a:cxn ang="0">
                    <a:pos x="T0" y="T1"/>
                  </a:cxn>
                  <a:cxn ang="0">
                    <a:pos x="T2" y="T3"/>
                  </a:cxn>
                  <a:cxn ang="0">
                    <a:pos x="T4" y="T5"/>
                  </a:cxn>
                  <a:cxn ang="0">
                    <a:pos x="T6" y="T7"/>
                  </a:cxn>
                  <a:cxn ang="0">
                    <a:pos x="T8" y="T9"/>
                  </a:cxn>
                </a:cxnLst>
                <a:rect l="0" t="0" r="r" b="b"/>
                <a:pathLst>
                  <a:path w="1736" h="38">
                    <a:moveTo>
                      <a:pt x="1709" y="0"/>
                    </a:moveTo>
                    <a:cubicBezTo>
                      <a:pt x="26" y="0"/>
                      <a:pt x="26" y="0"/>
                      <a:pt x="26" y="0"/>
                    </a:cubicBezTo>
                    <a:cubicBezTo>
                      <a:pt x="17" y="12"/>
                      <a:pt x="8" y="25"/>
                      <a:pt x="0" y="38"/>
                    </a:cubicBezTo>
                    <a:cubicBezTo>
                      <a:pt x="1736" y="38"/>
                      <a:pt x="1736" y="38"/>
                      <a:pt x="1736" y="38"/>
                    </a:cubicBezTo>
                    <a:cubicBezTo>
                      <a:pt x="1727" y="25"/>
                      <a:pt x="1718" y="13"/>
                      <a:pt x="1709"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28">
                <a:extLst>
                  <a:ext uri="{FF2B5EF4-FFF2-40B4-BE49-F238E27FC236}">
                    <a16:creationId xmlns:a16="http://schemas.microsoft.com/office/drawing/2014/main" id="{E51C9FE6-9BA1-DE5A-4EC3-9987615E9C2B}"/>
                  </a:ext>
                </a:extLst>
              </p:cNvPr>
              <p:cNvSpPr>
                <a:spLocks/>
              </p:cNvSpPr>
              <p:nvPr/>
            </p:nvSpPr>
            <p:spPr bwMode="auto">
              <a:xfrm>
                <a:off x="1856167" y="5233965"/>
                <a:ext cx="2432100" cy="49665"/>
              </a:xfrm>
              <a:custGeom>
                <a:avLst/>
                <a:gdLst>
                  <a:gd name="T0" fmla="*/ 0 w 1867"/>
                  <a:gd name="T1" fmla="*/ 38 h 38"/>
                  <a:gd name="T2" fmla="*/ 1867 w 1867"/>
                  <a:gd name="T3" fmla="*/ 38 h 38"/>
                  <a:gd name="T4" fmla="*/ 1844 w 1867"/>
                  <a:gd name="T5" fmla="*/ 0 h 38"/>
                  <a:gd name="T6" fmla="*/ 20 w 1867"/>
                  <a:gd name="T7" fmla="*/ 0 h 38"/>
                  <a:gd name="T8" fmla="*/ 0 w 1867"/>
                  <a:gd name="T9" fmla="*/ 38 h 38"/>
                </a:gdLst>
                <a:ahLst/>
                <a:cxnLst>
                  <a:cxn ang="0">
                    <a:pos x="T0" y="T1"/>
                  </a:cxn>
                  <a:cxn ang="0">
                    <a:pos x="T2" y="T3"/>
                  </a:cxn>
                  <a:cxn ang="0">
                    <a:pos x="T4" y="T5"/>
                  </a:cxn>
                  <a:cxn ang="0">
                    <a:pos x="T6" y="T7"/>
                  </a:cxn>
                  <a:cxn ang="0">
                    <a:pos x="T8" y="T9"/>
                  </a:cxn>
                </a:cxnLst>
                <a:rect l="0" t="0" r="r" b="b"/>
                <a:pathLst>
                  <a:path w="1867" h="38">
                    <a:moveTo>
                      <a:pt x="0" y="38"/>
                    </a:moveTo>
                    <a:cubicBezTo>
                      <a:pt x="1867" y="38"/>
                      <a:pt x="1867" y="38"/>
                      <a:pt x="1867" y="38"/>
                    </a:cubicBezTo>
                    <a:cubicBezTo>
                      <a:pt x="1859" y="26"/>
                      <a:pt x="1852" y="13"/>
                      <a:pt x="1844" y="0"/>
                    </a:cubicBezTo>
                    <a:cubicBezTo>
                      <a:pt x="20" y="0"/>
                      <a:pt x="20" y="0"/>
                      <a:pt x="20" y="0"/>
                    </a:cubicBezTo>
                    <a:cubicBezTo>
                      <a:pt x="13" y="13"/>
                      <a:pt x="7" y="25"/>
                      <a:pt x="0" y="38"/>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29">
                <a:extLst>
                  <a:ext uri="{FF2B5EF4-FFF2-40B4-BE49-F238E27FC236}">
                    <a16:creationId xmlns:a16="http://schemas.microsoft.com/office/drawing/2014/main" id="{CFF409DD-7DF5-E5B2-052C-A91BA6EE4ACF}"/>
                  </a:ext>
                </a:extLst>
              </p:cNvPr>
              <p:cNvSpPr>
                <a:spLocks/>
              </p:cNvSpPr>
              <p:nvPr/>
            </p:nvSpPr>
            <p:spPr bwMode="auto">
              <a:xfrm>
                <a:off x="1799408" y="5375861"/>
                <a:ext cx="2562644" cy="51083"/>
              </a:xfrm>
              <a:custGeom>
                <a:avLst/>
                <a:gdLst>
                  <a:gd name="T0" fmla="*/ 0 w 1968"/>
                  <a:gd name="T1" fmla="*/ 39 h 39"/>
                  <a:gd name="T2" fmla="*/ 1968 w 1968"/>
                  <a:gd name="T3" fmla="*/ 39 h 39"/>
                  <a:gd name="T4" fmla="*/ 1949 w 1968"/>
                  <a:gd name="T5" fmla="*/ 0 h 39"/>
                  <a:gd name="T6" fmla="*/ 14 w 1968"/>
                  <a:gd name="T7" fmla="*/ 0 h 39"/>
                  <a:gd name="T8" fmla="*/ 0 w 1968"/>
                  <a:gd name="T9" fmla="*/ 39 h 39"/>
                </a:gdLst>
                <a:ahLst/>
                <a:cxnLst>
                  <a:cxn ang="0">
                    <a:pos x="T0" y="T1"/>
                  </a:cxn>
                  <a:cxn ang="0">
                    <a:pos x="T2" y="T3"/>
                  </a:cxn>
                  <a:cxn ang="0">
                    <a:pos x="T4" y="T5"/>
                  </a:cxn>
                  <a:cxn ang="0">
                    <a:pos x="T6" y="T7"/>
                  </a:cxn>
                  <a:cxn ang="0">
                    <a:pos x="T8" y="T9"/>
                  </a:cxn>
                </a:cxnLst>
                <a:rect l="0" t="0" r="r" b="b"/>
                <a:pathLst>
                  <a:path w="1968" h="39">
                    <a:moveTo>
                      <a:pt x="0" y="39"/>
                    </a:moveTo>
                    <a:cubicBezTo>
                      <a:pt x="1968" y="39"/>
                      <a:pt x="1968" y="39"/>
                      <a:pt x="1968" y="39"/>
                    </a:cubicBezTo>
                    <a:cubicBezTo>
                      <a:pt x="1962" y="26"/>
                      <a:pt x="1956" y="13"/>
                      <a:pt x="1949" y="0"/>
                    </a:cubicBezTo>
                    <a:cubicBezTo>
                      <a:pt x="14" y="0"/>
                      <a:pt x="14" y="0"/>
                      <a:pt x="14" y="0"/>
                    </a:cubicBezTo>
                    <a:cubicBezTo>
                      <a:pt x="9" y="13"/>
                      <a:pt x="5" y="26"/>
                      <a:pt x="0" y="39"/>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30">
                <a:extLst>
                  <a:ext uri="{FF2B5EF4-FFF2-40B4-BE49-F238E27FC236}">
                    <a16:creationId xmlns:a16="http://schemas.microsoft.com/office/drawing/2014/main" id="{C73BD36E-298D-C037-80C9-F960C439C1B3}"/>
                  </a:ext>
                </a:extLst>
              </p:cNvPr>
              <p:cNvSpPr>
                <a:spLocks/>
              </p:cNvSpPr>
              <p:nvPr/>
            </p:nvSpPr>
            <p:spPr bwMode="auto">
              <a:xfrm>
                <a:off x="1759677" y="5519175"/>
                <a:ext cx="2666229" cy="49665"/>
              </a:xfrm>
              <a:custGeom>
                <a:avLst/>
                <a:gdLst>
                  <a:gd name="T0" fmla="*/ 0 w 2046"/>
                  <a:gd name="T1" fmla="*/ 38 h 38"/>
                  <a:gd name="T2" fmla="*/ 2046 w 2046"/>
                  <a:gd name="T3" fmla="*/ 38 h 38"/>
                  <a:gd name="T4" fmla="*/ 2030 w 2046"/>
                  <a:gd name="T5" fmla="*/ 0 h 38"/>
                  <a:gd name="T6" fmla="*/ 9 w 2046"/>
                  <a:gd name="T7" fmla="*/ 0 h 38"/>
                  <a:gd name="T8" fmla="*/ 0 w 2046"/>
                  <a:gd name="T9" fmla="*/ 38 h 38"/>
                </a:gdLst>
                <a:ahLst/>
                <a:cxnLst>
                  <a:cxn ang="0">
                    <a:pos x="T0" y="T1"/>
                  </a:cxn>
                  <a:cxn ang="0">
                    <a:pos x="T2" y="T3"/>
                  </a:cxn>
                  <a:cxn ang="0">
                    <a:pos x="T4" y="T5"/>
                  </a:cxn>
                  <a:cxn ang="0">
                    <a:pos x="T6" y="T7"/>
                  </a:cxn>
                  <a:cxn ang="0">
                    <a:pos x="T8" y="T9"/>
                  </a:cxn>
                </a:cxnLst>
                <a:rect l="0" t="0" r="r" b="b"/>
                <a:pathLst>
                  <a:path w="2046" h="38">
                    <a:moveTo>
                      <a:pt x="0" y="38"/>
                    </a:moveTo>
                    <a:cubicBezTo>
                      <a:pt x="2046" y="38"/>
                      <a:pt x="2046" y="38"/>
                      <a:pt x="2046" y="38"/>
                    </a:cubicBezTo>
                    <a:cubicBezTo>
                      <a:pt x="2042" y="26"/>
                      <a:pt x="2036" y="13"/>
                      <a:pt x="2030" y="0"/>
                    </a:cubicBezTo>
                    <a:cubicBezTo>
                      <a:pt x="9" y="0"/>
                      <a:pt x="9" y="0"/>
                      <a:pt x="9" y="0"/>
                    </a:cubicBezTo>
                    <a:cubicBezTo>
                      <a:pt x="6" y="12"/>
                      <a:pt x="3" y="25"/>
                      <a:pt x="0" y="38"/>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31">
                <a:extLst>
                  <a:ext uri="{FF2B5EF4-FFF2-40B4-BE49-F238E27FC236}">
                    <a16:creationId xmlns:a16="http://schemas.microsoft.com/office/drawing/2014/main" id="{23608076-DD4A-6433-5643-C1AA8E944C7B}"/>
                  </a:ext>
                </a:extLst>
              </p:cNvPr>
              <p:cNvSpPr>
                <a:spLocks/>
              </p:cNvSpPr>
              <p:nvPr/>
            </p:nvSpPr>
            <p:spPr bwMode="auto">
              <a:xfrm>
                <a:off x="2697611" y="4532996"/>
                <a:ext cx="414337" cy="435622"/>
              </a:xfrm>
              <a:custGeom>
                <a:avLst/>
                <a:gdLst>
                  <a:gd name="T0" fmla="*/ 51 w 292"/>
                  <a:gd name="T1" fmla="*/ 0 h 307"/>
                  <a:gd name="T2" fmla="*/ 0 w 292"/>
                  <a:gd name="T3" fmla="*/ 51 h 307"/>
                  <a:gd name="T4" fmla="*/ 137 w 292"/>
                  <a:gd name="T5" fmla="*/ 307 h 307"/>
                  <a:gd name="T6" fmla="*/ 292 w 292"/>
                  <a:gd name="T7" fmla="*/ 173 h 307"/>
                  <a:gd name="T8" fmla="*/ 51 w 292"/>
                  <a:gd name="T9" fmla="*/ 0 h 307"/>
                </a:gdLst>
                <a:ahLst/>
                <a:cxnLst>
                  <a:cxn ang="0">
                    <a:pos x="T0" y="T1"/>
                  </a:cxn>
                  <a:cxn ang="0">
                    <a:pos x="T2" y="T3"/>
                  </a:cxn>
                  <a:cxn ang="0">
                    <a:pos x="T4" y="T5"/>
                  </a:cxn>
                  <a:cxn ang="0">
                    <a:pos x="T6" y="T7"/>
                  </a:cxn>
                  <a:cxn ang="0">
                    <a:pos x="T8" y="T9"/>
                  </a:cxn>
                </a:cxnLst>
                <a:rect l="0" t="0" r="r" b="b"/>
                <a:pathLst>
                  <a:path w="292" h="307">
                    <a:moveTo>
                      <a:pt x="51" y="0"/>
                    </a:moveTo>
                    <a:lnTo>
                      <a:pt x="0" y="51"/>
                    </a:lnTo>
                    <a:lnTo>
                      <a:pt x="137" y="307"/>
                    </a:lnTo>
                    <a:lnTo>
                      <a:pt x="292" y="173"/>
                    </a:lnTo>
                    <a:lnTo>
                      <a:pt x="51"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32">
                <a:extLst>
                  <a:ext uri="{FF2B5EF4-FFF2-40B4-BE49-F238E27FC236}">
                    <a16:creationId xmlns:a16="http://schemas.microsoft.com/office/drawing/2014/main" id="{135C65C7-3F8E-3AB5-46FE-5A2844545C5B}"/>
                  </a:ext>
                </a:extLst>
              </p:cNvPr>
              <p:cNvSpPr>
                <a:spLocks/>
              </p:cNvSpPr>
              <p:nvPr/>
            </p:nvSpPr>
            <p:spPr bwMode="auto">
              <a:xfrm>
                <a:off x="3106272" y="4532996"/>
                <a:ext cx="414337" cy="435622"/>
              </a:xfrm>
              <a:custGeom>
                <a:avLst/>
                <a:gdLst>
                  <a:gd name="T0" fmla="*/ 242 w 292"/>
                  <a:gd name="T1" fmla="*/ 0 h 307"/>
                  <a:gd name="T2" fmla="*/ 292 w 292"/>
                  <a:gd name="T3" fmla="*/ 51 h 307"/>
                  <a:gd name="T4" fmla="*/ 156 w 292"/>
                  <a:gd name="T5" fmla="*/ 307 h 307"/>
                  <a:gd name="T6" fmla="*/ 0 w 292"/>
                  <a:gd name="T7" fmla="*/ 173 h 307"/>
                  <a:gd name="T8" fmla="*/ 242 w 292"/>
                  <a:gd name="T9" fmla="*/ 0 h 307"/>
                </a:gdLst>
                <a:ahLst/>
                <a:cxnLst>
                  <a:cxn ang="0">
                    <a:pos x="T0" y="T1"/>
                  </a:cxn>
                  <a:cxn ang="0">
                    <a:pos x="T2" y="T3"/>
                  </a:cxn>
                  <a:cxn ang="0">
                    <a:pos x="T4" y="T5"/>
                  </a:cxn>
                  <a:cxn ang="0">
                    <a:pos x="T6" y="T7"/>
                  </a:cxn>
                  <a:cxn ang="0">
                    <a:pos x="T8" y="T9"/>
                  </a:cxn>
                </a:cxnLst>
                <a:rect l="0" t="0" r="r" b="b"/>
                <a:pathLst>
                  <a:path w="292" h="307">
                    <a:moveTo>
                      <a:pt x="242" y="0"/>
                    </a:moveTo>
                    <a:lnTo>
                      <a:pt x="292" y="51"/>
                    </a:lnTo>
                    <a:lnTo>
                      <a:pt x="156" y="307"/>
                    </a:lnTo>
                    <a:lnTo>
                      <a:pt x="0" y="173"/>
                    </a:lnTo>
                    <a:lnTo>
                      <a:pt x="242"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33">
                <a:extLst>
                  <a:ext uri="{FF2B5EF4-FFF2-40B4-BE49-F238E27FC236}">
                    <a16:creationId xmlns:a16="http://schemas.microsoft.com/office/drawing/2014/main" id="{7DCCE586-6D29-D0E9-4DA0-935C7E495027}"/>
                  </a:ext>
                </a:extLst>
              </p:cNvPr>
              <p:cNvSpPr>
                <a:spLocks/>
              </p:cNvSpPr>
              <p:nvPr/>
            </p:nvSpPr>
            <p:spPr bwMode="auto">
              <a:xfrm>
                <a:off x="2310235" y="5661071"/>
                <a:ext cx="1604845" cy="49665"/>
              </a:xfrm>
              <a:custGeom>
                <a:avLst/>
                <a:gdLst>
                  <a:gd name="T0" fmla="*/ 1231 w 1231"/>
                  <a:gd name="T1" fmla="*/ 0 h 38"/>
                  <a:gd name="T2" fmla="*/ 0 w 1231"/>
                  <a:gd name="T3" fmla="*/ 0 h 38"/>
                  <a:gd name="T4" fmla="*/ 1 w 1231"/>
                  <a:gd name="T5" fmla="*/ 7 h 38"/>
                  <a:gd name="T6" fmla="*/ 6 w 1231"/>
                  <a:gd name="T7" fmla="*/ 38 h 38"/>
                  <a:gd name="T8" fmla="*/ 1225 w 1231"/>
                  <a:gd name="T9" fmla="*/ 38 h 38"/>
                  <a:gd name="T10" fmla="*/ 1229 w 1231"/>
                  <a:gd name="T11" fmla="*/ 16 h 38"/>
                  <a:gd name="T12" fmla="*/ 1231 w 1231"/>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1231" h="38">
                    <a:moveTo>
                      <a:pt x="1231" y="0"/>
                    </a:moveTo>
                    <a:cubicBezTo>
                      <a:pt x="0" y="0"/>
                      <a:pt x="0" y="0"/>
                      <a:pt x="0" y="0"/>
                    </a:cubicBezTo>
                    <a:cubicBezTo>
                      <a:pt x="1" y="2"/>
                      <a:pt x="1" y="5"/>
                      <a:pt x="1" y="7"/>
                    </a:cubicBezTo>
                    <a:cubicBezTo>
                      <a:pt x="3" y="17"/>
                      <a:pt x="4" y="28"/>
                      <a:pt x="6" y="38"/>
                    </a:cubicBezTo>
                    <a:cubicBezTo>
                      <a:pt x="1225" y="38"/>
                      <a:pt x="1225" y="38"/>
                      <a:pt x="1225" y="38"/>
                    </a:cubicBezTo>
                    <a:cubicBezTo>
                      <a:pt x="1226" y="31"/>
                      <a:pt x="1227" y="24"/>
                      <a:pt x="1229" y="16"/>
                    </a:cubicBezTo>
                    <a:cubicBezTo>
                      <a:pt x="1229" y="11"/>
                      <a:pt x="1230" y="5"/>
                      <a:pt x="1231"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34">
                <a:extLst>
                  <a:ext uri="{FF2B5EF4-FFF2-40B4-BE49-F238E27FC236}">
                    <a16:creationId xmlns:a16="http://schemas.microsoft.com/office/drawing/2014/main" id="{E723E111-6798-6F7D-34B6-AA237492E55C}"/>
                  </a:ext>
                </a:extLst>
              </p:cNvPr>
              <p:cNvSpPr>
                <a:spLocks/>
              </p:cNvSpPr>
              <p:nvPr/>
            </p:nvSpPr>
            <p:spPr bwMode="auto">
              <a:xfrm>
                <a:off x="1736974" y="5661071"/>
                <a:ext cx="512246" cy="49665"/>
              </a:xfrm>
              <a:custGeom>
                <a:avLst/>
                <a:gdLst>
                  <a:gd name="T0" fmla="*/ 386 w 394"/>
                  <a:gd name="T1" fmla="*/ 0 h 38"/>
                  <a:gd name="T2" fmla="*/ 5 w 394"/>
                  <a:gd name="T3" fmla="*/ 0 h 38"/>
                  <a:gd name="T4" fmla="*/ 0 w 394"/>
                  <a:gd name="T5" fmla="*/ 38 h 38"/>
                  <a:gd name="T6" fmla="*/ 394 w 394"/>
                  <a:gd name="T7" fmla="*/ 38 h 38"/>
                  <a:gd name="T8" fmla="*/ 390 w 394"/>
                  <a:gd name="T9" fmla="*/ 17 h 38"/>
                  <a:gd name="T10" fmla="*/ 386 w 394"/>
                  <a:gd name="T11" fmla="*/ 0 h 38"/>
                </a:gdLst>
                <a:ahLst/>
                <a:cxnLst>
                  <a:cxn ang="0">
                    <a:pos x="T0" y="T1"/>
                  </a:cxn>
                  <a:cxn ang="0">
                    <a:pos x="T2" y="T3"/>
                  </a:cxn>
                  <a:cxn ang="0">
                    <a:pos x="T4" y="T5"/>
                  </a:cxn>
                  <a:cxn ang="0">
                    <a:pos x="T6" y="T7"/>
                  </a:cxn>
                  <a:cxn ang="0">
                    <a:pos x="T8" y="T9"/>
                  </a:cxn>
                  <a:cxn ang="0">
                    <a:pos x="T10" y="T11"/>
                  </a:cxn>
                </a:cxnLst>
                <a:rect l="0" t="0" r="r" b="b"/>
                <a:pathLst>
                  <a:path w="394" h="38">
                    <a:moveTo>
                      <a:pt x="386" y="0"/>
                    </a:moveTo>
                    <a:cubicBezTo>
                      <a:pt x="5" y="0"/>
                      <a:pt x="5" y="0"/>
                      <a:pt x="5" y="0"/>
                    </a:cubicBezTo>
                    <a:cubicBezTo>
                      <a:pt x="3" y="13"/>
                      <a:pt x="1" y="25"/>
                      <a:pt x="0" y="38"/>
                    </a:cubicBezTo>
                    <a:cubicBezTo>
                      <a:pt x="394" y="38"/>
                      <a:pt x="394" y="38"/>
                      <a:pt x="394" y="38"/>
                    </a:cubicBezTo>
                    <a:cubicBezTo>
                      <a:pt x="392" y="31"/>
                      <a:pt x="391" y="24"/>
                      <a:pt x="390" y="17"/>
                    </a:cubicBezTo>
                    <a:cubicBezTo>
                      <a:pt x="388" y="11"/>
                      <a:pt x="387" y="6"/>
                      <a:pt x="386"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35">
                <a:extLst>
                  <a:ext uri="{FF2B5EF4-FFF2-40B4-BE49-F238E27FC236}">
                    <a16:creationId xmlns:a16="http://schemas.microsoft.com/office/drawing/2014/main" id="{D5BE35A8-E604-E61A-03E1-13008E699F33}"/>
                  </a:ext>
                </a:extLst>
              </p:cNvPr>
              <p:cNvSpPr>
                <a:spLocks/>
              </p:cNvSpPr>
              <p:nvPr/>
            </p:nvSpPr>
            <p:spPr bwMode="auto">
              <a:xfrm>
                <a:off x="3977515" y="5661071"/>
                <a:ext cx="499474" cy="49665"/>
              </a:xfrm>
              <a:custGeom>
                <a:avLst/>
                <a:gdLst>
                  <a:gd name="T0" fmla="*/ 0 w 384"/>
                  <a:gd name="T1" fmla="*/ 38 h 38"/>
                  <a:gd name="T2" fmla="*/ 384 w 384"/>
                  <a:gd name="T3" fmla="*/ 38 h 38"/>
                  <a:gd name="T4" fmla="*/ 371 w 384"/>
                  <a:gd name="T5" fmla="*/ 0 h 38"/>
                  <a:gd name="T6" fmla="*/ 8 w 384"/>
                  <a:gd name="T7" fmla="*/ 0 h 38"/>
                  <a:gd name="T8" fmla="*/ 2 w 384"/>
                  <a:gd name="T9" fmla="*/ 26 h 38"/>
                  <a:gd name="T10" fmla="*/ 0 w 384"/>
                  <a:gd name="T11" fmla="*/ 38 h 38"/>
                </a:gdLst>
                <a:ahLst/>
                <a:cxnLst>
                  <a:cxn ang="0">
                    <a:pos x="T0" y="T1"/>
                  </a:cxn>
                  <a:cxn ang="0">
                    <a:pos x="T2" y="T3"/>
                  </a:cxn>
                  <a:cxn ang="0">
                    <a:pos x="T4" y="T5"/>
                  </a:cxn>
                  <a:cxn ang="0">
                    <a:pos x="T6" y="T7"/>
                  </a:cxn>
                  <a:cxn ang="0">
                    <a:pos x="T8" y="T9"/>
                  </a:cxn>
                  <a:cxn ang="0">
                    <a:pos x="T10" y="T11"/>
                  </a:cxn>
                </a:cxnLst>
                <a:rect l="0" t="0" r="r" b="b"/>
                <a:pathLst>
                  <a:path w="384" h="38">
                    <a:moveTo>
                      <a:pt x="0" y="38"/>
                    </a:moveTo>
                    <a:cubicBezTo>
                      <a:pt x="384" y="38"/>
                      <a:pt x="384" y="38"/>
                      <a:pt x="384" y="38"/>
                    </a:cubicBezTo>
                    <a:cubicBezTo>
                      <a:pt x="381" y="28"/>
                      <a:pt x="377" y="15"/>
                      <a:pt x="371" y="0"/>
                    </a:cubicBezTo>
                    <a:cubicBezTo>
                      <a:pt x="8" y="0"/>
                      <a:pt x="8" y="0"/>
                      <a:pt x="8" y="0"/>
                    </a:cubicBezTo>
                    <a:cubicBezTo>
                      <a:pt x="6" y="9"/>
                      <a:pt x="4" y="18"/>
                      <a:pt x="2" y="26"/>
                    </a:cubicBezTo>
                    <a:cubicBezTo>
                      <a:pt x="2" y="30"/>
                      <a:pt x="1" y="34"/>
                      <a:pt x="0" y="38"/>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36">
                <a:extLst>
                  <a:ext uri="{FF2B5EF4-FFF2-40B4-BE49-F238E27FC236}">
                    <a16:creationId xmlns:a16="http://schemas.microsoft.com/office/drawing/2014/main" id="{284043A1-67E4-D07A-341A-A59D4CA31B55}"/>
                  </a:ext>
                </a:extLst>
              </p:cNvPr>
              <p:cNvSpPr>
                <a:spLocks/>
              </p:cNvSpPr>
              <p:nvPr/>
            </p:nvSpPr>
            <p:spPr bwMode="auto">
              <a:xfrm>
                <a:off x="2050564" y="5202747"/>
                <a:ext cx="259671" cy="458324"/>
              </a:xfrm>
              <a:custGeom>
                <a:avLst/>
                <a:gdLst>
                  <a:gd name="T0" fmla="*/ 187 w 200"/>
                  <a:gd name="T1" fmla="*/ 294 h 352"/>
                  <a:gd name="T2" fmla="*/ 167 w 200"/>
                  <a:gd name="T3" fmla="*/ 231 h 352"/>
                  <a:gd name="T4" fmla="*/ 141 w 200"/>
                  <a:gd name="T5" fmla="*/ 172 h 352"/>
                  <a:gd name="T6" fmla="*/ 112 w 200"/>
                  <a:gd name="T7" fmla="*/ 120 h 352"/>
                  <a:gd name="T8" fmla="*/ 81 w 200"/>
                  <a:gd name="T9" fmla="*/ 76 h 352"/>
                  <a:gd name="T10" fmla="*/ 25 w 200"/>
                  <a:gd name="T11" fmla="*/ 18 h 352"/>
                  <a:gd name="T12" fmla="*/ 0 w 200"/>
                  <a:gd name="T13" fmla="*/ 0 h 352"/>
                  <a:gd name="T14" fmla="*/ 17 w 200"/>
                  <a:gd name="T15" fmla="*/ 25 h 352"/>
                  <a:gd name="T16" fmla="*/ 34 w 200"/>
                  <a:gd name="T17" fmla="*/ 54 h 352"/>
                  <a:gd name="T18" fmla="*/ 54 w 200"/>
                  <a:gd name="T19" fmla="*/ 93 h 352"/>
                  <a:gd name="T20" fmla="*/ 76 w 200"/>
                  <a:gd name="T21" fmla="*/ 139 h 352"/>
                  <a:gd name="T22" fmla="*/ 97 w 200"/>
                  <a:gd name="T23" fmla="*/ 191 h 352"/>
                  <a:gd name="T24" fmla="*/ 117 w 200"/>
                  <a:gd name="T25" fmla="*/ 249 h 352"/>
                  <a:gd name="T26" fmla="*/ 134 w 200"/>
                  <a:gd name="T27" fmla="*/ 308 h 352"/>
                  <a:gd name="T28" fmla="*/ 145 w 200"/>
                  <a:gd name="T29" fmla="*/ 352 h 352"/>
                  <a:gd name="T30" fmla="*/ 200 w 200"/>
                  <a:gd name="T31" fmla="*/ 352 h 352"/>
                  <a:gd name="T32" fmla="*/ 187 w 200"/>
                  <a:gd name="T33" fmla="*/ 29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52">
                    <a:moveTo>
                      <a:pt x="187" y="294"/>
                    </a:moveTo>
                    <a:cubicBezTo>
                      <a:pt x="182" y="273"/>
                      <a:pt x="174" y="252"/>
                      <a:pt x="167" y="231"/>
                    </a:cubicBezTo>
                    <a:cubicBezTo>
                      <a:pt x="159" y="211"/>
                      <a:pt x="151" y="191"/>
                      <a:pt x="141" y="172"/>
                    </a:cubicBezTo>
                    <a:cubicBezTo>
                      <a:pt x="132" y="153"/>
                      <a:pt x="122" y="136"/>
                      <a:pt x="112" y="120"/>
                    </a:cubicBezTo>
                    <a:cubicBezTo>
                      <a:pt x="102" y="103"/>
                      <a:pt x="91" y="89"/>
                      <a:pt x="81" y="76"/>
                    </a:cubicBezTo>
                    <a:cubicBezTo>
                      <a:pt x="60" y="50"/>
                      <a:pt x="40" y="30"/>
                      <a:pt x="25" y="18"/>
                    </a:cubicBezTo>
                    <a:cubicBezTo>
                      <a:pt x="10" y="6"/>
                      <a:pt x="0" y="0"/>
                      <a:pt x="0" y="0"/>
                    </a:cubicBezTo>
                    <a:cubicBezTo>
                      <a:pt x="0" y="0"/>
                      <a:pt x="7" y="9"/>
                      <a:pt x="17" y="25"/>
                    </a:cubicBezTo>
                    <a:cubicBezTo>
                      <a:pt x="22" y="33"/>
                      <a:pt x="27" y="43"/>
                      <a:pt x="34" y="54"/>
                    </a:cubicBezTo>
                    <a:cubicBezTo>
                      <a:pt x="40" y="65"/>
                      <a:pt x="47" y="79"/>
                      <a:pt x="54" y="93"/>
                    </a:cubicBezTo>
                    <a:cubicBezTo>
                      <a:pt x="61" y="107"/>
                      <a:pt x="69" y="122"/>
                      <a:pt x="76" y="139"/>
                    </a:cubicBezTo>
                    <a:cubicBezTo>
                      <a:pt x="83" y="155"/>
                      <a:pt x="89" y="173"/>
                      <a:pt x="97" y="191"/>
                    </a:cubicBezTo>
                    <a:cubicBezTo>
                      <a:pt x="104" y="210"/>
                      <a:pt x="109" y="229"/>
                      <a:pt x="117" y="249"/>
                    </a:cubicBezTo>
                    <a:cubicBezTo>
                      <a:pt x="122" y="268"/>
                      <a:pt x="129" y="288"/>
                      <a:pt x="134" y="308"/>
                    </a:cubicBezTo>
                    <a:cubicBezTo>
                      <a:pt x="137" y="323"/>
                      <a:pt x="141" y="338"/>
                      <a:pt x="145" y="352"/>
                    </a:cubicBezTo>
                    <a:cubicBezTo>
                      <a:pt x="200" y="352"/>
                      <a:pt x="200" y="352"/>
                      <a:pt x="200" y="352"/>
                    </a:cubicBezTo>
                    <a:cubicBezTo>
                      <a:pt x="197" y="333"/>
                      <a:pt x="191" y="314"/>
                      <a:pt x="187" y="294"/>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37">
                <a:extLst>
                  <a:ext uri="{FF2B5EF4-FFF2-40B4-BE49-F238E27FC236}">
                    <a16:creationId xmlns:a16="http://schemas.microsoft.com/office/drawing/2014/main" id="{D9F900F3-735B-5108-F31A-AEFF26C1C188}"/>
                  </a:ext>
                </a:extLst>
              </p:cNvPr>
              <p:cNvSpPr>
                <a:spLocks/>
              </p:cNvSpPr>
              <p:nvPr/>
            </p:nvSpPr>
            <p:spPr bwMode="auto">
              <a:xfrm>
                <a:off x="2239287" y="5661071"/>
                <a:ext cx="79462" cy="49665"/>
              </a:xfrm>
              <a:custGeom>
                <a:avLst/>
                <a:gdLst>
                  <a:gd name="T0" fmla="*/ 55 w 61"/>
                  <a:gd name="T1" fmla="*/ 0 h 38"/>
                  <a:gd name="T2" fmla="*/ 0 w 61"/>
                  <a:gd name="T3" fmla="*/ 0 h 38"/>
                  <a:gd name="T4" fmla="*/ 4 w 61"/>
                  <a:gd name="T5" fmla="*/ 17 h 38"/>
                  <a:gd name="T6" fmla="*/ 8 w 61"/>
                  <a:gd name="T7" fmla="*/ 38 h 38"/>
                  <a:gd name="T8" fmla="*/ 61 w 61"/>
                  <a:gd name="T9" fmla="*/ 38 h 38"/>
                  <a:gd name="T10" fmla="*/ 56 w 61"/>
                  <a:gd name="T11" fmla="*/ 7 h 38"/>
                  <a:gd name="T12" fmla="*/ 55 w 61"/>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61" h="38">
                    <a:moveTo>
                      <a:pt x="55" y="0"/>
                    </a:moveTo>
                    <a:cubicBezTo>
                      <a:pt x="0" y="0"/>
                      <a:pt x="0" y="0"/>
                      <a:pt x="0" y="0"/>
                    </a:cubicBezTo>
                    <a:cubicBezTo>
                      <a:pt x="1" y="6"/>
                      <a:pt x="2" y="11"/>
                      <a:pt x="4" y="17"/>
                    </a:cubicBezTo>
                    <a:cubicBezTo>
                      <a:pt x="5" y="24"/>
                      <a:pt x="6" y="31"/>
                      <a:pt x="8" y="38"/>
                    </a:cubicBezTo>
                    <a:cubicBezTo>
                      <a:pt x="61" y="38"/>
                      <a:pt x="61" y="38"/>
                      <a:pt x="61" y="38"/>
                    </a:cubicBezTo>
                    <a:cubicBezTo>
                      <a:pt x="59" y="28"/>
                      <a:pt x="58" y="17"/>
                      <a:pt x="56" y="7"/>
                    </a:cubicBezTo>
                    <a:cubicBezTo>
                      <a:pt x="56" y="5"/>
                      <a:pt x="56" y="2"/>
                      <a:pt x="55" y="0"/>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38">
                <a:extLst>
                  <a:ext uri="{FF2B5EF4-FFF2-40B4-BE49-F238E27FC236}">
                    <a16:creationId xmlns:a16="http://schemas.microsoft.com/office/drawing/2014/main" id="{F78B096D-CAFD-B2E4-FD83-6F37A1FBAB94}"/>
                  </a:ext>
                </a:extLst>
              </p:cNvPr>
              <p:cNvSpPr>
                <a:spLocks/>
              </p:cNvSpPr>
              <p:nvPr/>
            </p:nvSpPr>
            <p:spPr bwMode="auto">
              <a:xfrm>
                <a:off x="3915078" y="5215520"/>
                <a:ext cx="258252" cy="445553"/>
              </a:xfrm>
              <a:custGeom>
                <a:avLst/>
                <a:gdLst>
                  <a:gd name="T0" fmla="*/ 65 w 199"/>
                  <a:gd name="T1" fmla="*/ 309 h 343"/>
                  <a:gd name="T2" fmla="*/ 82 w 199"/>
                  <a:gd name="T3" fmla="*/ 249 h 343"/>
                  <a:gd name="T4" fmla="*/ 102 w 199"/>
                  <a:gd name="T5" fmla="*/ 192 h 343"/>
                  <a:gd name="T6" fmla="*/ 123 w 199"/>
                  <a:gd name="T7" fmla="*/ 139 h 343"/>
                  <a:gd name="T8" fmla="*/ 145 w 199"/>
                  <a:gd name="T9" fmla="*/ 93 h 343"/>
                  <a:gd name="T10" fmla="*/ 165 w 199"/>
                  <a:gd name="T11" fmla="*/ 55 h 343"/>
                  <a:gd name="T12" fmla="*/ 182 w 199"/>
                  <a:gd name="T13" fmla="*/ 25 h 343"/>
                  <a:gd name="T14" fmla="*/ 199 w 199"/>
                  <a:gd name="T15" fmla="*/ 0 h 343"/>
                  <a:gd name="T16" fmla="*/ 174 w 199"/>
                  <a:gd name="T17" fmla="*/ 18 h 343"/>
                  <a:gd name="T18" fmla="*/ 118 w 199"/>
                  <a:gd name="T19" fmla="*/ 76 h 343"/>
                  <a:gd name="T20" fmla="*/ 87 w 199"/>
                  <a:gd name="T21" fmla="*/ 120 h 343"/>
                  <a:gd name="T22" fmla="*/ 57 w 199"/>
                  <a:gd name="T23" fmla="*/ 172 h 343"/>
                  <a:gd name="T24" fmla="*/ 32 w 199"/>
                  <a:gd name="T25" fmla="*/ 231 h 343"/>
                  <a:gd name="T26" fmla="*/ 12 w 199"/>
                  <a:gd name="T27" fmla="*/ 294 h 343"/>
                  <a:gd name="T28" fmla="*/ 0 w 199"/>
                  <a:gd name="T29" fmla="*/ 343 h 343"/>
                  <a:gd name="T30" fmla="*/ 56 w 199"/>
                  <a:gd name="T31" fmla="*/ 343 h 343"/>
                  <a:gd name="T32" fmla="*/ 65 w 199"/>
                  <a:gd name="T33" fmla="*/ 309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9" h="343">
                    <a:moveTo>
                      <a:pt x="65" y="309"/>
                    </a:moveTo>
                    <a:cubicBezTo>
                      <a:pt x="70" y="288"/>
                      <a:pt x="77" y="269"/>
                      <a:pt x="82" y="249"/>
                    </a:cubicBezTo>
                    <a:cubicBezTo>
                      <a:pt x="89" y="230"/>
                      <a:pt x="94" y="210"/>
                      <a:pt x="102" y="192"/>
                    </a:cubicBezTo>
                    <a:cubicBezTo>
                      <a:pt x="109" y="174"/>
                      <a:pt x="116" y="156"/>
                      <a:pt x="123" y="139"/>
                    </a:cubicBezTo>
                    <a:cubicBezTo>
                      <a:pt x="130" y="123"/>
                      <a:pt x="138" y="107"/>
                      <a:pt x="145" y="93"/>
                    </a:cubicBezTo>
                    <a:cubicBezTo>
                      <a:pt x="152" y="79"/>
                      <a:pt x="158" y="66"/>
                      <a:pt x="165" y="55"/>
                    </a:cubicBezTo>
                    <a:cubicBezTo>
                      <a:pt x="171" y="43"/>
                      <a:pt x="177" y="33"/>
                      <a:pt x="182" y="25"/>
                    </a:cubicBezTo>
                    <a:cubicBezTo>
                      <a:pt x="192" y="9"/>
                      <a:pt x="199" y="0"/>
                      <a:pt x="199" y="0"/>
                    </a:cubicBezTo>
                    <a:cubicBezTo>
                      <a:pt x="199" y="0"/>
                      <a:pt x="189" y="6"/>
                      <a:pt x="174" y="18"/>
                    </a:cubicBezTo>
                    <a:cubicBezTo>
                      <a:pt x="159" y="30"/>
                      <a:pt x="139" y="50"/>
                      <a:pt x="118" y="76"/>
                    </a:cubicBezTo>
                    <a:cubicBezTo>
                      <a:pt x="108" y="89"/>
                      <a:pt x="96" y="103"/>
                      <a:pt x="87" y="120"/>
                    </a:cubicBezTo>
                    <a:cubicBezTo>
                      <a:pt x="76" y="136"/>
                      <a:pt x="67" y="153"/>
                      <a:pt x="57" y="172"/>
                    </a:cubicBezTo>
                    <a:cubicBezTo>
                      <a:pt x="48" y="191"/>
                      <a:pt x="40" y="211"/>
                      <a:pt x="32" y="231"/>
                    </a:cubicBezTo>
                    <a:cubicBezTo>
                      <a:pt x="25" y="252"/>
                      <a:pt x="17" y="273"/>
                      <a:pt x="12" y="294"/>
                    </a:cubicBezTo>
                    <a:cubicBezTo>
                      <a:pt x="8" y="311"/>
                      <a:pt x="3" y="327"/>
                      <a:pt x="0" y="343"/>
                    </a:cubicBezTo>
                    <a:cubicBezTo>
                      <a:pt x="56" y="343"/>
                      <a:pt x="56" y="343"/>
                      <a:pt x="56" y="343"/>
                    </a:cubicBezTo>
                    <a:cubicBezTo>
                      <a:pt x="59" y="332"/>
                      <a:pt x="62" y="320"/>
                      <a:pt x="65" y="309"/>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39">
                <a:extLst>
                  <a:ext uri="{FF2B5EF4-FFF2-40B4-BE49-F238E27FC236}">
                    <a16:creationId xmlns:a16="http://schemas.microsoft.com/office/drawing/2014/main" id="{2437B926-7EAB-34E8-2D24-618AC76840F9}"/>
                  </a:ext>
                </a:extLst>
              </p:cNvPr>
              <p:cNvSpPr>
                <a:spLocks/>
              </p:cNvSpPr>
              <p:nvPr/>
            </p:nvSpPr>
            <p:spPr bwMode="auto">
              <a:xfrm>
                <a:off x="3906567" y="5661071"/>
                <a:ext cx="80881" cy="49665"/>
              </a:xfrm>
              <a:custGeom>
                <a:avLst/>
                <a:gdLst>
                  <a:gd name="T0" fmla="*/ 56 w 62"/>
                  <a:gd name="T1" fmla="*/ 26 h 38"/>
                  <a:gd name="T2" fmla="*/ 62 w 62"/>
                  <a:gd name="T3" fmla="*/ 0 h 38"/>
                  <a:gd name="T4" fmla="*/ 6 w 62"/>
                  <a:gd name="T5" fmla="*/ 0 h 38"/>
                  <a:gd name="T6" fmla="*/ 4 w 62"/>
                  <a:gd name="T7" fmla="*/ 16 h 38"/>
                  <a:gd name="T8" fmla="*/ 0 w 62"/>
                  <a:gd name="T9" fmla="*/ 38 h 38"/>
                  <a:gd name="T10" fmla="*/ 54 w 62"/>
                  <a:gd name="T11" fmla="*/ 38 h 38"/>
                  <a:gd name="T12" fmla="*/ 56 w 62"/>
                  <a:gd name="T13" fmla="*/ 26 h 38"/>
                </a:gdLst>
                <a:ahLst/>
                <a:cxnLst>
                  <a:cxn ang="0">
                    <a:pos x="T0" y="T1"/>
                  </a:cxn>
                  <a:cxn ang="0">
                    <a:pos x="T2" y="T3"/>
                  </a:cxn>
                  <a:cxn ang="0">
                    <a:pos x="T4" y="T5"/>
                  </a:cxn>
                  <a:cxn ang="0">
                    <a:pos x="T6" y="T7"/>
                  </a:cxn>
                  <a:cxn ang="0">
                    <a:pos x="T8" y="T9"/>
                  </a:cxn>
                  <a:cxn ang="0">
                    <a:pos x="T10" y="T11"/>
                  </a:cxn>
                  <a:cxn ang="0">
                    <a:pos x="T12" y="T13"/>
                  </a:cxn>
                </a:cxnLst>
                <a:rect l="0" t="0" r="r" b="b"/>
                <a:pathLst>
                  <a:path w="62" h="38">
                    <a:moveTo>
                      <a:pt x="56" y="26"/>
                    </a:moveTo>
                    <a:cubicBezTo>
                      <a:pt x="58" y="18"/>
                      <a:pt x="60" y="9"/>
                      <a:pt x="62" y="0"/>
                    </a:cubicBezTo>
                    <a:cubicBezTo>
                      <a:pt x="6" y="0"/>
                      <a:pt x="6" y="0"/>
                      <a:pt x="6" y="0"/>
                    </a:cubicBezTo>
                    <a:cubicBezTo>
                      <a:pt x="5" y="5"/>
                      <a:pt x="4" y="11"/>
                      <a:pt x="4" y="16"/>
                    </a:cubicBezTo>
                    <a:cubicBezTo>
                      <a:pt x="2" y="24"/>
                      <a:pt x="1" y="31"/>
                      <a:pt x="0" y="38"/>
                    </a:cubicBezTo>
                    <a:cubicBezTo>
                      <a:pt x="54" y="38"/>
                      <a:pt x="54" y="38"/>
                      <a:pt x="54" y="38"/>
                    </a:cubicBezTo>
                    <a:cubicBezTo>
                      <a:pt x="55" y="34"/>
                      <a:pt x="56" y="30"/>
                      <a:pt x="56" y="26"/>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40">
                <a:extLst>
                  <a:ext uri="{FF2B5EF4-FFF2-40B4-BE49-F238E27FC236}">
                    <a16:creationId xmlns:a16="http://schemas.microsoft.com/office/drawing/2014/main" id="{29661C12-4EFC-2804-0126-BE34943B59DD}"/>
                  </a:ext>
                </a:extLst>
              </p:cNvPr>
              <p:cNvSpPr>
                <a:spLocks/>
              </p:cNvSpPr>
              <p:nvPr/>
            </p:nvSpPr>
            <p:spPr bwMode="auto">
              <a:xfrm>
                <a:off x="2158407" y="2083870"/>
                <a:ext cx="1904246" cy="1260037"/>
              </a:xfrm>
              <a:custGeom>
                <a:avLst/>
                <a:gdLst>
                  <a:gd name="T0" fmla="*/ 1460 w 1462"/>
                  <a:gd name="T1" fmla="*/ 706 h 967"/>
                  <a:gd name="T2" fmla="*/ 1357 w 1462"/>
                  <a:gd name="T3" fmla="*/ 341 h 967"/>
                  <a:gd name="T4" fmla="*/ 920 w 1462"/>
                  <a:gd name="T5" fmla="*/ 6 h 967"/>
                  <a:gd name="T6" fmla="*/ 408 w 1462"/>
                  <a:gd name="T7" fmla="*/ 62 h 967"/>
                  <a:gd name="T8" fmla="*/ 286 w 1462"/>
                  <a:gd name="T9" fmla="*/ 80 h 967"/>
                  <a:gd name="T10" fmla="*/ 224 w 1462"/>
                  <a:gd name="T11" fmla="*/ 80 h 967"/>
                  <a:gd name="T12" fmla="*/ 237 w 1462"/>
                  <a:gd name="T13" fmla="*/ 112 h 967"/>
                  <a:gd name="T14" fmla="*/ 248 w 1462"/>
                  <a:gd name="T15" fmla="*/ 137 h 967"/>
                  <a:gd name="T16" fmla="*/ 215 w 1462"/>
                  <a:gd name="T17" fmla="*/ 129 h 967"/>
                  <a:gd name="T18" fmla="*/ 80 w 1462"/>
                  <a:gd name="T19" fmla="*/ 65 h 967"/>
                  <a:gd name="T20" fmla="*/ 106 w 1462"/>
                  <a:gd name="T21" fmla="*/ 240 h 967"/>
                  <a:gd name="T22" fmla="*/ 146 w 1462"/>
                  <a:gd name="T23" fmla="*/ 311 h 967"/>
                  <a:gd name="T24" fmla="*/ 89 w 1462"/>
                  <a:gd name="T25" fmla="*/ 296 h 967"/>
                  <a:gd name="T26" fmla="*/ 113 w 1462"/>
                  <a:gd name="T27" fmla="*/ 380 h 967"/>
                  <a:gd name="T28" fmla="*/ 0 w 1462"/>
                  <a:gd name="T29" fmla="*/ 786 h 967"/>
                  <a:gd name="T30" fmla="*/ 155 w 1462"/>
                  <a:gd name="T31" fmla="*/ 967 h 967"/>
                  <a:gd name="T32" fmla="*/ 209 w 1462"/>
                  <a:gd name="T33" fmla="*/ 837 h 967"/>
                  <a:gd name="T34" fmla="*/ 212 w 1462"/>
                  <a:gd name="T35" fmla="*/ 837 h 967"/>
                  <a:gd name="T36" fmla="*/ 281 w 1462"/>
                  <a:gd name="T37" fmla="*/ 495 h 967"/>
                  <a:gd name="T38" fmla="*/ 1122 w 1462"/>
                  <a:gd name="T39" fmla="*/ 507 h 967"/>
                  <a:gd name="T40" fmla="*/ 1141 w 1462"/>
                  <a:gd name="T41" fmla="*/ 486 h 967"/>
                  <a:gd name="T42" fmla="*/ 1339 w 1462"/>
                  <a:gd name="T43" fmla="*/ 921 h 967"/>
                  <a:gd name="T44" fmla="*/ 1461 w 1462"/>
                  <a:gd name="T45" fmla="*/ 718 h 967"/>
                  <a:gd name="T46" fmla="*/ 1462 w 1462"/>
                  <a:gd name="T47" fmla="*/ 717 h 967"/>
                  <a:gd name="T48" fmla="*/ 1460 w 1462"/>
                  <a:gd name="T49" fmla="*/ 706 h 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62" h="967">
                    <a:moveTo>
                      <a:pt x="1460" y="706"/>
                    </a:moveTo>
                    <a:cubicBezTo>
                      <a:pt x="1444" y="495"/>
                      <a:pt x="1357" y="341"/>
                      <a:pt x="1357" y="341"/>
                    </a:cubicBezTo>
                    <a:cubicBezTo>
                      <a:pt x="1415" y="84"/>
                      <a:pt x="1174" y="12"/>
                      <a:pt x="920" y="6"/>
                    </a:cubicBezTo>
                    <a:cubicBezTo>
                      <a:pt x="685" y="0"/>
                      <a:pt x="439" y="50"/>
                      <a:pt x="408" y="62"/>
                    </a:cubicBezTo>
                    <a:cubicBezTo>
                      <a:pt x="373" y="74"/>
                      <a:pt x="325" y="79"/>
                      <a:pt x="286" y="80"/>
                    </a:cubicBezTo>
                    <a:cubicBezTo>
                      <a:pt x="251" y="81"/>
                      <a:pt x="224" y="80"/>
                      <a:pt x="224" y="80"/>
                    </a:cubicBezTo>
                    <a:cubicBezTo>
                      <a:pt x="226" y="86"/>
                      <a:pt x="232" y="99"/>
                      <a:pt x="237" y="112"/>
                    </a:cubicBezTo>
                    <a:cubicBezTo>
                      <a:pt x="243" y="125"/>
                      <a:pt x="248" y="137"/>
                      <a:pt x="248" y="137"/>
                    </a:cubicBezTo>
                    <a:cubicBezTo>
                      <a:pt x="242" y="138"/>
                      <a:pt x="229" y="134"/>
                      <a:pt x="215" y="129"/>
                    </a:cubicBezTo>
                    <a:cubicBezTo>
                      <a:pt x="163" y="110"/>
                      <a:pt x="80" y="65"/>
                      <a:pt x="80" y="65"/>
                    </a:cubicBezTo>
                    <a:cubicBezTo>
                      <a:pt x="71" y="134"/>
                      <a:pt x="88" y="196"/>
                      <a:pt x="106" y="240"/>
                    </a:cubicBezTo>
                    <a:cubicBezTo>
                      <a:pt x="125" y="284"/>
                      <a:pt x="146" y="311"/>
                      <a:pt x="146" y="311"/>
                    </a:cubicBezTo>
                    <a:cubicBezTo>
                      <a:pt x="131" y="314"/>
                      <a:pt x="89" y="296"/>
                      <a:pt x="89" y="296"/>
                    </a:cubicBezTo>
                    <a:cubicBezTo>
                      <a:pt x="101" y="353"/>
                      <a:pt x="113" y="380"/>
                      <a:pt x="113" y="380"/>
                    </a:cubicBezTo>
                    <a:cubicBezTo>
                      <a:pt x="23" y="446"/>
                      <a:pt x="2" y="637"/>
                      <a:pt x="0" y="786"/>
                    </a:cubicBezTo>
                    <a:cubicBezTo>
                      <a:pt x="155" y="967"/>
                      <a:pt x="155" y="967"/>
                      <a:pt x="155" y="967"/>
                    </a:cubicBezTo>
                    <a:cubicBezTo>
                      <a:pt x="209" y="837"/>
                      <a:pt x="209" y="837"/>
                      <a:pt x="209" y="837"/>
                    </a:cubicBezTo>
                    <a:cubicBezTo>
                      <a:pt x="210" y="837"/>
                      <a:pt x="211" y="837"/>
                      <a:pt x="212" y="837"/>
                    </a:cubicBezTo>
                    <a:cubicBezTo>
                      <a:pt x="250" y="701"/>
                      <a:pt x="281" y="495"/>
                      <a:pt x="281" y="495"/>
                    </a:cubicBezTo>
                    <a:cubicBezTo>
                      <a:pt x="686" y="754"/>
                      <a:pt x="1058" y="547"/>
                      <a:pt x="1122" y="507"/>
                    </a:cubicBezTo>
                    <a:cubicBezTo>
                      <a:pt x="1134" y="494"/>
                      <a:pt x="1141" y="486"/>
                      <a:pt x="1141" y="486"/>
                    </a:cubicBezTo>
                    <a:cubicBezTo>
                      <a:pt x="1164" y="745"/>
                      <a:pt x="1339" y="921"/>
                      <a:pt x="1339" y="921"/>
                    </a:cubicBezTo>
                    <a:cubicBezTo>
                      <a:pt x="1325" y="811"/>
                      <a:pt x="1451" y="724"/>
                      <a:pt x="1461" y="718"/>
                    </a:cubicBezTo>
                    <a:cubicBezTo>
                      <a:pt x="1461" y="718"/>
                      <a:pt x="1462" y="717"/>
                      <a:pt x="1462" y="717"/>
                    </a:cubicBezTo>
                    <a:cubicBezTo>
                      <a:pt x="1461" y="714"/>
                      <a:pt x="1460" y="710"/>
                      <a:pt x="1460" y="706"/>
                    </a:cubicBez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41">
                <a:extLst>
                  <a:ext uri="{FF2B5EF4-FFF2-40B4-BE49-F238E27FC236}">
                    <a16:creationId xmlns:a16="http://schemas.microsoft.com/office/drawing/2014/main" id="{7007BA31-D3E2-96DB-AF44-C9E954C18D9E}"/>
                  </a:ext>
                </a:extLst>
              </p:cNvPr>
              <p:cNvSpPr>
                <a:spLocks/>
              </p:cNvSpPr>
              <p:nvPr/>
            </p:nvSpPr>
            <p:spPr bwMode="auto">
              <a:xfrm>
                <a:off x="3885282" y="3009033"/>
                <a:ext cx="268184" cy="485285"/>
              </a:xfrm>
              <a:custGeom>
                <a:avLst/>
                <a:gdLst>
                  <a:gd name="T0" fmla="*/ 14 w 205"/>
                  <a:gd name="T1" fmla="*/ 173 h 372"/>
                  <a:gd name="T2" fmla="*/ 76 w 205"/>
                  <a:gd name="T3" fmla="*/ 365 h 372"/>
                  <a:gd name="T4" fmla="*/ 191 w 205"/>
                  <a:gd name="T5" fmla="*/ 199 h 372"/>
                  <a:gd name="T6" fmla="*/ 129 w 205"/>
                  <a:gd name="T7" fmla="*/ 7 h 372"/>
                  <a:gd name="T8" fmla="*/ 14 w 205"/>
                  <a:gd name="T9" fmla="*/ 173 h 372"/>
                </a:gdLst>
                <a:ahLst/>
                <a:cxnLst>
                  <a:cxn ang="0">
                    <a:pos x="T0" y="T1"/>
                  </a:cxn>
                  <a:cxn ang="0">
                    <a:pos x="T2" y="T3"/>
                  </a:cxn>
                  <a:cxn ang="0">
                    <a:pos x="T4" y="T5"/>
                  </a:cxn>
                  <a:cxn ang="0">
                    <a:pos x="T6" y="T7"/>
                  </a:cxn>
                  <a:cxn ang="0">
                    <a:pos x="T8" y="T9"/>
                  </a:cxn>
                </a:cxnLst>
                <a:rect l="0" t="0" r="r" b="b"/>
                <a:pathLst>
                  <a:path w="205" h="372">
                    <a:moveTo>
                      <a:pt x="14" y="173"/>
                    </a:moveTo>
                    <a:cubicBezTo>
                      <a:pt x="0" y="272"/>
                      <a:pt x="28" y="357"/>
                      <a:pt x="76" y="365"/>
                    </a:cubicBezTo>
                    <a:cubicBezTo>
                      <a:pt x="125" y="372"/>
                      <a:pt x="176" y="298"/>
                      <a:pt x="191" y="199"/>
                    </a:cubicBezTo>
                    <a:cubicBezTo>
                      <a:pt x="205" y="100"/>
                      <a:pt x="177" y="15"/>
                      <a:pt x="129" y="7"/>
                    </a:cubicBezTo>
                    <a:cubicBezTo>
                      <a:pt x="80" y="0"/>
                      <a:pt x="29" y="74"/>
                      <a:pt x="14" y="173"/>
                    </a:cubicBezTo>
                    <a:close/>
                  </a:path>
                </a:pathLst>
              </a:custGeom>
              <a:solidFill>
                <a:srgbClr val="F2D3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42">
                <a:extLst>
                  <a:ext uri="{FF2B5EF4-FFF2-40B4-BE49-F238E27FC236}">
                    <a16:creationId xmlns:a16="http://schemas.microsoft.com/office/drawing/2014/main" id="{EFA544B0-D000-F570-767D-5105B41A445A}"/>
                  </a:ext>
                </a:extLst>
              </p:cNvPr>
              <p:cNvSpPr>
                <a:spLocks/>
              </p:cNvSpPr>
              <p:nvPr/>
            </p:nvSpPr>
            <p:spPr bwMode="auto">
              <a:xfrm>
                <a:off x="2077526" y="2999100"/>
                <a:ext cx="235547" cy="469677"/>
              </a:xfrm>
              <a:custGeom>
                <a:avLst/>
                <a:gdLst>
                  <a:gd name="T0" fmla="*/ 171 w 181"/>
                  <a:gd name="T1" fmla="*/ 173 h 361"/>
                  <a:gd name="T2" fmla="*/ 107 w 181"/>
                  <a:gd name="T3" fmla="*/ 357 h 361"/>
                  <a:gd name="T4" fmla="*/ 9 w 181"/>
                  <a:gd name="T5" fmla="*/ 189 h 361"/>
                  <a:gd name="T6" fmla="*/ 73 w 181"/>
                  <a:gd name="T7" fmla="*/ 5 h 361"/>
                  <a:gd name="T8" fmla="*/ 171 w 181"/>
                  <a:gd name="T9" fmla="*/ 173 h 361"/>
                </a:gdLst>
                <a:ahLst/>
                <a:cxnLst>
                  <a:cxn ang="0">
                    <a:pos x="T0" y="T1"/>
                  </a:cxn>
                  <a:cxn ang="0">
                    <a:pos x="T2" y="T3"/>
                  </a:cxn>
                  <a:cxn ang="0">
                    <a:pos x="T4" y="T5"/>
                  </a:cxn>
                  <a:cxn ang="0">
                    <a:pos x="T6" y="T7"/>
                  </a:cxn>
                  <a:cxn ang="0">
                    <a:pos x="T8" y="T9"/>
                  </a:cxn>
                </a:cxnLst>
                <a:rect l="0" t="0" r="r" b="b"/>
                <a:pathLst>
                  <a:path w="181" h="361">
                    <a:moveTo>
                      <a:pt x="171" y="173"/>
                    </a:moveTo>
                    <a:cubicBezTo>
                      <a:pt x="181" y="270"/>
                      <a:pt x="152" y="353"/>
                      <a:pt x="107" y="357"/>
                    </a:cubicBezTo>
                    <a:cubicBezTo>
                      <a:pt x="63" y="361"/>
                      <a:pt x="19" y="286"/>
                      <a:pt x="9" y="189"/>
                    </a:cubicBezTo>
                    <a:cubicBezTo>
                      <a:pt x="0" y="91"/>
                      <a:pt x="29" y="9"/>
                      <a:pt x="73" y="5"/>
                    </a:cubicBezTo>
                    <a:cubicBezTo>
                      <a:pt x="118" y="0"/>
                      <a:pt x="162" y="76"/>
                      <a:pt x="171" y="173"/>
                    </a:cubicBezTo>
                    <a:close/>
                  </a:path>
                </a:pathLst>
              </a:custGeom>
              <a:solidFill>
                <a:srgbClr val="F2D3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43">
                <a:extLst>
                  <a:ext uri="{FF2B5EF4-FFF2-40B4-BE49-F238E27FC236}">
                    <a16:creationId xmlns:a16="http://schemas.microsoft.com/office/drawing/2014/main" id="{FAF9D819-6EE1-E885-AA7F-C4AC8F3B174C}"/>
                  </a:ext>
                </a:extLst>
              </p:cNvPr>
              <p:cNvSpPr>
                <a:spLocks/>
              </p:cNvSpPr>
              <p:nvPr/>
            </p:nvSpPr>
            <p:spPr bwMode="auto">
              <a:xfrm>
                <a:off x="2253477" y="2254147"/>
                <a:ext cx="1711267" cy="725089"/>
              </a:xfrm>
              <a:custGeom>
                <a:avLst/>
                <a:gdLst>
                  <a:gd name="T0" fmla="*/ 642 w 1313"/>
                  <a:gd name="T1" fmla="*/ 0 h 556"/>
                  <a:gd name="T2" fmla="*/ 0 w 1313"/>
                  <a:gd name="T3" fmla="*/ 556 h 556"/>
                  <a:gd name="T4" fmla="*/ 56 w 1313"/>
                  <a:gd name="T5" fmla="*/ 556 h 556"/>
                  <a:gd name="T6" fmla="*/ 657 w 1313"/>
                  <a:gd name="T7" fmla="*/ 127 h 556"/>
                  <a:gd name="T8" fmla="*/ 1232 w 1313"/>
                  <a:gd name="T9" fmla="*/ 492 h 556"/>
                  <a:gd name="T10" fmla="*/ 1313 w 1313"/>
                  <a:gd name="T11" fmla="*/ 484 h 556"/>
                  <a:gd name="T12" fmla="*/ 642 w 1313"/>
                  <a:gd name="T13" fmla="*/ 0 h 556"/>
                </a:gdLst>
                <a:ahLst/>
                <a:cxnLst>
                  <a:cxn ang="0">
                    <a:pos x="T0" y="T1"/>
                  </a:cxn>
                  <a:cxn ang="0">
                    <a:pos x="T2" y="T3"/>
                  </a:cxn>
                  <a:cxn ang="0">
                    <a:pos x="T4" y="T5"/>
                  </a:cxn>
                  <a:cxn ang="0">
                    <a:pos x="T6" y="T7"/>
                  </a:cxn>
                  <a:cxn ang="0">
                    <a:pos x="T8" y="T9"/>
                  </a:cxn>
                  <a:cxn ang="0">
                    <a:pos x="T10" y="T11"/>
                  </a:cxn>
                  <a:cxn ang="0">
                    <a:pos x="T12" y="T13"/>
                  </a:cxn>
                </a:cxnLst>
                <a:rect l="0" t="0" r="r" b="b"/>
                <a:pathLst>
                  <a:path w="1313" h="556">
                    <a:moveTo>
                      <a:pt x="642" y="0"/>
                    </a:moveTo>
                    <a:cubicBezTo>
                      <a:pt x="111" y="0"/>
                      <a:pt x="0" y="556"/>
                      <a:pt x="0" y="556"/>
                    </a:cubicBezTo>
                    <a:cubicBezTo>
                      <a:pt x="56" y="556"/>
                      <a:pt x="56" y="556"/>
                      <a:pt x="56" y="556"/>
                    </a:cubicBezTo>
                    <a:cubicBezTo>
                      <a:pt x="56" y="556"/>
                      <a:pt x="213" y="127"/>
                      <a:pt x="657" y="127"/>
                    </a:cubicBezTo>
                    <a:cubicBezTo>
                      <a:pt x="1101" y="127"/>
                      <a:pt x="1232" y="492"/>
                      <a:pt x="1232" y="492"/>
                    </a:cubicBezTo>
                    <a:cubicBezTo>
                      <a:pt x="1313" y="484"/>
                      <a:pt x="1313" y="484"/>
                      <a:pt x="1313" y="484"/>
                    </a:cubicBezTo>
                    <a:cubicBezTo>
                      <a:pt x="1313" y="484"/>
                      <a:pt x="1173" y="0"/>
                      <a:pt x="642" y="0"/>
                    </a:cubicBez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44">
                <a:extLst>
                  <a:ext uri="{FF2B5EF4-FFF2-40B4-BE49-F238E27FC236}">
                    <a16:creationId xmlns:a16="http://schemas.microsoft.com/office/drawing/2014/main" id="{4753B753-A67D-69AD-0015-DE6263384F98}"/>
                  </a:ext>
                </a:extLst>
              </p:cNvPr>
              <p:cNvSpPr>
                <a:spLocks/>
              </p:cNvSpPr>
              <p:nvPr/>
            </p:nvSpPr>
            <p:spPr bwMode="auto">
              <a:xfrm>
                <a:off x="3886701" y="2939505"/>
                <a:ext cx="276697" cy="637114"/>
              </a:xfrm>
              <a:custGeom>
                <a:avLst/>
                <a:gdLst>
                  <a:gd name="T0" fmla="*/ 122 w 212"/>
                  <a:gd name="T1" fmla="*/ 7 h 489"/>
                  <a:gd name="T2" fmla="*/ 106 w 212"/>
                  <a:gd name="T3" fmla="*/ 0 h 489"/>
                  <a:gd name="T4" fmla="*/ 17 w 212"/>
                  <a:gd name="T5" fmla="*/ 0 h 489"/>
                  <a:gd name="T6" fmla="*/ 0 w 212"/>
                  <a:gd name="T7" fmla="*/ 0 h 489"/>
                  <a:gd name="T8" fmla="*/ 16 w 212"/>
                  <a:gd name="T9" fmla="*/ 145 h 489"/>
                  <a:gd name="T10" fmla="*/ 38 w 212"/>
                  <a:gd name="T11" fmla="*/ 463 h 489"/>
                  <a:gd name="T12" fmla="*/ 212 w 212"/>
                  <a:gd name="T13" fmla="*/ 353 h 489"/>
                  <a:gd name="T14" fmla="*/ 212 w 212"/>
                  <a:gd name="T15" fmla="*/ 119 h 489"/>
                  <a:gd name="T16" fmla="*/ 122 w 212"/>
                  <a:gd name="T17" fmla="*/ 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2" h="489">
                    <a:moveTo>
                      <a:pt x="122" y="7"/>
                    </a:moveTo>
                    <a:cubicBezTo>
                      <a:pt x="117" y="5"/>
                      <a:pt x="112" y="3"/>
                      <a:pt x="106" y="0"/>
                    </a:cubicBezTo>
                    <a:cubicBezTo>
                      <a:pt x="17" y="0"/>
                      <a:pt x="17" y="0"/>
                      <a:pt x="17" y="0"/>
                    </a:cubicBezTo>
                    <a:cubicBezTo>
                      <a:pt x="0" y="0"/>
                      <a:pt x="0" y="0"/>
                      <a:pt x="0" y="0"/>
                    </a:cubicBezTo>
                    <a:cubicBezTo>
                      <a:pt x="0" y="0"/>
                      <a:pt x="7" y="65"/>
                      <a:pt x="16" y="145"/>
                    </a:cubicBezTo>
                    <a:cubicBezTo>
                      <a:pt x="29" y="274"/>
                      <a:pt x="46" y="445"/>
                      <a:pt x="38" y="463"/>
                    </a:cubicBezTo>
                    <a:cubicBezTo>
                      <a:pt x="38" y="463"/>
                      <a:pt x="208" y="489"/>
                      <a:pt x="212" y="353"/>
                    </a:cubicBezTo>
                    <a:cubicBezTo>
                      <a:pt x="212" y="119"/>
                      <a:pt x="212" y="119"/>
                      <a:pt x="212" y="119"/>
                    </a:cubicBezTo>
                    <a:cubicBezTo>
                      <a:pt x="212" y="119"/>
                      <a:pt x="206" y="47"/>
                      <a:pt x="122" y="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45">
                <a:extLst>
                  <a:ext uri="{FF2B5EF4-FFF2-40B4-BE49-F238E27FC236}">
                    <a16:creationId xmlns:a16="http://schemas.microsoft.com/office/drawing/2014/main" id="{67A181B0-BE01-70ED-4662-76CE0C9E6628}"/>
                  </a:ext>
                </a:extLst>
              </p:cNvPr>
              <p:cNvSpPr>
                <a:spLocks/>
              </p:cNvSpPr>
              <p:nvPr/>
            </p:nvSpPr>
            <p:spPr bwMode="auto">
              <a:xfrm>
                <a:off x="2927482" y="3890209"/>
                <a:ext cx="397311" cy="241223"/>
              </a:xfrm>
              <a:custGeom>
                <a:avLst/>
                <a:gdLst>
                  <a:gd name="T0" fmla="*/ 297 w 305"/>
                  <a:gd name="T1" fmla="*/ 45 h 186"/>
                  <a:gd name="T2" fmla="*/ 162 w 305"/>
                  <a:gd name="T3" fmla="*/ 10 h 186"/>
                  <a:gd name="T4" fmla="*/ 55 w 305"/>
                  <a:gd name="T5" fmla="*/ 52 h 186"/>
                  <a:gd name="T6" fmla="*/ 60 w 305"/>
                  <a:gd name="T7" fmla="*/ 153 h 186"/>
                  <a:gd name="T8" fmla="*/ 196 w 305"/>
                  <a:gd name="T9" fmla="*/ 167 h 186"/>
                  <a:gd name="T10" fmla="*/ 305 w 305"/>
                  <a:gd name="T11" fmla="*/ 112 h 186"/>
                  <a:gd name="T12" fmla="*/ 297 w 305"/>
                  <a:gd name="T13" fmla="*/ 45 h 186"/>
                </a:gdLst>
                <a:ahLst/>
                <a:cxnLst>
                  <a:cxn ang="0">
                    <a:pos x="T0" y="T1"/>
                  </a:cxn>
                  <a:cxn ang="0">
                    <a:pos x="T2" y="T3"/>
                  </a:cxn>
                  <a:cxn ang="0">
                    <a:pos x="T4" y="T5"/>
                  </a:cxn>
                  <a:cxn ang="0">
                    <a:pos x="T6" y="T7"/>
                  </a:cxn>
                  <a:cxn ang="0">
                    <a:pos x="T8" y="T9"/>
                  </a:cxn>
                  <a:cxn ang="0">
                    <a:pos x="T10" y="T11"/>
                  </a:cxn>
                  <a:cxn ang="0">
                    <a:pos x="T12" y="T13"/>
                  </a:cxn>
                </a:cxnLst>
                <a:rect l="0" t="0" r="r" b="b"/>
                <a:pathLst>
                  <a:path w="305" h="186">
                    <a:moveTo>
                      <a:pt x="297" y="45"/>
                    </a:moveTo>
                    <a:cubicBezTo>
                      <a:pt x="267" y="0"/>
                      <a:pt x="162" y="10"/>
                      <a:pt x="162" y="10"/>
                    </a:cubicBezTo>
                    <a:cubicBezTo>
                      <a:pt x="162" y="10"/>
                      <a:pt x="109" y="2"/>
                      <a:pt x="55" y="52"/>
                    </a:cubicBezTo>
                    <a:cubicBezTo>
                      <a:pt x="0" y="103"/>
                      <a:pt x="60" y="153"/>
                      <a:pt x="60" y="153"/>
                    </a:cubicBezTo>
                    <a:cubicBezTo>
                      <a:pt x="60" y="153"/>
                      <a:pt x="90" y="186"/>
                      <a:pt x="196" y="167"/>
                    </a:cubicBezTo>
                    <a:cubicBezTo>
                      <a:pt x="283" y="152"/>
                      <a:pt x="302" y="122"/>
                      <a:pt x="305" y="112"/>
                    </a:cubicBezTo>
                    <a:cubicBezTo>
                      <a:pt x="304" y="81"/>
                      <a:pt x="301" y="60"/>
                      <a:pt x="297" y="45"/>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46">
                <a:extLst>
                  <a:ext uri="{FF2B5EF4-FFF2-40B4-BE49-F238E27FC236}">
                    <a16:creationId xmlns:a16="http://schemas.microsoft.com/office/drawing/2014/main" id="{42EEEACD-5DFA-A67B-EF25-93030FDBBF3C}"/>
                  </a:ext>
                </a:extLst>
              </p:cNvPr>
              <p:cNvSpPr>
                <a:spLocks/>
              </p:cNvSpPr>
              <p:nvPr/>
            </p:nvSpPr>
            <p:spPr bwMode="auto">
              <a:xfrm>
                <a:off x="3313440" y="3532630"/>
                <a:ext cx="774754" cy="503731"/>
              </a:xfrm>
              <a:custGeom>
                <a:avLst/>
                <a:gdLst>
                  <a:gd name="T0" fmla="*/ 559 w 594"/>
                  <a:gd name="T1" fmla="*/ 49 h 386"/>
                  <a:gd name="T2" fmla="*/ 490 w 594"/>
                  <a:gd name="T3" fmla="*/ 32 h 386"/>
                  <a:gd name="T4" fmla="*/ 0 w 594"/>
                  <a:gd name="T5" fmla="*/ 319 h 386"/>
                  <a:gd name="T6" fmla="*/ 0 w 594"/>
                  <a:gd name="T7" fmla="*/ 319 h 386"/>
                  <a:gd name="T8" fmla="*/ 8 w 594"/>
                  <a:gd name="T9" fmla="*/ 386 h 386"/>
                  <a:gd name="T10" fmla="*/ 9 w 594"/>
                  <a:gd name="T11" fmla="*/ 382 h 386"/>
                  <a:gd name="T12" fmla="*/ 559 w 594"/>
                  <a:gd name="T13" fmla="*/ 49 h 386"/>
                </a:gdLst>
                <a:ahLst/>
                <a:cxnLst>
                  <a:cxn ang="0">
                    <a:pos x="T0" y="T1"/>
                  </a:cxn>
                  <a:cxn ang="0">
                    <a:pos x="T2" y="T3"/>
                  </a:cxn>
                  <a:cxn ang="0">
                    <a:pos x="T4" y="T5"/>
                  </a:cxn>
                  <a:cxn ang="0">
                    <a:pos x="T6" y="T7"/>
                  </a:cxn>
                  <a:cxn ang="0">
                    <a:pos x="T8" y="T9"/>
                  </a:cxn>
                  <a:cxn ang="0">
                    <a:pos x="T10" y="T11"/>
                  </a:cxn>
                  <a:cxn ang="0">
                    <a:pos x="T12" y="T13"/>
                  </a:cxn>
                </a:cxnLst>
                <a:rect l="0" t="0" r="r" b="b"/>
                <a:pathLst>
                  <a:path w="594" h="386">
                    <a:moveTo>
                      <a:pt x="559" y="49"/>
                    </a:moveTo>
                    <a:cubicBezTo>
                      <a:pt x="524" y="0"/>
                      <a:pt x="490" y="32"/>
                      <a:pt x="490" y="32"/>
                    </a:cubicBezTo>
                    <a:cubicBezTo>
                      <a:pt x="367" y="233"/>
                      <a:pt x="0" y="319"/>
                      <a:pt x="0" y="319"/>
                    </a:cubicBezTo>
                    <a:cubicBezTo>
                      <a:pt x="0" y="319"/>
                      <a:pt x="0" y="319"/>
                      <a:pt x="0" y="319"/>
                    </a:cubicBezTo>
                    <a:cubicBezTo>
                      <a:pt x="4" y="334"/>
                      <a:pt x="7" y="355"/>
                      <a:pt x="8" y="386"/>
                    </a:cubicBezTo>
                    <a:cubicBezTo>
                      <a:pt x="9" y="383"/>
                      <a:pt x="9" y="382"/>
                      <a:pt x="9" y="382"/>
                    </a:cubicBezTo>
                    <a:cubicBezTo>
                      <a:pt x="224" y="339"/>
                      <a:pt x="594" y="98"/>
                      <a:pt x="559" y="49"/>
                    </a:cubicBez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4" name="Freeform 147">
              <a:extLst>
                <a:ext uri="{FF2B5EF4-FFF2-40B4-BE49-F238E27FC236}">
                  <a16:creationId xmlns:a16="http://schemas.microsoft.com/office/drawing/2014/main" id="{5C1CDA73-2AAA-2F94-5469-64D62CBF9D4F}"/>
                </a:ext>
              </a:extLst>
            </p:cNvPr>
            <p:cNvSpPr>
              <a:spLocks/>
            </p:cNvSpPr>
            <p:nvPr/>
          </p:nvSpPr>
          <p:spPr bwMode="auto">
            <a:xfrm>
              <a:off x="1420545" y="2052653"/>
              <a:ext cx="354740" cy="313592"/>
            </a:xfrm>
            <a:custGeom>
              <a:avLst/>
              <a:gdLst>
                <a:gd name="T0" fmla="*/ 272 w 273"/>
                <a:gd name="T1" fmla="*/ 88 h 241"/>
                <a:gd name="T2" fmla="*/ 272 w 273"/>
                <a:gd name="T3" fmla="*/ 75 h 241"/>
                <a:gd name="T4" fmla="*/ 222 w 273"/>
                <a:gd name="T5" fmla="*/ 9 h 241"/>
                <a:gd name="T6" fmla="*/ 183 w 273"/>
                <a:gd name="T7" fmla="*/ 0 h 241"/>
                <a:gd name="T8" fmla="*/ 88 w 273"/>
                <a:gd name="T9" fmla="*/ 0 h 241"/>
                <a:gd name="T10" fmla="*/ 20 w 273"/>
                <a:gd name="T11" fmla="*/ 35 h 241"/>
                <a:gd name="T12" fmla="*/ 1 w 273"/>
                <a:gd name="T13" fmla="*/ 94 h 241"/>
                <a:gd name="T14" fmla="*/ 14 w 273"/>
                <a:gd name="T15" fmla="*/ 146 h 241"/>
                <a:gd name="T16" fmla="*/ 88 w 273"/>
                <a:gd name="T17" fmla="*/ 189 h 241"/>
                <a:gd name="T18" fmla="*/ 100 w 273"/>
                <a:gd name="T19" fmla="*/ 190 h 241"/>
                <a:gd name="T20" fmla="*/ 164 w 273"/>
                <a:gd name="T21" fmla="*/ 235 h 241"/>
                <a:gd name="T22" fmla="*/ 182 w 273"/>
                <a:gd name="T23" fmla="*/ 224 h 241"/>
                <a:gd name="T24" fmla="*/ 169 w 273"/>
                <a:gd name="T25" fmla="*/ 189 h 241"/>
                <a:gd name="T26" fmla="*/ 204 w 273"/>
                <a:gd name="T27" fmla="*/ 187 h 241"/>
                <a:gd name="T28" fmla="*/ 262 w 273"/>
                <a:gd name="T29" fmla="*/ 143 h 241"/>
                <a:gd name="T30" fmla="*/ 272 w 273"/>
                <a:gd name="T31" fmla="*/ 8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3" h="241">
                  <a:moveTo>
                    <a:pt x="272" y="88"/>
                  </a:moveTo>
                  <a:cubicBezTo>
                    <a:pt x="272" y="84"/>
                    <a:pt x="272" y="81"/>
                    <a:pt x="272" y="75"/>
                  </a:cubicBezTo>
                  <a:cubicBezTo>
                    <a:pt x="267" y="48"/>
                    <a:pt x="247" y="21"/>
                    <a:pt x="222" y="9"/>
                  </a:cubicBezTo>
                  <a:cubicBezTo>
                    <a:pt x="210" y="3"/>
                    <a:pt x="196" y="0"/>
                    <a:pt x="183" y="0"/>
                  </a:cubicBezTo>
                  <a:cubicBezTo>
                    <a:pt x="151" y="0"/>
                    <a:pt x="119" y="0"/>
                    <a:pt x="88" y="0"/>
                  </a:cubicBezTo>
                  <a:cubicBezTo>
                    <a:pt x="61" y="1"/>
                    <a:pt x="36" y="14"/>
                    <a:pt x="20" y="35"/>
                  </a:cubicBezTo>
                  <a:cubicBezTo>
                    <a:pt x="7" y="52"/>
                    <a:pt x="0" y="73"/>
                    <a:pt x="1" y="94"/>
                  </a:cubicBezTo>
                  <a:cubicBezTo>
                    <a:pt x="0" y="112"/>
                    <a:pt x="5" y="131"/>
                    <a:pt x="14" y="146"/>
                  </a:cubicBezTo>
                  <a:cubicBezTo>
                    <a:pt x="30" y="172"/>
                    <a:pt x="58" y="189"/>
                    <a:pt x="88" y="189"/>
                  </a:cubicBezTo>
                  <a:cubicBezTo>
                    <a:pt x="92" y="190"/>
                    <a:pt x="97" y="188"/>
                    <a:pt x="100" y="190"/>
                  </a:cubicBezTo>
                  <a:cubicBezTo>
                    <a:pt x="122" y="205"/>
                    <a:pt x="143" y="220"/>
                    <a:pt x="164" y="235"/>
                  </a:cubicBezTo>
                  <a:cubicBezTo>
                    <a:pt x="172" y="241"/>
                    <a:pt x="184" y="233"/>
                    <a:pt x="182" y="224"/>
                  </a:cubicBezTo>
                  <a:cubicBezTo>
                    <a:pt x="178" y="212"/>
                    <a:pt x="173" y="201"/>
                    <a:pt x="169" y="189"/>
                  </a:cubicBezTo>
                  <a:cubicBezTo>
                    <a:pt x="181" y="189"/>
                    <a:pt x="192" y="190"/>
                    <a:pt x="204" y="187"/>
                  </a:cubicBezTo>
                  <a:cubicBezTo>
                    <a:pt x="228" y="181"/>
                    <a:pt x="250" y="165"/>
                    <a:pt x="262" y="143"/>
                  </a:cubicBezTo>
                  <a:cubicBezTo>
                    <a:pt x="271" y="126"/>
                    <a:pt x="273" y="108"/>
                    <a:pt x="272" y="88"/>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48">
              <a:extLst>
                <a:ext uri="{FF2B5EF4-FFF2-40B4-BE49-F238E27FC236}">
                  <a16:creationId xmlns:a16="http://schemas.microsoft.com/office/drawing/2014/main" id="{4B2D3C29-A4E1-D724-B883-B11EAC46DE2F}"/>
                </a:ext>
              </a:extLst>
            </p:cNvPr>
            <p:cNvSpPr>
              <a:spLocks/>
            </p:cNvSpPr>
            <p:nvPr/>
          </p:nvSpPr>
          <p:spPr bwMode="auto">
            <a:xfrm>
              <a:off x="1027495" y="2058329"/>
              <a:ext cx="428527" cy="288050"/>
            </a:xfrm>
            <a:custGeom>
              <a:avLst/>
              <a:gdLst>
                <a:gd name="T0" fmla="*/ 273 w 329"/>
                <a:gd name="T1" fmla="*/ 21 h 222"/>
                <a:gd name="T2" fmla="*/ 250 w 329"/>
                <a:gd name="T3" fmla="*/ 0 h 222"/>
                <a:gd name="T4" fmla="*/ 226 w 329"/>
                <a:gd name="T5" fmla="*/ 0 h 222"/>
                <a:gd name="T6" fmla="*/ 203 w 329"/>
                <a:gd name="T7" fmla="*/ 21 h 222"/>
                <a:gd name="T8" fmla="*/ 180 w 329"/>
                <a:gd name="T9" fmla="*/ 0 h 222"/>
                <a:gd name="T10" fmla="*/ 156 w 329"/>
                <a:gd name="T11" fmla="*/ 0 h 222"/>
                <a:gd name="T12" fmla="*/ 133 w 329"/>
                <a:gd name="T13" fmla="*/ 21 h 222"/>
                <a:gd name="T14" fmla="*/ 110 w 329"/>
                <a:gd name="T15" fmla="*/ 0 h 222"/>
                <a:gd name="T16" fmla="*/ 0 w 329"/>
                <a:gd name="T17" fmla="*/ 0 h 222"/>
                <a:gd name="T18" fmla="*/ 0 w 329"/>
                <a:gd name="T19" fmla="*/ 25 h 222"/>
                <a:gd name="T20" fmla="*/ 70 w 329"/>
                <a:gd name="T21" fmla="*/ 130 h 222"/>
                <a:gd name="T22" fmla="*/ 132 w 329"/>
                <a:gd name="T23" fmla="*/ 143 h 222"/>
                <a:gd name="T24" fmla="*/ 177 w 329"/>
                <a:gd name="T25" fmla="*/ 144 h 222"/>
                <a:gd name="T26" fmla="*/ 149 w 329"/>
                <a:gd name="T27" fmla="*/ 222 h 222"/>
                <a:gd name="T28" fmla="*/ 258 w 329"/>
                <a:gd name="T29" fmla="*/ 145 h 222"/>
                <a:gd name="T30" fmla="*/ 262 w 329"/>
                <a:gd name="T31" fmla="*/ 143 h 222"/>
                <a:gd name="T32" fmla="*/ 295 w 329"/>
                <a:gd name="T33" fmla="*/ 142 h 222"/>
                <a:gd name="T34" fmla="*/ 290 w 329"/>
                <a:gd name="T35" fmla="*/ 128 h 222"/>
                <a:gd name="T36" fmla="*/ 285 w 329"/>
                <a:gd name="T37" fmla="*/ 77 h 222"/>
                <a:gd name="T38" fmla="*/ 287 w 329"/>
                <a:gd name="T39" fmla="*/ 67 h 222"/>
                <a:gd name="T40" fmla="*/ 329 w 329"/>
                <a:gd name="T41" fmla="*/ 0 h 222"/>
                <a:gd name="T42" fmla="*/ 296 w 329"/>
                <a:gd name="T43" fmla="*/ 0 h 222"/>
                <a:gd name="T44" fmla="*/ 273 w 329"/>
                <a:gd name="T45" fmla="*/ 2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9" h="222">
                  <a:moveTo>
                    <a:pt x="273" y="21"/>
                  </a:moveTo>
                  <a:cubicBezTo>
                    <a:pt x="261" y="21"/>
                    <a:pt x="251" y="11"/>
                    <a:pt x="250" y="0"/>
                  </a:cubicBezTo>
                  <a:cubicBezTo>
                    <a:pt x="226" y="0"/>
                    <a:pt x="226" y="0"/>
                    <a:pt x="226" y="0"/>
                  </a:cubicBezTo>
                  <a:cubicBezTo>
                    <a:pt x="225" y="11"/>
                    <a:pt x="215" y="21"/>
                    <a:pt x="203" y="21"/>
                  </a:cubicBezTo>
                  <a:cubicBezTo>
                    <a:pt x="191" y="21"/>
                    <a:pt x="181" y="11"/>
                    <a:pt x="180" y="0"/>
                  </a:cubicBezTo>
                  <a:cubicBezTo>
                    <a:pt x="156" y="0"/>
                    <a:pt x="156" y="0"/>
                    <a:pt x="156" y="0"/>
                  </a:cubicBezTo>
                  <a:cubicBezTo>
                    <a:pt x="155" y="11"/>
                    <a:pt x="145" y="21"/>
                    <a:pt x="133" y="21"/>
                  </a:cubicBezTo>
                  <a:cubicBezTo>
                    <a:pt x="121" y="21"/>
                    <a:pt x="111" y="11"/>
                    <a:pt x="110" y="0"/>
                  </a:cubicBezTo>
                  <a:cubicBezTo>
                    <a:pt x="0" y="0"/>
                    <a:pt x="0" y="0"/>
                    <a:pt x="0" y="0"/>
                  </a:cubicBezTo>
                  <a:cubicBezTo>
                    <a:pt x="0" y="8"/>
                    <a:pt x="0" y="17"/>
                    <a:pt x="0" y="25"/>
                  </a:cubicBezTo>
                  <a:cubicBezTo>
                    <a:pt x="3" y="69"/>
                    <a:pt x="31" y="110"/>
                    <a:pt x="70" y="130"/>
                  </a:cubicBezTo>
                  <a:cubicBezTo>
                    <a:pt x="89" y="140"/>
                    <a:pt x="110" y="144"/>
                    <a:pt x="132" y="143"/>
                  </a:cubicBezTo>
                  <a:cubicBezTo>
                    <a:pt x="147" y="144"/>
                    <a:pt x="162" y="143"/>
                    <a:pt x="177" y="144"/>
                  </a:cubicBezTo>
                  <a:cubicBezTo>
                    <a:pt x="168" y="170"/>
                    <a:pt x="158" y="196"/>
                    <a:pt x="149" y="222"/>
                  </a:cubicBezTo>
                  <a:cubicBezTo>
                    <a:pt x="185" y="196"/>
                    <a:pt x="222" y="171"/>
                    <a:pt x="258" y="145"/>
                  </a:cubicBezTo>
                  <a:cubicBezTo>
                    <a:pt x="259" y="144"/>
                    <a:pt x="260" y="143"/>
                    <a:pt x="262" y="143"/>
                  </a:cubicBezTo>
                  <a:cubicBezTo>
                    <a:pt x="273" y="143"/>
                    <a:pt x="284" y="144"/>
                    <a:pt x="295" y="142"/>
                  </a:cubicBezTo>
                  <a:cubicBezTo>
                    <a:pt x="294" y="137"/>
                    <a:pt x="291" y="133"/>
                    <a:pt x="290" y="128"/>
                  </a:cubicBezTo>
                  <a:cubicBezTo>
                    <a:pt x="284" y="112"/>
                    <a:pt x="285" y="94"/>
                    <a:pt x="285" y="77"/>
                  </a:cubicBezTo>
                  <a:cubicBezTo>
                    <a:pt x="284" y="74"/>
                    <a:pt x="286" y="71"/>
                    <a:pt x="287" y="67"/>
                  </a:cubicBezTo>
                  <a:cubicBezTo>
                    <a:pt x="291" y="40"/>
                    <a:pt x="307" y="16"/>
                    <a:pt x="329" y="0"/>
                  </a:cubicBezTo>
                  <a:cubicBezTo>
                    <a:pt x="296" y="0"/>
                    <a:pt x="296" y="0"/>
                    <a:pt x="296" y="0"/>
                  </a:cubicBezTo>
                  <a:cubicBezTo>
                    <a:pt x="295" y="11"/>
                    <a:pt x="285" y="21"/>
                    <a:pt x="273" y="21"/>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49">
              <a:extLst>
                <a:ext uri="{FF2B5EF4-FFF2-40B4-BE49-F238E27FC236}">
                  <a16:creationId xmlns:a16="http://schemas.microsoft.com/office/drawing/2014/main" id="{2F9EBC5D-C39D-62B9-C167-093D84007ABC}"/>
                </a:ext>
              </a:extLst>
            </p:cNvPr>
            <p:cNvSpPr>
              <a:spLocks/>
            </p:cNvSpPr>
            <p:nvPr/>
          </p:nvSpPr>
          <p:spPr bwMode="auto">
            <a:xfrm>
              <a:off x="1027496" y="1889472"/>
              <a:ext cx="527854" cy="168856"/>
            </a:xfrm>
            <a:custGeom>
              <a:avLst/>
              <a:gdLst>
                <a:gd name="T0" fmla="*/ 370 w 405"/>
                <a:gd name="T1" fmla="*/ 37 h 129"/>
                <a:gd name="T2" fmla="*/ 370 w 405"/>
                <a:gd name="T3" fmla="*/ 37 h 129"/>
                <a:gd name="T4" fmla="*/ 370 w 405"/>
                <a:gd name="T5" fmla="*/ 37 h 129"/>
                <a:gd name="T6" fmla="*/ 370 w 405"/>
                <a:gd name="T7" fmla="*/ 37 h 129"/>
                <a:gd name="T8" fmla="*/ 369 w 405"/>
                <a:gd name="T9" fmla="*/ 36 h 129"/>
                <a:gd name="T10" fmla="*/ 364 w 405"/>
                <a:gd name="T11" fmla="*/ 32 h 129"/>
                <a:gd name="T12" fmla="*/ 278 w 405"/>
                <a:gd name="T13" fmla="*/ 0 h 129"/>
                <a:gd name="T14" fmla="*/ 123 w 405"/>
                <a:gd name="T15" fmla="*/ 1 h 129"/>
                <a:gd name="T16" fmla="*/ 82 w 405"/>
                <a:gd name="T17" fmla="*/ 9 h 129"/>
                <a:gd name="T18" fmla="*/ 31 w 405"/>
                <a:gd name="T19" fmla="*/ 44 h 129"/>
                <a:gd name="T20" fmla="*/ 31 w 405"/>
                <a:gd name="T21" fmla="*/ 44 h 129"/>
                <a:gd name="T22" fmla="*/ 31 w 405"/>
                <a:gd name="T23" fmla="*/ 44 h 129"/>
                <a:gd name="T24" fmla="*/ 31 w 405"/>
                <a:gd name="T25" fmla="*/ 44 h 129"/>
                <a:gd name="T26" fmla="*/ 7 w 405"/>
                <a:gd name="T27" fmla="*/ 87 h 129"/>
                <a:gd name="T28" fmla="*/ 0 w 405"/>
                <a:gd name="T29" fmla="*/ 129 h 129"/>
                <a:gd name="T30" fmla="*/ 110 w 405"/>
                <a:gd name="T31" fmla="*/ 129 h 129"/>
                <a:gd name="T32" fmla="*/ 110 w 405"/>
                <a:gd name="T33" fmla="*/ 127 h 129"/>
                <a:gd name="T34" fmla="*/ 133 w 405"/>
                <a:gd name="T35" fmla="*/ 104 h 129"/>
                <a:gd name="T36" fmla="*/ 156 w 405"/>
                <a:gd name="T37" fmla="*/ 127 h 129"/>
                <a:gd name="T38" fmla="*/ 156 w 405"/>
                <a:gd name="T39" fmla="*/ 129 h 129"/>
                <a:gd name="T40" fmla="*/ 180 w 405"/>
                <a:gd name="T41" fmla="*/ 129 h 129"/>
                <a:gd name="T42" fmla="*/ 180 w 405"/>
                <a:gd name="T43" fmla="*/ 127 h 129"/>
                <a:gd name="T44" fmla="*/ 203 w 405"/>
                <a:gd name="T45" fmla="*/ 104 h 129"/>
                <a:gd name="T46" fmla="*/ 226 w 405"/>
                <a:gd name="T47" fmla="*/ 127 h 129"/>
                <a:gd name="T48" fmla="*/ 226 w 405"/>
                <a:gd name="T49" fmla="*/ 129 h 129"/>
                <a:gd name="T50" fmla="*/ 250 w 405"/>
                <a:gd name="T51" fmla="*/ 129 h 129"/>
                <a:gd name="T52" fmla="*/ 250 w 405"/>
                <a:gd name="T53" fmla="*/ 127 h 129"/>
                <a:gd name="T54" fmla="*/ 273 w 405"/>
                <a:gd name="T55" fmla="*/ 104 h 129"/>
                <a:gd name="T56" fmla="*/ 296 w 405"/>
                <a:gd name="T57" fmla="*/ 127 h 129"/>
                <a:gd name="T58" fmla="*/ 296 w 405"/>
                <a:gd name="T59" fmla="*/ 129 h 129"/>
                <a:gd name="T60" fmla="*/ 329 w 405"/>
                <a:gd name="T61" fmla="*/ 129 h 129"/>
                <a:gd name="T62" fmla="*/ 376 w 405"/>
                <a:gd name="T63" fmla="*/ 110 h 129"/>
                <a:gd name="T64" fmla="*/ 405 w 405"/>
                <a:gd name="T65" fmla="*/ 109 h 129"/>
                <a:gd name="T66" fmla="*/ 370 w 405"/>
                <a:gd name="T67" fmla="*/ 3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5" h="129">
                  <a:moveTo>
                    <a:pt x="370" y="37"/>
                  </a:moveTo>
                  <a:cubicBezTo>
                    <a:pt x="370" y="37"/>
                    <a:pt x="370" y="37"/>
                    <a:pt x="370" y="37"/>
                  </a:cubicBezTo>
                  <a:cubicBezTo>
                    <a:pt x="370" y="37"/>
                    <a:pt x="370" y="37"/>
                    <a:pt x="370" y="37"/>
                  </a:cubicBezTo>
                  <a:cubicBezTo>
                    <a:pt x="370" y="37"/>
                    <a:pt x="370" y="37"/>
                    <a:pt x="370" y="37"/>
                  </a:cubicBezTo>
                  <a:cubicBezTo>
                    <a:pt x="369" y="37"/>
                    <a:pt x="369" y="36"/>
                    <a:pt x="369" y="36"/>
                  </a:cubicBezTo>
                  <a:cubicBezTo>
                    <a:pt x="367" y="35"/>
                    <a:pt x="365" y="33"/>
                    <a:pt x="364" y="32"/>
                  </a:cubicBezTo>
                  <a:cubicBezTo>
                    <a:pt x="340" y="11"/>
                    <a:pt x="309" y="0"/>
                    <a:pt x="278" y="0"/>
                  </a:cubicBezTo>
                  <a:cubicBezTo>
                    <a:pt x="226" y="1"/>
                    <a:pt x="174" y="0"/>
                    <a:pt x="123" y="1"/>
                  </a:cubicBezTo>
                  <a:cubicBezTo>
                    <a:pt x="109" y="2"/>
                    <a:pt x="95" y="4"/>
                    <a:pt x="82" y="9"/>
                  </a:cubicBezTo>
                  <a:cubicBezTo>
                    <a:pt x="62" y="16"/>
                    <a:pt x="45" y="29"/>
                    <a:pt x="31" y="44"/>
                  </a:cubicBezTo>
                  <a:cubicBezTo>
                    <a:pt x="31" y="44"/>
                    <a:pt x="31" y="44"/>
                    <a:pt x="31" y="44"/>
                  </a:cubicBezTo>
                  <a:cubicBezTo>
                    <a:pt x="31" y="44"/>
                    <a:pt x="31" y="44"/>
                    <a:pt x="31" y="44"/>
                  </a:cubicBezTo>
                  <a:cubicBezTo>
                    <a:pt x="31" y="44"/>
                    <a:pt x="31" y="44"/>
                    <a:pt x="31" y="44"/>
                  </a:cubicBezTo>
                  <a:cubicBezTo>
                    <a:pt x="21" y="57"/>
                    <a:pt x="12" y="72"/>
                    <a:pt x="7" y="87"/>
                  </a:cubicBezTo>
                  <a:cubicBezTo>
                    <a:pt x="2" y="100"/>
                    <a:pt x="0" y="114"/>
                    <a:pt x="0" y="129"/>
                  </a:cubicBezTo>
                  <a:cubicBezTo>
                    <a:pt x="110" y="129"/>
                    <a:pt x="110" y="129"/>
                    <a:pt x="110" y="129"/>
                  </a:cubicBezTo>
                  <a:cubicBezTo>
                    <a:pt x="110" y="128"/>
                    <a:pt x="110" y="128"/>
                    <a:pt x="110" y="127"/>
                  </a:cubicBezTo>
                  <a:cubicBezTo>
                    <a:pt x="110" y="114"/>
                    <a:pt x="120" y="104"/>
                    <a:pt x="133" y="104"/>
                  </a:cubicBezTo>
                  <a:cubicBezTo>
                    <a:pt x="146" y="104"/>
                    <a:pt x="156" y="114"/>
                    <a:pt x="156" y="127"/>
                  </a:cubicBezTo>
                  <a:cubicBezTo>
                    <a:pt x="156" y="128"/>
                    <a:pt x="156" y="128"/>
                    <a:pt x="156" y="129"/>
                  </a:cubicBezTo>
                  <a:cubicBezTo>
                    <a:pt x="180" y="129"/>
                    <a:pt x="180" y="129"/>
                    <a:pt x="180" y="129"/>
                  </a:cubicBezTo>
                  <a:cubicBezTo>
                    <a:pt x="180" y="128"/>
                    <a:pt x="180" y="128"/>
                    <a:pt x="180" y="127"/>
                  </a:cubicBezTo>
                  <a:cubicBezTo>
                    <a:pt x="180" y="114"/>
                    <a:pt x="191" y="104"/>
                    <a:pt x="203" y="104"/>
                  </a:cubicBezTo>
                  <a:cubicBezTo>
                    <a:pt x="216" y="104"/>
                    <a:pt x="226" y="114"/>
                    <a:pt x="226" y="127"/>
                  </a:cubicBezTo>
                  <a:cubicBezTo>
                    <a:pt x="226" y="128"/>
                    <a:pt x="226" y="128"/>
                    <a:pt x="226" y="129"/>
                  </a:cubicBezTo>
                  <a:cubicBezTo>
                    <a:pt x="250" y="129"/>
                    <a:pt x="250" y="129"/>
                    <a:pt x="250" y="129"/>
                  </a:cubicBezTo>
                  <a:cubicBezTo>
                    <a:pt x="250" y="128"/>
                    <a:pt x="250" y="128"/>
                    <a:pt x="250" y="127"/>
                  </a:cubicBezTo>
                  <a:cubicBezTo>
                    <a:pt x="250" y="114"/>
                    <a:pt x="261" y="104"/>
                    <a:pt x="273" y="104"/>
                  </a:cubicBezTo>
                  <a:cubicBezTo>
                    <a:pt x="286" y="104"/>
                    <a:pt x="296" y="114"/>
                    <a:pt x="296" y="127"/>
                  </a:cubicBezTo>
                  <a:cubicBezTo>
                    <a:pt x="296" y="128"/>
                    <a:pt x="296" y="128"/>
                    <a:pt x="296" y="129"/>
                  </a:cubicBezTo>
                  <a:cubicBezTo>
                    <a:pt x="329" y="129"/>
                    <a:pt x="329" y="129"/>
                    <a:pt x="329" y="129"/>
                  </a:cubicBezTo>
                  <a:cubicBezTo>
                    <a:pt x="343" y="118"/>
                    <a:pt x="359" y="112"/>
                    <a:pt x="376" y="110"/>
                  </a:cubicBezTo>
                  <a:cubicBezTo>
                    <a:pt x="386" y="108"/>
                    <a:pt x="396" y="109"/>
                    <a:pt x="405" y="109"/>
                  </a:cubicBezTo>
                  <a:cubicBezTo>
                    <a:pt x="403" y="82"/>
                    <a:pt x="389" y="57"/>
                    <a:pt x="370" y="37"/>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50">
              <a:extLst>
                <a:ext uri="{FF2B5EF4-FFF2-40B4-BE49-F238E27FC236}">
                  <a16:creationId xmlns:a16="http://schemas.microsoft.com/office/drawing/2014/main" id="{2748E25B-4080-62B8-2FE0-27207145E14B}"/>
                </a:ext>
              </a:extLst>
            </p:cNvPr>
            <p:cNvSpPr>
              <a:spLocks noEditPoints="1"/>
            </p:cNvSpPr>
            <p:nvPr/>
          </p:nvSpPr>
          <p:spPr bwMode="auto">
            <a:xfrm>
              <a:off x="4721049" y="1927784"/>
              <a:ext cx="510827" cy="509409"/>
            </a:xfrm>
            <a:custGeom>
              <a:avLst/>
              <a:gdLst>
                <a:gd name="T0" fmla="*/ 46 w 392"/>
                <a:gd name="T1" fmla="*/ 95 h 391"/>
                <a:gd name="T2" fmla="*/ 50 w 392"/>
                <a:gd name="T3" fmla="*/ 127 h 391"/>
                <a:gd name="T4" fmla="*/ 27 w 392"/>
                <a:gd name="T5" fmla="*/ 133 h 391"/>
                <a:gd name="T6" fmla="*/ 3 w 392"/>
                <a:gd name="T7" fmla="*/ 154 h 391"/>
                <a:gd name="T8" fmla="*/ 16 w 392"/>
                <a:gd name="T9" fmla="*/ 183 h 391"/>
                <a:gd name="T10" fmla="*/ 35 w 392"/>
                <a:gd name="T11" fmla="*/ 209 h 391"/>
                <a:gd name="T12" fmla="*/ 18 w 392"/>
                <a:gd name="T13" fmla="*/ 225 h 391"/>
                <a:gd name="T14" fmla="*/ 8 w 392"/>
                <a:gd name="T15" fmla="*/ 256 h 391"/>
                <a:gd name="T16" fmla="*/ 34 w 392"/>
                <a:gd name="T17" fmla="*/ 275 h 391"/>
                <a:gd name="T18" fmla="*/ 57 w 392"/>
                <a:gd name="T19" fmla="*/ 279 h 391"/>
                <a:gd name="T20" fmla="*/ 57 w 392"/>
                <a:gd name="T21" fmla="*/ 310 h 391"/>
                <a:gd name="T22" fmla="*/ 63 w 392"/>
                <a:gd name="T23" fmla="*/ 342 h 391"/>
                <a:gd name="T24" fmla="*/ 95 w 392"/>
                <a:gd name="T25" fmla="*/ 345 h 391"/>
                <a:gd name="T26" fmla="*/ 127 w 392"/>
                <a:gd name="T27" fmla="*/ 342 h 391"/>
                <a:gd name="T28" fmla="*/ 133 w 392"/>
                <a:gd name="T29" fmla="*/ 364 h 391"/>
                <a:gd name="T30" fmla="*/ 154 w 392"/>
                <a:gd name="T31" fmla="*/ 388 h 391"/>
                <a:gd name="T32" fmla="*/ 184 w 392"/>
                <a:gd name="T33" fmla="*/ 375 h 391"/>
                <a:gd name="T34" fmla="*/ 209 w 392"/>
                <a:gd name="T35" fmla="*/ 356 h 391"/>
                <a:gd name="T36" fmla="*/ 226 w 392"/>
                <a:gd name="T37" fmla="*/ 373 h 391"/>
                <a:gd name="T38" fmla="*/ 256 w 392"/>
                <a:gd name="T39" fmla="*/ 383 h 391"/>
                <a:gd name="T40" fmla="*/ 275 w 392"/>
                <a:gd name="T41" fmla="*/ 357 h 391"/>
                <a:gd name="T42" fmla="*/ 288 w 392"/>
                <a:gd name="T43" fmla="*/ 328 h 391"/>
                <a:gd name="T44" fmla="*/ 311 w 392"/>
                <a:gd name="T45" fmla="*/ 335 h 391"/>
                <a:gd name="T46" fmla="*/ 342 w 392"/>
                <a:gd name="T47" fmla="*/ 328 h 391"/>
                <a:gd name="T48" fmla="*/ 346 w 392"/>
                <a:gd name="T49" fmla="*/ 296 h 391"/>
                <a:gd name="T50" fmla="*/ 342 w 392"/>
                <a:gd name="T51" fmla="*/ 264 h 391"/>
                <a:gd name="T52" fmla="*/ 365 w 392"/>
                <a:gd name="T53" fmla="*/ 259 h 391"/>
                <a:gd name="T54" fmla="*/ 389 w 392"/>
                <a:gd name="T55" fmla="*/ 237 h 391"/>
                <a:gd name="T56" fmla="*/ 376 w 392"/>
                <a:gd name="T57" fmla="*/ 208 h 391"/>
                <a:gd name="T58" fmla="*/ 357 w 392"/>
                <a:gd name="T59" fmla="*/ 182 h 391"/>
                <a:gd name="T60" fmla="*/ 374 w 392"/>
                <a:gd name="T61" fmla="*/ 166 h 391"/>
                <a:gd name="T62" fmla="*/ 384 w 392"/>
                <a:gd name="T63" fmla="*/ 135 h 391"/>
                <a:gd name="T64" fmla="*/ 358 w 392"/>
                <a:gd name="T65" fmla="*/ 116 h 391"/>
                <a:gd name="T66" fmla="*/ 328 w 392"/>
                <a:gd name="T67" fmla="*/ 103 h 391"/>
                <a:gd name="T68" fmla="*/ 335 w 392"/>
                <a:gd name="T69" fmla="*/ 81 h 391"/>
                <a:gd name="T70" fmla="*/ 328 w 392"/>
                <a:gd name="T71" fmla="*/ 49 h 391"/>
                <a:gd name="T72" fmla="*/ 296 w 392"/>
                <a:gd name="T73" fmla="*/ 46 h 391"/>
                <a:gd name="T74" fmla="*/ 265 w 392"/>
                <a:gd name="T75" fmla="*/ 50 h 391"/>
                <a:gd name="T76" fmla="*/ 259 w 392"/>
                <a:gd name="T77" fmla="*/ 27 h 391"/>
                <a:gd name="T78" fmla="*/ 237 w 392"/>
                <a:gd name="T79" fmla="*/ 3 h 391"/>
                <a:gd name="T80" fmla="*/ 208 w 392"/>
                <a:gd name="T81" fmla="*/ 16 h 391"/>
                <a:gd name="T82" fmla="*/ 183 w 392"/>
                <a:gd name="T83" fmla="*/ 35 h 391"/>
                <a:gd name="T84" fmla="*/ 166 w 392"/>
                <a:gd name="T85" fmla="*/ 18 h 391"/>
                <a:gd name="T86" fmla="*/ 135 w 392"/>
                <a:gd name="T87" fmla="*/ 8 h 391"/>
                <a:gd name="T88" fmla="*/ 116 w 392"/>
                <a:gd name="T89" fmla="*/ 34 h 391"/>
                <a:gd name="T90" fmla="*/ 104 w 392"/>
                <a:gd name="T91" fmla="*/ 63 h 391"/>
                <a:gd name="T92" fmla="*/ 81 w 392"/>
                <a:gd name="T93" fmla="*/ 56 h 391"/>
                <a:gd name="T94" fmla="*/ 50 w 392"/>
                <a:gd name="T95" fmla="*/ 63 h 391"/>
                <a:gd name="T96" fmla="*/ 46 w 392"/>
                <a:gd name="T97" fmla="*/ 95 h 391"/>
                <a:gd name="T98" fmla="*/ 161 w 392"/>
                <a:gd name="T99" fmla="*/ 88 h 391"/>
                <a:gd name="T100" fmla="*/ 304 w 392"/>
                <a:gd name="T101" fmla="*/ 161 h 391"/>
                <a:gd name="T102" fmla="*/ 231 w 392"/>
                <a:gd name="T103" fmla="*/ 303 h 391"/>
                <a:gd name="T104" fmla="*/ 88 w 392"/>
                <a:gd name="T105" fmla="*/ 230 h 391"/>
                <a:gd name="T106" fmla="*/ 161 w 392"/>
                <a:gd name="T107" fmla="*/ 88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2" h="391">
                  <a:moveTo>
                    <a:pt x="46" y="95"/>
                  </a:moveTo>
                  <a:cubicBezTo>
                    <a:pt x="54" y="102"/>
                    <a:pt x="52" y="121"/>
                    <a:pt x="50" y="127"/>
                  </a:cubicBezTo>
                  <a:cubicBezTo>
                    <a:pt x="47" y="132"/>
                    <a:pt x="37" y="135"/>
                    <a:pt x="27" y="133"/>
                  </a:cubicBezTo>
                  <a:cubicBezTo>
                    <a:pt x="17" y="130"/>
                    <a:pt x="6" y="140"/>
                    <a:pt x="3" y="154"/>
                  </a:cubicBezTo>
                  <a:cubicBezTo>
                    <a:pt x="0" y="168"/>
                    <a:pt x="6" y="181"/>
                    <a:pt x="16" y="183"/>
                  </a:cubicBezTo>
                  <a:cubicBezTo>
                    <a:pt x="26" y="186"/>
                    <a:pt x="34" y="203"/>
                    <a:pt x="35" y="209"/>
                  </a:cubicBezTo>
                  <a:cubicBezTo>
                    <a:pt x="35" y="215"/>
                    <a:pt x="28" y="222"/>
                    <a:pt x="18" y="225"/>
                  </a:cubicBezTo>
                  <a:cubicBezTo>
                    <a:pt x="8" y="229"/>
                    <a:pt x="4" y="242"/>
                    <a:pt x="8" y="256"/>
                  </a:cubicBezTo>
                  <a:cubicBezTo>
                    <a:pt x="12" y="270"/>
                    <a:pt x="24" y="278"/>
                    <a:pt x="34" y="275"/>
                  </a:cubicBezTo>
                  <a:cubicBezTo>
                    <a:pt x="44" y="272"/>
                    <a:pt x="54" y="273"/>
                    <a:pt x="57" y="279"/>
                  </a:cubicBezTo>
                  <a:cubicBezTo>
                    <a:pt x="60" y="284"/>
                    <a:pt x="64" y="303"/>
                    <a:pt x="57" y="310"/>
                  </a:cubicBezTo>
                  <a:cubicBezTo>
                    <a:pt x="50" y="318"/>
                    <a:pt x="53" y="332"/>
                    <a:pt x="63" y="342"/>
                  </a:cubicBezTo>
                  <a:cubicBezTo>
                    <a:pt x="74" y="351"/>
                    <a:pt x="88" y="353"/>
                    <a:pt x="95" y="345"/>
                  </a:cubicBezTo>
                  <a:cubicBezTo>
                    <a:pt x="102" y="338"/>
                    <a:pt x="122" y="339"/>
                    <a:pt x="127" y="342"/>
                  </a:cubicBezTo>
                  <a:cubicBezTo>
                    <a:pt x="132" y="344"/>
                    <a:pt x="135" y="354"/>
                    <a:pt x="133" y="364"/>
                  </a:cubicBezTo>
                  <a:cubicBezTo>
                    <a:pt x="131" y="375"/>
                    <a:pt x="140" y="385"/>
                    <a:pt x="154" y="388"/>
                  </a:cubicBezTo>
                  <a:cubicBezTo>
                    <a:pt x="168" y="391"/>
                    <a:pt x="181" y="386"/>
                    <a:pt x="184" y="375"/>
                  </a:cubicBezTo>
                  <a:cubicBezTo>
                    <a:pt x="186" y="365"/>
                    <a:pt x="203" y="357"/>
                    <a:pt x="209" y="356"/>
                  </a:cubicBezTo>
                  <a:cubicBezTo>
                    <a:pt x="215" y="356"/>
                    <a:pt x="223" y="363"/>
                    <a:pt x="226" y="373"/>
                  </a:cubicBezTo>
                  <a:cubicBezTo>
                    <a:pt x="229" y="383"/>
                    <a:pt x="243" y="388"/>
                    <a:pt x="256" y="383"/>
                  </a:cubicBezTo>
                  <a:cubicBezTo>
                    <a:pt x="270" y="379"/>
                    <a:pt x="278" y="367"/>
                    <a:pt x="275" y="357"/>
                  </a:cubicBezTo>
                  <a:cubicBezTo>
                    <a:pt x="272" y="348"/>
                    <a:pt x="283" y="332"/>
                    <a:pt x="288" y="328"/>
                  </a:cubicBezTo>
                  <a:cubicBezTo>
                    <a:pt x="293" y="325"/>
                    <a:pt x="303" y="328"/>
                    <a:pt x="311" y="335"/>
                  </a:cubicBezTo>
                  <a:cubicBezTo>
                    <a:pt x="318" y="342"/>
                    <a:pt x="333" y="339"/>
                    <a:pt x="342" y="328"/>
                  </a:cubicBezTo>
                  <a:cubicBezTo>
                    <a:pt x="352" y="317"/>
                    <a:pt x="353" y="303"/>
                    <a:pt x="346" y="296"/>
                  </a:cubicBezTo>
                  <a:cubicBezTo>
                    <a:pt x="338" y="289"/>
                    <a:pt x="339" y="270"/>
                    <a:pt x="342" y="264"/>
                  </a:cubicBezTo>
                  <a:cubicBezTo>
                    <a:pt x="344" y="259"/>
                    <a:pt x="355" y="256"/>
                    <a:pt x="365" y="259"/>
                  </a:cubicBezTo>
                  <a:cubicBezTo>
                    <a:pt x="375" y="261"/>
                    <a:pt x="386" y="251"/>
                    <a:pt x="389" y="237"/>
                  </a:cubicBezTo>
                  <a:cubicBezTo>
                    <a:pt x="392" y="223"/>
                    <a:pt x="386" y="210"/>
                    <a:pt x="376" y="208"/>
                  </a:cubicBezTo>
                  <a:cubicBezTo>
                    <a:pt x="366" y="206"/>
                    <a:pt x="357" y="188"/>
                    <a:pt x="357" y="182"/>
                  </a:cubicBezTo>
                  <a:cubicBezTo>
                    <a:pt x="356" y="176"/>
                    <a:pt x="364" y="169"/>
                    <a:pt x="374" y="166"/>
                  </a:cubicBezTo>
                  <a:cubicBezTo>
                    <a:pt x="384" y="162"/>
                    <a:pt x="388" y="149"/>
                    <a:pt x="384" y="135"/>
                  </a:cubicBezTo>
                  <a:cubicBezTo>
                    <a:pt x="379" y="121"/>
                    <a:pt x="368" y="113"/>
                    <a:pt x="358" y="116"/>
                  </a:cubicBezTo>
                  <a:cubicBezTo>
                    <a:pt x="348" y="119"/>
                    <a:pt x="332" y="108"/>
                    <a:pt x="328" y="103"/>
                  </a:cubicBezTo>
                  <a:cubicBezTo>
                    <a:pt x="325" y="99"/>
                    <a:pt x="328" y="88"/>
                    <a:pt x="335" y="81"/>
                  </a:cubicBezTo>
                  <a:cubicBezTo>
                    <a:pt x="342" y="73"/>
                    <a:pt x="339" y="59"/>
                    <a:pt x="328" y="49"/>
                  </a:cubicBezTo>
                  <a:cubicBezTo>
                    <a:pt x="318" y="40"/>
                    <a:pt x="303" y="38"/>
                    <a:pt x="296" y="46"/>
                  </a:cubicBezTo>
                  <a:cubicBezTo>
                    <a:pt x="289" y="54"/>
                    <a:pt x="270" y="52"/>
                    <a:pt x="265" y="50"/>
                  </a:cubicBezTo>
                  <a:cubicBezTo>
                    <a:pt x="259" y="47"/>
                    <a:pt x="257" y="37"/>
                    <a:pt x="259" y="27"/>
                  </a:cubicBezTo>
                  <a:cubicBezTo>
                    <a:pt x="261" y="16"/>
                    <a:pt x="251" y="6"/>
                    <a:pt x="237" y="3"/>
                  </a:cubicBezTo>
                  <a:cubicBezTo>
                    <a:pt x="223" y="0"/>
                    <a:pt x="210" y="5"/>
                    <a:pt x="208" y="16"/>
                  </a:cubicBezTo>
                  <a:cubicBezTo>
                    <a:pt x="206" y="26"/>
                    <a:pt x="188" y="34"/>
                    <a:pt x="183" y="35"/>
                  </a:cubicBezTo>
                  <a:cubicBezTo>
                    <a:pt x="177" y="35"/>
                    <a:pt x="169" y="28"/>
                    <a:pt x="166" y="18"/>
                  </a:cubicBezTo>
                  <a:cubicBezTo>
                    <a:pt x="163" y="8"/>
                    <a:pt x="149" y="3"/>
                    <a:pt x="135" y="8"/>
                  </a:cubicBezTo>
                  <a:cubicBezTo>
                    <a:pt x="122" y="12"/>
                    <a:pt x="113" y="24"/>
                    <a:pt x="116" y="34"/>
                  </a:cubicBezTo>
                  <a:cubicBezTo>
                    <a:pt x="120" y="44"/>
                    <a:pt x="109" y="59"/>
                    <a:pt x="104" y="63"/>
                  </a:cubicBezTo>
                  <a:cubicBezTo>
                    <a:pt x="99" y="66"/>
                    <a:pt x="89" y="63"/>
                    <a:pt x="81" y="56"/>
                  </a:cubicBezTo>
                  <a:cubicBezTo>
                    <a:pt x="73" y="50"/>
                    <a:pt x="59" y="52"/>
                    <a:pt x="50" y="63"/>
                  </a:cubicBezTo>
                  <a:cubicBezTo>
                    <a:pt x="40" y="74"/>
                    <a:pt x="38" y="88"/>
                    <a:pt x="46" y="95"/>
                  </a:cubicBezTo>
                  <a:close/>
                  <a:moveTo>
                    <a:pt x="161" y="88"/>
                  </a:moveTo>
                  <a:cubicBezTo>
                    <a:pt x="221" y="69"/>
                    <a:pt x="285" y="101"/>
                    <a:pt x="304" y="161"/>
                  </a:cubicBezTo>
                  <a:cubicBezTo>
                    <a:pt x="323" y="220"/>
                    <a:pt x="290" y="284"/>
                    <a:pt x="231" y="303"/>
                  </a:cubicBezTo>
                  <a:cubicBezTo>
                    <a:pt x="171" y="323"/>
                    <a:pt x="107" y="290"/>
                    <a:pt x="88" y="230"/>
                  </a:cubicBezTo>
                  <a:cubicBezTo>
                    <a:pt x="69" y="171"/>
                    <a:pt x="102" y="107"/>
                    <a:pt x="161" y="88"/>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1">
              <a:extLst>
                <a:ext uri="{FF2B5EF4-FFF2-40B4-BE49-F238E27FC236}">
                  <a16:creationId xmlns:a16="http://schemas.microsoft.com/office/drawing/2014/main" id="{D6ABE9A8-FF40-5C7C-CC05-591C603B2E37}"/>
                </a:ext>
              </a:extLst>
            </p:cNvPr>
            <p:cNvSpPr>
              <a:spLocks noEditPoints="1"/>
            </p:cNvSpPr>
            <p:nvPr/>
          </p:nvSpPr>
          <p:spPr bwMode="auto">
            <a:xfrm>
              <a:off x="4476987" y="1780213"/>
              <a:ext cx="329200" cy="327781"/>
            </a:xfrm>
            <a:custGeom>
              <a:avLst/>
              <a:gdLst>
                <a:gd name="T0" fmla="*/ 30 w 252"/>
                <a:gd name="T1" fmla="*/ 61 h 252"/>
                <a:gd name="T2" fmla="*/ 32 w 252"/>
                <a:gd name="T3" fmla="*/ 82 h 252"/>
                <a:gd name="T4" fmla="*/ 17 w 252"/>
                <a:gd name="T5" fmla="*/ 86 h 252"/>
                <a:gd name="T6" fmla="*/ 2 w 252"/>
                <a:gd name="T7" fmla="*/ 99 h 252"/>
                <a:gd name="T8" fmla="*/ 10 w 252"/>
                <a:gd name="T9" fmla="*/ 118 h 252"/>
                <a:gd name="T10" fmla="*/ 22 w 252"/>
                <a:gd name="T11" fmla="*/ 135 h 252"/>
                <a:gd name="T12" fmla="*/ 11 w 252"/>
                <a:gd name="T13" fmla="*/ 145 h 252"/>
                <a:gd name="T14" fmla="*/ 5 w 252"/>
                <a:gd name="T15" fmla="*/ 165 h 252"/>
                <a:gd name="T16" fmla="*/ 22 w 252"/>
                <a:gd name="T17" fmla="*/ 177 h 252"/>
                <a:gd name="T18" fmla="*/ 37 w 252"/>
                <a:gd name="T19" fmla="*/ 179 h 252"/>
                <a:gd name="T20" fmla="*/ 36 w 252"/>
                <a:gd name="T21" fmla="*/ 200 h 252"/>
                <a:gd name="T22" fmla="*/ 41 w 252"/>
                <a:gd name="T23" fmla="*/ 220 h 252"/>
                <a:gd name="T24" fmla="*/ 61 w 252"/>
                <a:gd name="T25" fmla="*/ 222 h 252"/>
                <a:gd name="T26" fmla="*/ 81 w 252"/>
                <a:gd name="T27" fmla="*/ 220 h 252"/>
                <a:gd name="T28" fmla="*/ 85 w 252"/>
                <a:gd name="T29" fmla="*/ 235 h 252"/>
                <a:gd name="T30" fmla="*/ 99 w 252"/>
                <a:gd name="T31" fmla="*/ 250 h 252"/>
                <a:gd name="T32" fmla="*/ 118 w 252"/>
                <a:gd name="T33" fmla="*/ 242 h 252"/>
                <a:gd name="T34" fmla="*/ 134 w 252"/>
                <a:gd name="T35" fmla="*/ 230 h 252"/>
                <a:gd name="T36" fmla="*/ 145 w 252"/>
                <a:gd name="T37" fmla="*/ 240 h 252"/>
                <a:gd name="T38" fmla="*/ 165 w 252"/>
                <a:gd name="T39" fmla="*/ 247 h 252"/>
                <a:gd name="T40" fmla="*/ 177 w 252"/>
                <a:gd name="T41" fmla="*/ 230 h 252"/>
                <a:gd name="T42" fmla="*/ 185 w 252"/>
                <a:gd name="T43" fmla="*/ 211 h 252"/>
                <a:gd name="T44" fmla="*/ 200 w 252"/>
                <a:gd name="T45" fmla="*/ 215 h 252"/>
                <a:gd name="T46" fmla="*/ 220 w 252"/>
                <a:gd name="T47" fmla="*/ 211 h 252"/>
                <a:gd name="T48" fmla="*/ 222 w 252"/>
                <a:gd name="T49" fmla="*/ 191 h 252"/>
                <a:gd name="T50" fmla="*/ 220 w 252"/>
                <a:gd name="T51" fmla="*/ 170 h 252"/>
                <a:gd name="T52" fmla="*/ 234 w 252"/>
                <a:gd name="T53" fmla="*/ 167 h 252"/>
                <a:gd name="T54" fmla="*/ 250 w 252"/>
                <a:gd name="T55" fmla="*/ 153 h 252"/>
                <a:gd name="T56" fmla="*/ 242 w 252"/>
                <a:gd name="T57" fmla="*/ 134 h 252"/>
                <a:gd name="T58" fmla="*/ 229 w 252"/>
                <a:gd name="T59" fmla="*/ 117 h 252"/>
                <a:gd name="T60" fmla="*/ 240 w 252"/>
                <a:gd name="T61" fmla="*/ 107 h 252"/>
                <a:gd name="T62" fmla="*/ 247 w 252"/>
                <a:gd name="T63" fmla="*/ 87 h 252"/>
                <a:gd name="T64" fmla="*/ 230 w 252"/>
                <a:gd name="T65" fmla="*/ 75 h 252"/>
                <a:gd name="T66" fmla="*/ 211 w 252"/>
                <a:gd name="T67" fmla="*/ 67 h 252"/>
                <a:gd name="T68" fmla="*/ 215 w 252"/>
                <a:gd name="T69" fmla="*/ 52 h 252"/>
                <a:gd name="T70" fmla="*/ 211 w 252"/>
                <a:gd name="T71" fmla="*/ 32 h 252"/>
                <a:gd name="T72" fmla="*/ 190 w 252"/>
                <a:gd name="T73" fmla="*/ 30 h 252"/>
                <a:gd name="T74" fmla="*/ 170 w 252"/>
                <a:gd name="T75" fmla="*/ 32 h 252"/>
                <a:gd name="T76" fmla="*/ 166 w 252"/>
                <a:gd name="T77" fmla="*/ 17 h 252"/>
                <a:gd name="T78" fmla="*/ 153 w 252"/>
                <a:gd name="T79" fmla="*/ 2 h 252"/>
                <a:gd name="T80" fmla="*/ 134 w 252"/>
                <a:gd name="T81" fmla="*/ 10 h 252"/>
                <a:gd name="T82" fmla="*/ 117 w 252"/>
                <a:gd name="T83" fmla="*/ 23 h 252"/>
                <a:gd name="T84" fmla="*/ 107 w 252"/>
                <a:gd name="T85" fmla="*/ 12 h 252"/>
                <a:gd name="T86" fmla="*/ 87 w 252"/>
                <a:gd name="T87" fmla="*/ 5 h 252"/>
                <a:gd name="T88" fmla="*/ 75 w 252"/>
                <a:gd name="T89" fmla="*/ 22 h 252"/>
                <a:gd name="T90" fmla="*/ 67 w 252"/>
                <a:gd name="T91" fmla="*/ 41 h 252"/>
                <a:gd name="T92" fmla="*/ 52 w 252"/>
                <a:gd name="T93" fmla="*/ 37 h 252"/>
                <a:gd name="T94" fmla="*/ 32 w 252"/>
                <a:gd name="T95" fmla="*/ 41 h 252"/>
                <a:gd name="T96" fmla="*/ 30 w 252"/>
                <a:gd name="T97" fmla="*/ 61 h 252"/>
                <a:gd name="T98" fmla="*/ 103 w 252"/>
                <a:gd name="T99" fmla="*/ 57 h 252"/>
                <a:gd name="T100" fmla="*/ 195 w 252"/>
                <a:gd name="T101" fmla="*/ 104 h 252"/>
                <a:gd name="T102" fmla="*/ 148 w 252"/>
                <a:gd name="T103" fmla="*/ 195 h 252"/>
                <a:gd name="T104" fmla="*/ 56 w 252"/>
                <a:gd name="T105" fmla="*/ 148 h 252"/>
                <a:gd name="T106" fmla="*/ 103 w 252"/>
                <a:gd name="T107" fmla="*/ 5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2" h="252">
                  <a:moveTo>
                    <a:pt x="30" y="61"/>
                  </a:moveTo>
                  <a:cubicBezTo>
                    <a:pt x="34" y="66"/>
                    <a:pt x="33" y="78"/>
                    <a:pt x="32" y="82"/>
                  </a:cubicBezTo>
                  <a:cubicBezTo>
                    <a:pt x="30" y="85"/>
                    <a:pt x="24" y="87"/>
                    <a:pt x="17" y="86"/>
                  </a:cubicBezTo>
                  <a:cubicBezTo>
                    <a:pt x="11" y="84"/>
                    <a:pt x="4" y="90"/>
                    <a:pt x="2" y="99"/>
                  </a:cubicBezTo>
                  <a:cubicBezTo>
                    <a:pt x="0" y="108"/>
                    <a:pt x="4" y="117"/>
                    <a:pt x="10" y="118"/>
                  </a:cubicBezTo>
                  <a:cubicBezTo>
                    <a:pt x="17" y="120"/>
                    <a:pt x="22" y="131"/>
                    <a:pt x="22" y="135"/>
                  </a:cubicBezTo>
                  <a:cubicBezTo>
                    <a:pt x="23" y="138"/>
                    <a:pt x="18" y="143"/>
                    <a:pt x="11" y="145"/>
                  </a:cubicBezTo>
                  <a:cubicBezTo>
                    <a:pt x="5" y="147"/>
                    <a:pt x="2" y="156"/>
                    <a:pt x="5" y="165"/>
                  </a:cubicBezTo>
                  <a:cubicBezTo>
                    <a:pt x="8" y="174"/>
                    <a:pt x="15" y="179"/>
                    <a:pt x="22" y="177"/>
                  </a:cubicBezTo>
                  <a:cubicBezTo>
                    <a:pt x="28" y="175"/>
                    <a:pt x="35" y="176"/>
                    <a:pt x="37" y="179"/>
                  </a:cubicBezTo>
                  <a:cubicBezTo>
                    <a:pt x="39" y="183"/>
                    <a:pt x="41" y="195"/>
                    <a:pt x="36" y="200"/>
                  </a:cubicBezTo>
                  <a:cubicBezTo>
                    <a:pt x="32" y="205"/>
                    <a:pt x="34" y="214"/>
                    <a:pt x="41" y="220"/>
                  </a:cubicBezTo>
                  <a:cubicBezTo>
                    <a:pt x="47" y="226"/>
                    <a:pt x="57" y="227"/>
                    <a:pt x="61" y="222"/>
                  </a:cubicBezTo>
                  <a:cubicBezTo>
                    <a:pt x="66" y="217"/>
                    <a:pt x="78" y="218"/>
                    <a:pt x="81" y="220"/>
                  </a:cubicBezTo>
                  <a:cubicBezTo>
                    <a:pt x="85" y="222"/>
                    <a:pt x="87" y="228"/>
                    <a:pt x="85" y="235"/>
                  </a:cubicBezTo>
                  <a:cubicBezTo>
                    <a:pt x="84" y="241"/>
                    <a:pt x="90" y="248"/>
                    <a:pt x="99" y="250"/>
                  </a:cubicBezTo>
                  <a:cubicBezTo>
                    <a:pt x="108" y="252"/>
                    <a:pt x="117" y="248"/>
                    <a:pt x="118" y="242"/>
                  </a:cubicBezTo>
                  <a:cubicBezTo>
                    <a:pt x="119" y="235"/>
                    <a:pt x="131" y="230"/>
                    <a:pt x="134" y="230"/>
                  </a:cubicBezTo>
                  <a:cubicBezTo>
                    <a:pt x="138" y="229"/>
                    <a:pt x="143" y="234"/>
                    <a:pt x="145" y="240"/>
                  </a:cubicBezTo>
                  <a:cubicBezTo>
                    <a:pt x="147" y="247"/>
                    <a:pt x="156" y="250"/>
                    <a:pt x="165" y="247"/>
                  </a:cubicBezTo>
                  <a:cubicBezTo>
                    <a:pt x="173" y="244"/>
                    <a:pt x="179" y="237"/>
                    <a:pt x="177" y="230"/>
                  </a:cubicBezTo>
                  <a:cubicBezTo>
                    <a:pt x="175" y="224"/>
                    <a:pt x="182" y="214"/>
                    <a:pt x="185" y="211"/>
                  </a:cubicBezTo>
                  <a:cubicBezTo>
                    <a:pt x="188" y="209"/>
                    <a:pt x="195" y="211"/>
                    <a:pt x="200" y="215"/>
                  </a:cubicBezTo>
                  <a:cubicBezTo>
                    <a:pt x="205" y="220"/>
                    <a:pt x="214" y="218"/>
                    <a:pt x="220" y="211"/>
                  </a:cubicBezTo>
                  <a:cubicBezTo>
                    <a:pt x="226" y="204"/>
                    <a:pt x="227" y="195"/>
                    <a:pt x="222" y="191"/>
                  </a:cubicBezTo>
                  <a:cubicBezTo>
                    <a:pt x="217" y="186"/>
                    <a:pt x="218" y="174"/>
                    <a:pt x="220" y="170"/>
                  </a:cubicBezTo>
                  <a:cubicBezTo>
                    <a:pt x="221" y="167"/>
                    <a:pt x="228" y="165"/>
                    <a:pt x="234" y="167"/>
                  </a:cubicBezTo>
                  <a:cubicBezTo>
                    <a:pt x="241" y="168"/>
                    <a:pt x="248" y="162"/>
                    <a:pt x="250" y="153"/>
                  </a:cubicBezTo>
                  <a:cubicBezTo>
                    <a:pt x="252" y="144"/>
                    <a:pt x="248" y="135"/>
                    <a:pt x="242" y="134"/>
                  </a:cubicBezTo>
                  <a:cubicBezTo>
                    <a:pt x="235" y="133"/>
                    <a:pt x="230" y="121"/>
                    <a:pt x="229" y="117"/>
                  </a:cubicBezTo>
                  <a:cubicBezTo>
                    <a:pt x="229" y="114"/>
                    <a:pt x="234" y="109"/>
                    <a:pt x="240" y="107"/>
                  </a:cubicBezTo>
                  <a:cubicBezTo>
                    <a:pt x="247" y="105"/>
                    <a:pt x="249" y="96"/>
                    <a:pt x="247" y="87"/>
                  </a:cubicBezTo>
                  <a:cubicBezTo>
                    <a:pt x="244" y="78"/>
                    <a:pt x="236" y="73"/>
                    <a:pt x="230" y="75"/>
                  </a:cubicBezTo>
                  <a:cubicBezTo>
                    <a:pt x="224" y="77"/>
                    <a:pt x="213" y="70"/>
                    <a:pt x="211" y="67"/>
                  </a:cubicBezTo>
                  <a:cubicBezTo>
                    <a:pt x="209" y="64"/>
                    <a:pt x="211" y="57"/>
                    <a:pt x="215" y="52"/>
                  </a:cubicBezTo>
                  <a:cubicBezTo>
                    <a:pt x="220" y="47"/>
                    <a:pt x="218" y="38"/>
                    <a:pt x="211" y="32"/>
                  </a:cubicBezTo>
                  <a:cubicBezTo>
                    <a:pt x="204" y="26"/>
                    <a:pt x="195" y="25"/>
                    <a:pt x="190" y="30"/>
                  </a:cubicBezTo>
                  <a:cubicBezTo>
                    <a:pt x="186" y="35"/>
                    <a:pt x="174" y="34"/>
                    <a:pt x="170" y="32"/>
                  </a:cubicBezTo>
                  <a:cubicBezTo>
                    <a:pt x="167" y="31"/>
                    <a:pt x="165" y="24"/>
                    <a:pt x="166" y="17"/>
                  </a:cubicBezTo>
                  <a:cubicBezTo>
                    <a:pt x="168" y="11"/>
                    <a:pt x="162" y="4"/>
                    <a:pt x="153" y="2"/>
                  </a:cubicBezTo>
                  <a:cubicBezTo>
                    <a:pt x="144" y="0"/>
                    <a:pt x="135" y="4"/>
                    <a:pt x="134" y="10"/>
                  </a:cubicBezTo>
                  <a:cubicBezTo>
                    <a:pt x="132" y="17"/>
                    <a:pt x="121" y="22"/>
                    <a:pt x="117" y="23"/>
                  </a:cubicBezTo>
                  <a:cubicBezTo>
                    <a:pt x="113" y="23"/>
                    <a:pt x="109" y="18"/>
                    <a:pt x="107" y="12"/>
                  </a:cubicBezTo>
                  <a:cubicBezTo>
                    <a:pt x="105" y="5"/>
                    <a:pt x="96" y="2"/>
                    <a:pt x="87" y="5"/>
                  </a:cubicBezTo>
                  <a:cubicBezTo>
                    <a:pt x="78" y="8"/>
                    <a:pt x="73" y="16"/>
                    <a:pt x="75" y="22"/>
                  </a:cubicBezTo>
                  <a:cubicBezTo>
                    <a:pt x="77" y="28"/>
                    <a:pt x="70" y="38"/>
                    <a:pt x="67" y="41"/>
                  </a:cubicBezTo>
                  <a:cubicBezTo>
                    <a:pt x="63" y="43"/>
                    <a:pt x="57" y="41"/>
                    <a:pt x="52" y="37"/>
                  </a:cubicBezTo>
                  <a:cubicBezTo>
                    <a:pt x="47" y="32"/>
                    <a:pt x="38" y="34"/>
                    <a:pt x="32" y="41"/>
                  </a:cubicBezTo>
                  <a:cubicBezTo>
                    <a:pt x="26" y="48"/>
                    <a:pt x="25" y="57"/>
                    <a:pt x="30" y="61"/>
                  </a:cubicBezTo>
                  <a:close/>
                  <a:moveTo>
                    <a:pt x="103" y="57"/>
                  </a:moveTo>
                  <a:cubicBezTo>
                    <a:pt x="142" y="44"/>
                    <a:pt x="183" y="65"/>
                    <a:pt x="195" y="104"/>
                  </a:cubicBezTo>
                  <a:cubicBezTo>
                    <a:pt x="207" y="142"/>
                    <a:pt x="186" y="183"/>
                    <a:pt x="148" y="195"/>
                  </a:cubicBezTo>
                  <a:cubicBezTo>
                    <a:pt x="110" y="208"/>
                    <a:pt x="69" y="187"/>
                    <a:pt x="56" y="148"/>
                  </a:cubicBezTo>
                  <a:cubicBezTo>
                    <a:pt x="44" y="110"/>
                    <a:pt x="65" y="69"/>
                    <a:pt x="103" y="57"/>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52">
              <a:extLst>
                <a:ext uri="{FF2B5EF4-FFF2-40B4-BE49-F238E27FC236}">
                  <a16:creationId xmlns:a16="http://schemas.microsoft.com/office/drawing/2014/main" id="{3AFA7595-B8D1-C082-F3EC-2E6CBB6D4637}"/>
                </a:ext>
              </a:extLst>
            </p:cNvPr>
            <p:cNvSpPr>
              <a:spLocks noEditPoints="1"/>
            </p:cNvSpPr>
            <p:nvPr/>
          </p:nvSpPr>
          <p:spPr bwMode="auto">
            <a:xfrm>
              <a:off x="4478407" y="2106575"/>
              <a:ext cx="252575" cy="253994"/>
            </a:xfrm>
            <a:custGeom>
              <a:avLst/>
              <a:gdLst>
                <a:gd name="T0" fmla="*/ 23 w 194"/>
                <a:gd name="T1" fmla="*/ 47 h 194"/>
                <a:gd name="T2" fmla="*/ 25 w 194"/>
                <a:gd name="T3" fmla="*/ 63 h 194"/>
                <a:gd name="T4" fmla="*/ 13 w 194"/>
                <a:gd name="T5" fmla="*/ 66 h 194"/>
                <a:gd name="T6" fmla="*/ 2 w 194"/>
                <a:gd name="T7" fmla="*/ 76 h 194"/>
                <a:gd name="T8" fmla="*/ 8 w 194"/>
                <a:gd name="T9" fmla="*/ 91 h 194"/>
                <a:gd name="T10" fmla="*/ 17 w 194"/>
                <a:gd name="T11" fmla="*/ 103 h 194"/>
                <a:gd name="T12" fmla="*/ 9 w 194"/>
                <a:gd name="T13" fmla="*/ 112 h 194"/>
                <a:gd name="T14" fmla="*/ 4 w 194"/>
                <a:gd name="T15" fmla="*/ 127 h 194"/>
                <a:gd name="T16" fmla="*/ 17 w 194"/>
                <a:gd name="T17" fmla="*/ 136 h 194"/>
                <a:gd name="T18" fmla="*/ 29 w 194"/>
                <a:gd name="T19" fmla="*/ 138 h 194"/>
                <a:gd name="T20" fmla="*/ 28 w 194"/>
                <a:gd name="T21" fmla="*/ 154 h 194"/>
                <a:gd name="T22" fmla="*/ 32 w 194"/>
                <a:gd name="T23" fmla="*/ 169 h 194"/>
                <a:gd name="T24" fmla="*/ 47 w 194"/>
                <a:gd name="T25" fmla="*/ 171 h 194"/>
                <a:gd name="T26" fmla="*/ 63 w 194"/>
                <a:gd name="T27" fmla="*/ 169 h 194"/>
                <a:gd name="T28" fmla="*/ 66 w 194"/>
                <a:gd name="T29" fmla="*/ 180 h 194"/>
                <a:gd name="T30" fmla="*/ 76 w 194"/>
                <a:gd name="T31" fmla="*/ 192 h 194"/>
                <a:gd name="T32" fmla="*/ 91 w 194"/>
                <a:gd name="T33" fmla="*/ 186 h 194"/>
                <a:gd name="T34" fmla="*/ 104 w 194"/>
                <a:gd name="T35" fmla="*/ 176 h 194"/>
                <a:gd name="T36" fmla="*/ 112 w 194"/>
                <a:gd name="T37" fmla="*/ 185 h 194"/>
                <a:gd name="T38" fmla="*/ 127 w 194"/>
                <a:gd name="T39" fmla="*/ 190 h 194"/>
                <a:gd name="T40" fmla="*/ 136 w 194"/>
                <a:gd name="T41" fmla="*/ 177 h 194"/>
                <a:gd name="T42" fmla="*/ 143 w 194"/>
                <a:gd name="T43" fmla="*/ 162 h 194"/>
                <a:gd name="T44" fmla="*/ 154 w 194"/>
                <a:gd name="T45" fmla="*/ 166 h 194"/>
                <a:gd name="T46" fmla="*/ 169 w 194"/>
                <a:gd name="T47" fmla="*/ 162 h 194"/>
                <a:gd name="T48" fmla="*/ 171 w 194"/>
                <a:gd name="T49" fmla="*/ 146 h 194"/>
                <a:gd name="T50" fmla="*/ 169 w 194"/>
                <a:gd name="T51" fmla="*/ 131 h 194"/>
                <a:gd name="T52" fmla="*/ 181 w 194"/>
                <a:gd name="T53" fmla="*/ 128 h 194"/>
                <a:gd name="T54" fmla="*/ 192 w 194"/>
                <a:gd name="T55" fmla="*/ 117 h 194"/>
                <a:gd name="T56" fmla="*/ 186 w 194"/>
                <a:gd name="T57" fmla="*/ 103 h 194"/>
                <a:gd name="T58" fmla="*/ 177 w 194"/>
                <a:gd name="T59" fmla="*/ 90 h 194"/>
                <a:gd name="T60" fmla="*/ 185 w 194"/>
                <a:gd name="T61" fmla="*/ 82 h 194"/>
                <a:gd name="T62" fmla="*/ 190 w 194"/>
                <a:gd name="T63" fmla="*/ 67 h 194"/>
                <a:gd name="T64" fmla="*/ 177 w 194"/>
                <a:gd name="T65" fmla="*/ 58 h 194"/>
                <a:gd name="T66" fmla="*/ 163 w 194"/>
                <a:gd name="T67" fmla="*/ 51 h 194"/>
                <a:gd name="T68" fmla="*/ 166 w 194"/>
                <a:gd name="T69" fmla="*/ 40 h 194"/>
                <a:gd name="T70" fmla="*/ 163 w 194"/>
                <a:gd name="T71" fmla="*/ 24 h 194"/>
                <a:gd name="T72" fmla="*/ 147 w 194"/>
                <a:gd name="T73" fmla="*/ 23 h 194"/>
                <a:gd name="T74" fmla="*/ 131 w 194"/>
                <a:gd name="T75" fmla="*/ 25 h 194"/>
                <a:gd name="T76" fmla="*/ 128 w 194"/>
                <a:gd name="T77" fmla="*/ 13 h 194"/>
                <a:gd name="T78" fmla="*/ 118 w 194"/>
                <a:gd name="T79" fmla="*/ 1 h 194"/>
                <a:gd name="T80" fmla="*/ 103 w 194"/>
                <a:gd name="T81" fmla="*/ 8 h 194"/>
                <a:gd name="T82" fmla="*/ 90 w 194"/>
                <a:gd name="T83" fmla="*/ 17 h 194"/>
                <a:gd name="T84" fmla="*/ 82 w 194"/>
                <a:gd name="T85" fmla="*/ 9 h 194"/>
                <a:gd name="T86" fmla="*/ 67 w 194"/>
                <a:gd name="T87" fmla="*/ 4 h 194"/>
                <a:gd name="T88" fmla="*/ 58 w 194"/>
                <a:gd name="T89" fmla="*/ 17 h 194"/>
                <a:gd name="T90" fmla="*/ 51 w 194"/>
                <a:gd name="T91" fmla="*/ 31 h 194"/>
                <a:gd name="T92" fmla="*/ 40 w 194"/>
                <a:gd name="T93" fmla="*/ 28 h 194"/>
                <a:gd name="T94" fmla="*/ 25 w 194"/>
                <a:gd name="T95" fmla="*/ 31 h 194"/>
                <a:gd name="T96" fmla="*/ 23 w 194"/>
                <a:gd name="T97" fmla="*/ 47 h 194"/>
                <a:gd name="T98" fmla="*/ 80 w 194"/>
                <a:gd name="T99" fmla="*/ 43 h 194"/>
                <a:gd name="T100" fmla="*/ 150 w 194"/>
                <a:gd name="T101" fmla="*/ 80 h 194"/>
                <a:gd name="T102" fmla="*/ 114 w 194"/>
                <a:gd name="T103" fmla="*/ 150 h 194"/>
                <a:gd name="T104" fmla="*/ 44 w 194"/>
                <a:gd name="T105" fmla="*/ 114 h 194"/>
                <a:gd name="T106" fmla="*/ 80 w 194"/>
                <a:gd name="T107" fmla="*/ 43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4" h="194">
                  <a:moveTo>
                    <a:pt x="23" y="47"/>
                  </a:moveTo>
                  <a:cubicBezTo>
                    <a:pt x="27" y="51"/>
                    <a:pt x="26" y="60"/>
                    <a:pt x="25" y="63"/>
                  </a:cubicBezTo>
                  <a:cubicBezTo>
                    <a:pt x="24" y="65"/>
                    <a:pt x="19" y="67"/>
                    <a:pt x="13" y="66"/>
                  </a:cubicBezTo>
                  <a:cubicBezTo>
                    <a:pt x="8" y="65"/>
                    <a:pt x="3" y="69"/>
                    <a:pt x="2" y="76"/>
                  </a:cubicBezTo>
                  <a:cubicBezTo>
                    <a:pt x="0" y="83"/>
                    <a:pt x="3" y="90"/>
                    <a:pt x="8" y="91"/>
                  </a:cubicBezTo>
                  <a:cubicBezTo>
                    <a:pt x="13" y="92"/>
                    <a:pt x="17" y="100"/>
                    <a:pt x="17" y="103"/>
                  </a:cubicBezTo>
                  <a:cubicBezTo>
                    <a:pt x="18" y="106"/>
                    <a:pt x="14" y="110"/>
                    <a:pt x="9" y="112"/>
                  </a:cubicBezTo>
                  <a:cubicBezTo>
                    <a:pt x="4" y="113"/>
                    <a:pt x="2" y="120"/>
                    <a:pt x="4" y="127"/>
                  </a:cubicBezTo>
                  <a:cubicBezTo>
                    <a:pt x="6" y="133"/>
                    <a:pt x="12" y="138"/>
                    <a:pt x="17" y="136"/>
                  </a:cubicBezTo>
                  <a:cubicBezTo>
                    <a:pt x="22" y="134"/>
                    <a:pt x="27" y="135"/>
                    <a:pt x="29" y="138"/>
                  </a:cubicBezTo>
                  <a:cubicBezTo>
                    <a:pt x="30" y="140"/>
                    <a:pt x="32" y="150"/>
                    <a:pt x="28" y="154"/>
                  </a:cubicBezTo>
                  <a:cubicBezTo>
                    <a:pt x="25" y="157"/>
                    <a:pt x="26" y="164"/>
                    <a:pt x="32" y="169"/>
                  </a:cubicBezTo>
                  <a:cubicBezTo>
                    <a:pt x="37" y="174"/>
                    <a:pt x="44" y="175"/>
                    <a:pt x="47" y="171"/>
                  </a:cubicBezTo>
                  <a:cubicBezTo>
                    <a:pt x="51" y="167"/>
                    <a:pt x="60" y="168"/>
                    <a:pt x="63" y="169"/>
                  </a:cubicBezTo>
                  <a:cubicBezTo>
                    <a:pt x="66" y="170"/>
                    <a:pt x="67" y="175"/>
                    <a:pt x="66" y="180"/>
                  </a:cubicBezTo>
                  <a:cubicBezTo>
                    <a:pt x="65" y="185"/>
                    <a:pt x="70" y="191"/>
                    <a:pt x="76" y="192"/>
                  </a:cubicBezTo>
                  <a:cubicBezTo>
                    <a:pt x="83" y="194"/>
                    <a:pt x="90" y="191"/>
                    <a:pt x="91" y="186"/>
                  </a:cubicBezTo>
                  <a:cubicBezTo>
                    <a:pt x="92" y="181"/>
                    <a:pt x="101" y="177"/>
                    <a:pt x="104" y="176"/>
                  </a:cubicBezTo>
                  <a:cubicBezTo>
                    <a:pt x="107" y="176"/>
                    <a:pt x="110" y="180"/>
                    <a:pt x="112" y="185"/>
                  </a:cubicBezTo>
                  <a:cubicBezTo>
                    <a:pt x="113" y="190"/>
                    <a:pt x="120" y="192"/>
                    <a:pt x="127" y="190"/>
                  </a:cubicBezTo>
                  <a:cubicBezTo>
                    <a:pt x="134" y="187"/>
                    <a:pt x="138" y="182"/>
                    <a:pt x="136" y="177"/>
                  </a:cubicBezTo>
                  <a:cubicBezTo>
                    <a:pt x="135" y="172"/>
                    <a:pt x="140" y="164"/>
                    <a:pt x="143" y="162"/>
                  </a:cubicBezTo>
                  <a:cubicBezTo>
                    <a:pt x="145" y="161"/>
                    <a:pt x="150" y="162"/>
                    <a:pt x="154" y="166"/>
                  </a:cubicBezTo>
                  <a:cubicBezTo>
                    <a:pt x="158" y="169"/>
                    <a:pt x="165" y="168"/>
                    <a:pt x="169" y="162"/>
                  </a:cubicBezTo>
                  <a:cubicBezTo>
                    <a:pt x="174" y="157"/>
                    <a:pt x="175" y="150"/>
                    <a:pt x="171" y="146"/>
                  </a:cubicBezTo>
                  <a:cubicBezTo>
                    <a:pt x="167" y="143"/>
                    <a:pt x="168" y="134"/>
                    <a:pt x="169" y="131"/>
                  </a:cubicBezTo>
                  <a:cubicBezTo>
                    <a:pt x="170" y="128"/>
                    <a:pt x="176" y="127"/>
                    <a:pt x="181" y="128"/>
                  </a:cubicBezTo>
                  <a:cubicBezTo>
                    <a:pt x="186" y="129"/>
                    <a:pt x="191" y="124"/>
                    <a:pt x="192" y="117"/>
                  </a:cubicBezTo>
                  <a:cubicBezTo>
                    <a:pt x="194" y="110"/>
                    <a:pt x="191" y="104"/>
                    <a:pt x="186" y="103"/>
                  </a:cubicBezTo>
                  <a:cubicBezTo>
                    <a:pt x="181" y="102"/>
                    <a:pt x="177" y="93"/>
                    <a:pt x="177" y="90"/>
                  </a:cubicBezTo>
                  <a:cubicBezTo>
                    <a:pt x="176" y="87"/>
                    <a:pt x="180" y="84"/>
                    <a:pt x="185" y="82"/>
                  </a:cubicBezTo>
                  <a:cubicBezTo>
                    <a:pt x="190" y="80"/>
                    <a:pt x="192" y="74"/>
                    <a:pt x="190" y="67"/>
                  </a:cubicBezTo>
                  <a:cubicBezTo>
                    <a:pt x="188" y="60"/>
                    <a:pt x="182" y="56"/>
                    <a:pt x="177" y="58"/>
                  </a:cubicBezTo>
                  <a:cubicBezTo>
                    <a:pt x="172" y="59"/>
                    <a:pt x="164" y="54"/>
                    <a:pt x="163" y="51"/>
                  </a:cubicBezTo>
                  <a:cubicBezTo>
                    <a:pt x="161" y="49"/>
                    <a:pt x="162" y="44"/>
                    <a:pt x="166" y="40"/>
                  </a:cubicBezTo>
                  <a:cubicBezTo>
                    <a:pt x="169" y="36"/>
                    <a:pt x="168" y="29"/>
                    <a:pt x="163" y="24"/>
                  </a:cubicBezTo>
                  <a:cubicBezTo>
                    <a:pt x="157" y="20"/>
                    <a:pt x="150" y="19"/>
                    <a:pt x="147" y="23"/>
                  </a:cubicBezTo>
                  <a:cubicBezTo>
                    <a:pt x="143" y="27"/>
                    <a:pt x="134" y="26"/>
                    <a:pt x="131" y="25"/>
                  </a:cubicBezTo>
                  <a:cubicBezTo>
                    <a:pt x="128" y="23"/>
                    <a:pt x="127" y="18"/>
                    <a:pt x="128" y="13"/>
                  </a:cubicBezTo>
                  <a:cubicBezTo>
                    <a:pt x="129" y="8"/>
                    <a:pt x="124" y="3"/>
                    <a:pt x="118" y="1"/>
                  </a:cubicBezTo>
                  <a:cubicBezTo>
                    <a:pt x="111" y="0"/>
                    <a:pt x="104" y="3"/>
                    <a:pt x="103" y="8"/>
                  </a:cubicBezTo>
                  <a:cubicBezTo>
                    <a:pt x="102" y="13"/>
                    <a:pt x="93" y="17"/>
                    <a:pt x="90" y="17"/>
                  </a:cubicBezTo>
                  <a:cubicBezTo>
                    <a:pt x="88" y="17"/>
                    <a:pt x="84" y="14"/>
                    <a:pt x="82" y="9"/>
                  </a:cubicBezTo>
                  <a:cubicBezTo>
                    <a:pt x="81" y="4"/>
                    <a:pt x="74" y="2"/>
                    <a:pt x="67" y="4"/>
                  </a:cubicBezTo>
                  <a:cubicBezTo>
                    <a:pt x="60" y="6"/>
                    <a:pt x="56" y="12"/>
                    <a:pt x="58" y="17"/>
                  </a:cubicBezTo>
                  <a:cubicBezTo>
                    <a:pt x="59" y="22"/>
                    <a:pt x="54" y="29"/>
                    <a:pt x="51" y="31"/>
                  </a:cubicBezTo>
                  <a:cubicBezTo>
                    <a:pt x="49" y="33"/>
                    <a:pt x="44" y="31"/>
                    <a:pt x="40" y="28"/>
                  </a:cubicBezTo>
                  <a:cubicBezTo>
                    <a:pt x="36" y="25"/>
                    <a:pt x="29" y="26"/>
                    <a:pt x="25" y="31"/>
                  </a:cubicBezTo>
                  <a:cubicBezTo>
                    <a:pt x="20" y="37"/>
                    <a:pt x="19" y="44"/>
                    <a:pt x="23" y="47"/>
                  </a:cubicBezTo>
                  <a:close/>
                  <a:moveTo>
                    <a:pt x="80" y="43"/>
                  </a:moveTo>
                  <a:cubicBezTo>
                    <a:pt x="109" y="34"/>
                    <a:pt x="141" y="50"/>
                    <a:pt x="150" y="80"/>
                  </a:cubicBezTo>
                  <a:cubicBezTo>
                    <a:pt x="160" y="109"/>
                    <a:pt x="144" y="141"/>
                    <a:pt x="114" y="150"/>
                  </a:cubicBezTo>
                  <a:cubicBezTo>
                    <a:pt x="85" y="160"/>
                    <a:pt x="53" y="143"/>
                    <a:pt x="44" y="114"/>
                  </a:cubicBezTo>
                  <a:cubicBezTo>
                    <a:pt x="34" y="84"/>
                    <a:pt x="50" y="53"/>
                    <a:pt x="80" y="43"/>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3" name="TextBox 62">
            <a:extLst>
              <a:ext uri="{FF2B5EF4-FFF2-40B4-BE49-F238E27FC236}">
                <a16:creationId xmlns:a16="http://schemas.microsoft.com/office/drawing/2014/main" id="{C01E7328-7E92-3AE3-FF05-336486EAF0E8}"/>
              </a:ext>
            </a:extLst>
          </p:cNvPr>
          <p:cNvSpPr txBox="1"/>
          <p:nvPr/>
        </p:nvSpPr>
        <p:spPr>
          <a:xfrm>
            <a:off x="3979488" y="1377056"/>
            <a:ext cx="7946624" cy="5355312"/>
          </a:xfrm>
          <a:prstGeom prst="rect">
            <a:avLst/>
          </a:prstGeom>
          <a:noFill/>
        </p:spPr>
        <p:txBody>
          <a:bodyPr wrap="square">
            <a:spAutoFit/>
          </a:bodyPr>
          <a:lstStyle/>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Apoyar el desarrollo profesional de alta calidad para docentes, líderes escolares y administradores para personalizar el aprendizaje y mejorar el aprovechamiento académico</a:t>
            </a:r>
          </a:p>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Creación de infraestructura y capacidad tecnológica</a:t>
            </a:r>
          </a:p>
          <a:p>
            <a:pPr marL="285750" indent="-285750" algn="just">
              <a:buClrTx/>
              <a:buFont typeface="Wingdings" panose="05000000000000000000" pitchFamily="2" charset="2"/>
              <a:buChar char="ü"/>
            </a:pPr>
            <a:r>
              <a:rPr lang="es-PR" sz="1800" b="0" dirty="0">
                <a:solidFill>
                  <a:srgbClr val="272727"/>
                </a:solidFill>
                <a:latin typeface="Montserrat" panose="00000500000000000000" pitchFamily="2" charset="0"/>
                <a:cs typeface="Calibri" panose="020F0502020204030204" pitchFamily="34" charset="0"/>
              </a:rPr>
              <a:t>Realización de proyectos innovadores de aprendizaje mixto</a:t>
            </a:r>
          </a:p>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Proveer al estudiantado en áreas rurales, remotas y desatendidas los recursos para beneficiarse de oportunidades de aprendizaje digital de alta calidad</a:t>
            </a:r>
          </a:p>
          <a:p>
            <a:pPr marL="285750" indent="-285750" algn="just">
              <a:buClrTx/>
              <a:buFont typeface="Wingdings" panose="05000000000000000000" pitchFamily="2" charset="2"/>
              <a:buChar char="ü"/>
            </a:pPr>
            <a:r>
              <a:rPr lang="es-PR" sz="1800" b="0" i="0" dirty="0">
                <a:solidFill>
                  <a:srgbClr val="272727"/>
                </a:solidFill>
                <a:effectLst/>
                <a:latin typeface="Montserrat" panose="00000500000000000000" pitchFamily="2" charset="0"/>
                <a:cs typeface="Calibri" panose="020F0502020204030204" pitchFamily="34" charset="0"/>
              </a:rPr>
              <a:t>Impartir currículos y cursos académicos especializados o rigurosos utilizando la tecnología, incluidas las tecnologías de aprendizaje digital y la tecnología de asistencia</a:t>
            </a:r>
          </a:p>
          <a:p>
            <a:pPr marL="285750" indent="-285750" algn="just">
              <a:buClrTx/>
              <a:buFont typeface="Wingdings" panose="05000000000000000000" pitchFamily="2" charset="2"/>
              <a:buChar char="ü"/>
            </a:pPr>
            <a:r>
              <a:rPr lang="es-PR" sz="1800" b="0" dirty="0">
                <a:latin typeface="Montserrat" panose="00000500000000000000" pitchFamily="2" charset="0"/>
              </a:rPr>
              <a:t>Proveer el desarrollo profesional de alta calidad en el uso de la tecnología para educadores, líderes escolares y administradores para personalizar el aprendizaje y mejorar el rendimiento académico de los estudiantes en las áreas de ciencias, tecnología, ingeniería y matemáticas, incluyendo las ciencias de computadoras.</a:t>
            </a:r>
          </a:p>
          <a:p>
            <a:pPr marL="285750" indent="-285750" algn="just">
              <a:buClrTx/>
              <a:buFont typeface="Wingdings" panose="05000000000000000000" pitchFamily="2" charset="2"/>
              <a:buChar char="ü"/>
            </a:pPr>
            <a:endParaRPr lang="es-PR" sz="1800" b="0" i="0" dirty="0">
              <a:solidFill>
                <a:srgbClr val="272727"/>
              </a:solidFill>
              <a:effectLst/>
              <a:latin typeface="Montserrat" panose="00000500000000000000" pitchFamily="2" charset="0"/>
              <a:cs typeface="Calibri" panose="020F0502020204030204" pitchFamily="34" charset="0"/>
            </a:endParaRPr>
          </a:p>
          <a:p>
            <a:pPr marL="285750" indent="-285750" algn="just">
              <a:buClrTx/>
              <a:buFont typeface="Wingdings" panose="05000000000000000000" pitchFamily="2" charset="2"/>
              <a:buChar char="ü"/>
            </a:pPr>
            <a:endParaRPr lang="es-PR" sz="1800" b="0" dirty="0">
              <a:solidFill>
                <a:srgbClr val="272727"/>
              </a:solidFill>
              <a:latin typeface="Montserrat" panose="00000500000000000000" pitchFamily="2" charset="0"/>
              <a:cs typeface="Calibri" panose="020F0502020204030204" pitchFamily="34" charset="0"/>
            </a:endParaRPr>
          </a:p>
        </p:txBody>
      </p:sp>
    </p:spTree>
    <p:extLst>
      <p:ext uri="{BB962C8B-B14F-4D97-AF65-F5344CB8AC3E}">
        <p14:creationId xmlns:p14="http://schemas.microsoft.com/office/powerpoint/2010/main" val="105379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s-PR" sz="2800" b="1" dirty="0"/>
              <a:t>Otros Requisitos del Programa Título IV-A</a:t>
            </a:r>
            <a:endParaRPr lang="es-US" sz="2800" b="1" dirty="0">
              <a:solidFill>
                <a:schemeClr val="tx1"/>
              </a:solidFill>
              <a:latin typeface="Montserrat" panose="00000500000000000000" pitchFamily="2" charset="0"/>
            </a:endParaRPr>
          </a:p>
        </p:txBody>
      </p:sp>
      <p:sp>
        <p:nvSpPr>
          <p:cNvPr id="2" name="Freeform 12">
            <a:extLst>
              <a:ext uri="{FF2B5EF4-FFF2-40B4-BE49-F238E27FC236}">
                <a16:creationId xmlns:a16="http://schemas.microsoft.com/office/drawing/2014/main" id="{5FD41CEE-5676-6F92-B026-3D37E6F11CDA}"/>
              </a:ext>
            </a:extLst>
          </p:cNvPr>
          <p:cNvSpPr>
            <a:spLocks/>
          </p:cNvSpPr>
          <p:nvPr/>
        </p:nvSpPr>
        <p:spPr bwMode="auto">
          <a:xfrm>
            <a:off x="3754413" y="1509110"/>
            <a:ext cx="411866" cy="444239"/>
          </a:xfrm>
          <a:custGeom>
            <a:avLst/>
            <a:gdLst>
              <a:gd name="T0" fmla="*/ 356 w 458"/>
              <a:gd name="T1" fmla="*/ 0 h 494"/>
              <a:gd name="T2" fmla="*/ 458 w 458"/>
              <a:gd name="T3" fmla="*/ 494 h 494"/>
              <a:gd name="T4" fmla="*/ 0 w 458"/>
              <a:gd name="T5" fmla="*/ 377 h 494"/>
              <a:gd name="T6" fmla="*/ 356 w 458"/>
              <a:gd name="T7" fmla="*/ 0 h 494"/>
            </a:gdLst>
            <a:ahLst/>
            <a:cxnLst>
              <a:cxn ang="0">
                <a:pos x="T0" y="T1"/>
              </a:cxn>
              <a:cxn ang="0">
                <a:pos x="T2" y="T3"/>
              </a:cxn>
              <a:cxn ang="0">
                <a:pos x="T4" y="T5"/>
              </a:cxn>
              <a:cxn ang="0">
                <a:pos x="T6" y="T7"/>
              </a:cxn>
            </a:cxnLst>
            <a:rect l="0" t="0" r="r" b="b"/>
            <a:pathLst>
              <a:path w="458" h="494">
                <a:moveTo>
                  <a:pt x="356" y="0"/>
                </a:moveTo>
                <a:lnTo>
                  <a:pt x="458" y="494"/>
                </a:lnTo>
                <a:lnTo>
                  <a:pt x="0" y="377"/>
                </a:lnTo>
                <a:lnTo>
                  <a:pt x="356" y="0"/>
                </a:lnTo>
                <a:close/>
              </a:path>
            </a:pathLst>
          </a:custGeom>
          <a:solidFill>
            <a:schemeClr val="accent3"/>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3" name="Freeform 13">
            <a:extLst>
              <a:ext uri="{FF2B5EF4-FFF2-40B4-BE49-F238E27FC236}">
                <a16:creationId xmlns:a16="http://schemas.microsoft.com/office/drawing/2014/main" id="{58611C0E-A353-9469-9CF8-2CC3670E8DF8}"/>
              </a:ext>
            </a:extLst>
          </p:cNvPr>
          <p:cNvSpPr>
            <a:spLocks/>
          </p:cNvSpPr>
          <p:nvPr/>
        </p:nvSpPr>
        <p:spPr bwMode="auto">
          <a:xfrm>
            <a:off x="3196866" y="2135002"/>
            <a:ext cx="1016175" cy="1113296"/>
          </a:xfrm>
          <a:custGeom>
            <a:avLst/>
            <a:gdLst>
              <a:gd name="T0" fmla="*/ 360 w 1131"/>
              <a:gd name="T1" fmla="*/ 0 h 1239"/>
              <a:gd name="T2" fmla="*/ 1131 w 1131"/>
              <a:gd name="T3" fmla="*/ 198 h 1239"/>
              <a:gd name="T4" fmla="*/ 830 w 1131"/>
              <a:gd name="T5" fmla="*/ 1239 h 1239"/>
              <a:gd name="T6" fmla="*/ 0 w 1131"/>
              <a:gd name="T7" fmla="*/ 1239 h 1239"/>
              <a:gd name="T8" fmla="*/ 360 w 1131"/>
              <a:gd name="T9" fmla="*/ 0 h 1239"/>
            </a:gdLst>
            <a:ahLst/>
            <a:cxnLst>
              <a:cxn ang="0">
                <a:pos x="T0" y="T1"/>
              </a:cxn>
              <a:cxn ang="0">
                <a:pos x="T2" y="T3"/>
              </a:cxn>
              <a:cxn ang="0">
                <a:pos x="T4" y="T5"/>
              </a:cxn>
              <a:cxn ang="0">
                <a:pos x="T6" y="T7"/>
              </a:cxn>
              <a:cxn ang="0">
                <a:pos x="T8" y="T9"/>
              </a:cxn>
            </a:cxnLst>
            <a:rect l="0" t="0" r="r" b="b"/>
            <a:pathLst>
              <a:path w="1131" h="1239">
                <a:moveTo>
                  <a:pt x="360" y="0"/>
                </a:moveTo>
                <a:lnTo>
                  <a:pt x="1131" y="198"/>
                </a:lnTo>
                <a:lnTo>
                  <a:pt x="830" y="1239"/>
                </a:lnTo>
                <a:lnTo>
                  <a:pt x="0" y="1239"/>
                </a:lnTo>
                <a:lnTo>
                  <a:pt x="360" y="0"/>
                </a:lnTo>
                <a:close/>
              </a:path>
            </a:pathLst>
          </a:custGeom>
          <a:solidFill>
            <a:schemeClr val="accent3"/>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4" name="Freeform 14">
            <a:extLst>
              <a:ext uri="{FF2B5EF4-FFF2-40B4-BE49-F238E27FC236}">
                <a16:creationId xmlns:a16="http://schemas.microsoft.com/office/drawing/2014/main" id="{F2450CEA-D9D8-7DA3-F1D9-785E7038AE82}"/>
              </a:ext>
            </a:extLst>
          </p:cNvPr>
          <p:cNvSpPr>
            <a:spLocks/>
          </p:cNvSpPr>
          <p:nvPr/>
        </p:nvSpPr>
        <p:spPr bwMode="auto">
          <a:xfrm>
            <a:off x="1205882" y="2647585"/>
            <a:ext cx="483807" cy="600712"/>
          </a:xfrm>
          <a:custGeom>
            <a:avLst/>
            <a:gdLst>
              <a:gd name="T0" fmla="*/ 391 w 540"/>
              <a:gd name="T1" fmla="*/ 0 h 670"/>
              <a:gd name="T2" fmla="*/ 540 w 540"/>
              <a:gd name="T3" fmla="*/ 670 h 670"/>
              <a:gd name="T4" fmla="*/ 140 w 540"/>
              <a:gd name="T5" fmla="*/ 670 h 670"/>
              <a:gd name="T6" fmla="*/ 0 w 540"/>
              <a:gd name="T7" fmla="*/ 38 h 670"/>
              <a:gd name="T8" fmla="*/ 71 w 540"/>
              <a:gd name="T9" fmla="*/ 42 h 670"/>
              <a:gd name="T10" fmla="*/ 135 w 540"/>
              <a:gd name="T11" fmla="*/ 42 h 670"/>
              <a:gd name="T12" fmla="*/ 184 w 540"/>
              <a:gd name="T13" fmla="*/ 42 h 670"/>
              <a:gd name="T14" fmla="*/ 236 w 540"/>
              <a:gd name="T15" fmla="*/ 39 h 670"/>
              <a:gd name="T16" fmla="*/ 289 w 540"/>
              <a:gd name="T17" fmla="*/ 31 h 670"/>
              <a:gd name="T18" fmla="*/ 341 w 540"/>
              <a:gd name="T19" fmla="*/ 20 h 670"/>
              <a:gd name="T20" fmla="*/ 391 w 540"/>
              <a:gd name="T21"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0" h="670">
                <a:moveTo>
                  <a:pt x="391" y="0"/>
                </a:moveTo>
                <a:lnTo>
                  <a:pt x="540" y="670"/>
                </a:lnTo>
                <a:lnTo>
                  <a:pt x="140" y="670"/>
                </a:lnTo>
                <a:lnTo>
                  <a:pt x="0" y="38"/>
                </a:lnTo>
                <a:lnTo>
                  <a:pt x="71" y="42"/>
                </a:lnTo>
                <a:lnTo>
                  <a:pt x="135" y="42"/>
                </a:lnTo>
                <a:lnTo>
                  <a:pt x="184" y="42"/>
                </a:lnTo>
                <a:lnTo>
                  <a:pt x="236" y="39"/>
                </a:lnTo>
                <a:lnTo>
                  <a:pt x="289" y="31"/>
                </a:lnTo>
                <a:lnTo>
                  <a:pt x="341" y="20"/>
                </a:lnTo>
                <a:lnTo>
                  <a:pt x="391" y="0"/>
                </a:lnTo>
                <a:close/>
              </a:path>
            </a:pathLst>
          </a:custGeom>
          <a:solidFill>
            <a:schemeClr val="accent1"/>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5" name="Rectangle 15">
            <a:extLst>
              <a:ext uri="{FF2B5EF4-FFF2-40B4-BE49-F238E27FC236}">
                <a16:creationId xmlns:a16="http://schemas.microsoft.com/office/drawing/2014/main" id="{42DFD0D1-6474-B2D0-5365-4F3F140DAADE}"/>
              </a:ext>
            </a:extLst>
          </p:cNvPr>
          <p:cNvSpPr>
            <a:spLocks noChangeArrowheads="1"/>
          </p:cNvSpPr>
          <p:nvPr/>
        </p:nvSpPr>
        <p:spPr bwMode="auto">
          <a:xfrm>
            <a:off x="2315581" y="1336450"/>
            <a:ext cx="708625" cy="1911847"/>
          </a:xfrm>
          <a:prstGeom prst="rect">
            <a:avLst/>
          </a:prstGeom>
          <a:solidFill>
            <a:schemeClr val="accent2"/>
          </a:solidFill>
          <a:ln w="0">
            <a:noFill/>
            <a:prstDash val="solid"/>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7" name="Freeform 16">
            <a:extLst>
              <a:ext uri="{FF2B5EF4-FFF2-40B4-BE49-F238E27FC236}">
                <a16:creationId xmlns:a16="http://schemas.microsoft.com/office/drawing/2014/main" id="{CEDC4DA9-D404-95FB-81D7-71DCA5138061}"/>
              </a:ext>
            </a:extLst>
          </p:cNvPr>
          <p:cNvSpPr>
            <a:spLocks/>
          </p:cNvSpPr>
          <p:nvPr/>
        </p:nvSpPr>
        <p:spPr bwMode="auto">
          <a:xfrm>
            <a:off x="1072790" y="3331030"/>
            <a:ext cx="3282335" cy="2699608"/>
          </a:xfrm>
          <a:custGeom>
            <a:avLst/>
            <a:gdLst>
              <a:gd name="T0" fmla="*/ 0 w 3650"/>
              <a:gd name="T1" fmla="*/ 0 h 3001"/>
              <a:gd name="T2" fmla="*/ 3650 w 3650"/>
              <a:gd name="T3" fmla="*/ 0 h 3001"/>
              <a:gd name="T4" fmla="*/ 3650 w 3650"/>
              <a:gd name="T5" fmla="*/ 2408 h 3001"/>
              <a:gd name="T6" fmla="*/ 3645 w 3650"/>
              <a:gd name="T7" fmla="*/ 2483 h 3001"/>
              <a:gd name="T8" fmla="*/ 3630 w 3650"/>
              <a:gd name="T9" fmla="*/ 2554 h 3001"/>
              <a:gd name="T10" fmla="*/ 3607 w 3650"/>
              <a:gd name="T11" fmla="*/ 2622 h 3001"/>
              <a:gd name="T12" fmla="*/ 3576 w 3650"/>
              <a:gd name="T13" fmla="*/ 2687 h 3001"/>
              <a:gd name="T14" fmla="*/ 3536 w 3650"/>
              <a:gd name="T15" fmla="*/ 2747 h 3001"/>
              <a:gd name="T16" fmla="*/ 3489 w 3650"/>
              <a:gd name="T17" fmla="*/ 2802 h 3001"/>
              <a:gd name="T18" fmla="*/ 3436 w 3650"/>
              <a:gd name="T19" fmla="*/ 2852 h 3001"/>
              <a:gd name="T20" fmla="*/ 3377 w 3650"/>
              <a:gd name="T21" fmla="*/ 2896 h 3001"/>
              <a:gd name="T22" fmla="*/ 3313 w 3650"/>
              <a:gd name="T23" fmla="*/ 2932 h 3001"/>
              <a:gd name="T24" fmla="*/ 3244 w 3650"/>
              <a:gd name="T25" fmla="*/ 2962 h 3001"/>
              <a:gd name="T26" fmla="*/ 3171 w 3650"/>
              <a:gd name="T27" fmla="*/ 2983 h 3001"/>
              <a:gd name="T28" fmla="*/ 3095 w 3650"/>
              <a:gd name="T29" fmla="*/ 2998 h 3001"/>
              <a:gd name="T30" fmla="*/ 3014 w 3650"/>
              <a:gd name="T31" fmla="*/ 3001 h 3001"/>
              <a:gd name="T32" fmla="*/ 635 w 3650"/>
              <a:gd name="T33" fmla="*/ 3001 h 3001"/>
              <a:gd name="T34" fmla="*/ 555 w 3650"/>
              <a:gd name="T35" fmla="*/ 2998 h 3001"/>
              <a:gd name="T36" fmla="*/ 479 w 3650"/>
              <a:gd name="T37" fmla="*/ 2983 h 3001"/>
              <a:gd name="T38" fmla="*/ 407 w 3650"/>
              <a:gd name="T39" fmla="*/ 2962 h 3001"/>
              <a:gd name="T40" fmla="*/ 338 w 3650"/>
              <a:gd name="T41" fmla="*/ 2932 h 3001"/>
              <a:gd name="T42" fmla="*/ 274 w 3650"/>
              <a:gd name="T43" fmla="*/ 2896 h 3001"/>
              <a:gd name="T44" fmla="*/ 213 w 3650"/>
              <a:gd name="T45" fmla="*/ 2852 h 3001"/>
              <a:gd name="T46" fmla="*/ 161 w 3650"/>
              <a:gd name="T47" fmla="*/ 2802 h 3001"/>
              <a:gd name="T48" fmla="*/ 115 w 3650"/>
              <a:gd name="T49" fmla="*/ 2747 h 3001"/>
              <a:gd name="T50" fmla="*/ 75 w 3650"/>
              <a:gd name="T51" fmla="*/ 2687 h 3001"/>
              <a:gd name="T52" fmla="*/ 44 w 3650"/>
              <a:gd name="T53" fmla="*/ 2622 h 3001"/>
              <a:gd name="T54" fmla="*/ 19 w 3650"/>
              <a:gd name="T55" fmla="*/ 2554 h 3001"/>
              <a:gd name="T56" fmla="*/ 6 w 3650"/>
              <a:gd name="T57" fmla="*/ 2483 h 3001"/>
              <a:gd name="T58" fmla="*/ 0 w 3650"/>
              <a:gd name="T59" fmla="*/ 2408 h 3001"/>
              <a:gd name="T60" fmla="*/ 0 w 3650"/>
              <a:gd name="T61" fmla="*/ 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50" h="3001">
                <a:moveTo>
                  <a:pt x="0" y="0"/>
                </a:moveTo>
                <a:lnTo>
                  <a:pt x="3650" y="0"/>
                </a:lnTo>
                <a:lnTo>
                  <a:pt x="3650" y="2408"/>
                </a:lnTo>
                <a:lnTo>
                  <a:pt x="3645" y="2483"/>
                </a:lnTo>
                <a:lnTo>
                  <a:pt x="3630" y="2554"/>
                </a:lnTo>
                <a:lnTo>
                  <a:pt x="3607" y="2622"/>
                </a:lnTo>
                <a:lnTo>
                  <a:pt x="3576" y="2687"/>
                </a:lnTo>
                <a:lnTo>
                  <a:pt x="3536" y="2747"/>
                </a:lnTo>
                <a:lnTo>
                  <a:pt x="3489" y="2802"/>
                </a:lnTo>
                <a:lnTo>
                  <a:pt x="3436" y="2852"/>
                </a:lnTo>
                <a:lnTo>
                  <a:pt x="3377" y="2896"/>
                </a:lnTo>
                <a:lnTo>
                  <a:pt x="3313" y="2932"/>
                </a:lnTo>
                <a:lnTo>
                  <a:pt x="3244" y="2962"/>
                </a:lnTo>
                <a:lnTo>
                  <a:pt x="3171" y="2983"/>
                </a:lnTo>
                <a:lnTo>
                  <a:pt x="3095" y="2998"/>
                </a:lnTo>
                <a:lnTo>
                  <a:pt x="3014" y="3001"/>
                </a:lnTo>
                <a:lnTo>
                  <a:pt x="635" y="3001"/>
                </a:lnTo>
                <a:lnTo>
                  <a:pt x="555" y="2998"/>
                </a:lnTo>
                <a:lnTo>
                  <a:pt x="479" y="2983"/>
                </a:lnTo>
                <a:lnTo>
                  <a:pt x="407" y="2962"/>
                </a:lnTo>
                <a:lnTo>
                  <a:pt x="338" y="2932"/>
                </a:lnTo>
                <a:lnTo>
                  <a:pt x="274" y="2896"/>
                </a:lnTo>
                <a:lnTo>
                  <a:pt x="213" y="2852"/>
                </a:lnTo>
                <a:lnTo>
                  <a:pt x="161" y="2802"/>
                </a:lnTo>
                <a:lnTo>
                  <a:pt x="115" y="2747"/>
                </a:lnTo>
                <a:lnTo>
                  <a:pt x="75" y="2687"/>
                </a:lnTo>
                <a:lnTo>
                  <a:pt x="44" y="2622"/>
                </a:lnTo>
                <a:lnTo>
                  <a:pt x="19" y="2554"/>
                </a:lnTo>
                <a:lnTo>
                  <a:pt x="6" y="2483"/>
                </a:lnTo>
                <a:lnTo>
                  <a:pt x="0" y="2408"/>
                </a:lnTo>
                <a:lnTo>
                  <a:pt x="0" y="0"/>
                </a:lnTo>
                <a:close/>
              </a:path>
            </a:pathLst>
          </a:custGeom>
          <a:solidFill>
            <a:schemeClr val="accent5"/>
          </a:solidFill>
          <a:ln w="0">
            <a:noFill/>
            <a:prstDash val="solid"/>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t" anchorCtr="0" compatLnSpc="1">
            <a:prstTxWarp prst="textNoShape">
              <a:avLst/>
            </a:prstTxWarp>
          </a:bodyPr>
          <a:lstStyle/>
          <a:p>
            <a:endParaRPr lang="en-US"/>
          </a:p>
        </p:txBody>
      </p:sp>
      <p:sp>
        <p:nvSpPr>
          <p:cNvPr id="8" name="Freeform 17">
            <a:extLst>
              <a:ext uri="{FF2B5EF4-FFF2-40B4-BE49-F238E27FC236}">
                <a16:creationId xmlns:a16="http://schemas.microsoft.com/office/drawing/2014/main" id="{1337EC76-E8EC-5773-9BFB-6479C902986E}"/>
              </a:ext>
            </a:extLst>
          </p:cNvPr>
          <p:cNvSpPr>
            <a:spLocks/>
          </p:cNvSpPr>
          <p:nvPr/>
        </p:nvSpPr>
        <p:spPr bwMode="auto">
          <a:xfrm>
            <a:off x="901929" y="1482132"/>
            <a:ext cx="699632" cy="1118692"/>
          </a:xfrm>
          <a:custGeom>
            <a:avLst/>
            <a:gdLst>
              <a:gd name="T0" fmla="*/ 208 w 778"/>
              <a:gd name="T1" fmla="*/ 0 h 1245"/>
              <a:gd name="T2" fmla="*/ 286 w 778"/>
              <a:gd name="T3" fmla="*/ 117 h 1245"/>
              <a:gd name="T4" fmla="*/ 360 w 778"/>
              <a:gd name="T5" fmla="*/ 227 h 1245"/>
              <a:gd name="T6" fmla="*/ 427 w 778"/>
              <a:gd name="T7" fmla="*/ 333 h 1245"/>
              <a:gd name="T8" fmla="*/ 490 w 778"/>
              <a:gd name="T9" fmla="*/ 430 h 1245"/>
              <a:gd name="T10" fmla="*/ 547 w 778"/>
              <a:gd name="T11" fmla="*/ 521 h 1245"/>
              <a:gd name="T12" fmla="*/ 597 w 778"/>
              <a:gd name="T13" fmla="*/ 606 h 1245"/>
              <a:gd name="T14" fmla="*/ 642 w 778"/>
              <a:gd name="T15" fmla="*/ 686 h 1245"/>
              <a:gd name="T16" fmla="*/ 680 w 778"/>
              <a:gd name="T17" fmla="*/ 759 h 1245"/>
              <a:gd name="T18" fmla="*/ 713 w 778"/>
              <a:gd name="T19" fmla="*/ 827 h 1245"/>
              <a:gd name="T20" fmla="*/ 739 w 778"/>
              <a:gd name="T21" fmla="*/ 888 h 1245"/>
              <a:gd name="T22" fmla="*/ 759 w 778"/>
              <a:gd name="T23" fmla="*/ 945 h 1245"/>
              <a:gd name="T24" fmla="*/ 771 w 778"/>
              <a:gd name="T25" fmla="*/ 997 h 1245"/>
              <a:gd name="T26" fmla="*/ 778 w 778"/>
              <a:gd name="T27" fmla="*/ 1042 h 1245"/>
              <a:gd name="T28" fmla="*/ 778 w 778"/>
              <a:gd name="T29" fmla="*/ 1085 h 1245"/>
              <a:gd name="T30" fmla="*/ 771 w 778"/>
              <a:gd name="T31" fmla="*/ 1120 h 1245"/>
              <a:gd name="T32" fmla="*/ 758 w 778"/>
              <a:gd name="T33" fmla="*/ 1151 h 1245"/>
              <a:gd name="T34" fmla="*/ 735 w 778"/>
              <a:gd name="T35" fmla="*/ 1177 h 1245"/>
              <a:gd name="T36" fmla="*/ 707 w 778"/>
              <a:gd name="T37" fmla="*/ 1200 h 1245"/>
              <a:gd name="T38" fmla="*/ 675 w 778"/>
              <a:gd name="T39" fmla="*/ 1216 h 1245"/>
              <a:gd name="T40" fmla="*/ 633 w 778"/>
              <a:gd name="T41" fmla="*/ 1229 h 1245"/>
              <a:gd name="T42" fmla="*/ 586 w 778"/>
              <a:gd name="T43" fmla="*/ 1239 h 1245"/>
              <a:gd name="T44" fmla="*/ 533 w 778"/>
              <a:gd name="T45" fmla="*/ 1243 h 1245"/>
              <a:gd name="T46" fmla="*/ 472 w 778"/>
              <a:gd name="T47" fmla="*/ 1245 h 1245"/>
              <a:gd name="T48" fmla="*/ 426 w 778"/>
              <a:gd name="T49" fmla="*/ 1245 h 1245"/>
              <a:gd name="T50" fmla="*/ 382 w 778"/>
              <a:gd name="T51" fmla="*/ 1243 h 1245"/>
              <a:gd name="T52" fmla="*/ 339 w 778"/>
              <a:gd name="T53" fmla="*/ 1240 h 1245"/>
              <a:gd name="T54" fmla="*/ 280 w 778"/>
              <a:gd name="T55" fmla="*/ 1232 h 1245"/>
              <a:gd name="T56" fmla="*/ 228 w 778"/>
              <a:gd name="T57" fmla="*/ 1217 h 1245"/>
              <a:gd name="T58" fmla="*/ 184 w 778"/>
              <a:gd name="T59" fmla="*/ 1198 h 1245"/>
              <a:gd name="T60" fmla="*/ 144 w 778"/>
              <a:gd name="T61" fmla="*/ 1174 h 1245"/>
              <a:gd name="T62" fmla="*/ 111 w 778"/>
              <a:gd name="T63" fmla="*/ 1145 h 1245"/>
              <a:gd name="T64" fmla="*/ 82 w 778"/>
              <a:gd name="T65" fmla="*/ 1112 h 1245"/>
              <a:gd name="T66" fmla="*/ 57 w 778"/>
              <a:gd name="T67" fmla="*/ 1075 h 1245"/>
              <a:gd name="T68" fmla="*/ 38 w 778"/>
              <a:gd name="T69" fmla="*/ 1034 h 1245"/>
              <a:gd name="T70" fmla="*/ 23 w 778"/>
              <a:gd name="T71" fmla="*/ 991 h 1245"/>
              <a:gd name="T72" fmla="*/ 12 w 778"/>
              <a:gd name="T73" fmla="*/ 944 h 1245"/>
              <a:gd name="T74" fmla="*/ 5 w 778"/>
              <a:gd name="T75" fmla="*/ 895 h 1245"/>
              <a:gd name="T76" fmla="*/ 2 w 778"/>
              <a:gd name="T77" fmla="*/ 843 h 1245"/>
              <a:gd name="T78" fmla="*/ 0 w 778"/>
              <a:gd name="T79" fmla="*/ 791 h 1245"/>
              <a:gd name="T80" fmla="*/ 4 w 778"/>
              <a:gd name="T81" fmla="*/ 736 h 1245"/>
              <a:gd name="T82" fmla="*/ 9 w 778"/>
              <a:gd name="T83" fmla="*/ 683 h 1245"/>
              <a:gd name="T84" fmla="*/ 16 w 778"/>
              <a:gd name="T85" fmla="*/ 628 h 1245"/>
              <a:gd name="T86" fmla="*/ 24 w 778"/>
              <a:gd name="T87" fmla="*/ 572 h 1245"/>
              <a:gd name="T88" fmla="*/ 37 w 778"/>
              <a:gd name="T89" fmla="*/ 517 h 1245"/>
              <a:gd name="T90" fmla="*/ 49 w 778"/>
              <a:gd name="T91" fmla="*/ 462 h 1245"/>
              <a:gd name="T92" fmla="*/ 63 w 778"/>
              <a:gd name="T93" fmla="*/ 410 h 1245"/>
              <a:gd name="T94" fmla="*/ 76 w 778"/>
              <a:gd name="T95" fmla="*/ 359 h 1245"/>
              <a:gd name="T96" fmla="*/ 92 w 778"/>
              <a:gd name="T97" fmla="*/ 310 h 1245"/>
              <a:gd name="T98" fmla="*/ 107 w 778"/>
              <a:gd name="T99" fmla="*/ 261 h 1245"/>
              <a:gd name="T100" fmla="*/ 121 w 778"/>
              <a:gd name="T101" fmla="*/ 218 h 1245"/>
              <a:gd name="T102" fmla="*/ 137 w 778"/>
              <a:gd name="T103" fmla="*/ 175 h 1245"/>
              <a:gd name="T104" fmla="*/ 151 w 778"/>
              <a:gd name="T105" fmla="*/ 138 h 1245"/>
              <a:gd name="T106" fmla="*/ 165 w 778"/>
              <a:gd name="T107" fmla="*/ 104 h 1245"/>
              <a:gd name="T108" fmla="*/ 177 w 778"/>
              <a:gd name="T109" fmla="*/ 73 h 1245"/>
              <a:gd name="T110" fmla="*/ 187 w 778"/>
              <a:gd name="T111" fmla="*/ 47 h 1245"/>
              <a:gd name="T112" fmla="*/ 196 w 778"/>
              <a:gd name="T113" fmla="*/ 28 h 1245"/>
              <a:gd name="T114" fmla="*/ 201 w 778"/>
              <a:gd name="T115" fmla="*/ 12 h 1245"/>
              <a:gd name="T116" fmla="*/ 206 w 778"/>
              <a:gd name="T117" fmla="*/ 4 h 1245"/>
              <a:gd name="T118" fmla="*/ 208 w 778"/>
              <a:gd name="T119" fmla="*/ 0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1245">
                <a:moveTo>
                  <a:pt x="208" y="0"/>
                </a:moveTo>
                <a:lnTo>
                  <a:pt x="286" y="117"/>
                </a:lnTo>
                <a:lnTo>
                  <a:pt x="360" y="227"/>
                </a:lnTo>
                <a:lnTo>
                  <a:pt x="427" y="333"/>
                </a:lnTo>
                <a:lnTo>
                  <a:pt x="490" y="430"/>
                </a:lnTo>
                <a:lnTo>
                  <a:pt x="547" y="521"/>
                </a:lnTo>
                <a:lnTo>
                  <a:pt x="597" y="606"/>
                </a:lnTo>
                <a:lnTo>
                  <a:pt x="642" y="686"/>
                </a:lnTo>
                <a:lnTo>
                  <a:pt x="680" y="759"/>
                </a:lnTo>
                <a:lnTo>
                  <a:pt x="713" y="827"/>
                </a:lnTo>
                <a:lnTo>
                  <a:pt x="739" y="888"/>
                </a:lnTo>
                <a:lnTo>
                  <a:pt x="759" y="945"/>
                </a:lnTo>
                <a:lnTo>
                  <a:pt x="771" y="997"/>
                </a:lnTo>
                <a:lnTo>
                  <a:pt x="778" y="1042"/>
                </a:lnTo>
                <a:lnTo>
                  <a:pt x="778" y="1085"/>
                </a:lnTo>
                <a:lnTo>
                  <a:pt x="771" y="1120"/>
                </a:lnTo>
                <a:lnTo>
                  <a:pt x="758" y="1151"/>
                </a:lnTo>
                <a:lnTo>
                  <a:pt x="735" y="1177"/>
                </a:lnTo>
                <a:lnTo>
                  <a:pt x="707" y="1200"/>
                </a:lnTo>
                <a:lnTo>
                  <a:pt x="675" y="1216"/>
                </a:lnTo>
                <a:lnTo>
                  <a:pt x="633" y="1229"/>
                </a:lnTo>
                <a:lnTo>
                  <a:pt x="586" y="1239"/>
                </a:lnTo>
                <a:lnTo>
                  <a:pt x="533" y="1243"/>
                </a:lnTo>
                <a:lnTo>
                  <a:pt x="472" y="1245"/>
                </a:lnTo>
                <a:lnTo>
                  <a:pt x="426" y="1245"/>
                </a:lnTo>
                <a:lnTo>
                  <a:pt x="382" y="1243"/>
                </a:lnTo>
                <a:lnTo>
                  <a:pt x="339" y="1240"/>
                </a:lnTo>
                <a:lnTo>
                  <a:pt x="280" y="1232"/>
                </a:lnTo>
                <a:lnTo>
                  <a:pt x="228" y="1217"/>
                </a:lnTo>
                <a:lnTo>
                  <a:pt x="184" y="1198"/>
                </a:lnTo>
                <a:lnTo>
                  <a:pt x="144" y="1174"/>
                </a:lnTo>
                <a:lnTo>
                  <a:pt x="111" y="1145"/>
                </a:lnTo>
                <a:lnTo>
                  <a:pt x="82" y="1112"/>
                </a:lnTo>
                <a:lnTo>
                  <a:pt x="57" y="1075"/>
                </a:lnTo>
                <a:lnTo>
                  <a:pt x="38" y="1034"/>
                </a:lnTo>
                <a:lnTo>
                  <a:pt x="23" y="991"/>
                </a:lnTo>
                <a:lnTo>
                  <a:pt x="12" y="944"/>
                </a:lnTo>
                <a:lnTo>
                  <a:pt x="5" y="895"/>
                </a:lnTo>
                <a:lnTo>
                  <a:pt x="2" y="843"/>
                </a:lnTo>
                <a:lnTo>
                  <a:pt x="0" y="791"/>
                </a:lnTo>
                <a:lnTo>
                  <a:pt x="4" y="736"/>
                </a:lnTo>
                <a:lnTo>
                  <a:pt x="9" y="683"/>
                </a:lnTo>
                <a:lnTo>
                  <a:pt x="16" y="628"/>
                </a:lnTo>
                <a:lnTo>
                  <a:pt x="24" y="572"/>
                </a:lnTo>
                <a:lnTo>
                  <a:pt x="37" y="517"/>
                </a:lnTo>
                <a:lnTo>
                  <a:pt x="49" y="462"/>
                </a:lnTo>
                <a:lnTo>
                  <a:pt x="63" y="410"/>
                </a:lnTo>
                <a:lnTo>
                  <a:pt x="76" y="359"/>
                </a:lnTo>
                <a:lnTo>
                  <a:pt x="92" y="310"/>
                </a:lnTo>
                <a:lnTo>
                  <a:pt x="107" y="261"/>
                </a:lnTo>
                <a:lnTo>
                  <a:pt x="121" y="218"/>
                </a:lnTo>
                <a:lnTo>
                  <a:pt x="137" y="175"/>
                </a:lnTo>
                <a:lnTo>
                  <a:pt x="151" y="138"/>
                </a:lnTo>
                <a:lnTo>
                  <a:pt x="165" y="104"/>
                </a:lnTo>
                <a:lnTo>
                  <a:pt x="177" y="73"/>
                </a:lnTo>
                <a:lnTo>
                  <a:pt x="187" y="47"/>
                </a:lnTo>
                <a:lnTo>
                  <a:pt x="196" y="28"/>
                </a:lnTo>
                <a:lnTo>
                  <a:pt x="201" y="12"/>
                </a:lnTo>
                <a:lnTo>
                  <a:pt x="206" y="4"/>
                </a:lnTo>
                <a:lnTo>
                  <a:pt x="208" y="0"/>
                </a:lnTo>
                <a:close/>
              </a:path>
            </a:pathLst>
          </a:custGeom>
          <a:solidFill>
            <a:schemeClr val="accent1"/>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grpSp>
        <p:nvGrpSpPr>
          <p:cNvPr id="10" name="Group 9">
            <a:extLst>
              <a:ext uri="{FF2B5EF4-FFF2-40B4-BE49-F238E27FC236}">
                <a16:creationId xmlns:a16="http://schemas.microsoft.com/office/drawing/2014/main" id="{4E188460-D9D3-48BF-C33E-E2B04718B9A7}"/>
              </a:ext>
            </a:extLst>
          </p:cNvPr>
          <p:cNvGrpSpPr/>
          <p:nvPr/>
        </p:nvGrpSpPr>
        <p:grpSpPr>
          <a:xfrm>
            <a:off x="4896486" y="1448997"/>
            <a:ext cx="6713623" cy="2308324"/>
            <a:chOff x="5785951" y="2086309"/>
            <a:chExt cx="5567846" cy="2308324"/>
          </a:xfrm>
        </p:grpSpPr>
        <p:sp>
          <p:nvSpPr>
            <p:cNvPr id="11" name="Rectangle 10">
              <a:extLst>
                <a:ext uri="{FF2B5EF4-FFF2-40B4-BE49-F238E27FC236}">
                  <a16:creationId xmlns:a16="http://schemas.microsoft.com/office/drawing/2014/main" id="{ED1A3C07-D351-6ED4-4CB9-7F2798770037}"/>
                </a:ext>
              </a:extLst>
            </p:cNvPr>
            <p:cNvSpPr/>
            <p:nvPr/>
          </p:nvSpPr>
          <p:spPr>
            <a:xfrm>
              <a:off x="6375677" y="2086309"/>
              <a:ext cx="4978120" cy="2308324"/>
            </a:xfrm>
            <a:prstGeom prst="rect">
              <a:avLst/>
            </a:prstGeom>
          </p:spPr>
          <p:txBody>
            <a:bodyPr wrap="square">
              <a:spAutoFit/>
            </a:bodyPr>
            <a:lstStyle/>
            <a:p>
              <a:pPr marL="285750" marR="0" indent="-228600" algn="just">
                <a:lnSpc>
                  <a:spcPct val="90000"/>
                </a:lnSpc>
                <a:spcBef>
                  <a:spcPts val="100"/>
                </a:spcBef>
                <a:spcAft>
                  <a:spcPts val="500"/>
                </a:spcAft>
                <a:buFont typeface="Arial" panose="020B0604020202020204" pitchFamily="34" charset="0"/>
                <a:buChar char="•"/>
              </a:pPr>
              <a:r>
                <a:rPr lang="es-PR" sz="1600" dirty="0">
                  <a:latin typeface="Montserrat" panose="00000500000000000000" pitchFamily="2" charset="0"/>
                  <a:cs typeface="Calibri" panose="020F0502020204030204" pitchFamily="34" charset="0"/>
                </a:rPr>
                <a:t>La </a:t>
              </a:r>
              <a:r>
                <a:rPr lang="es-PR" sz="1600" b="1" dirty="0">
                  <a:latin typeface="Montserrat" panose="00000500000000000000" pitchFamily="2" charset="0"/>
                  <a:cs typeface="Calibri" panose="020F0502020204030204" pitchFamily="34" charset="0"/>
                </a:rPr>
                <a:t>Sección 4104</a:t>
              </a:r>
              <a:r>
                <a:rPr lang="es-PR" sz="1600" dirty="0">
                  <a:latin typeface="Montserrat" panose="00000500000000000000" pitchFamily="2" charset="0"/>
                  <a:cs typeface="Calibri" panose="020F0502020204030204" pitchFamily="34" charset="0"/>
                </a:rPr>
                <a:t> requiere que se divulguen los resultados de los  proyectos implementados, así como los fondos utilizados en cada una de las principales secciones de Ley donde se establecen las actividades permitidas para ser desarrolladas. Acorde a los procesos establecidos  en el Departamento de Educación de Puerto Rico, estos resultados se divulgan a través de los Informes de Logros requeridos al finalizar la implementación de los Planes de Trabajo. </a:t>
              </a:r>
            </a:p>
          </p:txBody>
        </p:sp>
        <p:grpSp>
          <p:nvGrpSpPr>
            <p:cNvPr id="12" name="Group 25">
              <a:extLst>
                <a:ext uri="{FF2B5EF4-FFF2-40B4-BE49-F238E27FC236}">
                  <a16:creationId xmlns:a16="http://schemas.microsoft.com/office/drawing/2014/main" id="{2E0F9920-E357-EFB3-762E-DEAF1E121675}"/>
                </a:ext>
              </a:extLst>
            </p:cNvPr>
            <p:cNvGrpSpPr>
              <a:grpSpLocks noChangeAspect="1"/>
            </p:cNvGrpSpPr>
            <p:nvPr/>
          </p:nvGrpSpPr>
          <p:grpSpPr bwMode="auto">
            <a:xfrm>
              <a:off x="5785951" y="2299199"/>
              <a:ext cx="466502" cy="528327"/>
              <a:chOff x="3258" y="1798"/>
              <a:chExt cx="581" cy="658"/>
            </a:xfrm>
            <a:solidFill>
              <a:schemeClr val="accent1"/>
            </a:solidFill>
          </p:grpSpPr>
          <p:sp>
            <p:nvSpPr>
              <p:cNvPr id="13" name="Freeform 27">
                <a:extLst>
                  <a:ext uri="{FF2B5EF4-FFF2-40B4-BE49-F238E27FC236}">
                    <a16:creationId xmlns:a16="http://schemas.microsoft.com/office/drawing/2014/main" id="{077C94A9-368C-804B-46B6-876BA454AA93}"/>
                  </a:ext>
                </a:extLst>
              </p:cNvPr>
              <p:cNvSpPr>
                <a:spLocks noEditPoints="1"/>
              </p:cNvSpPr>
              <p:nvPr/>
            </p:nvSpPr>
            <p:spPr bwMode="auto">
              <a:xfrm>
                <a:off x="3258" y="1798"/>
                <a:ext cx="581" cy="592"/>
              </a:xfrm>
              <a:custGeom>
                <a:avLst/>
                <a:gdLst>
                  <a:gd name="T0" fmla="*/ 1980 w 2905"/>
                  <a:gd name="T1" fmla="*/ 387 h 2961"/>
                  <a:gd name="T2" fmla="*/ 1927 w 2905"/>
                  <a:gd name="T3" fmla="*/ 411 h 2961"/>
                  <a:gd name="T4" fmla="*/ 819 w 2905"/>
                  <a:gd name="T5" fmla="*/ 1534 h 2961"/>
                  <a:gd name="T6" fmla="*/ 785 w 2905"/>
                  <a:gd name="T7" fmla="*/ 1585 h 2961"/>
                  <a:gd name="T8" fmla="*/ 773 w 2905"/>
                  <a:gd name="T9" fmla="*/ 1643 h 2961"/>
                  <a:gd name="T10" fmla="*/ 780 w 2905"/>
                  <a:gd name="T11" fmla="*/ 1705 h 2961"/>
                  <a:gd name="T12" fmla="*/ 808 w 2905"/>
                  <a:gd name="T13" fmla="*/ 1761 h 2961"/>
                  <a:gd name="T14" fmla="*/ 1152 w 2905"/>
                  <a:gd name="T15" fmla="*/ 2115 h 2961"/>
                  <a:gd name="T16" fmla="*/ 1204 w 2905"/>
                  <a:gd name="T17" fmla="*/ 2154 h 2961"/>
                  <a:gd name="T18" fmla="*/ 1262 w 2905"/>
                  <a:gd name="T19" fmla="*/ 2171 h 2961"/>
                  <a:gd name="T20" fmla="*/ 1321 w 2905"/>
                  <a:gd name="T21" fmla="*/ 2169 h 2961"/>
                  <a:gd name="T22" fmla="*/ 1375 w 2905"/>
                  <a:gd name="T23" fmla="*/ 2145 h 2961"/>
                  <a:gd name="T24" fmla="*/ 2483 w 2905"/>
                  <a:gd name="T25" fmla="*/ 1021 h 2961"/>
                  <a:gd name="T26" fmla="*/ 2516 w 2905"/>
                  <a:gd name="T27" fmla="*/ 970 h 2961"/>
                  <a:gd name="T28" fmla="*/ 2528 w 2905"/>
                  <a:gd name="T29" fmla="*/ 913 h 2961"/>
                  <a:gd name="T30" fmla="*/ 2521 w 2905"/>
                  <a:gd name="T31" fmla="*/ 851 h 2961"/>
                  <a:gd name="T32" fmla="*/ 2494 w 2905"/>
                  <a:gd name="T33" fmla="*/ 795 h 2961"/>
                  <a:gd name="T34" fmla="*/ 2150 w 2905"/>
                  <a:gd name="T35" fmla="*/ 440 h 2961"/>
                  <a:gd name="T36" fmla="*/ 2097 w 2905"/>
                  <a:gd name="T37" fmla="*/ 402 h 2961"/>
                  <a:gd name="T38" fmla="*/ 2039 w 2905"/>
                  <a:gd name="T39" fmla="*/ 385 h 2961"/>
                  <a:gd name="T40" fmla="*/ 2107 w 2905"/>
                  <a:gd name="T41" fmla="*/ 0 h 2961"/>
                  <a:gd name="T42" fmla="*/ 2153 w 2905"/>
                  <a:gd name="T43" fmla="*/ 2 h 2961"/>
                  <a:gd name="T44" fmla="*/ 2239 w 2905"/>
                  <a:gd name="T45" fmla="*/ 22 h 2961"/>
                  <a:gd name="T46" fmla="*/ 2319 w 2905"/>
                  <a:gd name="T47" fmla="*/ 60 h 2961"/>
                  <a:gd name="T48" fmla="*/ 2390 w 2905"/>
                  <a:gd name="T49" fmla="*/ 118 h 2961"/>
                  <a:gd name="T50" fmla="*/ 2820 w 2905"/>
                  <a:gd name="T51" fmla="*/ 560 h 2961"/>
                  <a:gd name="T52" fmla="*/ 2867 w 2905"/>
                  <a:gd name="T53" fmla="*/ 638 h 2961"/>
                  <a:gd name="T54" fmla="*/ 2896 w 2905"/>
                  <a:gd name="T55" fmla="*/ 723 h 2961"/>
                  <a:gd name="T56" fmla="*/ 2905 w 2905"/>
                  <a:gd name="T57" fmla="*/ 810 h 2961"/>
                  <a:gd name="T58" fmla="*/ 2896 w 2905"/>
                  <a:gd name="T59" fmla="*/ 899 h 2961"/>
                  <a:gd name="T60" fmla="*/ 2867 w 2905"/>
                  <a:gd name="T61" fmla="*/ 984 h 2961"/>
                  <a:gd name="T62" fmla="*/ 2820 w 2905"/>
                  <a:gd name="T63" fmla="*/ 1061 h 2961"/>
                  <a:gd name="T64" fmla="*/ 1339 w 2905"/>
                  <a:gd name="T65" fmla="*/ 2574 h 2961"/>
                  <a:gd name="T66" fmla="*/ 1266 w 2905"/>
                  <a:gd name="T67" fmla="*/ 2632 h 2961"/>
                  <a:gd name="T68" fmla="*/ 1185 w 2905"/>
                  <a:gd name="T69" fmla="*/ 2670 h 2961"/>
                  <a:gd name="T70" fmla="*/ 1098 w 2905"/>
                  <a:gd name="T71" fmla="*/ 2690 h 2961"/>
                  <a:gd name="T72" fmla="*/ 1010 w 2905"/>
                  <a:gd name="T73" fmla="*/ 2689 h 2961"/>
                  <a:gd name="T74" fmla="*/ 923 w 2905"/>
                  <a:gd name="T75" fmla="*/ 2668 h 2961"/>
                  <a:gd name="T76" fmla="*/ 87 w 2905"/>
                  <a:gd name="T77" fmla="*/ 2961 h 2961"/>
                  <a:gd name="T78" fmla="*/ 55 w 2905"/>
                  <a:gd name="T79" fmla="*/ 2947 h 2961"/>
                  <a:gd name="T80" fmla="*/ 25 w 2905"/>
                  <a:gd name="T81" fmla="*/ 2921 h 2961"/>
                  <a:gd name="T82" fmla="*/ 4 w 2905"/>
                  <a:gd name="T83" fmla="*/ 2888 h 2961"/>
                  <a:gd name="T84" fmla="*/ 2 w 2905"/>
                  <a:gd name="T85" fmla="*/ 2857 h 2961"/>
                  <a:gd name="T86" fmla="*/ 275 w 2905"/>
                  <a:gd name="T87" fmla="*/ 1977 h 2961"/>
                  <a:gd name="T88" fmla="*/ 264 w 2905"/>
                  <a:gd name="T89" fmla="*/ 1887 h 2961"/>
                  <a:gd name="T90" fmla="*/ 272 w 2905"/>
                  <a:gd name="T91" fmla="*/ 1798 h 2961"/>
                  <a:gd name="T92" fmla="*/ 300 w 2905"/>
                  <a:gd name="T93" fmla="*/ 1711 h 2961"/>
                  <a:gd name="T94" fmla="*/ 348 w 2905"/>
                  <a:gd name="T95" fmla="*/ 1632 h 2961"/>
                  <a:gd name="T96" fmla="*/ 1828 w 2905"/>
                  <a:gd name="T97" fmla="*/ 118 h 2961"/>
                  <a:gd name="T98" fmla="*/ 1900 w 2905"/>
                  <a:gd name="T99" fmla="*/ 60 h 2961"/>
                  <a:gd name="T100" fmla="*/ 1980 w 2905"/>
                  <a:gd name="T101" fmla="*/ 22 h 2961"/>
                  <a:gd name="T102" fmla="*/ 2066 w 2905"/>
                  <a:gd name="T103" fmla="*/ 2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5" h="2961">
                    <a:moveTo>
                      <a:pt x="2009" y="384"/>
                    </a:moveTo>
                    <a:lnTo>
                      <a:pt x="1980" y="387"/>
                    </a:lnTo>
                    <a:lnTo>
                      <a:pt x="1953" y="396"/>
                    </a:lnTo>
                    <a:lnTo>
                      <a:pt x="1927" y="411"/>
                    </a:lnTo>
                    <a:lnTo>
                      <a:pt x="1904" y="430"/>
                    </a:lnTo>
                    <a:lnTo>
                      <a:pt x="819" y="1534"/>
                    </a:lnTo>
                    <a:lnTo>
                      <a:pt x="800" y="1558"/>
                    </a:lnTo>
                    <a:lnTo>
                      <a:pt x="785" y="1585"/>
                    </a:lnTo>
                    <a:lnTo>
                      <a:pt x="776" y="1614"/>
                    </a:lnTo>
                    <a:lnTo>
                      <a:pt x="773" y="1643"/>
                    </a:lnTo>
                    <a:lnTo>
                      <a:pt x="774" y="1674"/>
                    </a:lnTo>
                    <a:lnTo>
                      <a:pt x="780" y="1705"/>
                    </a:lnTo>
                    <a:lnTo>
                      <a:pt x="791" y="1733"/>
                    </a:lnTo>
                    <a:lnTo>
                      <a:pt x="808" y="1761"/>
                    </a:lnTo>
                    <a:lnTo>
                      <a:pt x="829" y="1786"/>
                    </a:lnTo>
                    <a:lnTo>
                      <a:pt x="1152" y="2115"/>
                    </a:lnTo>
                    <a:lnTo>
                      <a:pt x="1176" y="2137"/>
                    </a:lnTo>
                    <a:lnTo>
                      <a:pt x="1204" y="2154"/>
                    </a:lnTo>
                    <a:lnTo>
                      <a:pt x="1232" y="2165"/>
                    </a:lnTo>
                    <a:lnTo>
                      <a:pt x="1262" y="2171"/>
                    </a:lnTo>
                    <a:lnTo>
                      <a:pt x="1292" y="2172"/>
                    </a:lnTo>
                    <a:lnTo>
                      <a:pt x="1321" y="2169"/>
                    </a:lnTo>
                    <a:lnTo>
                      <a:pt x="1349" y="2160"/>
                    </a:lnTo>
                    <a:lnTo>
                      <a:pt x="1375" y="2145"/>
                    </a:lnTo>
                    <a:lnTo>
                      <a:pt x="1398" y="2126"/>
                    </a:lnTo>
                    <a:lnTo>
                      <a:pt x="2483" y="1021"/>
                    </a:lnTo>
                    <a:lnTo>
                      <a:pt x="2502" y="998"/>
                    </a:lnTo>
                    <a:lnTo>
                      <a:pt x="2516" y="970"/>
                    </a:lnTo>
                    <a:lnTo>
                      <a:pt x="2525" y="942"/>
                    </a:lnTo>
                    <a:lnTo>
                      <a:pt x="2528" y="913"/>
                    </a:lnTo>
                    <a:lnTo>
                      <a:pt x="2527" y="882"/>
                    </a:lnTo>
                    <a:lnTo>
                      <a:pt x="2521" y="851"/>
                    </a:lnTo>
                    <a:lnTo>
                      <a:pt x="2510" y="822"/>
                    </a:lnTo>
                    <a:lnTo>
                      <a:pt x="2494" y="795"/>
                    </a:lnTo>
                    <a:lnTo>
                      <a:pt x="2473" y="770"/>
                    </a:lnTo>
                    <a:lnTo>
                      <a:pt x="2150" y="440"/>
                    </a:lnTo>
                    <a:lnTo>
                      <a:pt x="2124" y="419"/>
                    </a:lnTo>
                    <a:lnTo>
                      <a:pt x="2097" y="402"/>
                    </a:lnTo>
                    <a:lnTo>
                      <a:pt x="2068" y="391"/>
                    </a:lnTo>
                    <a:lnTo>
                      <a:pt x="2039" y="385"/>
                    </a:lnTo>
                    <a:lnTo>
                      <a:pt x="2009" y="384"/>
                    </a:lnTo>
                    <a:close/>
                    <a:moveTo>
                      <a:pt x="2107" y="0"/>
                    </a:moveTo>
                    <a:lnTo>
                      <a:pt x="2112" y="0"/>
                    </a:lnTo>
                    <a:lnTo>
                      <a:pt x="2153" y="2"/>
                    </a:lnTo>
                    <a:lnTo>
                      <a:pt x="2197" y="9"/>
                    </a:lnTo>
                    <a:lnTo>
                      <a:pt x="2239" y="22"/>
                    </a:lnTo>
                    <a:lnTo>
                      <a:pt x="2279" y="39"/>
                    </a:lnTo>
                    <a:lnTo>
                      <a:pt x="2319" y="60"/>
                    </a:lnTo>
                    <a:lnTo>
                      <a:pt x="2356" y="86"/>
                    </a:lnTo>
                    <a:lnTo>
                      <a:pt x="2390" y="118"/>
                    </a:lnTo>
                    <a:lnTo>
                      <a:pt x="2789" y="524"/>
                    </a:lnTo>
                    <a:lnTo>
                      <a:pt x="2820" y="560"/>
                    </a:lnTo>
                    <a:lnTo>
                      <a:pt x="2846" y="598"/>
                    </a:lnTo>
                    <a:lnTo>
                      <a:pt x="2867" y="638"/>
                    </a:lnTo>
                    <a:lnTo>
                      <a:pt x="2884" y="680"/>
                    </a:lnTo>
                    <a:lnTo>
                      <a:pt x="2896" y="723"/>
                    </a:lnTo>
                    <a:lnTo>
                      <a:pt x="2903" y="766"/>
                    </a:lnTo>
                    <a:lnTo>
                      <a:pt x="2905" y="810"/>
                    </a:lnTo>
                    <a:lnTo>
                      <a:pt x="2903" y="855"/>
                    </a:lnTo>
                    <a:lnTo>
                      <a:pt x="2896" y="899"/>
                    </a:lnTo>
                    <a:lnTo>
                      <a:pt x="2884" y="942"/>
                    </a:lnTo>
                    <a:lnTo>
                      <a:pt x="2867" y="984"/>
                    </a:lnTo>
                    <a:lnTo>
                      <a:pt x="2846" y="1024"/>
                    </a:lnTo>
                    <a:lnTo>
                      <a:pt x="2820" y="1061"/>
                    </a:lnTo>
                    <a:lnTo>
                      <a:pt x="2789" y="1096"/>
                    </a:lnTo>
                    <a:lnTo>
                      <a:pt x="1339" y="2574"/>
                    </a:lnTo>
                    <a:lnTo>
                      <a:pt x="1304" y="2606"/>
                    </a:lnTo>
                    <a:lnTo>
                      <a:pt x="1266" y="2632"/>
                    </a:lnTo>
                    <a:lnTo>
                      <a:pt x="1226" y="2653"/>
                    </a:lnTo>
                    <a:lnTo>
                      <a:pt x="1185" y="2670"/>
                    </a:lnTo>
                    <a:lnTo>
                      <a:pt x="1143" y="2683"/>
                    </a:lnTo>
                    <a:lnTo>
                      <a:pt x="1098" y="2690"/>
                    </a:lnTo>
                    <a:lnTo>
                      <a:pt x="1055" y="2692"/>
                    </a:lnTo>
                    <a:lnTo>
                      <a:pt x="1010" y="2689"/>
                    </a:lnTo>
                    <a:lnTo>
                      <a:pt x="967" y="2681"/>
                    </a:lnTo>
                    <a:lnTo>
                      <a:pt x="923" y="2668"/>
                    </a:lnTo>
                    <a:lnTo>
                      <a:pt x="101" y="2960"/>
                    </a:lnTo>
                    <a:lnTo>
                      <a:pt x="87" y="2961"/>
                    </a:lnTo>
                    <a:lnTo>
                      <a:pt x="70" y="2956"/>
                    </a:lnTo>
                    <a:lnTo>
                      <a:pt x="55" y="2947"/>
                    </a:lnTo>
                    <a:lnTo>
                      <a:pt x="38" y="2936"/>
                    </a:lnTo>
                    <a:lnTo>
                      <a:pt x="25" y="2921"/>
                    </a:lnTo>
                    <a:lnTo>
                      <a:pt x="12" y="2904"/>
                    </a:lnTo>
                    <a:lnTo>
                      <a:pt x="4" y="2888"/>
                    </a:lnTo>
                    <a:lnTo>
                      <a:pt x="0" y="2871"/>
                    </a:lnTo>
                    <a:lnTo>
                      <a:pt x="2" y="2857"/>
                    </a:lnTo>
                    <a:lnTo>
                      <a:pt x="288" y="2021"/>
                    </a:lnTo>
                    <a:lnTo>
                      <a:pt x="275" y="1977"/>
                    </a:lnTo>
                    <a:lnTo>
                      <a:pt x="267" y="1933"/>
                    </a:lnTo>
                    <a:lnTo>
                      <a:pt x="264" y="1887"/>
                    </a:lnTo>
                    <a:lnTo>
                      <a:pt x="265" y="1842"/>
                    </a:lnTo>
                    <a:lnTo>
                      <a:pt x="272" y="1798"/>
                    </a:lnTo>
                    <a:lnTo>
                      <a:pt x="284" y="1753"/>
                    </a:lnTo>
                    <a:lnTo>
                      <a:pt x="300" y="1711"/>
                    </a:lnTo>
                    <a:lnTo>
                      <a:pt x="322" y="1671"/>
                    </a:lnTo>
                    <a:lnTo>
                      <a:pt x="348" y="1632"/>
                    </a:lnTo>
                    <a:lnTo>
                      <a:pt x="379" y="1596"/>
                    </a:lnTo>
                    <a:lnTo>
                      <a:pt x="1828" y="118"/>
                    </a:lnTo>
                    <a:lnTo>
                      <a:pt x="1863" y="86"/>
                    </a:lnTo>
                    <a:lnTo>
                      <a:pt x="1900" y="60"/>
                    </a:lnTo>
                    <a:lnTo>
                      <a:pt x="1939" y="39"/>
                    </a:lnTo>
                    <a:lnTo>
                      <a:pt x="1980" y="22"/>
                    </a:lnTo>
                    <a:lnTo>
                      <a:pt x="2023" y="9"/>
                    </a:lnTo>
                    <a:lnTo>
                      <a:pt x="2066" y="2"/>
                    </a:lnTo>
                    <a:lnTo>
                      <a:pt x="2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14" name="Rectangle 28">
                <a:extLst>
                  <a:ext uri="{FF2B5EF4-FFF2-40B4-BE49-F238E27FC236}">
                    <a16:creationId xmlns:a16="http://schemas.microsoft.com/office/drawing/2014/main" id="{FB52BF36-3BFA-12C2-2DCC-791515C36032}"/>
                  </a:ext>
                </a:extLst>
              </p:cNvPr>
              <p:cNvSpPr>
                <a:spLocks noChangeArrowheads="1"/>
              </p:cNvSpPr>
              <p:nvPr/>
            </p:nvSpPr>
            <p:spPr bwMode="auto">
              <a:xfrm>
                <a:off x="3295" y="2410"/>
                <a:ext cx="340" cy="4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600"/>
              </a:p>
            </p:txBody>
          </p:sp>
        </p:grpSp>
      </p:grpSp>
      <p:grpSp>
        <p:nvGrpSpPr>
          <p:cNvPr id="15" name="Group 14">
            <a:extLst>
              <a:ext uri="{FF2B5EF4-FFF2-40B4-BE49-F238E27FC236}">
                <a16:creationId xmlns:a16="http://schemas.microsoft.com/office/drawing/2014/main" id="{A4CD436D-A1B6-0EB7-7E0A-571BDF10CCCC}"/>
              </a:ext>
            </a:extLst>
          </p:cNvPr>
          <p:cNvGrpSpPr/>
          <p:nvPr/>
        </p:nvGrpSpPr>
        <p:grpSpPr>
          <a:xfrm>
            <a:off x="4896486" y="4897763"/>
            <a:ext cx="6608287" cy="1277273"/>
            <a:chOff x="5785951" y="3423134"/>
            <a:chExt cx="5567846" cy="1277273"/>
          </a:xfrm>
        </p:grpSpPr>
        <p:sp>
          <p:nvSpPr>
            <p:cNvPr id="16" name="Rectangle 15">
              <a:extLst>
                <a:ext uri="{FF2B5EF4-FFF2-40B4-BE49-F238E27FC236}">
                  <a16:creationId xmlns:a16="http://schemas.microsoft.com/office/drawing/2014/main" id="{2F933B02-6908-2BD1-998B-B12D52975F72}"/>
                </a:ext>
              </a:extLst>
            </p:cNvPr>
            <p:cNvSpPr/>
            <p:nvPr/>
          </p:nvSpPr>
          <p:spPr>
            <a:xfrm>
              <a:off x="6375677" y="3423134"/>
              <a:ext cx="4978120" cy="1277273"/>
            </a:xfrm>
            <a:prstGeom prst="rect">
              <a:avLst/>
            </a:prstGeom>
          </p:spPr>
          <p:txBody>
            <a:bodyPr wrap="square">
              <a:spAutoFit/>
            </a:bodyPr>
            <a:lstStyle/>
            <a:p>
              <a:pPr marL="285750" indent="-228600" algn="just">
                <a:lnSpc>
                  <a:spcPct val="90000"/>
                </a:lnSpc>
                <a:spcBef>
                  <a:spcPts val="100"/>
                </a:spcBef>
                <a:spcAft>
                  <a:spcPts val="500"/>
                </a:spcAft>
                <a:buFont typeface="Arial" panose="020B0604020202020204" pitchFamily="34" charset="0"/>
                <a:buChar char="•"/>
              </a:pPr>
              <a:r>
                <a:rPr lang="es-PR" sz="1600" dirty="0">
                  <a:latin typeface="Montserrat" panose="00000500000000000000" pitchFamily="2" charset="0"/>
                  <a:cs typeface="Calibri" panose="020F0502020204030204" pitchFamily="34" charset="0"/>
                </a:rPr>
                <a:t>La </a:t>
              </a:r>
              <a:r>
                <a:rPr lang="es-PR" sz="1600" b="1" dirty="0">
                  <a:latin typeface="Montserrat" panose="00000500000000000000" pitchFamily="2" charset="0"/>
                  <a:cs typeface="Calibri" panose="020F0502020204030204" pitchFamily="34" charset="0"/>
                </a:rPr>
                <a:t>Sección 4106 </a:t>
              </a:r>
              <a:r>
                <a:rPr lang="es-PR" sz="1600" dirty="0">
                  <a:latin typeface="Montserrat" panose="00000500000000000000" pitchFamily="2" charset="0"/>
                  <a:cs typeface="Calibri" panose="020F0502020204030204" pitchFamily="34" charset="0"/>
                </a:rPr>
                <a:t>establece el requisito</a:t>
              </a:r>
              <a:r>
                <a:rPr lang="es-PR" sz="1600" noProof="0" dirty="0">
                  <a:latin typeface="Montserrat" panose="00000500000000000000" pitchFamily="2" charset="0"/>
                </a:rPr>
                <a:t> de que todo Proyecto a ser sufragado con los fondos del programa tiene que ser sustentado con un Estudio de Necesidades</a:t>
              </a:r>
              <a:r>
                <a:rPr lang="en-US" sz="1600" dirty="0">
                  <a:latin typeface="Montserrat" panose="00000500000000000000" pitchFamily="2" charset="0"/>
                </a:rPr>
                <a:t>.</a:t>
              </a:r>
              <a:endParaRPr lang="es-PR" sz="1600" dirty="0">
                <a:latin typeface="Montserrat" panose="00000500000000000000" pitchFamily="2" charset="0"/>
              </a:endParaRPr>
            </a:p>
            <a:p>
              <a:pPr marL="285750" indent="-228600" algn="just">
                <a:lnSpc>
                  <a:spcPct val="90000"/>
                </a:lnSpc>
                <a:spcBef>
                  <a:spcPts val="100"/>
                </a:spcBef>
                <a:spcAft>
                  <a:spcPts val="500"/>
                </a:spcAft>
                <a:buFont typeface="Arial" panose="020B0604020202020204" pitchFamily="34" charset="0"/>
                <a:buChar char="•"/>
              </a:pPr>
              <a:endParaRPr lang="es-PR" sz="1600" dirty="0">
                <a:latin typeface="Montserrat" panose="00000500000000000000" pitchFamily="2" charset="0"/>
                <a:cs typeface="Calibri" panose="020F0502020204030204" pitchFamily="34" charset="0"/>
              </a:endParaRPr>
            </a:p>
          </p:txBody>
        </p:sp>
        <p:grpSp>
          <p:nvGrpSpPr>
            <p:cNvPr id="17" name="Group 25">
              <a:extLst>
                <a:ext uri="{FF2B5EF4-FFF2-40B4-BE49-F238E27FC236}">
                  <a16:creationId xmlns:a16="http://schemas.microsoft.com/office/drawing/2014/main" id="{D36BD2D9-E229-47BF-FB5A-D112D87FCEC9}"/>
                </a:ext>
              </a:extLst>
            </p:cNvPr>
            <p:cNvGrpSpPr>
              <a:grpSpLocks noChangeAspect="1"/>
            </p:cNvGrpSpPr>
            <p:nvPr/>
          </p:nvGrpSpPr>
          <p:grpSpPr bwMode="auto">
            <a:xfrm>
              <a:off x="5785951" y="3636024"/>
              <a:ext cx="466502" cy="528327"/>
              <a:chOff x="3258" y="1798"/>
              <a:chExt cx="581" cy="658"/>
            </a:xfrm>
            <a:solidFill>
              <a:schemeClr val="accent2"/>
            </a:solidFill>
          </p:grpSpPr>
          <p:sp>
            <p:nvSpPr>
              <p:cNvPr id="18" name="Freeform 27">
                <a:extLst>
                  <a:ext uri="{FF2B5EF4-FFF2-40B4-BE49-F238E27FC236}">
                    <a16:creationId xmlns:a16="http://schemas.microsoft.com/office/drawing/2014/main" id="{C97FFE3D-F145-17AD-3CB9-F9B60EA15A8E}"/>
                  </a:ext>
                </a:extLst>
              </p:cNvPr>
              <p:cNvSpPr>
                <a:spLocks noEditPoints="1"/>
              </p:cNvSpPr>
              <p:nvPr/>
            </p:nvSpPr>
            <p:spPr bwMode="auto">
              <a:xfrm>
                <a:off x="3258" y="1798"/>
                <a:ext cx="581" cy="592"/>
              </a:xfrm>
              <a:custGeom>
                <a:avLst/>
                <a:gdLst>
                  <a:gd name="T0" fmla="*/ 1980 w 2905"/>
                  <a:gd name="T1" fmla="*/ 387 h 2961"/>
                  <a:gd name="T2" fmla="*/ 1927 w 2905"/>
                  <a:gd name="T3" fmla="*/ 411 h 2961"/>
                  <a:gd name="T4" fmla="*/ 819 w 2905"/>
                  <a:gd name="T5" fmla="*/ 1534 h 2961"/>
                  <a:gd name="T6" fmla="*/ 785 w 2905"/>
                  <a:gd name="T7" fmla="*/ 1585 h 2961"/>
                  <a:gd name="T8" fmla="*/ 773 w 2905"/>
                  <a:gd name="T9" fmla="*/ 1643 h 2961"/>
                  <a:gd name="T10" fmla="*/ 780 w 2905"/>
                  <a:gd name="T11" fmla="*/ 1705 h 2961"/>
                  <a:gd name="T12" fmla="*/ 808 w 2905"/>
                  <a:gd name="T13" fmla="*/ 1761 h 2961"/>
                  <a:gd name="T14" fmla="*/ 1152 w 2905"/>
                  <a:gd name="T15" fmla="*/ 2115 h 2961"/>
                  <a:gd name="T16" fmla="*/ 1204 w 2905"/>
                  <a:gd name="T17" fmla="*/ 2154 h 2961"/>
                  <a:gd name="T18" fmla="*/ 1262 w 2905"/>
                  <a:gd name="T19" fmla="*/ 2171 h 2961"/>
                  <a:gd name="T20" fmla="*/ 1321 w 2905"/>
                  <a:gd name="T21" fmla="*/ 2169 h 2961"/>
                  <a:gd name="T22" fmla="*/ 1375 w 2905"/>
                  <a:gd name="T23" fmla="*/ 2145 h 2961"/>
                  <a:gd name="T24" fmla="*/ 2483 w 2905"/>
                  <a:gd name="T25" fmla="*/ 1021 h 2961"/>
                  <a:gd name="T26" fmla="*/ 2516 w 2905"/>
                  <a:gd name="T27" fmla="*/ 970 h 2961"/>
                  <a:gd name="T28" fmla="*/ 2528 w 2905"/>
                  <a:gd name="T29" fmla="*/ 913 h 2961"/>
                  <a:gd name="T30" fmla="*/ 2521 w 2905"/>
                  <a:gd name="T31" fmla="*/ 851 h 2961"/>
                  <a:gd name="T32" fmla="*/ 2494 w 2905"/>
                  <a:gd name="T33" fmla="*/ 795 h 2961"/>
                  <a:gd name="T34" fmla="*/ 2150 w 2905"/>
                  <a:gd name="T35" fmla="*/ 440 h 2961"/>
                  <a:gd name="T36" fmla="*/ 2097 w 2905"/>
                  <a:gd name="T37" fmla="*/ 402 h 2961"/>
                  <a:gd name="T38" fmla="*/ 2039 w 2905"/>
                  <a:gd name="T39" fmla="*/ 385 h 2961"/>
                  <a:gd name="T40" fmla="*/ 2107 w 2905"/>
                  <a:gd name="T41" fmla="*/ 0 h 2961"/>
                  <a:gd name="T42" fmla="*/ 2153 w 2905"/>
                  <a:gd name="T43" fmla="*/ 2 h 2961"/>
                  <a:gd name="T44" fmla="*/ 2239 w 2905"/>
                  <a:gd name="T45" fmla="*/ 22 h 2961"/>
                  <a:gd name="T46" fmla="*/ 2319 w 2905"/>
                  <a:gd name="T47" fmla="*/ 60 h 2961"/>
                  <a:gd name="T48" fmla="*/ 2390 w 2905"/>
                  <a:gd name="T49" fmla="*/ 118 h 2961"/>
                  <a:gd name="T50" fmla="*/ 2820 w 2905"/>
                  <a:gd name="T51" fmla="*/ 560 h 2961"/>
                  <a:gd name="T52" fmla="*/ 2867 w 2905"/>
                  <a:gd name="T53" fmla="*/ 638 h 2961"/>
                  <a:gd name="T54" fmla="*/ 2896 w 2905"/>
                  <a:gd name="T55" fmla="*/ 723 h 2961"/>
                  <a:gd name="T56" fmla="*/ 2905 w 2905"/>
                  <a:gd name="T57" fmla="*/ 810 h 2961"/>
                  <a:gd name="T58" fmla="*/ 2896 w 2905"/>
                  <a:gd name="T59" fmla="*/ 899 h 2961"/>
                  <a:gd name="T60" fmla="*/ 2867 w 2905"/>
                  <a:gd name="T61" fmla="*/ 984 h 2961"/>
                  <a:gd name="T62" fmla="*/ 2820 w 2905"/>
                  <a:gd name="T63" fmla="*/ 1061 h 2961"/>
                  <a:gd name="T64" fmla="*/ 1339 w 2905"/>
                  <a:gd name="T65" fmla="*/ 2574 h 2961"/>
                  <a:gd name="T66" fmla="*/ 1266 w 2905"/>
                  <a:gd name="T67" fmla="*/ 2632 h 2961"/>
                  <a:gd name="T68" fmla="*/ 1185 w 2905"/>
                  <a:gd name="T69" fmla="*/ 2670 h 2961"/>
                  <a:gd name="T70" fmla="*/ 1098 w 2905"/>
                  <a:gd name="T71" fmla="*/ 2690 h 2961"/>
                  <a:gd name="T72" fmla="*/ 1010 w 2905"/>
                  <a:gd name="T73" fmla="*/ 2689 h 2961"/>
                  <a:gd name="T74" fmla="*/ 923 w 2905"/>
                  <a:gd name="T75" fmla="*/ 2668 h 2961"/>
                  <a:gd name="T76" fmla="*/ 87 w 2905"/>
                  <a:gd name="T77" fmla="*/ 2961 h 2961"/>
                  <a:gd name="T78" fmla="*/ 55 w 2905"/>
                  <a:gd name="T79" fmla="*/ 2947 h 2961"/>
                  <a:gd name="T80" fmla="*/ 25 w 2905"/>
                  <a:gd name="T81" fmla="*/ 2921 h 2961"/>
                  <a:gd name="T82" fmla="*/ 4 w 2905"/>
                  <a:gd name="T83" fmla="*/ 2888 h 2961"/>
                  <a:gd name="T84" fmla="*/ 2 w 2905"/>
                  <a:gd name="T85" fmla="*/ 2857 h 2961"/>
                  <a:gd name="T86" fmla="*/ 275 w 2905"/>
                  <a:gd name="T87" fmla="*/ 1977 h 2961"/>
                  <a:gd name="T88" fmla="*/ 264 w 2905"/>
                  <a:gd name="T89" fmla="*/ 1887 h 2961"/>
                  <a:gd name="T90" fmla="*/ 272 w 2905"/>
                  <a:gd name="T91" fmla="*/ 1798 h 2961"/>
                  <a:gd name="T92" fmla="*/ 300 w 2905"/>
                  <a:gd name="T93" fmla="*/ 1711 h 2961"/>
                  <a:gd name="T94" fmla="*/ 348 w 2905"/>
                  <a:gd name="T95" fmla="*/ 1632 h 2961"/>
                  <a:gd name="T96" fmla="*/ 1828 w 2905"/>
                  <a:gd name="T97" fmla="*/ 118 h 2961"/>
                  <a:gd name="T98" fmla="*/ 1900 w 2905"/>
                  <a:gd name="T99" fmla="*/ 60 h 2961"/>
                  <a:gd name="T100" fmla="*/ 1980 w 2905"/>
                  <a:gd name="T101" fmla="*/ 22 h 2961"/>
                  <a:gd name="T102" fmla="*/ 2066 w 2905"/>
                  <a:gd name="T103" fmla="*/ 2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5" h="2961">
                    <a:moveTo>
                      <a:pt x="2009" y="384"/>
                    </a:moveTo>
                    <a:lnTo>
                      <a:pt x="1980" y="387"/>
                    </a:lnTo>
                    <a:lnTo>
                      <a:pt x="1953" y="396"/>
                    </a:lnTo>
                    <a:lnTo>
                      <a:pt x="1927" y="411"/>
                    </a:lnTo>
                    <a:lnTo>
                      <a:pt x="1904" y="430"/>
                    </a:lnTo>
                    <a:lnTo>
                      <a:pt x="819" y="1534"/>
                    </a:lnTo>
                    <a:lnTo>
                      <a:pt x="800" y="1558"/>
                    </a:lnTo>
                    <a:lnTo>
                      <a:pt x="785" y="1585"/>
                    </a:lnTo>
                    <a:lnTo>
                      <a:pt x="776" y="1614"/>
                    </a:lnTo>
                    <a:lnTo>
                      <a:pt x="773" y="1643"/>
                    </a:lnTo>
                    <a:lnTo>
                      <a:pt x="774" y="1674"/>
                    </a:lnTo>
                    <a:lnTo>
                      <a:pt x="780" y="1705"/>
                    </a:lnTo>
                    <a:lnTo>
                      <a:pt x="791" y="1733"/>
                    </a:lnTo>
                    <a:lnTo>
                      <a:pt x="808" y="1761"/>
                    </a:lnTo>
                    <a:lnTo>
                      <a:pt x="829" y="1786"/>
                    </a:lnTo>
                    <a:lnTo>
                      <a:pt x="1152" y="2115"/>
                    </a:lnTo>
                    <a:lnTo>
                      <a:pt x="1176" y="2137"/>
                    </a:lnTo>
                    <a:lnTo>
                      <a:pt x="1204" y="2154"/>
                    </a:lnTo>
                    <a:lnTo>
                      <a:pt x="1232" y="2165"/>
                    </a:lnTo>
                    <a:lnTo>
                      <a:pt x="1262" y="2171"/>
                    </a:lnTo>
                    <a:lnTo>
                      <a:pt x="1292" y="2172"/>
                    </a:lnTo>
                    <a:lnTo>
                      <a:pt x="1321" y="2169"/>
                    </a:lnTo>
                    <a:lnTo>
                      <a:pt x="1349" y="2160"/>
                    </a:lnTo>
                    <a:lnTo>
                      <a:pt x="1375" y="2145"/>
                    </a:lnTo>
                    <a:lnTo>
                      <a:pt x="1398" y="2126"/>
                    </a:lnTo>
                    <a:lnTo>
                      <a:pt x="2483" y="1021"/>
                    </a:lnTo>
                    <a:lnTo>
                      <a:pt x="2502" y="998"/>
                    </a:lnTo>
                    <a:lnTo>
                      <a:pt x="2516" y="970"/>
                    </a:lnTo>
                    <a:lnTo>
                      <a:pt x="2525" y="942"/>
                    </a:lnTo>
                    <a:lnTo>
                      <a:pt x="2528" y="913"/>
                    </a:lnTo>
                    <a:lnTo>
                      <a:pt x="2527" y="882"/>
                    </a:lnTo>
                    <a:lnTo>
                      <a:pt x="2521" y="851"/>
                    </a:lnTo>
                    <a:lnTo>
                      <a:pt x="2510" y="822"/>
                    </a:lnTo>
                    <a:lnTo>
                      <a:pt x="2494" y="795"/>
                    </a:lnTo>
                    <a:lnTo>
                      <a:pt x="2473" y="770"/>
                    </a:lnTo>
                    <a:lnTo>
                      <a:pt x="2150" y="440"/>
                    </a:lnTo>
                    <a:lnTo>
                      <a:pt x="2124" y="419"/>
                    </a:lnTo>
                    <a:lnTo>
                      <a:pt x="2097" y="402"/>
                    </a:lnTo>
                    <a:lnTo>
                      <a:pt x="2068" y="391"/>
                    </a:lnTo>
                    <a:lnTo>
                      <a:pt x="2039" y="385"/>
                    </a:lnTo>
                    <a:lnTo>
                      <a:pt x="2009" y="384"/>
                    </a:lnTo>
                    <a:close/>
                    <a:moveTo>
                      <a:pt x="2107" y="0"/>
                    </a:moveTo>
                    <a:lnTo>
                      <a:pt x="2112" y="0"/>
                    </a:lnTo>
                    <a:lnTo>
                      <a:pt x="2153" y="2"/>
                    </a:lnTo>
                    <a:lnTo>
                      <a:pt x="2197" y="9"/>
                    </a:lnTo>
                    <a:lnTo>
                      <a:pt x="2239" y="22"/>
                    </a:lnTo>
                    <a:lnTo>
                      <a:pt x="2279" y="39"/>
                    </a:lnTo>
                    <a:lnTo>
                      <a:pt x="2319" y="60"/>
                    </a:lnTo>
                    <a:lnTo>
                      <a:pt x="2356" y="86"/>
                    </a:lnTo>
                    <a:lnTo>
                      <a:pt x="2390" y="118"/>
                    </a:lnTo>
                    <a:lnTo>
                      <a:pt x="2789" y="524"/>
                    </a:lnTo>
                    <a:lnTo>
                      <a:pt x="2820" y="560"/>
                    </a:lnTo>
                    <a:lnTo>
                      <a:pt x="2846" y="598"/>
                    </a:lnTo>
                    <a:lnTo>
                      <a:pt x="2867" y="638"/>
                    </a:lnTo>
                    <a:lnTo>
                      <a:pt x="2884" y="680"/>
                    </a:lnTo>
                    <a:lnTo>
                      <a:pt x="2896" y="723"/>
                    </a:lnTo>
                    <a:lnTo>
                      <a:pt x="2903" y="766"/>
                    </a:lnTo>
                    <a:lnTo>
                      <a:pt x="2905" y="810"/>
                    </a:lnTo>
                    <a:lnTo>
                      <a:pt x="2903" y="855"/>
                    </a:lnTo>
                    <a:lnTo>
                      <a:pt x="2896" y="899"/>
                    </a:lnTo>
                    <a:lnTo>
                      <a:pt x="2884" y="942"/>
                    </a:lnTo>
                    <a:lnTo>
                      <a:pt x="2867" y="984"/>
                    </a:lnTo>
                    <a:lnTo>
                      <a:pt x="2846" y="1024"/>
                    </a:lnTo>
                    <a:lnTo>
                      <a:pt x="2820" y="1061"/>
                    </a:lnTo>
                    <a:lnTo>
                      <a:pt x="2789" y="1096"/>
                    </a:lnTo>
                    <a:lnTo>
                      <a:pt x="1339" y="2574"/>
                    </a:lnTo>
                    <a:lnTo>
                      <a:pt x="1304" y="2606"/>
                    </a:lnTo>
                    <a:lnTo>
                      <a:pt x="1266" y="2632"/>
                    </a:lnTo>
                    <a:lnTo>
                      <a:pt x="1226" y="2653"/>
                    </a:lnTo>
                    <a:lnTo>
                      <a:pt x="1185" y="2670"/>
                    </a:lnTo>
                    <a:lnTo>
                      <a:pt x="1143" y="2683"/>
                    </a:lnTo>
                    <a:lnTo>
                      <a:pt x="1098" y="2690"/>
                    </a:lnTo>
                    <a:lnTo>
                      <a:pt x="1055" y="2692"/>
                    </a:lnTo>
                    <a:lnTo>
                      <a:pt x="1010" y="2689"/>
                    </a:lnTo>
                    <a:lnTo>
                      <a:pt x="967" y="2681"/>
                    </a:lnTo>
                    <a:lnTo>
                      <a:pt x="923" y="2668"/>
                    </a:lnTo>
                    <a:lnTo>
                      <a:pt x="101" y="2960"/>
                    </a:lnTo>
                    <a:lnTo>
                      <a:pt x="87" y="2961"/>
                    </a:lnTo>
                    <a:lnTo>
                      <a:pt x="70" y="2956"/>
                    </a:lnTo>
                    <a:lnTo>
                      <a:pt x="55" y="2947"/>
                    </a:lnTo>
                    <a:lnTo>
                      <a:pt x="38" y="2936"/>
                    </a:lnTo>
                    <a:lnTo>
                      <a:pt x="25" y="2921"/>
                    </a:lnTo>
                    <a:lnTo>
                      <a:pt x="12" y="2904"/>
                    </a:lnTo>
                    <a:lnTo>
                      <a:pt x="4" y="2888"/>
                    </a:lnTo>
                    <a:lnTo>
                      <a:pt x="0" y="2871"/>
                    </a:lnTo>
                    <a:lnTo>
                      <a:pt x="2" y="2857"/>
                    </a:lnTo>
                    <a:lnTo>
                      <a:pt x="288" y="2021"/>
                    </a:lnTo>
                    <a:lnTo>
                      <a:pt x="275" y="1977"/>
                    </a:lnTo>
                    <a:lnTo>
                      <a:pt x="267" y="1933"/>
                    </a:lnTo>
                    <a:lnTo>
                      <a:pt x="264" y="1887"/>
                    </a:lnTo>
                    <a:lnTo>
                      <a:pt x="265" y="1842"/>
                    </a:lnTo>
                    <a:lnTo>
                      <a:pt x="272" y="1798"/>
                    </a:lnTo>
                    <a:lnTo>
                      <a:pt x="284" y="1753"/>
                    </a:lnTo>
                    <a:lnTo>
                      <a:pt x="300" y="1711"/>
                    </a:lnTo>
                    <a:lnTo>
                      <a:pt x="322" y="1671"/>
                    </a:lnTo>
                    <a:lnTo>
                      <a:pt x="348" y="1632"/>
                    </a:lnTo>
                    <a:lnTo>
                      <a:pt x="379" y="1596"/>
                    </a:lnTo>
                    <a:lnTo>
                      <a:pt x="1828" y="118"/>
                    </a:lnTo>
                    <a:lnTo>
                      <a:pt x="1863" y="86"/>
                    </a:lnTo>
                    <a:lnTo>
                      <a:pt x="1900" y="60"/>
                    </a:lnTo>
                    <a:lnTo>
                      <a:pt x="1939" y="39"/>
                    </a:lnTo>
                    <a:lnTo>
                      <a:pt x="1980" y="22"/>
                    </a:lnTo>
                    <a:lnTo>
                      <a:pt x="2023" y="9"/>
                    </a:lnTo>
                    <a:lnTo>
                      <a:pt x="2066" y="2"/>
                    </a:lnTo>
                    <a:lnTo>
                      <a:pt x="210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sp>
            <p:nvSpPr>
              <p:cNvPr id="19" name="Rectangle 18">
                <a:extLst>
                  <a:ext uri="{FF2B5EF4-FFF2-40B4-BE49-F238E27FC236}">
                    <a16:creationId xmlns:a16="http://schemas.microsoft.com/office/drawing/2014/main" id="{4D273683-70E5-38A6-1290-5BCB7DDE6A13}"/>
                  </a:ext>
                </a:extLst>
              </p:cNvPr>
              <p:cNvSpPr>
                <a:spLocks noChangeArrowheads="1"/>
              </p:cNvSpPr>
              <p:nvPr/>
            </p:nvSpPr>
            <p:spPr bwMode="auto">
              <a:xfrm>
                <a:off x="3295" y="2410"/>
                <a:ext cx="340" cy="4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grpSp>
      </p:grpSp>
      <p:grpSp>
        <p:nvGrpSpPr>
          <p:cNvPr id="6" name="Group 5">
            <a:extLst>
              <a:ext uri="{FF2B5EF4-FFF2-40B4-BE49-F238E27FC236}">
                <a16:creationId xmlns:a16="http://schemas.microsoft.com/office/drawing/2014/main" id="{20197E01-D65C-5231-0550-26BD21829B2A}"/>
              </a:ext>
            </a:extLst>
          </p:cNvPr>
          <p:cNvGrpSpPr/>
          <p:nvPr/>
        </p:nvGrpSpPr>
        <p:grpSpPr>
          <a:xfrm>
            <a:off x="4896486" y="3966150"/>
            <a:ext cx="6608287" cy="757130"/>
            <a:chOff x="5785951" y="3423134"/>
            <a:chExt cx="5567846" cy="757130"/>
          </a:xfrm>
        </p:grpSpPr>
        <p:sp>
          <p:nvSpPr>
            <p:cNvPr id="9" name="Rectangle 8">
              <a:extLst>
                <a:ext uri="{FF2B5EF4-FFF2-40B4-BE49-F238E27FC236}">
                  <a16:creationId xmlns:a16="http://schemas.microsoft.com/office/drawing/2014/main" id="{07B8857D-899B-6B19-0802-838E489D7605}"/>
                </a:ext>
              </a:extLst>
            </p:cNvPr>
            <p:cNvSpPr/>
            <p:nvPr/>
          </p:nvSpPr>
          <p:spPr>
            <a:xfrm>
              <a:off x="6375677" y="3423134"/>
              <a:ext cx="4978120" cy="757130"/>
            </a:xfrm>
            <a:prstGeom prst="rect">
              <a:avLst/>
            </a:prstGeom>
          </p:spPr>
          <p:txBody>
            <a:bodyPr wrap="square">
              <a:spAutoFit/>
            </a:bodyPr>
            <a:lstStyle/>
            <a:p>
              <a:pPr marL="285750" indent="-228600" algn="just">
                <a:lnSpc>
                  <a:spcPct val="90000"/>
                </a:lnSpc>
                <a:spcBef>
                  <a:spcPts val="100"/>
                </a:spcBef>
                <a:spcAft>
                  <a:spcPts val="500"/>
                </a:spcAft>
                <a:buFont typeface="Arial" panose="020B0604020202020204" pitchFamily="34" charset="0"/>
                <a:buChar char="•"/>
              </a:pPr>
              <a:r>
                <a:rPr lang="es-PR" sz="1600" dirty="0">
                  <a:solidFill>
                    <a:schemeClr val="tx1"/>
                  </a:solidFill>
                  <a:latin typeface="Montserrat" panose="00000500000000000000" pitchFamily="2" charset="0"/>
                  <a:cs typeface="Calibri" panose="020F0502020204030204" pitchFamily="34" charset="0"/>
                </a:rPr>
                <a:t>La </a:t>
              </a:r>
              <a:r>
                <a:rPr lang="es-PR" sz="1600" b="1" dirty="0">
                  <a:solidFill>
                    <a:schemeClr val="tx1"/>
                  </a:solidFill>
                  <a:latin typeface="Montserrat" panose="00000500000000000000" pitchFamily="2" charset="0"/>
                  <a:cs typeface="Calibri" panose="020F0502020204030204" pitchFamily="34" charset="0"/>
                </a:rPr>
                <a:t>Sección 4105 </a:t>
              </a:r>
              <a:r>
                <a:rPr lang="es-PR" sz="1600" dirty="0">
                  <a:solidFill>
                    <a:schemeClr val="tx1"/>
                  </a:solidFill>
                  <a:latin typeface="Montserrat" panose="00000500000000000000" pitchFamily="2" charset="0"/>
                  <a:cs typeface="Calibri" panose="020F0502020204030204" pitchFamily="34" charset="0"/>
                </a:rPr>
                <a:t>establece que las escuelas pueden participar de forma individual o a través de un consorcio</a:t>
              </a:r>
            </a:p>
          </p:txBody>
        </p:sp>
        <p:grpSp>
          <p:nvGrpSpPr>
            <p:cNvPr id="25" name="Group 25">
              <a:extLst>
                <a:ext uri="{FF2B5EF4-FFF2-40B4-BE49-F238E27FC236}">
                  <a16:creationId xmlns:a16="http://schemas.microsoft.com/office/drawing/2014/main" id="{13BD207B-34BC-D03E-EFEB-6C191723128E}"/>
                </a:ext>
              </a:extLst>
            </p:cNvPr>
            <p:cNvGrpSpPr>
              <a:grpSpLocks noChangeAspect="1"/>
            </p:cNvGrpSpPr>
            <p:nvPr/>
          </p:nvGrpSpPr>
          <p:grpSpPr bwMode="auto">
            <a:xfrm>
              <a:off x="5785951" y="3455385"/>
              <a:ext cx="466502" cy="551617"/>
              <a:chOff x="3258" y="1573"/>
              <a:chExt cx="581" cy="687"/>
            </a:xfrm>
            <a:solidFill>
              <a:schemeClr val="accent2"/>
            </a:solidFill>
          </p:grpSpPr>
          <p:sp>
            <p:nvSpPr>
              <p:cNvPr id="26" name="Freeform 27">
                <a:extLst>
                  <a:ext uri="{FF2B5EF4-FFF2-40B4-BE49-F238E27FC236}">
                    <a16:creationId xmlns:a16="http://schemas.microsoft.com/office/drawing/2014/main" id="{F22D1597-17E2-0D5E-205E-C8BC54766E45}"/>
                  </a:ext>
                </a:extLst>
              </p:cNvPr>
              <p:cNvSpPr>
                <a:spLocks noEditPoints="1"/>
              </p:cNvSpPr>
              <p:nvPr/>
            </p:nvSpPr>
            <p:spPr bwMode="auto">
              <a:xfrm>
                <a:off x="3258" y="1573"/>
                <a:ext cx="581" cy="592"/>
              </a:xfrm>
              <a:custGeom>
                <a:avLst/>
                <a:gdLst>
                  <a:gd name="T0" fmla="*/ 1980 w 2905"/>
                  <a:gd name="T1" fmla="*/ 387 h 2961"/>
                  <a:gd name="T2" fmla="*/ 1927 w 2905"/>
                  <a:gd name="T3" fmla="*/ 411 h 2961"/>
                  <a:gd name="T4" fmla="*/ 819 w 2905"/>
                  <a:gd name="T5" fmla="*/ 1534 h 2961"/>
                  <a:gd name="T6" fmla="*/ 785 w 2905"/>
                  <a:gd name="T7" fmla="*/ 1585 h 2961"/>
                  <a:gd name="T8" fmla="*/ 773 w 2905"/>
                  <a:gd name="T9" fmla="*/ 1643 h 2961"/>
                  <a:gd name="T10" fmla="*/ 780 w 2905"/>
                  <a:gd name="T11" fmla="*/ 1705 h 2961"/>
                  <a:gd name="T12" fmla="*/ 808 w 2905"/>
                  <a:gd name="T13" fmla="*/ 1761 h 2961"/>
                  <a:gd name="T14" fmla="*/ 1152 w 2905"/>
                  <a:gd name="T15" fmla="*/ 2115 h 2961"/>
                  <a:gd name="T16" fmla="*/ 1204 w 2905"/>
                  <a:gd name="T17" fmla="*/ 2154 h 2961"/>
                  <a:gd name="T18" fmla="*/ 1262 w 2905"/>
                  <a:gd name="T19" fmla="*/ 2171 h 2961"/>
                  <a:gd name="T20" fmla="*/ 1321 w 2905"/>
                  <a:gd name="T21" fmla="*/ 2169 h 2961"/>
                  <a:gd name="T22" fmla="*/ 1375 w 2905"/>
                  <a:gd name="T23" fmla="*/ 2145 h 2961"/>
                  <a:gd name="T24" fmla="*/ 2483 w 2905"/>
                  <a:gd name="T25" fmla="*/ 1021 h 2961"/>
                  <a:gd name="T26" fmla="*/ 2516 w 2905"/>
                  <a:gd name="T27" fmla="*/ 970 h 2961"/>
                  <a:gd name="T28" fmla="*/ 2528 w 2905"/>
                  <a:gd name="T29" fmla="*/ 913 h 2961"/>
                  <a:gd name="T30" fmla="*/ 2521 w 2905"/>
                  <a:gd name="T31" fmla="*/ 851 h 2961"/>
                  <a:gd name="T32" fmla="*/ 2494 w 2905"/>
                  <a:gd name="T33" fmla="*/ 795 h 2961"/>
                  <a:gd name="T34" fmla="*/ 2150 w 2905"/>
                  <a:gd name="T35" fmla="*/ 440 h 2961"/>
                  <a:gd name="T36" fmla="*/ 2097 w 2905"/>
                  <a:gd name="T37" fmla="*/ 402 h 2961"/>
                  <a:gd name="T38" fmla="*/ 2039 w 2905"/>
                  <a:gd name="T39" fmla="*/ 385 h 2961"/>
                  <a:gd name="T40" fmla="*/ 2107 w 2905"/>
                  <a:gd name="T41" fmla="*/ 0 h 2961"/>
                  <a:gd name="T42" fmla="*/ 2153 w 2905"/>
                  <a:gd name="T43" fmla="*/ 2 h 2961"/>
                  <a:gd name="T44" fmla="*/ 2239 w 2905"/>
                  <a:gd name="T45" fmla="*/ 22 h 2961"/>
                  <a:gd name="T46" fmla="*/ 2319 w 2905"/>
                  <a:gd name="T47" fmla="*/ 60 h 2961"/>
                  <a:gd name="T48" fmla="*/ 2390 w 2905"/>
                  <a:gd name="T49" fmla="*/ 118 h 2961"/>
                  <a:gd name="T50" fmla="*/ 2820 w 2905"/>
                  <a:gd name="T51" fmla="*/ 560 h 2961"/>
                  <a:gd name="T52" fmla="*/ 2867 w 2905"/>
                  <a:gd name="T53" fmla="*/ 638 h 2961"/>
                  <a:gd name="T54" fmla="*/ 2896 w 2905"/>
                  <a:gd name="T55" fmla="*/ 723 h 2961"/>
                  <a:gd name="T56" fmla="*/ 2905 w 2905"/>
                  <a:gd name="T57" fmla="*/ 810 h 2961"/>
                  <a:gd name="T58" fmla="*/ 2896 w 2905"/>
                  <a:gd name="T59" fmla="*/ 899 h 2961"/>
                  <a:gd name="T60" fmla="*/ 2867 w 2905"/>
                  <a:gd name="T61" fmla="*/ 984 h 2961"/>
                  <a:gd name="T62" fmla="*/ 2820 w 2905"/>
                  <a:gd name="T63" fmla="*/ 1061 h 2961"/>
                  <a:gd name="T64" fmla="*/ 1339 w 2905"/>
                  <a:gd name="T65" fmla="*/ 2574 h 2961"/>
                  <a:gd name="T66" fmla="*/ 1266 w 2905"/>
                  <a:gd name="T67" fmla="*/ 2632 h 2961"/>
                  <a:gd name="T68" fmla="*/ 1185 w 2905"/>
                  <a:gd name="T69" fmla="*/ 2670 h 2961"/>
                  <a:gd name="T70" fmla="*/ 1098 w 2905"/>
                  <a:gd name="T71" fmla="*/ 2690 h 2961"/>
                  <a:gd name="T72" fmla="*/ 1010 w 2905"/>
                  <a:gd name="T73" fmla="*/ 2689 h 2961"/>
                  <a:gd name="T74" fmla="*/ 923 w 2905"/>
                  <a:gd name="T75" fmla="*/ 2668 h 2961"/>
                  <a:gd name="T76" fmla="*/ 87 w 2905"/>
                  <a:gd name="T77" fmla="*/ 2961 h 2961"/>
                  <a:gd name="T78" fmla="*/ 55 w 2905"/>
                  <a:gd name="T79" fmla="*/ 2947 h 2961"/>
                  <a:gd name="T80" fmla="*/ 25 w 2905"/>
                  <a:gd name="T81" fmla="*/ 2921 h 2961"/>
                  <a:gd name="T82" fmla="*/ 4 w 2905"/>
                  <a:gd name="T83" fmla="*/ 2888 h 2961"/>
                  <a:gd name="T84" fmla="*/ 2 w 2905"/>
                  <a:gd name="T85" fmla="*/ 2857 h 2961"/>
                  <a:gd name="T86" fmla="*/ 275 w 2905"/>
                  <a:gd name="T87" fmla="*/ 1977 h 2961"/>
                  <a:gd name="T88" fmla="*/ 264 w 2905"/>
                  <a:gd name="T89" fmla="*/ 1887 h 2961"/>
                  <a:gd name="T90" fmla="*/ 272 w 2905"/>
                  <a:gd name="T91" fmla="*/ 1798 h 2961"/>
                  <a:gd name="T92" fmla="*/ 300 w 2905"/>
                  <a:gd name="T93" fmla="*/ 1711 h 2961"/>
                  <a:gd name="T94" fmla="*/ 348 w 2905"/>
                  <a:gd name="T95" fmla="*/ 1632 h 2961"/>
                  <a:gd name="T96" fmla="*/ 1828 w 2905"/>
                  <a:gd name="T97" fmla="*/ 118 h 2961"/>
                  <a:gd name="T98" fmla="*/ 1900 w 2905"/>
                  <a:gd name="T99" fmla="*/ 60 h 2961"/>
                  <a:gd name="T100" fmla="*/ 1980 w 2905"/>
                  <a:gd name="T101" fmla="*/ 22 h 2961"/>
                  <a:gd name="T102" fmla="*/ 2066 w 2905"/>
                  <a:gd name="T103" fmla="*/ 2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5" h="2961">
                    <a:moveTo>
                      <a:pt x="2009" y="384"/>
                    </a:moveTo>
                    <a:lnTo>
                      <a:pt x="1980" y="387"/>
                    </a:lnTo>
                    <a:lnTo>
                      <a:pt x="1953" y="396"/>
                    </a:lnTo>
                    <a:lnTo>
                      <a:pt x="1927" y="411"/>
                    </a:lnTo>
                    <a:lnTo>
                      <a:pt x="1904" y="430"/>
                    </a:lnTo>
                    <a:lnTo>
                      <a:pt x="819" y="1534"/>
                    </a:lnTo>
                    <a:lnTo>
                      <a:pt x="800" y="1558"/>
                    </a:lnTo>
                    <a:lnTo>
                      <a:pt x="785" y="1585"/>
                    </a:lnTo>
                    <a:lnTo>
                      <a:pt x="776" y="1614"/>
                    </a:lnTo>
                    <a:lnTo>
                      <a:pt x="773" y="1643"/>
                    </a:lnTo>
                    <a:lnTo>
                      <a:pt x="774" y="1674"/>
                    </a:lnTo>
                    <a:lnTo>
                      <a:pt x="780" y="1705"/>
                    </a:lnTo>
                    <a:lnTo>
                      <a:pt x="791" y="1733"/>
                    </a:lnTo>
                    <a:lnTo>
                      <a:pt x="808" y="1761"/>
                    </a:lnTo>
                    <a:lnTo>
                      <a:pt x="829" y="1786"/>
                    </a:lnTo>
                    <a:lnTo>
                      <a:pt x="1152" y="2115"/>
                    </a:lnTo>
                    <a:lnTo>
                      <a:pt x="1176" y="2137"/>
                    </a:lnTo>
                    <a:lnTo>
                      <a:pt x="1204" y="2154"/>
                    </a:lnTo>
                    <a:lnTo>
                      <a:pt x="1232" y="2165"/>
                    </a:lnTo>
                    <a:lnTo>
                      <a:pt x="1262" y="2171"/>
                    </a:lnTo>
                    <a:lnTo>
                      <a:pt x="1292" y="2172"/>
                    </a:lnTo>
                    <a:lnTo>
                      <a:pt x="1321" y="2169"/>
                    </a:lnTo>
                    <a:lnTo>
                      <a:pt x="1349" y="2160"/>
                    </a:lnTo>
                    <a:lnTo>
                      <a:pt x="1375" y="2145"/>
                    </a:lnTo>
                    <a:lnTo>
                      <a:pt x="1398" y="2126"/>
                    </a:lnTo>
                    <a:lnTo>
                      <a:pt x="2483" y="1021"/>
                    </a:lnTo>
                    <a:lnTo>
                      <a:pt x="2502" y="998"/>
                    </a:lnTo>
                    <a:lnTo>
                      <a:pt x="2516" y="970"/>
                    </a:lnTo>
                    <a:lnTo>
                      <a:pt x="2525" y="942"/>
                    </a:lnTo>
                    <a:lnTo>
                      <a:pt x="2528" y="913"/>
                    </a:lnTo>
                    <a:lnTo>
                      <a:pt x="2527" y="882"/>
                    </a:lnTo>
                    <a:lnTo>
                      <a:pt x="2521" y="851"/>
                    </a:lnTo>
                    <a:lnTo>
                      <a:pt x="2510" y="822"/>
                    </a:lnTo>
                    <a:lnTo>
                      <a:pt x="2494" y="795"/>
                    </a:lnTo>
                    <a:lnTo>
                      <a:pt x="2473" y="770"/>
                    </a:lnTo>
                    <a:lnTo>
                      <a:pt x="2150" y="440"/>
                    </a:lnTo>
                    <a:lnTo>
                      <a:pt x="2124" y="419"/>
                    </a:lnTo>
                    <a:lnTo>
                      <a:pt x="2097" y="402"/>
                    </a:lnTo>
                    <a:lnTo>
                      <a:pt x="2068" y="391"/>
                    </a:lnTo>
                    <a:lnTo>
                      <a:pt x="2039" y="385"/>
                    </a:lnTo>
                    <a:lnTo>
                      <a:pt x="2009" y="384"/>
                    </a:lnTo>
                    <a:close/>
                    <a:moveTo>
                      <a:pt x="2107" y="0"/>
                    </a:moveTo>
                    <a:lnTo>
                      <a:pt x="2112" y="0"/>
                    </a:lnTo>
                    <a:lnTo>
                      <a:pt x="2153" y="2"/>
                    </a:lnTo>
                    <a:lnTo>
                      <a:pt x="2197" y="9"/>
                    </a:lnTo>
                    <a:lnTo>
                      <a:pt x="2239" y="22"/>
                    </a:lnTo>
                    <a:lnTo>
                      <a:pt x="2279" y="39"/>
                    </a:lnTo>
                    <a:lnTo>
                      <a:pt x="2319" y="60"/>
                    </a:lnTo>
                    <a:lnTo>
                      <a:pt x="2356" y="86"/>
                    </a:lnTo>
                    <a:lnTo>
                      <a:pt x="2390" y="118"/>
                    </a:lnTo>
                    <a:lnTo>
                      <a:pt x="2789" y="524"/>
                    </a:lnTo>
                    <a:lnTo>
                      <a:pt x="2820" y="560"/>
                    </a:lnTo>
                    <a:lnTo>
                      <a:pt x="2846" y="598"/>
                    </a:lnTo>
                    <a:lnTo>
                      <a:pt x="2867" y="638"/>
                    </a:lnTo>
                    <a:lnTo>
                      <a:pt x="2884" y="680"/>
                    </a:lnTo>
                    <a:lnTo>
                      <a:pt x="2896" y="723"/>
                    </a:lnTo>
                    <a:lnTo>
                      <a:pt x="2903" y="766"/>
                    </a:lnTo>
                    <a:lnTo>
                      <a:pt x="2905" y="810"/>
                    </a:lnTo>
                    <a:lnTo>
                      <a:pt x="2903" y="855"/>
                    </a:lnTo>
                    <a:lnTo>
                      <a:pt x="2896" y="899"/>
                    </a:lnTo>
                    <a:lnTo>
                      <a:pt x="2884" y="942"/>
                    </a:lnTo>
                    <a:lnTo>
                      <a:pt x="2867" y="984"/>
                    </a:lnTo>
                    <a:lnTo>
                      <a:pt x="2846" y="1024"/>
                    </a:lnTo>
                    <a:lnTo>
                      <a:pt x="2820" y="1061"/>
                    </a:lnTo>
                    <a:lnTo>
                      <a:pt x="2789" y="1096"/>
                    </a:lnTo>
                    <a:lnTo>
                      <a:pt x="1339" y="2574"/>
                    </a:lnTo>
                    <a:lnTo>
                      <a:pt x="1304" y="2606"/>
                    </a:lnTo>
                    <a:lnTo>
                      <a:pt x="1266" y="2632"/>
                    </a:lnTo>
                    <a:lnTo>
                      <a:pt x="1226" y="2653"/>
                    </a:lnTo>
                    <a:lnTo>
                      <a:pt x="1185" y="2670"/>
                    </a:lnTo>
                    <a:lnTo>
                      <a:pt x="1143" y="2683"/>
                    </a:lnTo>
                    <a:lnTo>
                      <a:pt x="1098" y="2690"/>
                    </a:lnTo>
                    <a:lnTo>
                      <a:pt x="1055" y="2692"/>
                    </a:lnTo>
                    <a:lnTo>
                      <a:pt x="1010" y="2689"/>
                    </a:lnTo>
                    <a:lnTo>
                      <a:pt x="967" y="2681"/>
                    </a:lnTo>
                    <a:lnTo>
                      <a:pt x="923" y="2668"/>
                    </a:lnTo>
                    <a:lnTo>
                      <a:pt x="101" y="2960"/>
                    </a:lnTo>
                    <a:lnTo>
                      <a:pt x="87" y="2961"/>
                    </a:lnTo>
                    <a:lnTo>
                      <a:pt x="70" y="2956"/>
                    </a:lnTo>
                    <a:lnTo>
                      <a:pt x="55" y="2947"/>
                    </a:lnTo>
                    <a:lnTo>
                      <a:pt x="38" y="2936"/>
                    </a:lnTo>
                    <a:lnTo>
                      <a:pt x="25" y="2921"/>
                    </a:lnTo>
                    <a:lnTo>
                      <a:pt x="12" y="2904"/>
                    </a:lnTo>
                    <a:lnTo>
                      <a:pt x="4" y="2888"/>
                    </a:lnTo>
                    <a:lnTo>
                      <a:pt x="0" y="2871"/>
                    </a:lnTo>
                    <a:lnTo>
                      <a:pt x="2" y="2857"/>
                    </a:lnTo>
                    <a:lnTo>
                      <a:pt x="288" y="2021"/>
                    </a:lnTo>
                    <a:lnTo>
                      <a:pt x="275" y="1977"/>
                    </a:lnTo>
                    <a:lnTo>
                      <a:pt x="267" y="1933"/>
                    </a:lnTo>
                    <a:lnTo>
                      <a:pt x="264" y="1887"/>
                    </a:lnTo>
                    <a:lnTo>
                      <a:pt x="265" y="1842"/>
                    </a:lnTo>
                    <a:lnTo>
                      <a:pt x="272" y="1798"/>
                    </a:lnTo>
                    <a:lnTo>
                      <a:pt x="284" y="1753"/>
                    </a:lnTo>
                    <a:lnTo>
                      <a:pt x="300" y="1711"/>
                    </a:lnTo>
                    <a:lnTo>
                      <a:pt x="322" y="1671"/>
                    </a:lnTo>
                    <a:lnTo>
                      <a:pt x="348" y="1632"/>
                    </a:lnTo>
                    <a:lnTo>
                      <a:pt x="379" y="1596"/>
                    </a:lnTo>
                    <a:lnTo>
                      <a:pt x="1828" y="118"/>
                    </a:lnTo>
                    <a:lnTo>
                      <a:pt x="1863" y="86"/>
                    </a:lnTo>
                    <a:lnTo>
                      <a:pt x="1900" y="60"/>
                    </a:lnTo>
                    <a:lnTo>
                      <a:pt x="1939" y="39"/>
                    </a:lnTo>
                    <a:lnTo>
                      <a:pt x="1980" y="22"/>
                    </a:lnTo>
                    <a:lnTo>
                      <a:pt x="2023" y="9"/>
                    </a:lnTo>
                    <a:lnTo>
                      <a:pt x="2066" y="2"/>
                    </a:lnTo>
                    <a:lnTo>
                      <a:pt x="2107"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sp>
            <p:nvSpPr>
              <p:cNvPr id="27" name="Rectangle 26">
                <a:extLst>
                  <a:ext uri="{FF2B5EF4-FFF2-40B4-BE49-F238E27FC236}">
                    <a16:creationId xmlns:a16="http://schemas.microsoft.com/office/drawing/2014/main" id="{622EFAE2-3028-8643-B82E-6B752A067E8E}"/>
                  </a:ext>
                </a:extLst>
              </p:cNvPr>
              <p:cNvSpPr>
                <a:spLocks noChangeArrowheads="1"/>
              </p:cNvSpPr>
              <p:nvPr/>
            </p:nvSpPr>
            <p:spPr bwMode="auto">
              <a:xfrm>
                <a:off x="3295" y="2214"/>
                <a:ext cx="340" cy="46"/>
              </a:xfrm>
              <a:prstGeom prst="rect">
                <a:avLst/>
              </a:prstGeom>
              <a:solidFill>
                <a:schemeClr val="bg1">
                  <a:lumMod val="65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600" dirty="0">
                  <a:latin typeface="Montserrat" panose="00000500000000000000" pitchFamily="2" charset="0"/>
                </a:endParaRPr>
              </a:p>
            </p:txBody>
          </p:sp>
        </p:grpSp>
      </p:grpSp>
    </p:spTree>
    <p:extLst>
      <p:ext uri="{BB962C8B-B14F-4D97-AF65-F5344CB8AC3E}">
        <p14:creationId xmlns:p14="http://schemas.microsoft.com/office/powerpoint/2010/main" val="270087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210699" y="168855"/>
            <a:ext cx="11294075" cy="1003453"/>
          </a:xfrm>
          <a:prstGeom prst="rect">
            <a:avLst/>
          </a:prstGeom>
        </p:spPr>
        <p:txBody>
          <a:bodyPr spcFirstLastPara="1" wrap="square" lIns="91425" tIns="45700" rIns="91425" bIns="45700" anchor="ctr" anchorCtr="0">
            <a:noAutofit/>
          </a:bodyPr>
          <a:lstStyle/>
          <a:p>
            <a:pPr lvl="0"/>
            <a:r>
              <a:rPr lang="es-PR" sz="2800" b="1" dirty="0"/>
              <a:t>Otros Requisitos del Programa Título IV-A (Continuación)</a:t>
            </a:r>
            <a:endParaRPr lang="es-US" sz="2800" b="1" dirty="0">
              <a:solidFill>
                <a:schemeClr val="tx1"/>
              </a:solidFill>
              <a:latin typeface="Montserrat" panose="00000500000000000000" pitchFamily="2" charset="0"/>
            </a:endParaRPr>
          </a:p>
        </p:txBody>
      </p:sp>
      <p:sp>
        <p:nvSpPr>
          <p:cNvPr id="2" name="Freeform 12">
            <a:extLst>
              <a:ext uri="{FF2B5EF4-FFF2-40B4-BE49-F238E27FC236}">
                <a16:creationId xmlns:a16="http://schemas.microsoft.com/office/drawing/2014/main" id="{5FD41CEE-5676-6F92-B026-3D37E6F11CDA}"/>
              </a:ext>
            </a:extLst>
          </p:cNvPr>
          <p:cNvSpPr>
            <a:spLocks/>
          </p:cNvSpPr>
          <p:nvPr/>
        </p:nvSpPr>
        <p:spPr bwMode="auto">
          <a:xfrm>
            <a:off x="3754413" y="1509110"/>
            <a:ext cx="411866" cy="444239"/>
          </a:xfrm>
          <a:custGeom>
            <a:avLst/>
            <a:gdLst>
              <a:gd name="T0" fmla="*/ 356 w 458"/>
              <a:gd name="T1" fmla="*/ 0 h 494"/>
              <a:gd name="T2" fmla="*/ 458 w 458"/>
              <a:gd name="T3" fmla="*/ 494 h 494"/>
              <a:gd name="T4" fmla="*/ 0 w 458"/>
              <a:gd name="T5" fmla="*/ 377 h 494"/>
              <a:gd name="T6" fmla="*/ 356 w 458"/>
              <a:gd name="T7" fmla="*/ 0 h 494"/>
            </a:gdLst>
            <a:ahLst/>
            <a:cxnLst>
              <a:cxn ang="0">
                <a:pos x="T0" y="T1"/>
              </a:cxn>
              <a:cxn ang="0">
                <a:pos x="T2" y="T3"/>
              </a:cxn>
              <a:cxn ang="0">
                <a:pos x="T4" y="T5"/>
              </a:cxn>
              <a:cxn ang="0">
                <a:pos x="T6" y="T7"/>
              </a:cxn>
            </a:cxnLst>
            <a:rect l="0" t="0" r="r" b="b"/>
            <a:pathLst>
              <a:path w="458" h="494">
                <a:moveTo>
                  <a:pt x="356" y="0"/>
                </a:moveTo>
                <a:lnTo>
                  <a:pt x="458" y="494"/>
                </a:lnTo>
                <a:lnTo>
                  <a:pt x="0" y="377"/>
                </a:lnTo>
                <a:lnTo>
                  <a:pt x="356" y="0"/>
                </a:lnTo>
                <a:close/>
              </a:path>
            </a:pathLst>
          </a:custGeom>
          <a:solidFill>
            <a:schemeClr val="accent3"/>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3" name="Freeform 13">
            <a:extLst>
              <a:ext uri="{FF2B5EF4-FFF2-40B4-BE49-F238E27FC236}">
                <a16:creationId xmlns:a16="http://schemas.microsoft.com/office/drawing/2014/main" id="{58611C0E-A353-9469-9CF8-2CC3670E8DF8}"/>
              </a:ext>
            </a:extLst>
          </p:cNvPr>
          <p:cNvSpPr>
            <a:spLocks/>
          </p:cNvSpPr>
          <p:nvPr/>
        </p:nvSpPr>
        <p:spPr bwMode="auto">
          <a:xfrm>
            <a:off x="3196866" y="2135002"/>
            <a:ext cx="1016175" cy="1113296"/>
          </a:xfrm>
          <a:custGeom>
            <a:avLst/>
            <a:gdLst>
              <a:gd name="T0" fmla="*/ 360 w 1131"/>
              <a:gd name="T1" fmla="*/ 0 h 1239"/>
              <a:gd name="T2" fmla="*/ 1131 w 1131"/>
              <a:gd name="T3" fmla="*/ 198 h 1239"/>
              <a:gd name="T4" fmla="*/ 830 w 1131"/>
              <a:gd name="T5" fmla="*/ 1239 h 1239"/>
              <a:gd name="T6" fmla="*/ 0 w 1131"/>
              <a:gd name="T7" fmla="*/ 1239 h 1239"/>
              <a:gd name="T8" fmla="*/ 360 w 1131"/>
              <a:gd name="T9" fmla="*/ 0 h 1239"/>
            </a:gdLst>
            <a:ahLst/>
            <a:cxnLst>
              <a:cxn ang="0">
                <a:pos x="T0" y="T1"/>
              </a:cxn>
              <a:cxn ang="0">
                <a:pos x="T2" y="T3"/>
              </a:cxn>
              <a:cxn ang="0">
                <a:pos x="T4" y="T5"/>
              </a:cxn>
              <a:cxn ang="0">
                <a:pos x="T6" y="T7"/>
              </a:cxn>
              <a:cxn ang="0">
                <a:pos x="T8" y="T9"/>
              </a:cxn>
            </a:cxnLst>
            <a:rect l="0" t="0" r="r" b="b"/>
            <a:pathLst>
              <a:path w="1131" h="1239">
                <a:moveTo>
                  <a:pt x="360" y="0"/>
                </a:moveTo>
                <a:lnTo>
                  <a:pt x="1131" y="198"/>
                </a:lnTo>
                <a:lnTo>
                  <a:pt x="830" y="1239"/>
                </a:lnTo>
                <a:lnTo>
                  <a:pt x="0" y="1239"/>
                </a:lnTo>
                <a:lnTo>
                  <a:pt x="360" y="0"/>
                </a:lnTo>
                <a:close/>
              </a:path>
            </a:pathLst>
          </a:custGeom>
          <a:solidFill>
            <a:schemeClr val="accent3"/>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4" name="Freeform 14">
            <a:extLst>
              <a:ext uri="{FF2B5EF4-FFF2-40B4-BE49-F238E27FC236}">
                <a16:creationId xmlns:a16="http://schemas.microsoft.com/office/drawing/2014/main" id="{F2450CEA-D9D8-7DA3-F1D9-785E7038AE82}"/>
              </a:ext>
            </a:extLst>
          </p:cNvPr>
          <p:cNvSpPr>
            <a:spLocks/>
          </p:cNvSpPr>
          <p:nvPr/>
        </p:nvSpPr>
        <p:spPr bwMode="auto">
          <a:xfrm>
            <a:off x="1205882" y="2647585"/>
            <a:ext cx="483807" cy="600712"/>
          </a:xfrm>
          <a:custGeom>
            <a:avLst/>
            <a:gdLst>
              <a:gd name="T0" fmla="*/ 391 w 540"/>
              <a:gd name="T1" fmla="*/ 0 h 670"/>
              <a:gd name="T2" fmla="*/ 540 w 540"/>
              <a:gd name="T3" fmla="*/ 670 h 670"/>
              <a:gd name="T4" fmla="*/ 140 w 540"/>
              <a:gd name="T5" fmla="*/ 670 h 670"/>
              <a:gd name="T6" fmla="*/ 0 w 540"/>
              <a:gd name="T7" fmla="*/ 38 h 670"/>
              <a:gd name="T8" fmla="*/ 71 w 540"/>
              <a:gd name="T9" fmla="*/ 42 h 670"/>
              <a:gd name="T10" fmla="*/ 135 w 540"/>
              <a:gd name="T11" fmla="*/ 42 h 670"/>
              <a:gd name="T12" fmla="*/ 184 w 540"/>
              <a:gd name="T13" fmla="*/ 42 h 670"/>
              <a:gd name="T14" fmla="*/ 236 w 540"/>
              <a:gd name="T15" fmla="*/ 39 h 670"/>
              <a:gd name="T16" fmla="*/ 289 w 540"/>
              <a:gd name="T17" fmla="*/ 31 h 670"/>
              <a:gd name="T18" fmla="*/ 341 w 540"/>
              <a:gd name="T19" fmla="*/ 20 h 670"/>
              <a:gd name="T20" fmla="*/ 391 w 540"/>
              <a:gd name="T21"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0" h="670">
                <a:moveTo>
                  <a:pt x="391" y="0"/>
                </a:moveTo>
                <a:lnTo>
                  <a:pt x="540" y="670"/>
                </a:lnTo>
                <a:lnTo>
                  <a:pt x="140" y="670"/>
                </a:lnTo>
                <a:lnTo>
                  <a:pt x="0" y="38"/>
                </a:lnTo>
                <a:lnTo>
                  <a:pt x="71" y="42"/>
                </a:lnTo>
                <a:lnTo>
                  <a:pt x="135" y="42"/>
                </a:lnTo>
                <a:lnTo>
                  <a:pt x="184" y="42"/>
                </a:lnTo>
                <a:lnTo>
                  <a:pt x="236" y="39"/>
                </a:lnTo>
                <a:lnTo>
                  <a:pt x="289" y="31"/>
                </a:lnTo>
                <a:lnTo>
                  <a:pt x="341" y="20"/>
                </a:lnTo>
                <a:lnTo>
                  <a:pt x="391" y="0"/>
                </a:lnTo>
                <a:close/>
              </a:path>
            </a:pathLst>
          </a:custGeom>
          <a:solidFill>
            <a:schemeClr val="accent1"/>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5" name="Rectangle 15">
            <a:extLst>
              <a:ext uri="{FF2B5EF4-FFF2-40B4-BE49-F238E27FC236}">
                <a16:creationId xmlns:a16="http://schemas.microsoft.com/office/drawing/2014/main" id="{42DFD0D1-6474-B2D0-5365-4F3F140DAADE}"/>
              </a:ext>
            </a:extLst>
          </p:cNvPr>
          <p:cNvSpPr>
            <a:spLocks noChangeArrowheads="1"/>
          </p:cNvSpPr>
          <p:nvPr/>
        </p:nvSpPr>
        <p:spPr bwMode="auto">
          <a:xfrm>
            <a:off x="2315581" y="1336450"/>
            <a:ext cx="708625" cy="1911847"/>
          </a:xfrm>
          <a:prstGeom prst="rect">
            <a:avLst/>
          </a:prstGeom>
          <a:solidFill>
            <a:schemeClr val="accent2"/>
          </a:solidFill>
          <a:ln w="0">
            <a:noFill/>
            <a:prstDash val="solid"/>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sp>
        <p:nvSpPr>
          <p:cNvPr id="7" name="Freeform 16">
            <a:extLst>
              <a:ext uri="{FF2B5EF4-FFF2-40B4-BE49-F238E27FC236}">
                <a16:creationId xmlns:a16="http://schemas.microsoft.com/office/drawing/2014/main" id="{CEDC4DA9-D404-95FB-81D7-71DCA5138061}"/>
              </a:ext>
            </a:extLst>
          </p:cNvPr>
          <p:cNvSpPr>
            <a:spLocks/>
          </p:cNvSpPr>
          <p:nvPr/>
        </p:nvSpPr>
        <p:spPr bwMode="auto">
          <a:xfrm>
            <a:off x="1072790" y="3331030"/>
            <a:ext cx="3282335" cy="2699608"/>
          </a:xfrm>
          <a:custGeom>
            <a:avLst/>
            <a:gdLst>
              <a:gd name="T0" fmla="*/ 0 w 3650"/>
              <a:gd name="T1" fmla="*/ 0 h 3001"/>
              <a:gd name="T2" fmla="*/ 3650 w 3650"/>
              <a:gd name="T3" fmla="*/ 0 h 3001"/>
              <a:gd name="T4" fmla="*/ 3650 w 3650"/>
              <a:gd name="T5" fmla="*/ 2408 h 3001"/>
              <a:gd name="T6" fmla="*/ 3645 w 3650"/>
              <a:gd name="T7" fmla="*/ 2483 h 3001"/>
              <a:gd name="T8" fmla="*/ 3630 w 3650"/>
              <a:gd name="T9" fmla="*/ 2554 h 3001"/>
              <a:gd name="T10" fmla="*/ 3607 w 3650"/>
              <a:gd name="T11" fmla="*/ 2622 h 3001"/>
              <a:gd name="T12" fmla="*/ 3576 w 3650"/>
              <a:gd name="T13" fmla="*/ 2687 h 3001"/>
              <a:gd name="T14" fmla="*/ 3536 w 3650"/>
              <a:gd name="T15" fmla="*/ 2747 h 3001"/>
              <a:gd name="T16" fmla="*/ 3489 w 3650"/>
              <a:gd name="T17" fmla="*/ 2802 h 3001"/>
              <a:gd name="T18" fmla="*/ 3436 w 3650"/>
              <a:gd name="T19" fmla="*/ 2852 h 3001"/>
              <a:gd name="T20" fmla="*/ 3377 w 3650"/>
              <a:gd name="T21" fmla="*/ 2896 h 3001"/>
              <a:gd name="T22" fmla="*/ 3313 w 3650"/>
              <a:gd name="T23" fmla="*/ 2932 h 3001"/>
              <a:gd name="T24" fmla="*/ 3244 w 3650"/>
              <a:gd name="T25" fmla="*/ 2962 h 3001"/>
              <a:gd name="T26" fmla="*/ 3171 w 3650"/>
              <a:gd name="T27" fmla="*/ 2983 h 3001"/>
              <a:gd name="T28" fmla="*/ 3095 w 3650"/>
              <a:gd name="T29" fmla="*/ 2998 h 3001"/>
              <a:gd name="T30" fmla="*/ 3014 w 3650"/>
              <a:gd name="T31" fmla="*/ 3001 h 3001"/>
              <a:gd name="T32" fmla="*/ 635 w 3650"/>
              <a:gd name="T33" fmla="*/ 3001 h 3001"/>
              <a:gd name="T34" fmla="*/ 555 w 3650"/>
              <a:gd name="T35" fmla="*/ 2998 h 3001"/>
              <a:gd name="T36" fmla="*/ 479 w 3650"/>
              <a:gd name="T37" fmla="*/ 2983 h 3001"/>
              <a:gd name="T38" fmla="*/ 407 w 3650"/>
              <a:gd name="T39" fmla="*/ 2962 h 3001"/>
              <a:gd name="T40" fmla="*/ 338 w 3650"/>
              <a:gd name="T41" fmla="*/ 2932 h 3001"/>
              <a:gd name="T42" fmla="*/ 274 w 3650"/>
              <a:gd name="T43" fmla="*/ 2896 h 3001"/>
              <a:gd name="T44" fmla="*/ 213 w 3650"/>
              <a:gd name="T45" fmla="*/ 2852 h 3001"/>
              <a:gd name="T46" fmla="*/ 161 w 3650"/>
              <a:gd name="T47" fmla="*/ 2802 h 3001"/>
              <a:gd name="T48" fmla="*/ 115 w 3650"/>
              <a:gd name="T49" fmla="*/ 2747 h 3001"/>
              <a:gd name="T50" fmla="*/ 75 w 3650"/>
              <a:gd name="T51" fmla="*/ 2687 h 3001"/>
              <a:gd name="T52" fmla="*/ 44 w 3650"/>
              <a:gd name="T53" fmla="*/ 2622 h 3001"/>
              <a:gd name="T54" fmla="*/ 19 w 3650"/>
              <a:gd name="T55" fmla="*/ 2554 h 3001"/>
              <a:gd name="T56" fmla="*/ 6 w 3650"/>
              <a:gd name="T57" fmla="*/ 2483 h 3001"/>
              <a:gd name="T58" fmla="*/ 0 w 3650"/>
              <a:gd name="T59" fmla="*/ 2408 h 3001"/>
              <a:gd name="T60" fmla="*/ 0 w 3650"/>
              <a:gd name="T61" fmla="*/ 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50" h="3001">
                <a:moveTo>
                  <a:pt x="0" y="0"/>
                </a:moveTo>
                <a:lnTo>
                  <a:pt x="3650" y="0"/>
                </a:lnTo>
                <a:lnTo>
                  <a:pt x="3650" y="2408"/>
                </a:lnTo>
                <a:lnTo>
                  <a:pt x="3645" y="2483"/>
                </a:lnTo>
                <a:lnTo>
                  <a:pt x="3630" y="2554"/>
                </a:lnTo>
                <a:lnTo>
                  <a:pt x="3607" y="2622"/>
                </a:lnTo>
                <a:lnTo>
                  <a:pt x="3576" y="2687"/>
                </a:lnTo>
                <a:lnTo>
                  <a:pt x="3536" y="2747"/>
                </a:lnTo>
                <a:lnTo>
                  <a:pt x="3489" y="2802"/>
                </a:lnTo>
                <a:lnTo>
                  <a:pt x="3436" y="2852"/>
                </a:lnTo>
                <a:lnTo>
                  <a:pt x="3377" y="2896"/>
                </a:lnTo>
                <a:lnTo>
                  <a:pt x="3313" y="2932"/>
                </a:lnTo>
                <a:lnTo>
                  <a:pt x="3244" y="2962"/>
                </a:lnTo>
                <a:lnTo>
                  <a:pt x="3171" y="2983"/>
                </a:lnTo>
                <a:lnTo>
                  <a:pt x="3095" y="2998"/>
                </a:lnTo>
                <a:lnTo>
                  <a:pt x="3014" y="3001"/>
                </a:lnTo>
                <a:lnTo>
                  <a:pt x="635" y="3001"/>
                </a:lnTo>
                <a:lnTo>
                  <a:pt x="555" y="2998"/>
                </a:lnTo>
                <a:lnTo>
                  <a:pt x="479" y="2983"/>
                </a:lnTo>
                <a:lnTo>
                  <a:pt x="407" y="2962"/>
                </a:lnTo>
                <a:lnTo>
                  <a:pt x="338" y="2932"/>
                </a:lnTo>
                <a:lnTo>
                  <a:pt x="274" y="2896"/>
                </a:lnTo>
                <a:lnTo>
                  <a:pt x="213" y="2852"/>
                </a:lnTo>
                <a:lnTo>
                  <a:pt x="161" y="2802"/>
                </a:lnTo>
                <a:lnTo>
                  <a:pt x="115" y="2747"/>
                </a:lnTo>
                <a:lnTo>
                  <a:pt x="75" y="2687"/>
                </a:lnTo>
                <a:lnTo>
                  <a:pt x="44" y="2622"/>
                </a:lnTo>
                <a:lnTo>
                  <a:pt x="19" y="2554"/>
                </a:lnTo>
                <a:lnTo>
                  <a:pt x="6" y="2483"/>
                </a:lnTo>
                <a:lnTo>
                  <a:pt x="0" y="2408"/>
                </a:lnTo>
                <a:lnTo>
                  <a:pt x="0" y="0"/>
                </a:lnTo>
                <a:close/>
              </a:path>
            </a:pathLst>
          </a:custGeom>
          <a:solidFill>
            <a:schemeClr val="accent5"/>
          </a:solidFill>
          <a:ln w="0">
            <a:noFill/>
            <a:prstDash val="solid"/>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91440" tIns="45720" rIns="91440" bIns="45720" numCol="1" anchor="t" anchorCtr="0" compatLnSpc="1">
            <a:prstTxWarp prst="textNoShape">
              <a:avLst/>
            </a:prstTxWarp>
          </a:bodyPr>
          <a:lstStyle/>
          <a:p>
            <a:endParaRPr lang="en-US"/>
          </a:p>
        </p:txBody>
      </p:sp>
      <p:sp>
        <p:nvSpPr>
          <p:cNvPr id="8" name="Freeform 17">
            <a:extLst>
              <a:ext uri="{FF2B5EF4-FFF2-40B4-BE49-F238E27FC236}">
                <a16:creationId xmlns:a16="http://schemas.microsoft.com/office/drawing/2014/main" id="{1337EC76-E8EC-5773-9BFB-6479C902986E}"/>
              </a:ext>
            </a:extLst>
          </p:cNvPr>
          <p:cNvSpPr>
            <a:spLocks/>
          </p:cNvSpPr>
          <p:nvPr/>
        </p:nvSpPr>
        <p:spPr bwMode="auto">
          <a:xfrm>
            <a:off x="901929" y="1482132"/>
            <a:ext cx="699632" cy="1118692"/>
          </a:xfrm>
          <a:custGeom>
            <a:avLst/>
            <a:gdLst>
              <a:gd name="T0" fmla="*/ 208 w 778"/>
              <a:gd name="T1" fmla="*/ 0 h 1245"/>
              <a:gd name="T2" fmla="*/ 286 w 778"/>
              <a:gd name="T3" fmla="*/ 117 h 1245"/>
              <a:gd name="T4" fmla="*/ 360 w 778"/>
              <a:gd name="T5" fmla="*/ 227 h 1245"/>
              <a:gd name="T6" fmla="*/ 427 w 778"/>
              <a:gd name="T7" fmla="*/ 333 h 1245"/>
              <a:gd name="T8" fmla="*/ 490 w 778"/>
              <a:gd name="T9" fmla="*/ 430 h 1245"/>
              <a:gd name="T10" fmla="*/ 547 w 778"/>
              <a:gd name="T11" fmla="*/ 521 h 1245"/>
              <a:gd name="T12" fmla="*/ 597 w 778"/>
              <a:gd name="T13" fmla="*/ 606 h 1245"/>
              <a:gd name="T14" fmla="*/ 642 w 778"/>
              <a:gd name="T15" fmla="*/ 686 h 1245"/>
              <a:gd name="T16" fmla="*/ 680 w 778"/>
              <a:gd name="T17" fmla="*/ 759 h 1245"/>
              <a:gd name="T18" fmla="*/ 713 w 778"/>
              <a:gd name="T19" fmla="*/ 827 h 1245"/>
              <a:gd name="T20" fmla="*/ 739 w 778"/>
              <a:gd name="T21" fmla="*/ 888 h 1245"/>
              <a:gd name="T22" fmla="*/ 759 w 778"/>
              <a:gd name="T23" fmla="*/ 945 h 1245"/>
              <a:gd name="T24" fmla="*/ 771 w 778"/>
              <a:gd name="T25" fmla="*/ 997 h 1245"/>
              <a:gd name="T26" fmla="*/ 778 w 778"/>
              <a:gd name="T27" fmla="*/ 1042 h 1245"/>
              <a:gd name="T28" fmla="*/ 778 w 778"/>
              <a:gd name="T29" fmla="*/ 1085 h 1245"/>
              <a:gd name="T30" fmla="*/ 771 w 778"/>
              <a:gd name="T31" fmla="*/ 1120 h 1245"/>
              <a:gd name="T32" fmla="*/ 758 w 778"/>
              <a:gd name="T33" fmla="*/ 1151 h 1245"/>
              <a:gd name="T34" fmla="*/ 735 w 778"/>
              <a:gd name="T35" fmla="*/ 1177 h 1245"/>
              <a:gd name="T36" fmla="*/ 707 w 778"/>
              <a:gd name="T37" fmla="*/ 1200 h 1245"/>
              <a:gd name="T38" fmla="*/ 675 w 778"/>
              <a:gd name="T39" fmla="*/ 1216 h 1245"/>
              <a:gd name="T40" fmla="*/ 633 w 778"/>
              <a:gd name="T41" fmla="*/ 1229 h 1245"/>
              <a:gd name="T42" fmla="*/ 586 w 778"/>
              <a:gd name="T43" fmla="*/ 1239 h 1245"/>
              <a:gd name="T44" fmla="*/ 533 w 778"/>
              <a:gd name="T45" fmla="*/ 1243 h 1245"/>
              <a:gd name="T46" fmla="*/ 472 w 778"/>
              <a:gd name="T47" fmla="*/ 1245 h 1245"/>
              <a:gd name="T48" fmla="*/ 426 w 778"/>
              <a:gd name="T49" fmla="*/ 1245 h 1245"/>
              <a:gd name="T50" fmla="*/ 382 w 778"/>
              <a:gd name="T51" fmla="*/ 1243 h 1245"/>
              <a:gd name="T52" fmla="*/ 339 w 778"/>
              <a:gd name="T53" fmla="*/ 1240 h 1245"/>
              <a:gd name="T54" fmla="*/ 280 w 778"/>
              <a:gd name="T55" fmla="*/ 1232 h 1245"/>
              <a:gd name="T56" fmla="*/ 228 w 778"/>
              <a:gd name="T57" fmla="*/ 1217 h 1245"/>
              <a:gd name="T58" fmla="*/ 184 w 778"/>
              <a:gd name="T59" fmla="*/ 1198 h 1245"/>
              <a:gd name="T60" fmla="*/ 144 w 778"/>
              <a:gd name="T61" fmla="*/ 1174 h 1245"/>
              <a:gd name="T62" fmla="*/ 111 w 778"/>
              <a:gd name="T63" fmla="*/ 1145 h 1245"/>
              <a:gd name="T64" fmla="*/ 82 w 778"/>
              <a:gd name="T65" fmla="*/ 1112 h 1245"/>
              <a:gd name="T66" fmla="*/ 57 w 778"/>
              <a:gd name="T67" fmla="*/ 1075 h 1245"/>
              <a:gd name="T68" fmla="*/ 38 w 778"/>
              <a:gd name="T69" fmla="*/ 1034 h 1245"/>
              <a:gd name="T70" fmla="*/ 23 w 778"/>
              <a:gd name="T71" fmla="*/ 991 h 1245"/>
              <a:gd name="T72" fmla="*/ 12 w 778"/>
              <a:gd name="T73" fmla="*/ 944 h 1245"/>
              <a:gd name="T74" fmla="*/ 5 w 778"/>
              <a:gd name="T75" fmla="*/ 895 h 1245"/>
              <a:gd name="T76" fmla="*/ 2 w 778"/>
              <a:gd name="T77" fmla="*/ 843 h 1245"/>
              <a:gd name="T78" fmla="*/ 0 w 778"/>
              <a:gd name="T79" fmla="*/ 791 h 1245"/>
              <a:gd name="T80" fmla="*/ 4 w 778"/>
              <a:gd name="T81" fmla="*/ 736 h 1245"/>
              <a:gd name="T82" fmla="*/ 9 w 778"/>
              <a:gd name="T83" fmla="*/ 683 h 1245"/>
              <a:gd name="T84" fmla="*/ 16 w 778"/>
              <a:gd name="T85" fmla="*/ 628 h 1245"/>
              <a:gd name="T86" fmla="*/ 24 w 778"/>
              <a:gd name="T87" fmla="*/ 572 h 1245"/>
              <a:gd name="T88" fmla="*/ 37 w 778"/>
              <a:gd name="T89" fmla="*/ 517 h 1245"/>
              <a:gd name="T90" fmla="*/ 49 w 778"/>
              <a:gd name="T91" fmla="*/ 462 h 1245"/>
              <a:gd name="T92" fmla="*/ 63 w 778"/>
              <a:gd name="T93" fmla="*/ 410 h 1245"/>
              <a:gd name="T94" fmla="*/ 76 w 778"/>
              <a:gd name="T95" fmla="*/ 359 h 1245"/>
              <a:gd name="T96" fmla="*/ 92 w 778"/>
              <a:gd name="T97" fmla="*/ 310 h 1245"/>
              <a:gd name="T98" fmla="*/ 107 w 778"/>
              <a:gd name="T99" fmla="*/ 261 h 1245"/>
              <a:gd name="T100" fmla="*/ 121 w 778"/>
              <a:gd name="T101" fmla="*/ 218 h 1245"/>
              <a:gd name="T102" fmla="*/ 137 w 778"/>
              <a:gd name="T103" fmla="*/ 175 h 1245"/>
              <a:gd name="T104" fmla="*/ 151 w 778"/>
              <a:gd name="T105" fmla="*/ 138 h 1245"/>
              <a:gd name="T106" fmla="*/ 165 w 778"/>
              <a:gd name="T107" fmla="*/ 104 h 1245"/>
              <a:gd name="T108" fmla="*/ 177 w 778"/>
              <a:gd name="T109" fmla="*/ 73 h 1245"/>
              <a:gd name="T110" fmla="*/ 187 w 778"/>
              <a:gd name="T111" fmla="*/ 47 h 1245"/>
              <a:gd name="T112" fmla="*/ 196 w 778"/>
              <a:gd name="T113" fmla="*/ 28 h 1245"/>
              <a:gd name="T114" fmla="*/ 201 w 778"/>
              <a:gd name="T115" fmla="*/ 12 h 1245"/>
              <a:gd name="T116" fmla="*/ 206 w 778"/>
              <a:gd name="T117" fmla="*/ 4 h 1245"/>
              <a:gd name="T118" fmla="*/ 208 w 778"/>
              <a:gd name="T119" fmla="*/ 0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8" h="1245">
                <a:moveTo>
                  <a:pt x="208" y="0"/>
                </a:moveTo>
                <a:lnTo>
                  <a:pt x="286" y="117"/>
                </a:lnTo>
                <a:lnTo>
                  <a:pt x="360" y="227"/>
                </a:lnTo>
                <a:lnTo>
                  <a:pt x="427" y="333"/>
                </a:lnTo>
                <a:lnTo>
                  <a:pt x="490" y="430"/>
                </a:lnTo>
                <a:lnTo>
                  <a:pt x="547" y="521"/>
                </a:lnTo>
                <a:lnTo>
                  <a:pt x="597" y="606"/>
                </a:lnTo>
                <a:lnTo>
                  <a:pt x="642" y="686"/>
                </a:lnTo>
                <a:lnTo>
                  <a:pt x="680" y="759"/>
                </a:lnTo>
                <a:lnTo>
                  <a:pt x="713" y="827"/>
                </a:lnTo>
                <a:lnTo>
                  <a:pt x="739" y="888"/>
                </a:lnTo>
                <a:lnTo>
                  <a:pt x="759" y="945"/>
                </a:lnTo>
                <a:lnTo>
                  <a:pt x="771" y="997"/>
                </a:lnTo>
                <a:lnTo>
                  <a:pt x="778" y="1042"/>
                </a:lnTo>
                <a:lnTo>
                  <a:pt x="778" y="1085"/>
                </a:lnTo>
                <a:lnTo>
                  <a:pt x="771" y="1120"/>
                </a:lnTo>
                <a:lnTo>
                  <a:pt x="758" y="1151"/>
                </a:lnTo>
                <a:lnTo>
                  <a:pt x="735" y="1177"/>
                </a:lnTo>
                <a:lnTo>
                  <a:pt x="707" y="1200"/>
                </a:lnTo>
                <a:lnTo>
                  <a:pt x="675" y="1216"/>
                </a:lnTo>
                <a:lnTo>
                  <a:pt x="633" y="1229"/>
                </a:lnTo>
                <a:lnTo>
                  <a:pt x="586" y="1239"/>
                </a:lnTo>
                <a:lnTo>
                  <a:pt x="533" y="1243"/>
                </a:lnTo>
                <a:lnTo>
                  <a:pt x="472" y="1245"/>
                </a:lnTo>
                <a:lnTo>
                  <a:pt x="426" y="1245"/>
                </a:lnTo>
                <a:lnTo>
                  <a:pt x="382" y="1243"/>
                </a:lnTo>
                <a:lnTo>
                  <a:pt x="339" y="1240"/>
                </a:lnTo>
                <a:lnTo>
                  <a:pt x="280" y="1232"/>
                </a:lnTo>
                <a:lnTo>
                  <a:pt x="228" y="1217"/>
                </a:lnTo>
                <a:lnTo>
                  <a:pt x="184" y="1198"/>
                </a:lnTo>
                <a:lnTo>
                  <a:pt x="144" y="1174"/>
                </a:lnTo>
                <a:lnTo>
                  <a:pt x="111" y="1145"/>
                </a:lnTo>
                <a:lnTo>
                  <a:pt x="82" y="1112"/>
                </a:lnTo>
                <a:lnTo>
                  <a:pt x="57" y="1075"/>
                </a:lnTo>
                <a:lnTo>
                  <a:pt x="38" y="1034"/>
                </a:lnTo>
                <a:lnTo>
                  <a:pt x="23" y="991"/>
                </a:lnTo>
                <a:lnTo>
                  <a:pt x="12" y="944"/>
                </a:lnTo>
                <a:lnTo>
                  <a:pt x="5" y="895"/>
                </a:lnTo>
                <a:lnTo>
                  <a:pt x="2" y="843"/>
                </a:lnTo>
                <a:lnTo>
                  <a:pt x="0" y="791"/>
                </a:lnTo>
                <a:lnTo>
                  <a:pt x="4" y="736"/>
                </a:lnTo>
                <a:lnTo>
                  <a:pt x="9" y="683"/>
                </a:lnTo>
                <a:lnTo>
                  <a:pt x="16" y="628"/>
                </a:lnTo>
                <a:lnTo>
                  <a:pt x="24" y="572"/>
                </a:lnTo>
                <a:lnTo>
                  <a:pt x="37" y="517"/>
                </a:lnTo>
                <a:lnTo>
                  <a:pt x="49" y="462"/>
                </a:lnTo>
                <a:lnTo>
                  <a:pt x="63" y="410"/>
                </a:lnTo>
                <a:lnTo>
                  <a:pt x="76" y="359"/>
                </a:lnTo>
                <a:lnTo>
                  <a:pt x="92" y="310"/>
                </a:lnTo>
                <a:lnTo>
                  <a:pt x="107" y="261"/>
                </a:lnTo>
                <a:lnTo>
                  <a:pt x="121" y="218"/>
                </a:lnTo>
                <a:lnTo>
                  <a:pt x="137" y="175"/>
                </a:lnTo>
                <a:lnTo>
                  <a:pt x="151" y="138"/>
                </a:lnTo>
                <a:lnTo>
                  <a:pt x="165" y="104"/>
                </a:lnTo>
                <a:lnTo>
                  <a:pt x="177" y="73"/>
                </a:lnTo>
                <a:lnTo>
                  <a:pt x="187" y="47"/>
                </a:lnTo>
                <a:lnTo>
                  <a:pt x="196" y="28"/>
                </a:lnTo>
                <a:lnTo>
                  <a:pt x="201" y="12"/>
                </a:lnTo>
                <a:lnTo>
                  <a:pt x="206" y="4"/>
                </a:lnTo>
                <a:lnTo>
                  <a:pt x="208" y="0"/>
                </a:lnTo>
                <a:close/>
              </a:path>
            </a:pathLst>
          </a:custGeom>
          <a:solidFill>
            <a:schemeClr val="accent1"/>
          </a:solidFill>
          <a:ln w="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anchor="t" anchorCtr="0" compatLnSpc="1">
            <a:prstTxWarp prst="textNoShape">
              <a:avLst/>
            </a:prstTxWarp>
          </a:bodyPr>
          <a:lstStyle/>
          <a:p>
            <a:endParaRPr lang="en-US"/>
          </a:p>
        </p:txBody>
      </p:sp>
      <p:grpSp>
        <p:nvGrpSpPr>
          <p:cNvPr id="10" name="Group 9">
            <a:extLst>
              <a:ext uri="{FF2B5EF4-FFF2-40B4-BE49-F238E27FC236}">
                <a16:creationId xmlns:a16="http://schemas.microsoft.com/office/drawing/2014/main" id="{4E188460-D9D3-48BF-C33E-E2B04718B9A7}"/>
              </a:ext>
            </a:extLst>
          </p:cNvPr>
          <p:cNvGrpSpPr/>
          <p:nvPr/>
        </p:nvGrpSpPr>
        <p:grpSpPr>
          <a:xfrm>
            <a:off x="4896486" y="2993778"/>
            <a:ext cx="6713623" cy="978729"/>
            <a:chOff x="5785951" y="2086309"/>
            <a:chExt cx="5567846" cy="978729"/>
          </a:xfrm>
        </p:grpSpPr>
        <p:sp>
          <p:nvSpPr>
            <p:cNvPr id="11" name="Rectangle 10">
              <a:extLst>
                <a:ext uri="{FF2B5EF4-FFF2-40B4-BE49-F238E27FC236}">
                  <a16:creationId xmlns:a16="http://schemas.microsoft.com/office/drawing/2014/main" id="{ED1A3C07-D351-6ED4-4CB9-7F2798770037}"/>
                </a:ext>
              </a:extLst>
            </p:cNvPr>
            <p:cNvSpPr/>
            <p:nvPr/>
          </p:nvSpPr>
          <p:spPr>
            <a:xfrm>
              <a:off x="6375677" y="2086309"/>
              <a:ext cx="4978120" cy="978729"/>
            </a:xfrm>
            <a:prstGeom prst="rect">
              <a:avLst/>
            </a:prstGeom>
          </p:spPr>
          <p:txBody>
            <a:bodyPr wrap="square">
              <a:spAutoFit/>
            </a:bodyPr>
            <a:lstStyle/>
            <a:p>
              <a:pPr marL="285750" indent="-228600" algn="just">
                <a:lnSpc>
                  <a:spcPct val="90000"/>
                </a:lnSpc>
                <a:spcBef>
                  <a:spcPts val="100"/>
                </a:spcBef>
                <a:spcAft>
                  <a:spcPts val="500"/>
                </a:spcAft>
                <a:buFont typeface="Arial" panose="020B0604020202020204" pitchFamily="34" charset="0"/>
                <a:buChar char="•"/>
              </a:pPr>
              <a:r>
                <a:rPr lang="es-PR" sz="1600" dirty="0">
                  <a:latin typeface="Montserrat" panose="00000500000000000000" pitchFamily="2" charset="0"/>
                  <a:cs typeface="Calibri" panose="020F0502020204030204" pitchFamily="34" charset="0"/>
                </a:rPr>
                <a:t>Acorde al Título VIII, </a:t>
              </a:r>
              <a:r>
                <a:rPr lang="es-PR" sz="1600" b="1" dirty="0">
                  <a:latin typeface="Montserrat" panose="00000500000000000000" pitchFamily="2" charset="0"/>
                  <a:cs typeface="Calibri" panose="020F0502020204030204" pitchFamily="34" charset="0"/>
                </a:rPr>
                <a:t>Sección 8501</a:t>
              </a:r>
              <a:r>
                <a:rPr lang="es-PR" sz="1600" dirty="0">
                  <a:latin typeface="Montserrat" panose="00000500000000000000" pitchFamily="2" charset="0"/>
                  <a:cs typeface="Calibri" panose="020F0502020204030204" pitchFamily="34" charset="0"/>
                </a:rPr>
                <a:t>, de ESEA se requiere que este Programa provea participación equitativa a los estudiantes que asisten a las Escuelas Privadas sin fines de lucro.</a:t>
              </a:r>
            </a:p>
          </p:txBody>
        </p:sp>
        <p:grpSp>
          <p:nvGrpSpPr>
            <p:cNvPr id="12" name="Group 25">
              <a:extLst>
                <a:ext uri="{FF2B5EF4-FFF2-40B4-BE49-F238E27FC236}">
                  <a16:creationId xmlns:a16="http://schemas.microsoft.com/office/drawing/2014/main" id="{2E0F9920-E357-EFB3-762E-DEAF1E121675}"/>
                </a:ext>
              </a:extLst>
            </p:cNvPr>
            <p:cNvGrpSpPr>
              <a:grpSpLocks noChangeAspect="1"/>
            </p:cNvGrpSpPr>
            <p:nvPr/>
          </p:nvGrpSpPr>
          <p:grpSpPr bwMode="auto">
            <a:xfrm>
              <a:off x="5785951" y="2299199"/>
              <a:ext cx="466502" cy="528327"/>
              <a:chOff x="3258" y="1798"/>
              <a:chExt cx="581" cy="658"/>
            </a:xfrm>
            <a:solidFill>
              <a:schemeClr val="accent1"/>
            </a:solidFill>
          </p:grpSpPr>
          <p:sp>
            <p:nvSpPr>
              <p:cNvPr id="13" name="Freeform 27">
                <a:extLst>
                  <a:ext uri="{FF2B5EF4-FFF2-40B4-BE49-F238E27FC236}">
                    <a16:creationId xmlns:a16="http://schemas.microsoft.com/office/drawing/2014/main" id="{077C94A9-368C-804B-46B6-876BA454AA93}"/>
                  </a:ext>
                </a:extLst>
              </p:cNvPr>
              <p:cNvSpPr>
                <a:spLocks noEditPoints="1"/>
              </p:cNvSpPr>
              <p:nvPr/>
            </p:nvSpPr>
            <p:spPr bwMode="auto">
              <a:xfrm>
                <a:off x="3258" y="1798"/>
                <a:ext cx="581" cy="592"/>
              </a:xfrm>
              <a:custGeom>
                <a:avLst/>
                <a:gdLst>
                  <a:gd name="T0" fmla="*/ 1980 w 2905"/>
                  <a:gd name="T1" fmla="*/ 387 h 2961"/>
                  <a:gd name="T2" fmla="*/ 1927 w 2905"/>
                  <a:gd name="T3" fmla="*/ 411 h 2961"/>
                  <a:gd name="T4" fmla="*/ 819 w 2905"/>
                  <a:gd name="T5" fmla="*/ 1534 h 2961"/>
                  <a:gd name="T6" fmla="*/ 785 w 2905"/>
                  <a:gd name="T7" fmla="*/ 1585 h 2961"/>
                  <a:gd name="T8" fmla="*/ 773 w 2905"/>
                  <a:gd name="T9" fmla="*/ 1643 h 2961"/>
                  <a:gd name="T10" fmla="*/ 780 w 2905"/>
                  <a:gd name="T11" fmla="*/ 1705 h 2961"/>
                  <a:gd name="T12" fmla="*/ 808 w 2905"/>
                  <a:gd name="T13" fmla="*/ 1761 h 2961"/>
                  <a:gd name="T14" fmla="*/ 1152 w 2905"/>
                  <a:gd name="T15" fmla="*/ 2115 h 2961"/>
                  <a:gd name="T16" fmla="*/ 1204 w 2905"/>
                  <a:gd name="T17" fmla="*/ 2154 h 2961"/>
                  <a:gd name="T18" fmla="*/ 1262 w 2905"/>
                  <a:gd name="T19" fmla="*/ 2171 h 2961"/>
                  <a:gd name="T20" fmla="*/ 1321 w 2905"/>
                  <a:gd name="T21" fmla="*/ 2169 h 2961"/>
                  <a:gd name="T22" fmla="*/ 1375 w 2905"/>
                  <a:gd name="T23" fmla="*/ 2145 h 2961"/>
                  <a:gd name="T24" fmla="*/ 2483 w 2905"/>
                  <a:gd name="T25" fmla="*/ 1021 h 2961"/>
                  <a:gd name="T26" fmla="*/ 2516 w 2905"/>
                  <a:gd name="T27" fmla="*/ 970 h 2961"/>
                  <a:gd name="T28" fmla="*/ 2528 w 2905"/>
                  <a:gd name="T29" fmla="*/ 913 h 2961"/>
                  <a:gd name="T30" fmla="*/ 2521 w 2905"/>
                  <a:gd name="T31" fmla="*/ 851 h 2961"/>
                  <a:gd name="T32" fmla="*/ 2494 w 2905"/>
                  <a:gd name="T33" fmla="*/ 795 h 2961"/>
                  <a:gd name="T34" fmla="*/ 2150 w 2905"/>
                  <a:gd name="T35" fmla="*/ 440 h 2961"/>
                  <a:gd name="T36" fmla="*/ 2097 w 2905"/>
                  <a:gd name="T37" fmla="*/ 402 h 2961"/>
                  <a:gd name="T38" fmla="*/ 2039 w 2905"/>
                  <a:gd name="T39" fmla="*/ 385 h 2961"/>
                  <a:gd name="T40" fmla="*/ 2107 w 2905"/>
                  <a:gd name="T41" fmla="*/ 0 h 2961"/>
                  <a:gd name="T42" fmla="*/ 2153 w 2905"/>
                  <a:gd name="T43" fmla="*/ 2 h 2961"/>
                  <a:gd name="T44" fmla="*/ 2239 w 2905"/>
                  <a:gd name="T45" fmla="*/ 22 h 2961"/>
                  <a:gd name="T46" fmla="*/ 2319 w 2905"/>
                  <a:gd name="T47" fmla="*/ 60 h 2961"/>
                  <a:gd name="T48" fmla="*/ 2390 w 2905"/>
                  <a:gd name="T49" fmla="*/ 118 h 2961"/>
                  <a:gd name="T50" fmla="*/ 2820 w 2905"/>
                  <a:gd name="T51" fmla="*/ 560 h 2961"/>
                  <a:gd name="T52" fmla="*/ 2867 w 2905"/>
                  <a:gd name="T53" fmla="*/ 638 h 2961"/>
                  <a:gd name="T54" fmla="*/ 2896 w 2905"/>
                  <a:gd name="T55" fmla="*/ 723 h 2961"/>
                  <a:gd name="T56" fmla="*/ 2905 w 2905"/>
                  <a:gd name="T57" fmla="*/ 810 h 2961"/>
                  <a:gd name="T58" fmla="*/ 2896 w 2905"/>
                  <a:gd name="T59" fmla="*/ 899 h 2961"/>
                  <a:gd name="T60" fmla="*/ 2867 w 2905"/>
                  <a:gd name="T61" fmla="*/ 984 h 2961"/>
                  <a:gd name="T62" fmla="*/ 2820 w 2905"/>
                  <a:gd name="T63" fmla="*/ 1061 h 2961"/>
                  <a:gd name="T64" fmla="*/ 1339 w 2905"/>
                  <a:gd name="T65" fmla="*/ 2574 h 2961"/>
                  <a:gd name="T66" fmla="*/ 1266 w 2905"/>
                  <a:gd name="T67" fmla="*/ 2632 h 2961"/>
                  <a:gd name="T68" fmla="*/ 1185 w 2905"/>
                  <a:gd name="T69" fmla="*/ 2670 h 2961"/>
                  <a:gd name="T70" fmla="*/ 1098 w 2905"/>
                  <a:gd name="T71" fmla="*/ 2690 h 2961"/>
                  <a:gd name="T72" fmla="*/ 1010 w 2905"/>
                  <a:gd name="T73" fmla="*/ 2689 h 2961"/>
                  <a:gd name="T74" fmla="*/ 923 w 2905"/>
                  <a:gd name="T75" fmla="*/ 2668 h 2961"/>
                  <a:gd name="T76" fmla="*/ 87 w 2905"/>
                  <a:gd name="T77" fmla="*/ 2961 h 2961"/>
                  <a:gd name="T78" fmla="*/ 55 w 2905"/>
                  <a:gd name="T79" fmla="*/ 2947 h 2961"/>
                  <a:gd name="T80" fmla="*/ 25 w 2905"/>
                  <a:gd name="T81" fmla="*/ 2921 h 2961"/>
                  <a:gd name="T82" fmla="*/ 4 w 2905"/>
                  <a:gd name="T83" fmla="*/ 2888 h 2961"/>
                  <a:gd name="T84" fmla="*/ 2 w 2905"/>
                  <a:gd name="T85" fmla="*/ 2857 h 2961"/>
                  <a:gd name="T86" fmla="*/ 275 w 2905"/>
                  <a:gd name="T87" fmla="*/ 1977 h 2961"/>
                  <a:gd name="T88" fmla="*/ 264 w 2905"/>
                  <a:gd name="T89" fmla="*/ 1887 h 2961"/>
                  <a:gd name="T90" fmla="*/ 272 w 2905"/>
                  <a:gd name="T91" fmla="*/ 1798 h 2961"/>
                  <a:gd name="T92" fmla="*/ 300 w 2905"/>
                  <a:gd name="T93" fmla="*/ 1711 h 2961"/>
                  <a:gd name="T94" fmla="*/ 348 w 2905"/>
                  <a:gd name="T95" fmla="*/ 1632 h 2961"/>
                  <a:gd name="T96" fmla="*/ 1828 w 2905"/>
                  <a:gd name="T97" fmla="*/ 118 h 2961"/>
                  <a:gd name="T98" fmla="*/ 1900 w 2905"/>
                  <a:gd name="T99" fmla="*/ 60 h 2961"/>
                  <a:gd name="T100" fmla="*/ 1980 w 2905"/>
                  <a:gd name="T101" fmla="*/ 22 h 2961"/>
                  <a:gd name="T102" fmla="*/ 2066 w 2905"/>
                  <a:gd name="T103" fmla="*/ 2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5" h="2961">
                    <a:moveTo>
                      <a:pt x="2009" y="384"/>
                    </a:moveTo>
                    <a:lnTo>
                      <a:pt x="1980" y="387"/>
                    </a:lnTo>
                    <a:lnTo>
                      <a:pt x="1953" y="396"/>
                    </a:lnTo>
                    <a:lnTo>
                      <a:pt x="1927" y="411"/>
                    </a:lnTo>
                    <a:lnTo>
                      <a:pt x="1904" y="430"/>
                    </a:lnTo>
                    <a:lnTo>
                      <a:pt x="819" y="1534"/>
                    </a:lnTo>
                    <a:lnTo>
                      <a:pt x="800" y="1558"/>
                    </a:lnTo>
                    <a:lnTo>
                      <a:pt x="785" y="1585"/>
                    </a:lnTo>
                    <a:lnTo>
                      <a:pt x="776" y="1614"/>
                    </a:lnTo>
                    <a:lnTo>
                      <a:pt x="773" y="1643"/>
                    </a:lnTo>
                    <a:lnTo>
                      <a:pt x="774" y="1674"/>
                    </a:lnTo>
                    <a:lnTo>
                      <a:pt x="780" y="1705"/>
                    </a:lnTo>
                    <a:lnTo>
                      <a:pt x="791" y="1733"/>
                    </a:lnTo>
                    <a:lnTo>
                      <a:pt x="808" y="1761"/>
                    </a:lnTo>
                    <a:lnTo>
                      <a:pt x="829" y="1786"/>
                    </a:lnTo>
                    <a:lnTo>
                      <a:pt x="1152" y="2115"/>
                    </a:lnTo>
                    <a:lnTo>
                      <a:pt x="1176" y="2137"/>
                    </a:lnTo>
                    <a:lnTo>
                      <a:pt x="1204" y="2154"/>
                    </a:lnTo>
                    <a:lnTo>
                      <a:pt x="1232" y="2165"/>
                    </a:lnTo>
                    <a:lnTo>
                      <a:pt x="1262" y="2171"/>
                    </a:lnTo>
                    <a:lnTo>
                      <a:pt x="1292" y="2172"/>
                    </a:lnTo>
                    <a:lnTo>
                      <a:pt x="1321" y="2169"/>
                    </a:lnTo>
                    <a:lnTo>
                      <a:pt x="1349" y="2160"/>
                    </a:lnTo>
                    <a:lnTo>
                      <a:pt x="1375" y="2145"/>
                    </a:lnTo>
                    <a:lnTo>
                      <a:pt x="1398" y="2126"/>
                    </a:lnTo>
                    <a:lnTo>
                      <a:pt x="2483" y="1021"/>
                    </a:lnTo>
                    <a:lnTo>
                      <a:pt x="2502" y="998"/>
                    </a:lnTo>
                    <a:lnTo>
                      <a:pt x="2516" y="970"/>
                    </a:lnTo>
                    <a:lnTo>
                      <a:pt x="2525" y="942"/>
                    </a:lnTo>
                    <a:lnTo>
                      <a:pt x="2528" y="913"/>
                    </a:lnTo>
                    <a:lnTo>
                      <a:pt x="2527" y="882"/>
                    </a:lnTo>
                    <a:lnTo>
                      <a:pt x="2521" y="851"/>
                    </a:lnTo>
                    <a:lnTo>
                      <a:pt x="2510" y="822"/>
                    </a:lnTo>
                    <a:lnTo>
                      <a:pt x="2494" y="795"/>
                    </a:lnTo>
                    <a:lnTo>
                      <a:pt x="2473" y="770"/>
                    </a:lnTo>
                    <a:lnTo>
                      <a:pt x="2150" y="440"/>
                    </a:lnTo>
                    <a:lnTo>
                      <a:pt x="2124" y="419"/>
                    </a:lnTo>
                    <a:lnTo>
                      <a:pt x="2097" y="402"/>
                    </a:lnTo>
                    <a:lnTo>
                      <a:pt x="2068" y="391"/>
                    </a:lnTo>
                    <a:lnTo>
                      <a:pt x="2039" y="385"/>
                    </a:lnTo>
                    <a:lnTo>
                      <a:pt x="2009" y="384"/>
                    </a:lnTo>
                    <a:close/>
                    <a:moveTo>
                      <a:pt x="2107" y="0"/>
                    </a:moveTo>
                    <a:lnTo>
                      <a:pt x="2112" y="0"/>
                    </a:lnTo>
                    <a:lnTo>
                      <a:pt x="2153" y="2"/>
                    </a:lnTo>
                    <a:lnTo>
                      <a:pt x="2197" y="9"/>
                    </a:lnTo>
                    <a:lnTo>
                      <a:pt x="2239" y="22"/>
                    </a:lnTo>
                    <a:lnTo>
                      <a:pt x="2279" y="39"/>
                    </a:lnTo>
                    <a:lnTo>
                      <a:pt x="2319" y="60"/>
                    </a:lnTo>
                    <a:lnTo>
                      <a:pt x="2356" y="86"/>
                    </a:lnTo>
                    <a:lnTo>
                      <a:pt x="2390" y="118"/>
                    </a:lnTo>
                    <a:lnTo>
                      <a:pt x="2789" y="524"/>
                    </a:lnTo>
                    <a:lnTo>
                      <a:pt x="2820" y="560"/>
                    </a:lnTo>
                    <a:lnTo>
                      <a:pt x="2846" y="598"/>
                    </a:lnTo>
                    <a:lnTo>
                      <a:pt x="2867" y="638"/>
                    </a:lnTo>
                    <a:lnTo>
                      <a:pt x="2884" y="680"/>
                    </a:lnTo>
                    <a:lnTo>
                      <a:pt x="2896" y="723"/>
                    </a:lnTo>
                    <a:lnTo>
                      <a:pt x="2903" y="766"/>
                    </a:lnTo>
                    <a:lnTo>
                      <a:pt x="2905" y="810"/>
                    </a:lnTo>
                    <a:lnTo>
                      <a:pt x="2903" y="855"/>
                    </a:lnTo>
                    <a:lnTo>
                      <a:pt x="2896" y="899"/>
                    </a:lnTo>
                    <a:lnTo>
                      <a:pt x="2884" y="942"/>
                    </a:lnTo>
                    <a:lnTo>
                      <a:pt x="2867" y="984"/>
                    </a:lnTo>
                    <a:lnTo>
                      <a:pt x="2846" y="1024"/>
                    </a:lnTo>
                    <a:lnTo>
                      <a:pt x="2820" y="1061"/>
                    </a:lnTo>
                    <a:lnTo>
                      <a:pt x="2789" y="1096"/>
                    </a:lnTo>
                    <a:lnTo>
                      <a:pt x="1339" y="2574"/>
                    </a:lnTo>
                    <a:lnTo>
                      <a:pt x="1304" y="2606"/>
                    </a:lnTo>
                    <a:lnTo>
                      <a:pt x="1266" y="2632"/>
                    </a:lnTo>
                    <a:lnTo>
                      <a:pt x="1226" y="2653"/>
                    </a:lnTo>
                    <a:lnTo>
                      <a:pt x="1185" y="2670"/>
                    </a:lnTo>
                    <a:lnTo>
                      <a:pt x="1143" y="2683"/>
                    </a:lnTo>
                    <a:lnTo>
                      <a:pt x="1098" y="2690"/>
                    </a:lnTo>
                    <a:lnTo>
                      <a:pt x="1055" y="2692"/>
                    </a:lnTo>
                    <a:lnTo>
                      <a:pt x="1010" y="2689"/>
                    </a:lnTo>
                    <a:lnTo>
                      <a:pt x="967" y="2681"/>
                    </a:lnTo>
                    <a:lnTo>
                      <a:pt x="923" y="2668"/>
                    </a:lnTo>
                    <a:lnTo>
                      <a:pt x="101" y="2960"/>
                    </a:lnTo>
                    <a:lnTo>
                      <a:pt x="87" y="2961"/>
                    </a:lnTo>
                    <a:lnTo>
                      <a:pt x="70" y="2956"/>
                    </a:lnTo>
                    <a:lnTo>
                      <a:pt x="55" y="2947"/>
                    </a:lnTo>
                    <a:lnTo>
                      <a:pt x="38" y="2936"/>
                    </a:lnTo>
                    <a:lnTo>
                      <a:pt x="25" y="2921"/>
                    </a:lnTo>
                    <a:lnTo>
                      <a:pt x="12" y="2904"/>
                    </a:lnTo>
                    <a:lnTo>
                      <a:pt x="4" y="2888"/>
                    </a:lnTo>
                    <a:lnTo>
                      <a:pt x="0" y="2871"/>
                    </a:lnTo>
                    <a:lnTo>
                      <a:pt x="2" y="2857"/>
                    </a:lnTo>
                    <a:lnTo>
                      <a:pt x="288" y="2021"/>
                    </a:lnTo>
                    <a:lnTo>
                      <a:pt x="275" y="1977"/>
                    </a:lnTo>
                    <a:lnTo>
                      <a:pt x="267" y="1933"/>
                    </a:lnTo>
                    <a:lnTo>
                      <a:pt x="264" y="1887"/>
                    </a:lnTo>
                    <a:lnTo>
                      <a:pt x="265" y="1842"/>
                    </a:lnTo>
                    <a:lnTo>
                      <a:pt x="272" y="1798"/>
                    </a:lnTo>
                    <a:lnTo>
                      <a:pt x="284" y="1753"/>
                    </a:lnTo>
                    <a:lnTo>
                      <a:pt x="300" y="1711"/>
                    </a:lnTo>
                    <a:lnTo>
                      <a:pt x="322" y="1671"/>
                    </a:lnTo>
                    <a:lnTo>
                      <a:pt x="348" y="1632"/>
                    </a:lnTo>
                    <a:lnTo>
                      <a:pt x="379" y="1596"/>
                    </a:lnTo>
                    <a:lnTo>
                      <a:pt x="1828" y="118"/>
                    </a:lnTo>
                    <a:lnTo>
                      <a:pt x="1863" y="86"/>
                    </a:lnTo>
                    <a:lnTo>
                      <a:pt x="1900" y="60"/>
                    </a:lnTo>
                    <a:lnTo>
                      <a:pt x="1939" y="39"/>
                    </a:lnTo>
                    <a:lnTo>
                      <a:pt x="1980" y="22"/>
                    </a:lnTo>
                    <a:lnTo>
                      <a:pt x="2023" y="9"/>
                    </a:lnTo>
                    <a:lnTo>
                      <a:pt x="2066" y="2"/>
                    </a:lnTo>
                    <a:lnTo>
                      <a:pt x="2107"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14" name="Rectangle 28">
                <a:extLst>
                  <a:ext uri="{FF2B5EF4-FFF2-40B4-BE49-F238E27FC236}">
                    <a16:creationId xmlns:a16="http://schemas.microsoft.com/office/drawing/2014/main" id="{FB52BF36-3BFA-12C2-2DCC-791515C36032}"/>
                  </a:ext>
                </a:extLst>
              </p:cNvPr>
              <p:cNvSpPr>
                <a:spLocks noChangeArrowheads="1"/>
              </p:cNvSpPr>
              <p:nvPr/>
            </p:nvSpPr>
            <p:spPr bwMode="auto">
              <a:xfrm>
                <a:off x="3295" y="2410"/>
                <a:ext cx="340" cy="46"/>
              </a:xfrm>
              <a:prstGeom prst="rect">
                <a:avLst/>
              </a:prstGeom>
              <a:solidFill>
                <a:schemeClr val="bg1">
                  <a:lumMod val="65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600"/>
              </a:p>
            </p:txBody>
          </p:sp>
        </p:grpSp>
      </p:grpSp>
      <p:grpSp>
        <p:nvGrpSpPr>
          <p:cNvPr id="20" name="Group 19">
            <a:extLst>
              <a:ext uri="{FF2B5EF4-FFF2-40B4-BE49-F238E27FC236}">
                <a16:creationId xmlns:a16="http://schemas.microsoft.com/office/drawing/2014/main" id="{E786E908-49D4-FBB9-2B80-B9355647C976}"/>
              </a:ext>
            </a:extLst>
          </p:cNvPr>
          <p:cNvGrpSpPr/>
          <p:nvPr/>
        </p:nvGrpSpPr>
        <p:grpSpPr>
          <a:xfrm>
            <a:off x="4896486" y="4481106"/>
            <a:ext cx="6608287" cy="978729"/>
            <a:chOff x="5785951" y="4721050"/>
            <a:chExt cx="5567846" cy="978729"/>
          </a:xfrm>
        </p:grpSpPr>
        <p:sp>
          <p:nvSpPr>
            <p:cNvPr id="21" name="Rectangle 20">
              <a:extLst>
                <a:ext uri="{FF2B5EF4-FFF2-40B4-BE49-F238E27FC236}">
                  <a16:creationId xmlns:a16="http://schemas.microsoft.com/office/drawing/2014/main" id="{2514CBFA-9D58-176C-2E8C-8C4BB4B508D3}"/>
                </a:ext>
              </a:extLst>
            </p:cNvPr>
            <p:cNvSpPr/>
            <p:nvPr/>
          </p:nvSpPr>
          <p:spPr>
            <a:xfrm>
              <a:off x="6375677" y="4721050"/>
              <a:ext cx="4978120" cy="978729"/>
            </a:xfrm>
            <a:prstGeom prst="rect">
              <a:avLst/>
            </a:prstGeom>
          </p:spPr>
          <p:txBody>
            <a:bodyPr wrap="square">
              <a:spAutoFit/>
            </a:bodyPr>
            <a:lstStyle/>
            <a:p>
              <a:pPr marL="285750" indent="-228600" algn="just">
                <a:lnSpc>
                  <a:spcPct val="90000"/>
                </a:lnSpc>
                <a:spcBef>
                  <a:spcPts val="100"/>
                </a:spcBef>
                <a:spcAft>
                  <a:spcPts val="500"/>
                </a:spcAft>
                <a:buFont typeface="Arial" panose="020B0604020202020204" pitchFamily="34" charset="0"/>
                <a:buChar char="•"/>
              </a:pPr>
              <a:r>
                <a:rPr lang="es-PR" sz="1600" dirty="0">
                  <a:latin typeface="Montserrat" panose="00000500000000000000" pitchFamily="2" charset="0"/>
                  <a:cs typeface="Calibri" panose="020F0502020204030204" pitchFamily="34" charset="0"/>
                </a:rPr>
                <a:t>Un proyecto puede incluir actividades de las 3 secciones de Ley: 4107, 4108 y 4109. Sin embargo, el presupuesto se debe contabilizar de forma individual, por cada Sección de Ley.</a:t>
              </a:r>
            </a:p>
          </p:txBody>
        </p:sp>
        <p:grpSp>
          <p:nvGrpSpPr>
            <p:cNvPr id="22" name="Group 25">
              <a:extLst>
                <a:ext uri="{FF2B5EF4-FFF2-40B4-BE49-F238E27FC236}">
                  <a16:creationId xmlns:a16="http://schemas.microsoft.com/office/drawing/2014/main" id="{7D80F1E0-9CDE-A980-6449-CC27E22C72B3}"/>
                </a:ext>
              </a:extLst>
            </p:cNvPr>
            <p:cNvGrpSpPr>
              <a:grpSpLocks noChangeAspect="1"/>
            </p:cNvGrpSpPr>
            <p:nvPr/>
          </p:nvGrpSpPr>
          <p:grpSpPr bwMode="auto">
            <a:xfrm>
              <a:off x="5785951" y="4933940"/>
              <a:ext cx="466502" cy="528327"/>
              <a:chOff x="3258" y="1798"/>
              <a:chExt cx="581" cy="658"/>
            </a:xfrm>
            <a:solidFill>
              <a:schemeClr val="accent4"/>
            </a:solidFill>
          </p:grpSpPr>
          <p:sp>
            <p:nvSpPr>
              <p:cNvPr id="23" name="Freeform 30">
                <a:extLst>
                  <a:ext uri="{FF2B5EF4-FFF2-40B4-BE49-F238E27FC236}">
                    <a16:creationId xmlns:a16="http://schemas.microsoft.com/office/drawing/2014/main" id="{D2BCB8F5-CDF2-D5DC-BF16-C5FCFEDED358}"/>
                  </a:ext>
                </a:extLst>
              </p:cNvPr>
              <p:cNvSpPr>
                <a:spLocks noEditPoints="1"/>
              </p:cNvSpPr>
              <p:nvPr/>
            </p:nvSpPr>
            <p:spPr bwMode="auto">
              <a:xfrm>
                <a:off x="3258" y="1798"/>
                <a:ext cx="581" cy="592"/>
              </a:xfrm>
              <a:custGeom>
                <a:avLst/>
                <a:gdLst>
                  <a:gd name="T0" fmla="*/ 1980 w 2905"/>
                  <a:gd name="T1" fmla="*/ 387 h 2961"/>
                  <a:gd name="T2" fmla="*/ 1927 w 2905"/>
                  <a:gd name="T3" fmla="*/ 411 h 2961"/>
                  <a:gd name="T4" fmla="*/ 819 w 2905"/>
                  <a:gd name="T5" fmla="*/ 1534 h 2961"/>
                  <a:gd name="T6" fmla="*/ 785 w 2905"/>
                  <a:gd name="T7" fmla="*/ 1585 h 2961"/>
                  <a:gd name="T8" fmla="*/ 773 w 2905"/>
                  <a:gd name="T9" fmla="*/ 1643 h 2961"/>
                  <a:gd name="T10" fmla="*/ 780 w 2905"/>
                  <a:gd name="T11" fmla="*/ 1705 h 2961"/>
                  <a:gd name="T12" fmla="*/ 808 w 2905"/>
                  <a:gd name="T13" fmla="*/ 1761 h 2961"/>
                  <a:gd name="T14" fmla="*/ 1152 w 2905"/>
                  <a:gd name="T15" fmla="*/ 2115 h 2961"/>
                  <a:gd name="T16" fmla="*/ 1204 w 2905"/>
                  <a:gd name="T17" fmla="*/ 2154 h 2961"/>
                  <a:gd name="T18" fmla="*/ 1262 w 2905"/>
                  <a:gd name="T19" fmla="*/ 2171 h 2961"/>
                  <a:gd name="T20" fmla="*/ 1321 w 2905"/>
                  <a:gd name="T21" fmla="*/ 2169 h 2961"/>
                  <a:gd name="T22" fmla="*/ 1375 w 2905"/>
                  <a:gd name="T23" fmla="*/ 2145 h 2961"/>
                  <a:gd name="T24" fmla="*/ 2483 w 2905"/>
                  <a:gd name="T25" fmla="*/ 1021 h 2961"/>
                  <a:gd name="T26" fmla="*/ 2516 w 2905"/>
                  <a:gd name="T27" fmla="*/ 970 h 2961"/>
                  <a:gd name="T28" fmla="*/ 2528 w 2905"/>
                  <a:gd name="T29" fmla="*/ 913 h 2961"/>
                  <a:gd name="T30" fmla="*/ 2521 w 2905"/>
                  <a:gd name="T31" fmla="*/ 851 h 2961"/>
                  <a:gd name="T32" fmla="*/ 2494 w 2905"/>
                  <a:gd name="T33" fmla="*/ 795 h 2961"/>
                  <a:gd name="T34" fmla="*/ 2150 w 2905"/>
                  <a:gd name="T35" fmla="*/ 440 h 2961"/>
                  <a:gd name="T36" fmla="*/ 2097 w 2905"/>
                  <a:gd name="T37" fmla="*/ 402 h 2961"/>
                  <a:gd name="T38" fmla="*/ 2039 w 2905"/>
                  <a:gd name="T39" fmla="*/ 385 h 2961"/>
                  <a:gd name="T40" fmla="*/ 2107 w 2905"/>
                  <a:gd name="T41" fmla="*/ 0 h 2961"/>
                  <a:gd name="T42" fmla="*/ 2153 w 2905"/>
                  <a:gd name="T43" fmla="*/ 2 h 2961"/>
                  <a:gd name="T44" fmla="*/ 2239 w 2905"/>
                  <a:gd name="T45" fmla="*/ 22 h 2961"/>
                  <a:gd name="T46" fmla="*/ 2319 w 2905"/>
                  <a:gd name="T47" fmla="*/ 60 h 2961"/>
                  <a:gd name="T48" fmla="*/ 2390 w 2905"/>
                  <a:gd name="T49" fmla="*/ 118 h 2961"/>
                  <a:gd name="T50" fmla="*/ 2820 w 2905"/>
                  <a:gd name="T51" fmla="*/ 560 h 2961"/>
                  <a:gd name="T52" fmla="*/ 2867 w 2905"/>
                  <a:gd name="T53" fmla="*/ 638 h 2961"/>
                  <a:gd name="T54" fmla="*/ 2896 w 2905"/>
                  <a:gd name="T55" fmla="*/ 723 h 2961"/>
                  <a:gd name="T56" fmla="*/ 2905 w 2905"/>
                  <a:gd name="T57" fmla="*/ 810 h 2961"/>
                  <a:gd name="T58" fmla="*/ 2896 w 2905"/>
                  <a:gd name="T59" fmla="*/ 899 h 2961"/>
                  <a:gd name="T60" fmla="*/ 2867 w 2905"/>
                  <a:gd name="T61" fmla="*/ 984 h 2961"/>
                  <a:gd name="T62" fmla="*/ 2820 w 2905"/>
                  <a:gd name="T63" fmla="*/ 1061 h 2961"/>
                  <a:gd name="T64" fmla="*/ 1339 w 2905"/>
                  <a:gd name="T65" fmla="*/ 2574 h 2961"/>
                  <a:gd name="T66" fmla="*/ 1266 w 2905"/>
                  <a:gd name="T67" fmla="*/ 2632 h 2961"/>
                  <a:gd name="T68" fmla="*/ 1185 w 2905"/>
                  <a:gd name="T69" fmla="*/ 2670 h 2961"/>
                  <a:gd name="T70" fmla="*/ 1098 w 2905"/>
                  <a:gd name="T71" fmla="*/ 2690 h 2961"/>
                  <a:gd name="T72" fmla="*/ 1010 w 2905"/>
                  <a:gd name="T73" fmla="*/ 2689 h 2961"/>
                  <a:gd name="T74" fmla="*/ 923 w 2905"/>
                  <a:gd name="T75" fmla="*/ 2668 h 2961"/>
                  <a:gd name="T76" fmla="*/ 87 w 2905"/>
                  <a:gd name="T77" fmla="*/ 2961 h 2961"/>
                  <a:gd name="T78" fmla="*/ 55 w 2905"/>
                  <a:gd name="T79" fmla="*/ 2947 h 2961"/>
                  <a:gd name="T80" fmla="*/ 25 w 2905"/>
                  <a:gd name="T81" fmla="*/ 2921 h 2961"/>
                  <a:gd name="T82" fmla="*/ 4 w 2905"/>
                  <a:gd name="T83" fmla="*/ 2888 h 2961"/>
                  <a:gd name="T84" fmla="*/ 2 w 2905"/>
                  <a:gd name="T85" fmla="*/ 2857 h 2961"/>
                  <a:gd name="T86" fmla="*/ 275 w 2905"/>
                  <a:gd name="T87" fmla="*/ 1977 h 2961"/>
                  <a:gd name="T88" fmla="*/ 264 w 2905"/>
                  <a:gd name="T89" fmla="*/ 1887 h 2961"/>
                  <a:gd name="T90" fmla="*/ 272 w 2905"/>
                  <a:gd name="T91" fmla="*/ 1798 h 2961"/>
                  <a:gd name="T92" fmla="*/ 300 w 2905"/>
                  <a:gd name="T93" fmla="*/ 1711 h 2961"/>
                  <a:gd name="T94" fmla="*/ 348 w 2905"/>
                  <a:gd name="T95" fmla="*/ 1632 h 2961"/>
                  <a:gd name="T96" fmla="*/ 1828 w 2905"/>
                  <a:gd name="T97" fmla="*/ 118 h 2961"/>
                  <a:gd name="T98" fmla="*/ 1900 w 2905"/>
                  <a:gd name="T99" fmla="*/ 60 h 2961"/>
                  <a:gd name="T100" fmla="*/ 1980 w 2905"/>
                  <a:gd name="T101" fmla="*/ 22 h 2961"/>
                  <a:gd name="T102" fmla="*/ 2066 w 2905"/>
                  <a:gd name="T103" fmla="*/ 2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5" h="2961">
                    <a:moveTo>
                      <a:pt x="2009" y="384"/>
                    </a:moveTo>
                    <a:lnTo>
                      <a:pt x="1980" y="387"/>
                    </a:lnTo>
                    <a:lnTo>
                      <a:pt x="1953" y="396"/>
                    </a:lnTo>
                    <a:lnTo>
                      <a:pt x="1927" y="411"/>
                    </a:lnTo>
                    <a:lnTo>
                      <a:pt x="1904" y="430"/>
                    </a:lnTo>
                    <a:lnTo>
                      <a:pt x="819" y="1534"/>
                    </a:lnTo>
                    <a:lnTo>
                      <a:pt x="800" y="1558"/>
                    </a:lnTo>
                    <a:lnTo>
                      <a:pt x="785" y="1585"/>
                    </a:lnTo>
                    <a:lnTo>
                      <a:pt x="776" y="1614"/>
                    </a:lnTo>
                    <a:lnTo>
                      <a:pt x="773" y="1643"/>
                    </a:lnTo>
                    <a:lnTo>
                      <a:pt x="774" y="1674"/>
                    </a:lnTo>
                    <a:lnTo>
                      <a:pt x="780" y="1705"/>
                    </a:lnTo>
                    <a:lnTo>
                      <a:pt x="791" y="1733"/>
                    </a:lnTo>
                    <a:lnTo>
                      <a:pt x="808" y="1761"/>
                    </a:lnTo>
                    <a:lnTo>
                      <a:pt x="829" y="1786"/>
                    </a:lnTo>
                    <a:lnTo>
                      <a:pt x="1152" y="2115"/>
                    </a:lnTo>
                    <a:lnTo>
                      <a:pt x="1176" y="2137"/>
                    </a:lnTo>
                    <a:lnTo>
                      <a:pt x="1204" y="2154"/>
                    </a:lnTo>
                    <a:lnTo>
                      <a:pt x="1232" y="2165"/>
                    </a:lnTo>
                    <a:lnTo>
                      <a:pt x="1262" y="2171"/>
                    </a:lnTo>
                    <a:lnTo>
                      <a:pt x="1292" y="2172"/>
                    </a:lnTo>
                    <a:lnTo>
                      <a:pt x="1321" y="2169"/>
                    </a:lnTo>
                    <a:lnTo>
                      <a:pt x="1349" y="2160"/>
                    </a:lnTo>
                    <a:lnTo>
                      <a:pt x="1375" y="2145"/>
                    </a:lnTo>
                    <a:lnTo>
                      <a:pt x="1398" y="2126"/>
                    </a:lnTo>
                    <a:lnTo>
                      <a:pt x="2483" y="1021"/>
                    </a:lnTo>
                    <a:lnTo>
                      <a:pt x="2502" y="998"/>
                    </a:lnTo>
                    <a:lnTo>
                      <a:pt x="2516" y="970"/>
                    </a:lnTo>
                    <a:lnTo>
                      <a:pt x="2525" y="942"/>
                    </a:lnTo>
                    <a:lnTo>
                      <a:pt x="2528" y="913"/>
                    </a:lnTo>
                    <a:lnTo>
                      <a:pt x="2527" y="882"/>
                    </a:lnTo>
                    <a:lnTo>
                      <a:pt x="2521" y="851"/>
                    </a:lnTo>
                    <a:lnTo>
                      <a:pt x="2510" y="822"/>
                    </a:lnTo>
                    <a:lnTo>
                      <a:pt x="2494" y="795"/>
                    </a:lnTo>
                    <a:lnTo>
                      <a:pt x="2473" y="770"/>
                    </a:lnTo>
                    <a:lnTo>
                      <a:pt x="2150" y="440"/>
                    </a:lnTo>
                    <a:lnTo>
                      <a:pt x="2124" y="419"/>
                    </a:lnTo>
                    <a:lnTo>
                      <a:pt x="2097" y="402"/>
                    </a:lnTo>
                    <a:lnTo>
                      <a:pt x="2068" y="391"/>
                    </a:lnTo>
                    <a:lnTo>
                      <a:pt x="2039" y="385"/>
                    </a:lnTo>
                    <a:lnTo>
                      <a:pt x="2009" y="384"/>
                    </a:lnTo>
                    <a:close/>
                    <a:moveTo>
                      <a:pt x="2107" y="0"/>
                    </a:moveTo>
                    <a:lnTo>
                      <a:pt x="2112" y="0"/>
                    </a:lnTo>
                    <a:lnTo>
                      <a:pt x="2153" y="2"/>
                    </a:lnTo>
                    <a:lnTo>
                      <a:pt x="2197" y="9"/>
                    </a:lnTo>
                    <a:lnTo>
                      <a:pt x="2239" y="22"/>
                    </a:lnTo>
                    <a:lnTo>
                      <a:pt x="2279" y="39"/>
                    </a:lnTo>
                    <a:lnTo>
                      <a:pt x="2319" y="60"/>
                    </a:lnTo>
                    <a:lnTo>
                      <a:pt x="2356" y="86"/>
                    </a:lnTo>
                    <a:lnTo>
                      <a:pt x="2390" y="118"/>
                    </a:lnTo>
                    <a:lnTo>
                      <a:pt x="2789" y="524"/>
                    </a:lnTo>
                    <a:lnTo>
                      <a:pt x="2820" y="560"/>
                    </a:lnTo>
                    <a:lnTo>
                      <a:pt x="2846" y="598"/>
                    </a:lnTo>
                    <a:lnTo>
                      <a:pt x="2867" y="638"/>
                    </a:lnTo>
                    <a:lnTo>
                      <a:pt x="2884" y="680"/>
                    </a:lnTo>
                    <a:lnTo>
                      <a:pt x="2896" y="723"/>
                    </a:lnTo>
                    <a:lnTo>
                      <a:pt x="2903" y="766"/>
                    </a:lnTo>
                    <a:lnTo>
                      <a:pt x="2905" y="810"/>
                    </a:lnTo>
                    <a:lnTo>
                      <a:pt x="2903" y="855"/>
                    </a:lnTo>
                    <a:lnTo>
                      <a:pt x="2896" y="899"/>
                    </a:lnTo>
                    <a:lnTo>
                      <a:pt x="2884" y="942"/>
                    </a:lnTo>
                    <a:lnTo>
                      <a:pt x="2867" y="984"/>
                    </a:lnTo>
                    <a:lnTo>
                      <a:pt x="2846" y="1024"/>
                    </a:lnTo>
                    <a:lnTo>
                      <a:pt x="2820" y="1061"/>
                    </a:lnTo>
                    <a:lnTo>
                      <a:pt x="2789" y="1096"/>
                    </a:lnTo>
                    <a:lnTo>
                      <a:pt x="1339" y="2574"/>
                    </a:lnTo>
                    <a:lnTo>
                      <a:pt x="1304" y="2606"/>
                    </a:lnTo>
                    <a:lnTo>
                      <a:pt x="1266" y="2632"/>
                    </a:lnTo>
                    <a:lnTo>
                      <a:pt x="1226" y="2653"/>
                    </a:lnTo>
                    <a:lnTo>
                      <a:pt x="1185" y="2670"/>
                    </a:lnTo>
                    <a:lnTo>
                      <a:pt x="1143" y="2683"/>
                    </a:lnTo>
                    <a:lnTo>
                      <a:pt x="1098" y="2690"/>
                    </a:lnTo>
                    <a:lnTo>
                      <a:pt x="1055" y="2692"/>
                    </a:lnTo>
                    <a:lnTo>
                      <a:pt x="1010" y="2689"/>
                    </a:lnTo>
                    <a:lnTo>
                      <a:pt x="967" y="2681"/>
                    </a:lnTo>
                    <a:lnTo>
                      <a:pt x="923" y="2668"/>
                    </a:lnTo>
                    <a:lnTo>
                      <a:pt x="101" y="2960"/>
                    </a:lnTo>
                    <a:lnTo>
                      <a:pt x="87" y="2961"/>
                    </a:lnTo>
                    <a:lnTo>
                      <a:pt x="70" y="2956"/>
                    </a:lnTo>
                    <a:lnTo>
                      <a:pt x="55" y="2947"/>
                    </a:lnTo>
                    <a:lnTo>
                      <a:pt x="38" y="2936"/>
                    </a:lnTo>
                    <a:lnTo>
                      <a:pt x="25" y="2921"/>
                    </a:lnTo>
                    <a:lnTo>
                      <a:pt x="12" y="2904"/>
                    </a:lnTo>
                    <a:lnTo>
                      <a:pt x="4" y="2888"/>
                    </a:lnTo>
                    <a:lnTo>
                      <a:pt x="0" y="2871"/>
                    </a:lnTo>
                    <a:lnTo>
                      <a:pt x="2" y="2857"/>
                    </a:lnTo>
                    <a:lnTo>
                      <a:pt x="288" y="2021"/>
                    </a:lnTo>
                    <a:lnTo>
                      <a:pt x="275" y="1977"/>
                    </a:lnTo>
                    <a:lnTo>
                      <a:pt x="267" y="1933"/>
                    </a:lnTo>
                    <a:lnTo>
                      <a:pt x="264" y="1887"/>
                    </a:lnTo>
                    <a:lnTo>
                      <a:pt x="265" y="1842"/>
                    </a:lnTo>
                    <a:lnTo>
                      <a:pt x="272" y="1798"/>
                    </a:lnTo>
                    <a:lnTo>
                      <a:pt x="284" y="1753"/>
                    </a:lnTo>
                    <a:lnTo>
                      <a:pt x="300" y="1711"/>
                    </a:lnTo>
                    <a:lnTo>
                      <a:pt x="322" y="1671"/>
                    </a:lnTo>
                    <a:lnTo>
                      <a:pt x="348" y="1632"/>
                    </a:lnTo>
                    <a:lnTo>
                      <a:pt x="379" y="1596"/>
                    </a:lnTo>
                    <a:lnTo>
                      <a:pt x="1828" y="118"/>
                    </a:lnTo>
                    <a:lnTo>
                      <a:pt x="1863" y="86"/>
                    </a:lnTo>
                    <a:lnTo>
                      <a:pt x="1900" y="60"/>
                    </a:lnTo>
                    <a:lnTo>
                      <a:pt x="1939" y="39"/>
                    </a:lnTo>
                    <a:lnTo>
                      <a:pt x="1980" y="22"/>
                    </a:lnTo>
                    <a:lnTo>
                      <a:pt x="2023" y="9"/>
                    </a:lnTo>
                    <a:lnTo>
                      <a:pt x="2066" y="2"/>
                    </a:lnTo>
                    <a:lnTo>
                      <a:pt x="2107"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sp>
            <p:nvSpPr>
              <p:cNvPr id="24" name="Rectangle 23">
                <a:extLst>
                  <a:ext uri="{FF2B5EF4-FFF2-40B4-BE49-F238E27FC236}">
                    <a16:creationId xmlns:a16="http://schemas.microsoft.com/office/drawing/2014/main" id="{6250B60C-287A-AE6A-162E-C048E16CF18A}"/>
                  </a:ext>
                </a:extLst>
              </p:cNvPr>
              <p:cNvSpPr>
                <a:spLocks noChangeArrowheads="1"/>
              </p:cNvSpPr>
              <p:nvPr/>
            </p:nvSpPr>
            <p:spPr bwMode="auto">
              <a:xfrm>
                <a:off x="3295" y="2410"/>
                <a:ext cx="340" cy="46"/>
              </a:xfrm>
              <a:prstGeom prst="rect">
                <a:avLst/>
              </a:prstGeom>
              <a:solidFill>
                <a:schemeClr val="accent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grpSp>
      </p:grpSp>
      <p:grpSp>
        <p:nvGrpSpPr>
          <p:cNvPr id="28" name="Group 27">
            <a:extLst>
              <a:ext uri="{FF2B5EF4-FFF2-40B4-BE49-F238E27FC236}">
                <a16:creationId xmlns:a16="http://schemas.microsoft.com/office/drawing/2014/main" id="{04140218-1564-F3BD-123A-84D9A8A3BFC7}"/>
              </a:ext>
            </a:extLst>
          </p:cNvPr>
          <p:cNvGrpSpPr/>
          <p:nvPr/>
        </p:nvGrpSpPr>
        <p:grpSpPr>
          <a:xfrm>
            <a:off x="4925488" y="1587055"/>
            <a:ext cx="6608287" cy="1277273"/>
            <a:chOff x="5785951" y="3430061"/>
            <a:chExt cx="5567846" cy="1277273"/>
          </a:xfrm>
        </p:grpSpPr>
        <p:sp>
          <p:nvSpPr>
            <p:cNvPr id="29" name="Rectangle 28">
              <a:extLst>
                <a:ext uri="{FF2B5EF4-FFF2-40B4-BE49-F238E27FC236}">
                  <a16:creationId xmlns:a16="http://schemas.microsoft.com/office/drawing/2014/main" id="{A9EDAF88-C21C-6B82-1788-59E695F36600}"/>
                </a:ext>
              </a:extLst>
            </p:cNvPr>
            <p:cNvSpPr/>
            <p:nvPr/>
          </p:nvSpPr>
          <p:spPr>
            <a:xfrm>
              <a:off x="6375677" y="3430061"/>
              <a:ext cx="4978120" cy="1277273"/>
            </a:xfrm>
            <a:prstGeom prst="rect">
              <a:avLst/>
            </a:prstGeom>
          </p:spPr>
          <p:txBody>
            <a:bodyPr wrap="square">
              <a:spAutoFit/>
            </a:bodyPr>
            <a:lstStyle/>
            <a:p>
              <a:pPr marL="285750" indent="-228600" algn="just">
                <a:lnSpc>
                  <a:spcPct val="90000"/>
                </a:lnSpc>
                <a:spcBef>
                  <a:spcPts val="100"/>
                </a:spcBef>
                <a:spcAft>
                  <a:spcPts val="500"/>
                </a:spcAft>
                <a:buFont typeface="Arial" panose="020B0604020202020204" pitchFamily="34" charset="0"/>
                <a:buChar char="•"/>
              </a:pPr>
              <a:r>
                <a:rPr lang="es-PR" sz="1600" dirty="0">
                  <a:latin typeface="Montserrat" panose="00000500000000000000" pitchFamily="2" charset="0"/>
                  <a:cs typeface="Calibri" panose="020F0502020204030204" pitchFamily="34" charset="0"/>
                </a:rPr>
                <a:t>La </a:t>
              </a:r>
              <a:r>
                <a:rPr lang="es-PR" sz="1600" b="1" dirty="0">
                  <a:latin typeface="Montserrat" panose="00000500000000000000" pitchFamily="2" charset="0"/>
                  <a:cs typeface="Calibri" panose="020F0502020204030204" pitchFamily="34" charset="0"/>
                </a:rPr>
                <a:t>Sección 4110 </a:t>
              </a:r>
              <a:r>
                <a:rPr lang="es-PR" sz="1600" dirty="0">
                  <a:latin typeface="Montserrat" panose="00000500000000000000" pitchFamily="2" charset="0"/>
                  <a:cs typeface="Calibri" panose="020F0502020204030204" pitchFamily="34" charset="0"/>
                </a:rPr>
                <a:t>establece que los fondos serán utilizados para complementar y no para suplantar aquellas responsabilidades del estado</a:t>
              </a:r>
              <a:r>
                <a:rPr lang="es-PR" sz="1600" dirty="0">
                  <a:solidFill>
                    <a:schemeClr val="tx1"/>
                  </a:solidFill>
                  <a:latin typeface="Montserrat" panose="00000500000000000000" pitchFamily="2" charset="0"/>
                  <a:cs typeface="Calibri" panose="020F0502020204030204" pitchFamily="34" charset="0"/>
                </a:rPr>
                <a:t>,</a:t>
              </a:r>
              <a:r>
                <a:rPr lang="es-PR" sz="1600" dirty="0">
                  <a:latin typeface="Montserrat" panose="00000500000000000000" pitchFamily="2" charset="0"/>
                  <a:cs typeface="Calibri" panose="020F0502020204030204" pitchFamily="34" charset="0"/>
                </a:rPr>
                <a:t> por lo que deben ser sufragadas con otros fondos.</a:t>
              </a:r>
            </a:p>
            <a:p>
              <a:pPr marL="285750" indent="-228600" algn="just">
                <a:lnSpc>
                  <a:spcPct val="90000"/>
                </a:lnSpc>
                <a:spcBef>
                  <a:spcPts val="100"/>
                </a:spcBef>
                <a:spcAft>
                  <a:spcPts val="500"/>
                </a:spcAft>
                <a:buFont typeface="Arial" panose="020B0604020202020204" pitchFamily="34" charset="0"/>
                <a:buChar char="•"/>
              </a:pPr>
              <a:endParaRPr lang="es-PR" sz="1600" dirty="0">
                <a:latin typeface="Montserrat" panose="00000500000000000000" pitchFamily="2" charset="0"/>
                <a:cs typeface="Calibri" panose="020F0502020204030204" pitchFamily="34" charset="0"/>
              </a:endParaRPr>
            </a:p>
          </p:txBody>
        </p:sp>
        <p:grpSp>
          <p:nvGrpSpPr>
            <p:cNvPr id="30" name="Group 25">
              <a:extLst>
                <a:ext uri="{FF2B5EF4-FFF2-40B4-BE49-F238E27FC236}">
                  <a16:creationId xmlns:a16="http://schemas.microsoft.com/office/drawing/2014/main" id="{14629C34-063B-7185-C0FB-F95A70DC0ECE}"/>
                </a:ext>
              </a:extLst>
            </p:cNvPr>
            <p:cNvGrpSpPr>
              <a:grpSpLocks noChangeAspect="1"/>
            </p:cNvGrpSpPr>
            <p:nvPr/>
          </p:nvGrpSpPr>
          <p:grpSpPr bwMode="auto">
            <a:xfrm>
              <a:off x="5785951" y="3636024"/>
              <a:ext cx="466502" cy="528327"/>
              <a:chOff x="3258" y="1798"/>
              <a:chExt cx="581" cy="658"/>
            </a:xfrm>
            <a:solidFill>
              <a:schemeClr val="accent2"/>
            </a:solidFill>
          </p:grpSpPr>
          <p:sp>
            <p:nvSpPr>
              <p:cNvPr id="31" name="Freeform 27">
                <a:extLst>
                  <a:ext uri="{FF2B5EF4-FFF2-40B4-BE49-F238E27FC236}">
                    <a16:creationId xmlns:a16="http://schemas.microsoft.com/office/drawing/2014/main" id="{B1AAA08D-9CF7-6AF7-F538-F7AA3B49ABC6}"/>
                  </a:ext>
                </a:extLst>
              </p:cNvPr>
              <p:cNvSpPr>
                <a:spLocks noEditPoints="1"/>
              </p:cNvSpPr>
              <p:nvPr/>
            </p:nvSpPr>
            <p:spPr bwMode="auto">
              <a:xfrm>
                <a:off x="3258" y="1798"/>
                <a:ext cx="581" cy="592"/>
              </a:xfrm>
              <a:custGeom>
                <a:avLst/>
                <a:gdLst>
                  <a:gd name="T0" fmla="*/ 1980 w 2905"/>
                  <a:gd name="T1" fmla="*/ 387 h 2961"/>
                  <a:gd name="T2" fmla="*/ 1927 w 2905"/>
                  <a:gd name="T3" fmla="*/ 411 h 2961"/>
                  <a:gd name="T4" fmla="*/ 819 w 2905"/>
                  <a:gd name="T5" fmla="*/ 1534 h 2961"/>
                  <a:gd name="T6" fmla="*/ 785 w 2905"/>
                  <a:gd name="T7" fmla="*/ 1585 h 2961"/>
                  <a:gd name="T8" fmla="*/ 773 w 2905"/>
                  <a:gd name="T9" fmla="*/ 1643 h 2961"/>
                  <a:gd name="T10" fmla="*/ 780 w 2905"/>
                  <a:gd name="T11" fmla="*/ 1705 h 2961"/>
                  <a:gd name="T12" fmla="*/ 808 w 2905"/>
                  <a:gd name="T13" fmla="*/ 1761 h 2961"/>
                  <a:gd name="T14" fmla="*/ 1152 w 2905"/>
                  <a:gd name="T15" fmla="*/ 2115 h 2961"/>
                  <a:gd name="T16" fmla="*/ 1204 w 2905"/>
                  <a:gd name="T17" fmla="*/ 2154 h 2961"/>
                  <a:gd name="T18" fmla="*/ 1262 w 2905"/>
                  <a:gd name="T19" fmla="*/ 2171 h 2961"/>
                  <a:gd name="T20" fmla="*/ 1321 w 2905"/>
                  <a:gd name="T21" fmla="*/ 2169 h 2961"/>
                  <a:gd name="T22" fmla="*/ 1375 w 2905"/>
                  <a:gd name="T23" fmla="*/ 2145 h 2961"/>
                  <a:gd name="T24" fmla="*/ 2483 w 2905"/>
                  <a:gd name="T25" fmla="*/ 1021 h 2961"/>
                  <a:gd name="T26" fmla="*/ 2516 w 2905"/>
                  <a:gd name="T27" fmla="*/ 970 h 2961"/>
                  <a:gd name="T28" fmla="*/ 2528 w 2905"/>
                  <a:gd name="T29" fmla="*/ 913 h 2961"/>
                  <a:gd name="T30" fmla="*/ 2521 w 2905"/>
                  <a:gd name="T31" fmla="*/ 851 h 2961"/>
                  <a:gd name="T32" fmla="*/ 2494 w 2905"/>
                  <a:gd name="T33" fmla="*/ 795 h 2961"/>
                  <a:gd name="T34" fmla="*/ 2150 w 2905"/>
                  <a:gd name="T35" fmla="*/ 440 h 2961"/>
                  <a:gd name="T36" fmla="*/ 2097 w 2905"/>
                  <a:gd name="T37" fmla="*/ 402 h 2961"/>
                  <a:gd name="T38" fmla="*/ 2039 w 2905"/>
                  <a:gd name="T39" fmla="*/ 385 h 2961"/>
                  <a:gd name="T40" fmla="*/ 2107 w 2905"/>
                  <a:gd name="T41" fmla="*/ 0 h 2961"/>
                  <a:gd name="T42" fmla="*/ 2153 w 2905"/>
                  <a:gd name="T43" fmla="*/ 2 h 2961"/>
                  <a:gd name="T44" fmla="*/ 2239 w 2905"/>
                  <a:gd name="T45" fmla="*/ 22 h 2961"/>
                  <a:gd name="T46" fmla="*/ 2319 w 2905"/>
                  <a:gd name="T47" fmla="*/ 60 h 2961"/>
                  <a:gd name="T48" fmla="*/ 2390 w 2905"/>
                  <a:gd name="T49" fmla="*/ 118 h 2961"/>
                  <a:gd name="T50" fmla="*/ 2820 w 2905"/>
                  <a:gd name="T51" fmla="*/ 560 h 2961"/>
                  <a:gd name="T52" fmla="*/ 2867 w 2905"/>
                  <a:gd name="T53" fmla="*/ 638 h 2961"/>
                  <a:gd name="T54" fmla="*/ 2896 w 2905"/>
                  <a:gd name="T55" fmla="*/ 723 h 2961"/>
                  <a:gd name="T56" fmla="*/ 2905 w 2905"/>
                  <a:gd name="T57" fmla="*/ 810 h 2961"/>
                  <a:gd name="T58" fmla="*/ 2896 w 2905"/>
                  <a:gd name="T59" fmla="*/ 899 h 2961"/>
                  <a:gd name="T60" fmla="*/ 2867 w 2905"/>
                  <a:gd name="T61" fmla="*/ 984 h 2961"/>
                  <a:gd name="T62" fmla="*/ 2820 w 2905"/>
                  <a:gd name="T63" fmla="*/ 1061 h 2961"/>
                  <a:gd name="T64" fmla="*/ 1339 w 2905"/>
                  <a:gd name="T65" fmla="*/ 2574 h 2961"/>
                  <a:gd name="T66" fmla="*/ 1266 w 2905"/>
                  <a:gd name="T67" fmla="*/ 2632 h 2961"/>
                  <a:gd name="T68" fmla="*/ 1185 w 2905"/>
                  <a:gd name="T69" fmla="*/ 2670 h 2961"/>
                  <a:gd name="T70" fmla="*/ 1098 w 2905"/>
                  <a:gd name="T71" fmla="*/ 2690 h 2961"/>
                  <a:gd name="T72" fmla="*/ 1010 w 2905"/>
                  <a:gd name="T73" fmla="*/ 2689 h 2961"/>
                  <a:gd name="T74" fmla="*/ 923 w 2905"/>
                  <a:gd name="T75" fmla="*/ 2668 h 2961"/>
                  <a:gd name="T76" fmla="*/ 87 w 2905"/>
                  <a:gd name="T77" fmla="*/ 2961 h 2961"/>
                  <a:gd name="T78" fmla="*/ 55 w 2905"/>
                  <a:gd name="T79" fmla="*/ 2947 h 2961"/>
                  <a:gd name="T80" fmla="*/ 25 w 2905"/>
                  <a:gd name="T81" fmla="*/ 2921 h 2961"/>
                  <a:gd name="T82" fmla="*/ 4 w 2905"/>
                  <a:gd name="T83" fmla="*/ 2888 h 2961"/>
                  <a:gd name="T84" fmla="*/ 2 w 2905"/>
                  <a:gd name="T85" fmla="*/ 2857 h 2961"/>
                  <a:gd name="T86" fmla="*/ 275 w 2905"/>
                  <a:gd name="T87" fmla="*/ 1977 h 2961"/>
                  <a:gd name="T88" fmla="*/ 264 w 2905"/>
                  <a:gd name="T89" fmla="*/ 1887 h 2961"/>
                  <a:gd name="T90" fmla="*/ 272 w 2905"/>
                  <a:gd name="T91" fmla="*/ 1798 h 2961"/>
                  <a:gd name="T92" fmla="*/ 300 w 2905"/>
                  <a:gd name="T93" fmla="*/ 1711 h 2961"/>
                  <a:gd name="T94" fmla="*/ 348 w 2905"/>
                  <a:gd name="T95" fmla="*/ 1632 h 2961"/>
                  <a:gd name="T96" fmla="*/ 1828 w 2905"/>
                  <a:gd name="T97" fmla="*/ 118 h 2961"/>
                  <a:gd name="T98" fmla="*/ 1900 w 2905"/>
                  <a:gd name="T99" fmla="*/ 60 h 2961"/>
                  <a:gd name="T100" fmla="*/ 1980 w 2905"/>
                  <a:gd name="T101" fmla="*/ 22 h 2961"/>
                  <a:gd name="T102" fmla="*/ 2066 w 2905"/>
                  <a:gd name="T103" fmla="*/ 2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5" h="2961">
                    <a:moveTo>
                      <a:pt x="2009" y="384"/>
                    </a:moveTo>
                    <a:lnTo>
                      <a:pt x="1980" y="387"/>
                    </a:lnTo>
                    <a:lnTo>
                      <a:pt x="1953" y="396"/>
                    </a:lnTo>
                    <a:lnTo>
                      <a:pt x="1927" y="411"/>
                    </a:lnTo>
                    <a:lnTo>
                      <a:pt x="1904" y="430"/>
                    </a:lnTo>
                    <a:lnTo>
                      <a:pt x="819" y="1534"/>
                    </a:lnTo>
                    <a:lnTo>
                      <a:pt x="800" y="1558"/>
                    </a:lnTo>
                    <a:lnTo>
                      <a:pt x="785" y="1585"/>
                    </a:lnTo>
                    <a:lnTo>
                      <a:pt x="776" y="1614"/>
                    </a:lnTo>
                    <a:lnTo>
                      <a:pt x="773" y="1643"/>
                    </a:lnTo>
                    <a:lnTo>
                      <a:pt x="774" y="1674"/>
                    </a:lnTo>
                    <a:lnTo>
                      <a:pt x="780" y="1705"/>
                    </a:lnTo>
                    <a:lnTo>
                      <a:pt x="791" y="1733"/>
                    </a:lnTo>
                    <a:lnTo>
                      <a:pt x="808" y="1761"/>
                    </a:lnTo>
                    <a:lnTo>
                      <a:pt x="829" y="1786"/>
                    </a:lnTo>
                    <a:lnTo>
                      <a:pt x="1152" y="2115"/>
                    </a:lnTo>
                    <a:lnTo>
                      <a:pt x="1176" y="2137"/>
                    </a:lnTo>
                    <a:lnTo>
                      <a:pt x="1204" y="2154"/>
                    </a:lnTo>
                    <a:lnTo>
                      <a:pt x="1232" y="2165"/>
                    </a:lnTo>
                    <a:lnTo>
                      <a:pt x="1262" y="2171"/>
                    </a:lnTo>
                    <a:lnTo>
                      <a:pt x="1292" y="2172"/>
                    </a:lnTo>
                    <a:lnTo>
                      <a:pt x="1321" y="2169"/>
                    </a:lnTo>
                    <a:lnTo>
                      <a:pt x="1349" y="2160"/>
                    </a:lnTo>
                    <a:lnTo>
                      <a:pt x="1375" y="2145"/>
                    </a:lnTo>
                    <a:lnTo>
                      <a:pt x="1398" y="2126"/>
                    </a:lnTo>
                    <a:lnTo>
                      <a:pt x="2483" y="1021"/>
                    </a:lnTo>
                    <a:lnTo>
                      <a:pt x="2502" y="998"/>
                    </a:lnTo>
                    <a:lnTo>
                      <a:pt x="2516" y="970"/>
                    </a:lnTo>
                    <a:lnTo>
                      <a:pt x="2525" y="942"/>
                    </a:lnTo>
                    <a:lnTo>
                      <a:pt x="2528" y="913"/>
                    </a:lnTo>
                    <a:lnTo>
                      <a:pt x="2527" y="882"/>
                    </a:lnTo>
                    <a:lnTo>
                      <a:pt x="2521" y="851"/>
                    </a:lnTo>
                    <a:lnTo>
                      <a:pt x="2510" y="822"/>
                    </a:lnTo>
                    <a:lnTo>
                      <a:pt x="2494" y="795"/>
                    </a:lnTo>
                    <a:lnTo>
                      <a:pt x="2473" y="770"/>
                    </a:lnTo>
                    <a:lnTo>
                      <a:pt x="2150" y="440"/>
                    </a:lnTo>
                    <a:lnTo>
                      <a:pt x="2124" y="419"/>
                    </a:lnTo>
                    <a:lnTo>
                      <a:pt x="2097" y="402"/>
                    </a:lnTo>
                    <a:lnTo>
                      <a:pt x="2068" y="391"/>
                    </a:lnTo>
                    <a:lnTo>
                      <a:pt x="2039" y="385"/>
                    </a:lnTo>
                    <a:lnTo>
                      <a:pt x="2009" y="384"/>
                    </a:lnTo>
                    <a:close/>
                    <a:moveTo>
                      <a:pt x="2107" y="0"/>
                    </a:moveTo>
                    <a:lnTo>
                      <a:pt x="2112" y="0"/>
                    </a:lnTo>
                    <a:lnTo>
                      <a:pt x="2153" y="2"/>
                    </a:lnTo>
                    <a:lnTo>
                      <a:pt x="2197" y="9"/>
                    </a:lnTo>
                    <a:lnTo>
                      <a:pt x="2239" y="22"/>
                    </a:lnTo>
                    <a:lnTo>
                      <a:pt x="2279" y="39"/>
                    </a:lnTo>
                    <a:lnTo>
                      <a:pt x="2319" y="60"/>
                    </a:lnTo>
                    <a:lnTo>
                      <a:pt x="2356" y="86"/>
                    </a:lnTo>
                    <a:lnTo>
                      <a:pt x="2390" y="118"/>
                    </a:lnTo>
                    <a:lnTo>
                      <a:pt x="2789" y="524"/>
                    </a:lnTo>
                    <a:lnTo>
                      <a:pt x="2820" y="560"/>
                    </a:lnTo>
                    <a:lnTo>
                      <a:pt x="2846" y="598"/>
                    </a:lnTo>
                    <a:lnTo>
                      <a:pt x="2867" y="638"/>
                    </a:lnTo>
                    <a:lnTo>
                      <a:pt x="2884" y="680"/>
                    </a:lnTo>
                    <a:lnTo>
                      <a:pt x="2896" y="723"/>
                    </a:lnTo>
                    <a:lnTo>
                      <a:pt x="2903" y="766"/>
                    </a:lnTo>
                    <a:lnTo>
                      <a:pt x="2905" y="810"/>
                    </a:lnTo>
                    <a:lnTo>
                      <a:pt x="2903" y="855"/>
                    </a:lnTo>
                    <a:lnTo>
                      <a:pt x="2896" y="899"/>
                    </a:lnTo>
                    <a:lnTo>
                      <a:pt x="2884" y="942"/>
                    </a:lnTo>
                    <a:lnTo>
                      <a:pt x="2867" y="984"/>
                    </a:lnTo>
                    <a:lnTo>
                      <a:pt x="2846" y="1024"/>
                    </a:lnTo>
                    <a:lnTo>
                      <a:pt x="2820" y="1061"/>
                    </a:lnTo>
                    <a:lnTo>
                      <a:pt x="2789" y="1096"/>
                    </a:lnTo>
                    <a:lnTo>
                      <a:pt x="1339" y="2574"/>
                    </a:lnTo>
                    <a:lnTo>
                      <a:pt x="1304" y="2606"/>
                    </a:lnTo>
                    <a:lnTo>
                      <a:pt x="1266" y="2632"/>
                    </a:lnTo>
                    <a:lnTo>
                      <a:pt x="1226" y="2653"/>
                    </a:lnTo>
                    <a:lnTo>
                      <a:pt x="1185" y="2670"/>
                    </a:lnTo>
                    <a:lnTo>
                      <a:pt x="1143" y="2683"/>
                    </a:lnTo>
                    <a:lnTo>
                      <a:pt x="1098" y="2690"/>
                    </a:lnTo>
                    <a:lnTo>
                      <a:pt x="1055" y="2692"/>
                    </a:lnTo>
                    <a:lnTo>
                      <a:pt x="1010" y="2689"/>
                    </a:lnTo>
                    <a:lnTo>
                      <a:pt x="967" y="2681"/>
                    </a:lnTo>
                    <a:lnTo>
                      <a:pt x="923" y="2668"/>
                    </a:lnTo>
                    <a:lnTo>
                      <a:pt x="101" y="2960"/>
                    </a:lnTo>
                    <a:lnTo>
                      <a:pt x="87" y="2961"/>
                    </a:lnTo>
                    <a:lnTo>
                      <a:pt x="70" y="2956"/>
                    </a:lnTo>
                    <a:lnTo>
                      <a:pt x="55" y="2947"/>
                    </a:lnTo>
                    <a:lnTo>
                      <a:pt x="38" y="2936"/>
                    </a:lnTo>
                    <a:lnTo>
                      <a:pt x="25" y="2921"/>
                    </a:lnTo>
                    <a:lnTo>
                      <a:pt x="12" y="2904"/>
                    </a:lnTo>
                    <a:lnTo>
                      <a:pt x="4" y="2888"/>
                    </a:lnTo>
                    <a:lnTo>
                      <a:pt x="0" y="2871"/>
                    </a:lnTo>
                    <a:lnTo>
                      <a:pt x="2" y="2857"/>
                    </a:lnTo>
                    <a:lnTo>
                      <a:pt x="288" y="2021"/>
                    </a:lnTo>
                    <a:lnTo>
                      <a:pt x="275" y="1977"/>
                    </a:lnTo>
                    <a:lnTo>
                      <a:pt x="267" y="1933"/>
                    </a:lnTo>
                    <a:lnTo>
                      <a:pt x="264" y="1887"/>
                    </a:lnTo>
                    <a:lnTo>
                      <a:pt x="265" y="1842"/>
                    </a:lnTo>
                    <a:lnTo>
                      <a:pt x="272" y="1798"/>
                    </a:lnTo>
                    <a:lnTo>
                      <a:pt x="284" y="1753"/>
                    </a:lnTo>
                    <a:lnTo>
                      <a:pt x="300" y="1711"/>
                    </a:lnTo>
                    <a:lnTo>
                      <a:pt x="322" y="1671"/>
                    </a:lnTo>
                    <a:lnTo>
                      <a:pt x="348" y="1632"/>
                    </a:lnTo>
                    <a:lnTo>
                      <a:pt x="379" y="1596"/>
                    </a:lnTo>
                    <a:lnTo>
                      <a:pt x="1828" y="118"/>
                    </a:lnTo>
                    <a:lnTo>
                      <a:pt x="1863" y="86"/>
                    </a:lnTo>
                    <a:lnTo>
                      <a:pt x="1900" y="60"/>
                    </a:lnTo>
                    <a:lnTo>
                      <a:pt x="1939" y="39"/>
                    </a:lnTo>
                    <a:lnTo>
                      <a:pt x="1980" y="22"/>
                    </a:lnTo>
                    <a:lnTo>
                      <a:pt x="2023" y="9"/>
                    </a:lnTo>
                    <a:lnTo>
                      <a:pt x="2066" y="2"/>
                    </a:lnTo>
                    <a:lnTo>
                      <a:pt x="2107"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sp>
            <p:nvSpPr>
              <p:cNvPr id="32" name="Rectangle 31">
                <a:extLst>
                  <a:ext uri="{FF2B5EF4-FFF2-40B4-BE49-F238E27FC236}">
                    <a16:creationId xmlns:a16="http://schemas.microsoft.com/office/drawing/2014/main" id="{AC9EE08E-6422-5EF2-978D-9B56294C50ED}"/>
                  </a:ext>
                </a:extLst>
              </p:cNvPr>
              <p:cNvSpPr>
                <a:spLocks noChangeArrowheads="1"/>
              </p:cNvSpPr>
              <p:nvPr/>
            </p:nvSpPr>
            <p:spPr bwMode="auto">
              <a:xfrm>
                <a:off x="3295" y="2410"/>
                <a:ext cx="340" cy="46"/>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grpSp>
      </p:grpSp>
    </p:spTree>
    <p:extLst>
      <p:ext uri="{BB962C8B-B14F-4D97-AF65-F5344CB8AC3E}">
        <p14:creationId xmlns:p14="http://schemas.microsoft.com/office/powerpoint/2010/main" val="2967263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2" name="TextBox 1">
            <a:extLst>
              <a:ext uri="{FF2B5EF4-FFF2-40B4-BE49-F238E27FC236}">
                <a16:creationId xmlns:a16="http://schemas.microsoft.com/office/drawing/2014/main" id="{39E502E5-FAEC-4FBE-333C-EBEDA36CB089}"/>
              </a:ext>
            </a:extLst>
          </p:cNvPr>
          <p:cNvSpPr txBox="1"/>
          <p:nvPr/>
        </p:nvSpPr>
        <p:spPr>
          <a:xfrm>
            <a:off x="3041073" y="428773"/>
            <a:ext cx="8783782" cy="830997"/>
          </a:xfrm>
          <a:prstGeom prst="rect">
            <a:avLst/>
          </a:prstGeom>
          <a:noFill/>
        </p:spPr>
        <p:txBody>
          <a:bodyPr wrap="square" rtlCol="0">
            <a:spAutoFit/>
          </a:bodyPr>
          <a:lstStyle/>
          <a:p>
            <a:r>
              <a:rPr lang="en-US" sz="2400" b="1" dirty="0">
                <a:solidFill>
                  <a:schemeClr val="tx1">
                    <a:lumMod val="75000"/>
                  </a:schemeClr>
                </a:solidFill>
                <a:latin typeface="Montserrat" panose="00000500000000000000" pitchFamily="2" charset="0"/>
              </a:rPr>
              <a:t>Las </a:t>
            </a:r>
            <a:r>
              <a:rPr lang="en-US" sz="2400" b="1" dirty="0" err="1">
                <a:solidFill>
                  <a:schemeClr val="tx1">
                    <a:lumMod val="75000"/>
                  </a:schemeClr>
                </a:solidFill>
                <a:latin typeface="Montserrat" panose="00000500000000000000" pitchFamily="2" charset="0"/>
              </a:rPr>
              <a:t>escuelas</a:t>
            </a:r>
            <a:r>
              <a:rPr lang="en-US" sz="2400" b="1" dirty="0">
                <a:solidFill>
                  <a:schemeClr val="tx1">
                    <a:lumMod val="75000"/>
                  </a:schemeClr>
                </a:solidFill>
                <a:latin typeface="Montserrat" panose="00000500000000000000" pitchFamily="2" charset="0"/>
              </a:rPr>
              <a:t> con </a:t>
            </a:r>
            <a:r>
              <a:rPr lang="en-US" sz="2400" b="1" dirty="0" err="1">
                <a:solidFill>
                  <a:schemeClr val="tx1">
                    <a:lumMod val="75000"/>
                  </a:schemeClr>
                </a:solidFill>
                <a:latin typeface="Montserrat" panose="00000500000000000000" pitchFamily="2" charset="0"/>
              </a:rPr>
              <a:t>interés</a:t>
            </a:r>
            <a:r>
              <a:rPr lang="en-US" sz="2400" b="1" dirty="0">
                <a:solidFill>
                  <a:schemeClr val="tx1">
                    <a:lumMod val="75000"/>
                  </a:schemeClr>
                </a:solidFill>
                <a:latin typeface="Montserrat" panose="00000500000000000000" pitchFamily="2" charset="0"/>
              </a:rPr>
              <a:t> de </a:t>
            </a:r>
            <a:r>
              <a:rPr lang="en-US" sz="2400" b="1" dirty="0" err="1">
                <a:solidFill>
                  <a:schemeClr val="tx1">
                    <a:lumMod val="75000"/>
                  </a:schemeClr>
                </a:solidFill>
                <a:latin typeface="Montserrat" panose="00000500000000000000" pitchFamily="2" charset="0"/>
              </a:rPr>
              <a:t>participar</a:t>
            </a:r>
            <a:r>
              <a:rPr lang="en-US" sz="2400" b="1" dirty="0">
                <a:solidFill>
                  <a:schemeClr val="tx1">
                    <a:lumMod val="75000"/>
                  </a:schemeClr>
                </a:solidFill>
                <a:latin typeface="Montserrat" panose="00000500000000000000" pitchFamily="2" charset="0"/>
              </a:rPr>
              <a:t> del </a:t>
            </a:r>
            <a:r>
              <a:rPr lang="en-US" sz="2400" b="1" dirty="0" err="1">
                <a:solidFill>
                  <a:schemeClr val="tx1">
                    <a:lumMod val="75000"/>
                  </a:schemeClr>
                </a:solidFill>
                <a:latin typeface="Montserrat" panose="00000500000000000000" pitchFamily="2" charset="0"/>
              </a:rPr>
              <a:t>Programa</a:t>
            </a:r>
            <a:r>
              <a:rPr lang="en-US" sz="2400" b="1" dirty="0">
                <a:solidFill>
                  <a:schemeClr val="tx1">
                    <a:lumMod val="75000"/>
                  </a:schemeClr>
                </a:solidFill>
                <a:latin typeface="Montserrat" panose="00000500000000000000" pitchFamily="2" charset="0"/>
              </a:rPr>
              <a:t> </a:t>
            </a:r>
            <a:r>
              <a:rPr lang="en-US" sz="2400" b="1" dirty="0" err="1">
                <a:solidFill>
                  <a:schemeClr val="tx1">
                    <a:lumMod val="75000"/>
                  </a:schemeClr>
                </a:solidFill>
                <a:latin typeface="Montserrat" panose="00000500000000000000" pitchFamily="2" charset="0"/>
              </a:rPr>
              <a:t>Título</a:t>
            </a:r>
            <a:r>
              <a:rPr lang="en-US" sz="2400" b="1" dirty="0">
                <a:solidFill>
                  <a:schemeClr val="tx1">
                    <a:lumMod val="75000"/>
                  </a:schemeClr>
                </a:solidFill>
                <a:latin typeface="Montserrat" panose="00000500000000000000" pitchFamily="2" charset="0"/>
              </a:rPr>
              <a:t> IV </a:t>
            </a:r>
            <a:r>
              <a:rPr lang="en-US" sz="2400" b="1" dirty="0" err="1">
                <a:solidFill>
                  <a:schemeClr val="tx1">
                    <a:lumMod val="75000"/>
                  </a:schemeClr>
                </a:solidFill>
                <a:latin typeface="Montserrat" panose="00000500000000000000" pitchFamily="2" charset="0"/>
              </a:rPr>
              <a:t>Parte</a:t>
            </a:r>
            <a:r>
              <a:rPr lang="en-US" sz="2400" b="1" dirty="0">
                <a:solidFill>
                  <a:schemeClr val="tx1">
                    <a:lumMod val="75000"/>
                  </a:schemeClr>
                </a:solidFill>
                <a:latin typeface="Montserrat" panose="00000500000000000000" pitchFamily="2" charset="0"/>
              </a:rPr>
              <a:t> A </a:t>
            </a:r>
            <a:r>
              <a:rPr lang="en-US" sz="2400" b="1" dirty="0" err="1">
                <a:solidFill>
                  <a:schemeClr val="tx1">
                    <a:lumMod val="75000"/>
                  </a:schemeClr>
                </a:solidFill>
                <a:latin typeface="Montserrat" panose="00000500000000000000" pitchFamily="2" charset="0"/>
              </a:rPr>
              <a:t>deben</a:t>
            </a:r>
            <a:r>
              <a:rPr lang="en-US" sz="2400" b="1" dirty="0">
                <a:solidFill>
                  <a:schemeClr val="tx1">
                    <a:lumMod val="75000"/>
                  </a:schemeClr>
                </a:solidFill>
                <a:latin typeface="Montserrat" panose="00000500000000000000" pitchFamily="2" charset="0"/>
              </a:rPr>
              <a:t>:</a:t>
            </a:r>
            <a:endParaRPr lang="en-US" sz="2400" dirty="0">
              <a:solidFill>
                <a:schemeClr val="tx1">
                  <a:lumMod val="75000"/>
                </a:schemeClr>
              </a:solidFill>
              <a:latin typeface="Montserrat" panose="00000500000000000000" pitchFamily="2" charset="0"/>
            </a:endParaRPr>
          </a:p>
        </p:txBody>
      </p:sp>
      <p:grpSp>
        <p:nvGrpSpPr>
          <p:cNvPr id="3" name="Group 2">
            <a:extLst>
              <a:ext uri="{FF2B5EF4-FFF2-40B4-BE49-F238E27FC236}">
                <a16:creationId xmlns:a16="http://schemas.microsoft.com/office/drawing/2014/main" id="{634C25FC-56C9-D788-F187-C307275B6A60}"/>
              </a:ext>
            </a:extLst>
          </p:cNvPr>
          <p:cNvGrpSpPr/>
          <p:nvPr/>
        </p:nvGrpSpPr>
        <p:grpSpPr>
          <a:xfrm>
            <a:off x="4817396" y="1673249"/>
            <a:ext cx="3272339" cy="5131832"/>
            <a:chOff x="4749196" y="1734794"/>
            <a:chExt cx="3272339" cy="5131832"/>
          </a:xfrm>
        </p:grpSpPr>
        <p:sp>
          <p:nvSpPr>
            <p:cNvPr id="4" name="Freeform 3">
              <a:extLst>
                <a:ext uri="{FF2B5EF4-FFF2-40B4-BE49-F238E27FC236}">
                  <a16:creationId xmlns:a16="http://schemas.microsoft.com/office/drawing/2014/main" id="{CA984E43-26DB-4C2E-D995-AB51FBAEEFC1}"/>
                </a:ext>
              </a:extLst>
            </p:cNvPr>
            <p:cNvSpPr>
              <a:spLocks/>
            </p:cNvSpPr>
            <p:nvPr/>
          </p:nvSpPr>
          <p:spPr bwMode="auto">
            <a:xfrm>
              <a:off x="4918656" y="3493000"/>
              <a:ext cx="2053003" cy="2074430"/>
            </a:xfrm>
            <a:custGeom>
              <a:avLst/>
              <a:gdLst>
                <a:gd name="T0" fmla="*/ 12 w 303"/>
                <a:gd name="T1" fmla="*/ 13 h 307"/>
                <a:gd name="T2" fmla="*/ 12 w 303"/>
                <a:gd name="T3" fmla="*/ 13 h 307"/>
                <a:gd name="T4" fmla="*/ 13 w 303"/>
                <a:gd name="T5" fmla="*/ 60 h 307"/>
                <a:gd name="T6" fmla="*/ 244 w 303"/>
                <a:gd name="T7" fmla="*/ 294 h 307"/>
                <a:gd name="T8" fmla="*/ 291 w 303"/>
                <a:gd name="T9" fmla="*/ 294 h 307"/>
                <a:gd name="T10" fmla="*/ 291 w 303"/>
                <a:gd name="T11" fmla="*/ 294 h 307"/>
                <a:gd name="T12" fmla="*/ 290 w 303"/>
                <a:gd name="T13" fmla="*/ 248 h 307"/>
                <a:gd name="T14" fmla="*/ 59 w 303"/>
                <a:gd name="T15" fmla="*/ 13 h 307"/>
                <a:gd name="T16" fmla="*/ 12 w 303"/>
                <a:gd name="T17" fmla="*/ 1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307">
                  <a:moveTo>
                    <a:pt x="12" y="13"/>
                  </a:moveTo>
                  <a:cubicBezTo>
                    <a:pt x="12" y="13"/>
                    <a:pt x="12" y="13"/>
                    <a:pt x="12" y="13"/>
                  </a:cubicBezTo>
                  <a:cubicBezTo>
                    <a:pt x="0" y="26"/>
                    <a:pt x="0" y="47"/>
                    <a:pt x="13" y="60"/>
                  </a:cubicBezTo>
                  <a:cubicBezTo>
                    <a:pt x="244" y="294"/>
                    <a:pt x="244" y="294"/>
                    <a:pt x="244" y="294"/>
                  </a:cubicBezTo>
                  <a:cubicBezTo>
                    <a:pt x="257" y="307"/>
                    <a:pt x="278" y="307"/>
                    <a:pt x="291" y="294"/>
                  </a:cubicBezTo>
                  <a:cubicBezTo>
                    <a:pt x="291" y="294"/>
                    <a:pt x="291" y="294"/>
                    <a:pt x="291" y="294"/>
                  </a:cubicBezTo>
                  <a:cubicBezTo>
                    <a:pt x="303" y="281"/>
                    <a:pt x="303" y="261"/>
                    <a:pt x="290" y="248"/>
                  </a:cubicBezTo>
                  <a:cubicBezTo>
                    <a:pt x="59" y="13"/>
                    <a:pt x="59" y="13"/>
                    <a:pt x="59" y="13"/>
                  </a:cubicBezTo>
                  <a:cubicBezTo>
                    <a:pt x="46" y="0"/>
                    <a:pt x="25" y="1"/>
                    <a:pt x="12" y="13"/>
                  </a:cubicBez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 name="Freeform 4">
              <a:extLst>
                <a:ext uri="{FF2B5EF4-FFF2-40B4-BE49-F238E27FC236}">
                  <a16:creationId xmlns:a16="http://schemas.microsoft.com/office/drawing/2014/main" id="{8E9212E7-36BC-03FD-1DD7-A2B4F431F7BE}"/>
                </a:ext>
              </a:extLst>
            </p:cNvPr>
            <p:cNvSpPr>
              <a:spLocks/>
            </p:cNvSpPr>
            <p:nvPr/>
          </p:nvSpPr>
          <p:spPr bwMode="auto">
            <a:xfrm>
              <a:off x="5534168" y="4161102"/>
              <a:ext cx="2243890" cy="2514636"/>
            </a:xfrm>
            <a:custGeom>
              <a:avLst/>
              <a:gdLst>
                <a:gd name="T0" fmla="*/ 1152 w 1152"/>
                <a:gd name="T1" fmla="*/ 1170 h 1291"/>
                <a:gd name="T2" fmla="*/ 533 w 1152"/>
                <a:gd name="T3" fmla="*/ 1291 h 1291"/>
                <a:gd name="T4" fmla="*/ 435 w 1152"/>
                <a:gd name="T5" fmla="*/ 805 h 1291"/>
                <a:gd name="T6" fmla="*/ 0 w 1152"/>
                <a:gd name="T7" fmla="*/ 177 h 1291"/>
                <a:gd name="T8" fmla="*/ 922 w 1152"/>
                <a:gd name="T9" fmla="*/ 0 h 1291"/>
                <a:gd name="T10" fmla="*/ 1152 w 1152"/>
                <a:gd name="T11" fmla="*/ 1170 h 1291"/>
              </a:gdLst>
              <a:ahLst/>
              <a:cxnLst>
                <a:cxn ang="0">
                  <a:pos x="T0" y="T1"/>
                </a:cxn>
                <a:cxn ang="0">
                  <a:pos x="T2" y="T3"/>
                </a:cxn>
                <a:cxn ang="0">
                  <a:pos x="T4" y="T5"/>
                </a:cxn>
                <a:cxn ang="0">
                  <a:pos x="T6" y="T7"/>
                </a:cxn>
                <a:cxn ang="0">
                  <a:pos x="T8" y="T9"/>
                </a:cxn>
                <a:cxn ang="0">
                  <a:pos x="T10" y="T11"/>
                </a:cxn>
              </a:cxnLst>
              <a:rect l="0" t="0" r="r" b="b"/>
              <a:pathLst>
                <a:path w="1152" h="1291">
                  <a:moveTo>
                    <a:pt x="1152" y="1170"/>
                  </a:moveTo>
                  <a:lnTo>
                    <a:pt x="533" y="1291"/>
                  </a:lnTo>
                  <a:lnTo>
                    <a:pt x="435" y="805"/>
                  </a:lnTo>
                  <a:lnTo>
                    <a:pt x="0" y="177"/>
                  </a:lnTo>
                  <a:lnTo>
                    <a:pt x="922" y="0"/>
                  </a:lnTo>
                  <a:lnTo>
                    <a:pt x="1152" y="1170"/>
                  </a:ln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 name="Freeform 5">
              <a:extLst>
                <a:ext uri="{FF2B5EF4-FFF2-40B4-BE49-F238E27FC236}">
                  <a16:creationId xmlns:a16="http://schemas.microsoft.com/office/drawing/2014/main" id="{4938D329-CEBE-4323-C712-4CDFF782808B}"/>
                </a:ext>
              </a:extLst>
            </p:cNvPr>
            <p:cNvSpPr>
              <a:spLocks/>
            </p:cNvSpPr>
            <p:nvPr/>
          </p:nvSpPr>
          <p:spPr bwMode="auto">
            <a:xfrm>
              <a:off x="4938134" y="4207850"/>
              <a:ext cx="2053003" cy="2076377"/>
            </a:xfrm>
            <a:custGeom>
              <a:avLst/>
              <a:gdLst>
                <a:gd name="T0" fmla="*/ 13 w 303"/>
                <a:gd name="T1" fmla="*/ 13 h 307"/>
                <a:gd name="T2" fmla="*/ 13 w 303"/>
                <a:gd name="T3" fmla="*/ 13 h 307"/>
                <a:gd name="T4" fmla="*/ 13 w 303"/>
                <a:gd name="T5" fmla="*/ 59 h 307"/>
                <a:gd name="T6" fmla="*/ 244 w 303"/>
                <a:gd name="T7" fmla="*/ 294 h 307"/>
                <a:gd name="T8" fmla="*/ 291 w 303"/>
                <a:gd name="T9" fmla="*/ 294 h 307"/>
                <a:gd name="T10" fmla="*/ 291 w 303"/>
                <a:gd name="T11" fmla="*/ 294 h 307"/>
                <a:gd name="T12" fmla="*/ 291 w 303"/>
                <a:gd name="T13" fmla="*/ 247 h 307"/>
                <a:gd name="T14" fmla="*/ 59 w 303"/>
                <a:gd name="T15" fmla="*/ 13 h 307"/>
                <a:gd name="T16" fmla="*/ 13 w 303"/>
                <a:gd name="T17" fmla="*/ 13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307">
                  <a:moveTo>
                    <a:pt x="13" y="13"/>
                  </a:moveTo>
                  <a:cubicBezTo>
                    <a:pt x="13" y="13"/>
                    <a:pt x="13" y="13"/>
                    <a:pt x="13" y="13"/>
                  </a:cubicBezTo>
                  <a:cubicBezTo>
                    <a:pt x="0" y="26"/>
                    <a:pt x="0" y="46"/>
                    <a:pt x="13" y="59"/>
                  </a:cubicBezTo>
                  <a:cubicBezTo>
                    <a:pt x="244" y="294"/>
                    <a:pt x="244" y="294"/>
                    <a:pt x="244" y="294"/>
                  </a:cubicBezTo>
                  <a:cubicBezTo>
                    <a:pt x="257" y="307"/>
                    <a:pt x="278" y="306"/>
                    <a:pt x="291" y="294"/>
                  </a:cubicBezTo>
                  <a:cubicBezTo>
                    <a:pt x="291" y="294"/>
                    <a:pt x="291" y="294"/>
                    <a:pt x="291" y="294"/>
                  </a:cubicBezTo>
                  <a:cubicBezTo>
                    <a:pt x="303" y="281"/>
                    <a:pt x="303" y="260"/>
                    <a:pt x="291" y="247"/>
                  </a:cubicBezTo>
                  <a:cubicBezTo>
                    <a:pt x="59" y="13"/>
                    <a:pt x="59" y="13"/>
                    <a:pt x="59" y="13"/>
                  </a:cubicBezTo>
                  <a:cubicBezTo>
                    <a:pt x="46" y="0"/>
                    <a:pt x="25"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 name="Freeform 6">
              <a:extLst>
                <a:ext uri="{FF2B5EF4-FFF2-40B4-BE49-F238E27FC236}">
                  <a16:creationId xmlns:a16="http://schemas.microsoft.com/office/drawing/2014/main" id="{2B0A7F1D-EC26-056F-9541-95AFD757C2AB}"/>
                </a:ext>
              </a:extLst>
            </p:cNvPr>
            <p:cNvSpPr>
              <a:spLocks/>
            </p:cNvSpPr>
            <p:nvPr/>
          </p:nvSpPr>
          <p:spPr bwMode="auto">
            <a:xfrm>
              <a:off x="4768674" y="2620376"/>
              <a:ext cx="2000413" cy="2014047"/>
            </a:xfrm>
            <a:custGeom>
              <a:avLst/>
              <a:gdLst>
                <a:gd name="T0" fmla="*/ 13 w 295"/>
                <a:gd name="T1" fmla="*/ 13 h 298"/>
                <a:gd name="T2" fmla="*/ 13 w 295"/>
                <a:gd name="T3" fmla="*/ 13 h 298"/>
                <a:gd name="T4" fmla="*/ 13 w 295"/>
                <a:gd name="T5" fmla="*/ 59 h 298"/>
                <a:gd name="T6" fmla="*/ 236 w 295"/>
                <a:gd name="T7" fmla="*/ 285 h 298"/>
                <a:gd name="T8" fmla="*/ 282 w 295"/>
                <a:gd name="T9" fmla="*/ 285 h 298"/>
                <a:gd name="T10" fmla="*/ 282 w 295"/>
                <a:gd name="T11" fmla="*/ 285 h 298"/>
                <a:gd name="T12" fmla="*/ 282 w 295"/>
                <a:gd name="T13" fmla="*/ 239 h 298"/>
                <a:gd name="T14" fmla="*/ 59 w 295"/>
                <a:gd name="T15" fmla="*/ 13 h 298"/>
                <a:gd name="T16" fmla="*/ 13 w 295"/>
                <a:gd name="T17" fmla="*/ 1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298">
                  <a:moveTo>
                    <a:pt x="13" y="13"/>
                  </a:moveTo>
                  <a:cubicBezTo>
                    <a:pt x="13" y="13"/>
                    <a:pt x="13" y="13"/>
                    <a:pt x="13" y="13"/>
                  </a:cubicBezTo>
                  <a:cubicBezTo>
                    <a:pt x="0" y="26"/>
                    <a:pt x="0" y="47"/>
                    <a:pt x="13" y="59"/>
                  </a:cubicBezTo>
                  <a:cubicBezTo>
                    <a:pt x="236" y="285"/>
                    <a:pt x="236" y="285"/>
                    <a:pt x="236" y="285"/>
                  </a:cubicBezTo>
                  <a:cubicBezTo>
                    <a:pt x="249" y="298"/>
                    <a:pt x="270" y="298"/>
                    <a:pt x="282" y="285"/>
                  </a:cubicBezTo>
                  <a:cubicBezTo>
                    <a:pt x="282" y="285"/>
                    <a:pt x="282" y="285"/>
                    <a:pt x="282" y="285"/>
                  </a:cubicBezTo>
                  <a:cubicBezTo>
                    <a:pt x="295" y="272"/>
                    <a:pt x="295" y="252"/>
                    <a:pt x="282" y="239"/>
                  </a:cubicBezTo>
                  <a:cubicBezTo>
                    <a:pt x="59" y="13"/>
                    <a:pt x="59" y="13"/>
                    <a:pt x="59" y="13"/>
                  </a:cubicBezTo>
                  <a:cubicBezTo>
                    <a:pt x="46" y="0"/>
                    <a:pt x="25"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4" name="Freeform 7">
              <a:extLst>
                <a:ext uri="{FF2B5EF4-FFF2-40B4-BE49-F238E27FC236}">
                  <a16:creationId xmlns:a16="http://schemas.microsoft.com/office/drawing/2014/main" id="{876879D9-ACF8-CB92-6633-3F2C6F05D654}"/>
                </a:ext>
              </a:extLst>
            </p:cNvPr>
            <p:cNvSpPr>
              <a:spLocks/>
            </p:cNvSpPr>
            <p:nvPr/>
          </p:nvSpPr>
          <p:spPr bwMode="auto">
            <a:xfrm>
              <a:off x="5941262" y="1788656"/>
              <a:ext cx="623303" cy="60383"/>
            </a:xfrm>
            <a:custGeom>
              <a:avLst/>
              <a:gdLst>
                <a:gd name="T0" fmla="*/ 88 w 92"/>
                <a:gd name="T1" fmla="*/ 0 h 9"/>
                <a:gd name="T2" fmla="*/ 4 w 92"/>
                <a:gd name="T3" fmla="*/ 0 h 9"/>
                <a:gd name="T4" fmla="*/ 0 w 92"/>
                <a:gd name="T5" fmla="*/ 5 h 9"/>
                <a:gd name="T6" fmla="*/ 0 w 92"/>
                <a:gd name="T7" fmla="*/ 5 h 9"/>
                <a:gd name="T8" fmla="*/ 4 w 92"/>
                <a:gd name="T9" fmla="*/ 9 h 9"/>
                <a:gd name="T10" fmla="*/ 88 w 92"/>
                <a:gd name="T11" fmla="*/ 9 h 9"/>
                <a:gd name="T12" fmla="*/ 92 w 92"/>
                <a:gd name="T13" fmla="*/ 5 h 9"/>
                <a:gd name="T14" fmla="*/ 92 w 92"/>
                <a:gd name="T15" fmla="*/ 5 h 9"/>
                <a:gd name="T16" fmla="*/ 88 w 9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9">
                  <a:moveTo>
                    <a:pt x="88" y="0"/>
                  </a:moveTo>
                  <a:cubicBezTo>
                    <a:pt x="4" y="0"/>
                    <a:pt x="4" y="0"/>
                    <a:pt x="4" y="0"/>
                  </a:cubicBezTo>
                  <a:cubicBezTo>
                    <a:pt x="2" y="0"/>
                    <a:pt x="0" y="2"/>
                    <a:pt x="0" y="5"/>
                  </a:cubicBezTo>
                  <a:cubicBezTo>
                    <a:pt x="0" y="5"/>
                    <a:pt x="0" y="5"/>
                    <a:pt x="0" y="5"/>
                  </a:cubicBezTo>
                  <a:cubicBezTo>
                    <a:pt x="0" y="7"/>
                    <a:pt x="2" y="9"/>
                    <a:pt x="4" y="9"/>
                  </a:cubicBezTo>
                  <a:cubicBezTo>
                    <a:pt x="88" y="9"/>
                    <a:pt x="88" y="9"/>
                    <a:pt x="88" y="9"/>
                  </a:cubicBezTo>
                  <a:cubicBezTo>
                    <a:pt x="90" y="9"/>
                    <a:pt x="92" y="7"/>
                    <a:pt x="92" y="5"/>
                  </a:cubicBezTo>
                  <a:cubicBezTo>
                    <a:pt x="92" y="5"/>
                    <a:pt x="92" y="5"/>
                    <a:pt x="92" y="5"/>
                  </a:cubicBezTo>
                  <a:cubicBezTo>
                    <a:pt x="92" y="2"/>
                    <a:pt x="90" y="0"/>
                    <a:pt x="88" y="0"/>
                  </a:cubicBez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5" name="Oval 14">
              <a:extLst>
                <a:ext uri="{FF2B5EF4-FFF2-40B4-BE49-F238E27FC236}">
                  <a16:creationId xmlns:a16="http://schemas.microsoft.com/office/drawing/2014/main" id="{E95238F2-4D07-134F-C07E-5F62190FDE83}"/>
                </a:ext>
              </a:extLst>
            </p:cNvPr>
            <p:cNvSpPr>
              <a:spLocks noChangeArrowheads="1"/>
            </p:cNvSpPr>
            <p:nvPr/>
          </p:nvSpPr>
          <p:spPr bwMode="auto">
            <a:xfrm>
              <a:off x="6159418" y="5115534"/>
              <a:ext cx="188939" cy="188939"/>
            </a:xfrm>
            <a:prstGeom prst="ellipse">
              <a:avLst/>
            </a:pr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6" name="Freeform 9">
              <a:extLst>
                <a:ext uri="{FF2B5EF4-FFF2-40B4-BE49-F238E27FC236}">
                  <a16:creationId xmlns:a16="http://schemas.microsoft.com/office/drawing/2014/main" id="{7759854B-A47F-566F-99AD-D79DB932BD6A}"/>
                </a:ext>
              </a:extLst>
            </p:cNvPr>
            <p:cNvSpPr>
              <a:spLocks/>
            </p:cNvSpPr>
            <p:nvPr/>
          </p:nvSpPr>
          <p:spPr bwMode="auto">
            <a:xfrm>
              <a:off x="6340565" y="6048541"/>
              <a:ext cx="1680970" cy="818085"/>
            </a:xfrm>
            <a:custGeom>
              <a:avLst/>
              <a:gdLst>
                <a:gd name="T0" fmla="*/ 783 w 863"/>
                <a:gd name="T1" fmla="*/ 0 h 420"/>
                <a:gd name="T2" fmla="*/ 0 w 863"/>
                <a:gd name="T3" fmla="*/ 152 h 420"/>
                <a:gd name="T4" fmla="*/ 53 w 863"/>
                <a:gd name="T5" fmla="*/ 420 h 420"/>
                <a:gd name="T6" fmla="*/ 863 w 863"/>
                <a:gd name="T7" fmla="*/ 420 h 420"/>
                <a:gd name="T8" fmla="*/ 783 w 863"/>
                <a:gd name="T9" fmla="*/ 0 h 420"/>
              </a:gdLst>
              <a:ahLst/>
              <a:cxnLst>
                <a:cxn ang="0">
                  <a:pos x="T0" y="T1"/>
                </a:cxn>
                <a:cxn ang="0">
                  <a:pos x="T2" y="T3"/>
                </a:cxn>
                <a:cxn ang="0">
                  <a:pos x="T4" y="T5"/>
                </a:cxn>
                <a:cxn ang="0">
                  <a:pos x="T6" y="T7"/>
                </a:cxn>
                <a:cxn ang="0">
                  <a:pos x="T8" y="T9"/>
                </a:cxn>
              </a:cxnLst>
              <a:rect l="0" t="0" r="r" b="b"/>
              <a:pathLst>
                <a:path w="863" h="420">
                  <a:moveTo>
                    <a:pt x="783" y="0"/>
                  </a:moveTo>
                  <a:lnTo>
                    <a:pt x="0" y="152"/>
                  </a:lnTo>
                  <a:lnTo>
                    <a:pt x="53" y="420"/>
                  </a:lnTo>
                  <a:lnTo>
                    <a:pt x="863" y="420"/>
                  </a:lnTo>
                  <a:lnTo>
                    <a:pt x="783" y="0"/>
                  </a:lnTo>
                  <a:close/>
                </a:path>
              </a:pathLst>
            </a:custGeom>
            <a:solidFill>
              <a:schemeClr val="tx1">
                <a:lumMod val="65000"/>
                <a:lumOff val="3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10">
              <a:extLst>
                <a:ext uri="{FF2B5EF4-FFF2-40B4-BE49-F238E27FC236}">
                  <a16:creationId xmlns:a16="http://schemas.microsoft.com/office/drawing/2014/main" id="{CE750596-A922-59CA-81A5-F3A1A96CB3B7}"/>
                </a:ext>
              </a:extLst>
            </p:cNvPr>
            <p:cNvSpPr>
              <a:spLocks/>
            </p:cNvSpPr>
            <p:nvPr/>
          </p:nvSpPr>
          <p:spPr bwMode="auto">
            <a:xfrm>
              <a:off x="7072946" y="3337174"/>
              <a:ext cx="617460" cy="2216620"/>
            </a:xfrm>
            <a:custGeom>
              <a:avLst/>
              <a:gdLst>
                <a:gd name="T0" fmla="*/ 55 w 91"/>
                <a:gd name="T1" fmla="*/ 323 h 328"/>
                <a:gd name="T2" fmla="*/ 32 w 91"/>
                <a:gd name="T3" fmla="*/ 328 h 328"/>
                <a:gd name="T4" fmla="*/ 29 w 91"/>
                <a:gd name="T5" fmla="*/ 299 h 328"/>
                <a:gd name="T6" fmla="*/ 5 w 91"/>
                <a:gd name="T7" fmla="*/ 70 h 328"/>
                <a:gd name="T8" fmla="*/ 44 w 91"/>
                <a:gd name="T9" fmla="*/ 8 h 328"/>
                <a:gd name="T10" fmla="*/ 61 w 91"/>
                <a:gd name="T11" fmla="*/ 12 h 328"/>
                <a:gd name="T12" fmla="*/ 89 w 91"/>
                <a:gd name="T13" fmla="*/ 275 h 328"/>
                <a:gd name="T14" fmla="*/ 55 w 91"/>
                <a:gd name="T15" fmla="*/ 323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 h="328">
                  <a:moveTo>
                    <a:pt x="55" y="323"/>
                  </a:moveTo>
                  <a:cubicBezTo>
                    <a:pt x="32" y="328"/>
                    <a:pt x="32" y="328"/>
                    <a:pt x="32" y="328"/>
                  </a:cubicBezTo>
                  <a:cubicBezTo>
                    <a:pt x="29" y="299"/>
                    <a:pt x="29" y="299"/>
                    <a:pt x="29" y="299"/>
                  </a:cubicBezTo>
                  <a:cubicBezTo>
                    <a:pt x="5" y="70"/>
                    <a:pt x="5" y="70"/>
                    <a:pt x="5" y="70"/>
                  </a:cubicBezTo>
                  <a:cubicBezTo>
                    <a:pt x="0" y="31"/>
                    <a:pt x="20" y="15"/>
                    <a:pt x="44" y="8"/>
                  </a:cubicBezTo>
                  <a:cubicBezTo>
                    <a:pt x="56" y="3"/>
                    <a:pt x="60" y="0"/>
                    <a:pt x="61" y="12"/>
                  </a:cubicBezTo>
                  <a:cubicBezTo>
                    <a:pt x="89" y="275"/>
                    <a:pt x="89" y="275"/>
                    <a:pt x="89" y="275"/>
                  </a:cubicBezTo>
                  <a:cubicBezTo>
                    <a:pt x="91" y="297"/>
                    <a:pt x="76" y="319"/>
                    <a:pt x="55" y="323"/>
                  </a:cubicBez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8" name="Freeform 11">
              <a:extLst>
                <a:ext uri="{FF2B5EF4-FFF2-40B4-BE49-F238E27FC236}">
                  <a16:creationId xmlns:a16="http://schemas.microsoft.com/office/drawing/2014/main" id="{54F880DB-1978-E733-F08F-A3139AEDC227}"/>
                </a:ext>
              </a:extLst>
            </p:cNvPr>
            <p:cNvSpPr>
              <a:spLocks/>
            </p:cNvSpPr>
            <p:nvPr/>
          </p:nvSpPr>
          <p:spPr bwMode="auto">
            <a:xfrm>
              <a:off x="7392388" y="3343017"/>
              <a:ext cx="128556" cy="379826"/>
            </a:xfrm>
            <a:custGeom>
              <a:avLst/>
              <a:gdLst>
                <a:gd name="T0" fmla="*/ 3 w 19"/>
                <a:gd name="T1" fmla="*/ 5 h 56"/>
                <a:gd name="T2" fmla="*/ 13 w 19"/>
                <a:gd name="T3" fmla="*/ 8 h 56"/>
                <a:gd name="T4" fmla="*/ 19 w 19"/>
                <a:gd name="T5" fmla="*/ 56 h 56"/>
                <a:gd name="T6" fmla="*/ 3 w 19"/>
                <a:gd name="T7" fmla="*/ 5 h 56"/>
              </a:gdLst>
              <a:ahLst/>
              <a:cxnLst>
                <a:cxn ang="0">
                  <a:pos x="T0" y="T1"/>
                </a:cxn>
                <a:cxn ang="0">
                  <a:pos x="T2" y="T3"/>
                </a:cxn>
                <a:cxn ang="0">
                  <a:pos x="T4" y="T5"/>
                </a:cxn>
                <a:cxn ang="0">
                  <a:pos x="T6" y="T7"/>
                </a:cxn>
              </a:cxnLst>
              <a:rect l="0" t="0" r="r" b="b"/>
              <a:pathLst>
                <a:path w="19" h="56">
                  <a:moveTo>
                    <a:pt x="3" y="5"/>
                  </a:moveTo>
                  <a:cubicBezTo>
                    <a:pt x="11" y="3"/>
                    <a:pt x="13" y="0"/>
                    <a:pt x="13" y="8"/>
                  </a:cubicBezTo>
                  <a:cubicBezTo>
                    <a:pt x="19" y="56"/>
                    <a:pt x="19" y="56"/>
                    <a:pt x="19" y="56"/>
                  </a:cubicBezTo>
                  <a:cubicBezTo>
                    <a:pt x="0" y="54"/>
                    <a:pt x="1" y="24"/>
                    <a:pt x="3" y="5"/>
                  </a:cubicBezTo>
                  <a:close/>
                </a:path>
              </a:pathLst>
            </a:custGeom>
            <a:solidFill>
              <a:srgbClr val="FFE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9" name="Freeform 12">
              <a:extLst>
                <a:ext uri="{FF2B5EF4-FFF2-40B4-BE49-F238E27FC236}">
                  <a16:creationId xmlns:a16="http://schemas.microsoft.com/office/drawing/2014/main" id="{54CB1EDB-E53C-1A82-7994-2182E46278EE}"/>
                </a:ext>
              </a:extLst>
            </p:cNvPr>
            <p:cNvSpPr>
              <a:spLocks/>
            </p:cNvSpPr>
            <p:nvPr/>
          </p:nvSpPr>
          <p:spPr bwMode="auto">
            <a:xfrm>
              <a:off x="7012564" y="6048541"/>
              <a:ext cx="1008971" cy="818085"/>
            </a:xfrm>
            <a:custGeom>
              <a:avLst/>
              <a:gdLst>
                <a:gd name="T0" fmla="*/ 25 w 149"/>
                <a:gd name="T1" fmla="*/ 121 h 121"/>
                <a:gd name="T2" fmla="*/ 149 w 149"/>
                <a:gd name="T3" fmla="*/ 121 h 121"/>
                <a:gd name="T4" fmla="*/ 126 w 149"/>
                <a:gd name="T5" fmla="*/ 0 h 121"/>
                <a:gd name="T6" fmla="*/ 0 w 149"/>
                <a:gd name="T7" fmla="*/ 24 h 121"/>
                <a:gd name="T8" fmla="*/ 25 w 149"/>
                <a:gd name="T9" fmla="*/ 121 h 121"/>
              </a:gdLst>
              <a:ahLst/>
              <a:cxnLst>
                <a:cxn ang="0">
                  <a:pos x="T0" y="T1"/>
                </a:cxn>
                <a:cxn ang="0">
                  <a:pos x="T2" y="T3"/>
                </a:cxn>
                <a:cxn ang="0">
                  <a:pos x="T4" y="T5"/>
                </a:cxn>
                <a:cxn ang="0">
                  <a:pos x="T6" y="T7"/>
                </a:cxn>
                <a:cxn ang="0">
                  <a:pos x="T8" y="T9"/>
                </a:cxn>
              </a:cxnLst>
              <a:rect l="0" t="0" r="r" b="b"/>
              <a:pathLst>
                <a:path w="149" h="121">
                  <a:moveTo>
                    <a:pt x="25" y="121"/>
                  </a:moveTo>
                  <a:cubicBezTo>
                    <a:pt x="149" y="121"/>
                    <a:pt x="149" y="121"/>
                    <a:pt x="149" y="121"/>
                  </a:cubicBezTo>
                  <a:cubicBezTo>
                    <a:pt x="126" y="0"/>
                    <a:pt x="126" y="0"/>
                    <a:pt x="126" y="0"/>
                  </a:cubicBezTo>
                  <a:cubicBezTo>
                    <a:pt x="0" y="24"/>
                    <a:pt x="0" y="24"/>
                    <a:pt x="0" y="24"/>
                  </a:cubicBezTo>
                  <a:cubicBezTo>
                    <a:pt x="7" y="49"/>
                    <a:pt x="17" y="89"/>
                    <a:pt x="25" y="12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5">
              <a:extLst>
                <a:ext uri="{FF2B5EF4-FFF2-40B4-BE49-F238E27FC236}">
                  <a16:creationId xmlns:a16="http://schemas.microsoft.com/office/drawing/2014/main" id="{BCFE943C-0D59-0FFA-047E-5A4942EC299E}"/>
                </a:ext>
              </a:extLst>
            </p:cNvPr>
            <p:cNvSpPr>
              <a:spLocks/>
            </p:cNvSpPr>
            <p:nvPr/>
          </p:nvSpPr>
          <p:spPr bwMode="auto">
            <a:xfrm>
              <a:off x="5290691" y="1734794"/>
              <a:ext cx="1998393" cy="3719335"/>
            </a:xfrm>
            <a:custGeom>
              <a:avLst/>
              <a:gdLst>
                <a:gd name="T0" fmla="*/ 1012 w 1012"/>
                <a:gd name="T1" fmla="*/ 1801 h 1881"/>
                <a:gd name="T2" fmla="*/ 945 w 1012"/>
                <a:gd name="T3" fmla="*/ 1881 h 1881"/>
                <a:gd name="T4" fmla="*/ 67 w 1012"/>
                <a:gd name="T5" fmla="*/ 1881 h 1881"/>
                <a:gd name="T6" fmla="*/ 0 w 1012"/>
                <a:gd name="T7" fmla="*/ 1801 h 1881"/>
                <a:gd name="T8" fmla="*/ 0 w 1012"/>
                <a:gd name="T9" fmla="*/ 80 h 1881"/>
                <a:gd name="T10" fmla="*/ 67 w 1012"/>
                <a:gd name="T11" fmla="*/ 0 h 1881"/>
                <a:gd name="T12" fmla="*/ 945 w 1012"/>
                <a:gd name="T13" fmla="*/ 0 h 1881"/>
                <a:gd name="T14" fmla="*/ 1012 w 1012"/>
                <a:gd name="T15" fmla="*/ 80 h 1881"/>
                <a:gd name="T16" fmla="*/ 1012 w 1012"/>
                <a:gd name="T17" fmla="*/ 1801 h 1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2" h="1881">
                  <a:moveTo>
                    <a:pt x="1012" y="1801"/>
                  </a:moveTo>
                  <a:cubicBezTo>
                    <a:pt x="1012" y="1845"/>
                    <a:pt x="982" y="1881"/>
                    <a:pt x="945" y="1881"/>
                  </a:cubicBezTo>
                  <a:cubicBezTo>
                    <a:pt x="67" y="1881"/>
                    <a:pt x="67" y="1881"/>
                    <a:pt x="67" y="1881"/>
                  </a:cubicBezTo>
                  <a:cubicBezTo>
                    <a:pt x="30" y="1881"/>
                    <a:pt x="0" y="1845"/>
                    <a:pt x="0" y="1801"/>
                  </a:cubicBezTo>
                  <a:cubicBezTo>
                    <a:pt x="0" y="80"/>
                    <a:pt x="0" y="80"/>
                    <a:pt x="0" y="80"/>
                  </a:cubicBezTo>
                  <a:cubicBezTo>
                    <a:pt x="0" y="36"/>
                    <a:pt x="30" y="0"/>
                    <a:pt x="67" y="0"/>
                  </a:cubicBezTo>
                  <a:cubicBezTo>
                    <a:pt x="945" y="0"/>
                    <a:pt x="945" y="0"/>
                    <a:pt x="945" y="0"/>
                  </a:cubicBezTo>
                  <a:cubicBezTo>
                    <a:pt x="982" y="0"/>
                    <a:pt x="1012" y="36"/>
                    <a:pt x="1012" y="80"/>
                  </a:cubicBezTo>
                  <a:lnTo>
                    <a:pt x="1012" y="1801"/>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6">
              <a:extLst>
                <a:ext uri="{FF2B5EF4-FFF2-40B4-BE49-F238E27FC236}">
                  <a16:creationId xmlns:a16="http://schemas.microsoft.com/office/drawing/2014/main" id="{E8705146-54E7-A262-E8D8-3F60FAE8D362}"/>
                </a:ext>
              </a:extLst>
            </p:cNvPr>
            <p:cNvSpPr>
              <a:spLocks noChangeArrowheads="1"/>
            </p:cNvSpPr>
            <p:nvPr/>
          </p:nvSpPr>
          <p:spPr bwMode="auto">
            <a:xfrm>
              <a:off x="5387833" y="2046164"/>
              <a:ext cx="1814676" cy="2924477"/>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ABEF5343-60DB-390E-6179-B5840A41DFA3}"/>
                </a:ext>
              </a:extLst>
            </p:cNvPr>
            <p:cNvSpPr>
              <a:spLocks/>
            </p:cNvSpPr>
            <p:nvPr/>
          </p:nvSpPr>
          <p:spPr bwMode="auto">
            <a:xfrm>
              <a:off x="5387833" y="2046164"/>
              <a:ext cx="1814676" cy="2924477"/>
            </a:xfrm>
            <a:custGeom>
              <a:avLst/>
              <a:gdLst>
                <a:gd name="T0" fmla="*/ 968 w 968"/>
                <a:gd name="T1" fmla="*/ 0 h 1560"/>
                <a:gd name="T2" fmla="*/ 0 w 968"/>
                <a:gd name="T3" fmla="*/ 0 h 1560"/>
                <a:gd name="T4" fmla="*/ 0 w 968"/>
                <a:gd name="T5" fmla="*/ 1560 h 1560"/>
                <a:gd name="T6" fmla="*/ 968 w 968"/>
                <a:gd name="T7" fmla="*/ 0 h 1560"/>
              </a:gdLst>
              <a:ahLst/>
              <a:cxnLst>
                <a:cxn ang="0">
                  <a:pos x="T0" y="T1"/>
                </a:cxn>
                <a:cxn ang="0">
                  <a:pos x="T2" y="T3"/>
                </a:cxn>
                <a:cxn ang="0">
                  <a:pos x="T4" y="T5"/>
                </a:cxn>
                <a:cxn ang="0">
                  <a:pos x="T6" y="T7"/>
                </a:cxn>
              </a:cxnLst>
              <a:rect l="0" t="0" r="r" b="b"/>
              <a:pathLst>
                <a:path w="968" h="1560">
                  <a:moveTo>
                    <a:pt x="968" y="0"/>
                  </a:moveTo>
                  <a:lnTo>
                    <a:pt x="0" y="0"/>
                  </a:lnTo>
                  <a:lnTo>
                    <a:pt x="0" y="1560"/>
                  </a:lnTo>
                  <a:lnTo>
                    <a:pt x="96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Oval 8">
              <a:extLst>
                <a:ext uri="{FF2B5EF4-FFF2-40B4-BE49-F238E27FC236}">
                  <a16:creationId xmlns:a16="http://schemas.microsoft.com/office/drawing/2014/main" id="{D6F355A7-B75B-3AB8-6E8C-941B6599DC4D}"/>
                </a:ext>
              </a:extLst>
            </p:cNvPr>
            <p:cNvSpPr>
              <a:spLocks noChangeArrowheads="1"/>
            </p:cNvSpPr>
            <p:nvPr/>
          </p:nvSpPr>
          <p:spPr bwMode="auto">
            <a:xfrm>
              <a:off x="6118952" y="5028755"/>
              <a:ext cx="356186" cy="356186"/>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9">
              <a:extLst>
                <a:ext uri="{FF2B5EF4-FFF2-40B4-BE49-F238E27FC236}">
                  <a16:creationId xmlns:a16="http://schemas.microsoft.com/office/drawing/2014/main" id="{278D6246-05A6-B7E8-83DF-961F952FB1D8}"/>
                </a:ext>
              </a:extLst>
            </p:cNvPr>
            <p:cNvSpPr>
              <a:spLocks/>
            </p:cNvSpPr>
            <p:nvPr/>
          </p:nvSpPr>
          <p:spPr bwMode="auto">
            <a:xfrm>
              <a:off x="6157776" y="1881561"/>
              <a:ext cx="318693" cy="33744"/>
            </a:xfrm>
            <a:custGeom>
              <a:avLst/>
              <a:gdLst>
                <a:gd name="T0" fmla="*/ 161 w 161"/>
                <a:gd name="T1" fmla="*/ 8 h 17"/>
                <a:gd name="T2" fmla="*/ 152 w 161"/>
                <a:gd name="T3" fmla="*/ 17 h 17"/>
                <a:gd name="T4" fmla="*/ 8 w 161"/>
                <a:gd name="T5" fmla="*/ 17 h 17"/>
                <a:gd name="T6" fmla="*/ 0 w 161"/>
                <a:gd name="T7" fmla="*/ 8 h 17"/>
                <a:gd name="T8" fmla="*/ 0 w 161"/>
                <a:gd name="T9" fmla="*/ 8 h 17"/>
                <a:gd name="T10" fmla="*/ 8 w 161"/>
                <a:gd name="T11" fmla="*/ 0 h 17"/>
                <a:gd name="T12" fmla="*/ 152 w 161"/>
                <a:gd name="T13" fmla="*/ 0 h 17"/>
                <a:gd name="T14" fmla="*/ 161 w 161"/>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7">
                  <a:moveTo>
                    <a:pt x="161" y="8"/>
                  </a:moveTo>
                  <a:cubicBezTo>
                    <a:pt x="161" y="13"/>
                    <a:pt x="157" y="17"/>
                    <a:pt x="152" y="17"/>
                  </a:cubicBezTo>
                  <a:cubicBezTo>
                    <a:pt x="8" y="17"/>
                    <a:pt x="8" y="17"/>
                    <a:pt x="8" y="17"/>
                  </a:cubicBezTo>
                  <a:cubicBezTo>
                    <a:pt x="3" y="17"/>
                    <a:pt x="0" y="13"/>
                    <a:pt x="0" y="8"/>
                  </a:cubicBezTo>
                  <a:cubicBezTo>
                    <a:pt x="0" y="8"/>
                    <a:pt x="0" y="8"/>
                    <a:pt x="0" y="8"/>
                  </a:cubicBezTo>
                  <a:cubicBezTo>
                    <a:pt x="0" y="4"/>
                    <a:pt x="3" y="0"/>
                    <a:pt x="8" y="0"/>
                  </a:cubicBezTo>
                  <a:cubicBezTo>
                    <a:pt x="152" y="0"/>
                    <a:pt x="152" y="0"/>
                    <a:pt x="152" y="0"/>
                  </a:cubicBezTo>
                  <a:cubicBezTo>
                    <a:pt x="157" y="0"/>
                    <a:pt x="161" y="4"/>
                    <a:pt x="161" y="8"/>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Rectangle 12">
              <a:extLst>
                <a:ext uri="{FF2B5EF4-FFF2-40B4-BE49-F238E27FC236}">
                  <a16:creationId xmlns:a16="http://schemas.microsoft.com/office/drawing/2014/main" id="{E4EFBEEB-4B1F-9FE8-6250-7ED7C82664FA}"/>
                </a:ext>
              </a:extLst>
            </p:cNvPr>
            <p:cNvSpPr>
              <a:spLocks noChangeArrowheads="1"/>
            </p:cNvSpPr>
            <p:nvPr/>
          </p:nvSpPr>
          <p:spPr bwMode="auto">
            <a:xfrm>
              <a:off x="5466568" y="2188639"/>
              <a:ext cx="1130423" cy="1004820"/>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14">
              <a:extLst>
                <a:ext uri="{FF2B5EF4-FFF2-40B4-BE49-F238E27FC236}">
                  <a16:creationId xmlns:a16="http://schemas.microsoft.com/office/drawing/2014/main" id="{7DAF5A5C-5B74-7A3B-A1B7-CDB3B13647F6}"/>
                </a:ext>
              </a:extLst>
            </p:cNvPr>
            <p:cNvSpPr>
              <a:spLocks noChangeArrowheads="1"/>
            </p:cNvSpPr>
            <p:nvPr/>
          </p:nvSpPr>
          <p:spPr bwMode="auto">
            <a:xfrm>
              <a:off x="5466568" y="3753984"/>
              <a:ext cx="1659079" cy="1004820"/>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19">
              <a:extLst>
                <a:ext uri="{FF2B5EF4-FFF2-40B4-BE49-F238E27FC236}">
                  <a16:creationId xmlns:a16="http://schemas.microsoft.com/office/drawing/2014/main" id="{F5ADF591-ECDB-4308-A6F1-0F2317862717}"/>
                </a:ext>
              </a:extLst>
            </p:cNvPr>
            <p:cNvSpPr>
              <a:spLocks noChangeArrowheads="1"/>
            </p:cNvSpPr>
            <p:nvPr/>
          </p:nvSpPr>
          <p:spPr bwMode="auto">
            <a:xfrm>
              <a:off x="5466568" y="3232827"/>
              <a:ext cx="466792" cy="481789"/>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20">
              <a:extLst>
                <a:ext uri="{FF2B5EF4-FFF2-40B4-BE49-F238E27FC236}">
                  <a16:creationId xmlns:a16="http://schemas.microsoft.com/office/drawing/2014/main" id="{DECDF3C1-921A-252C-E46A-9EBBB07FCDC7}"/>
                </a:ext>
              </a:extLst>
            </p:cNvPr>
            <p:cNvSpPr>
              <a:spLocks noChangeArrowheads="1"/>
            </p:cNvSpPr>
            <p:nvPr/>
          </p:nvSpPr>
          <p:spPr bwMode="auto">
            <a:xfrm>
              <a:off x="5980227" y="3232827"/>
              <a:ext cx="1145421" cy="481789"/>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D22EE8CC-9788-13E0-D3E4-E9997634F24D}"/>
                </a:ext>
              </a:extLst>
            </p:cNvPr>
            <p:cNvSpPr>
              <a:spLocks/>
            </p:cNvSpPr>
            <p:nvPr/>
          </p:nvSpPr>
          <p:spPr bwMode="auto">
            <a:xfrm>
              <a:off x="4790100" y="4059815"/>
              <a:ext cx="784972" cy="777181"/>
            </a:xfrm>
            <a:custGeom>
              <a:avLst/>
              <a:gdLst>
                <a:gd name="T0" fmla="*/ 13 w 116"/>
                <a:gd name="T1" fmla="*/ 13 h 115"/>
                <a:gd name="T2" fmla="*/ 13 w 116"/>
                <a:gd name="T3" fmla="*/ 13 h 115"/>
                <a:gd name="T4" fmla="*/ 13 w 116"/>
                <a:gd name="T5" fmla="*/ 60 h 115"/>
                <a:gd name="T6" fmla="*/ 57 w 116"/>
                <a:gd name="T7" fmla="*/ 103 h 115"/>
                <a:gd name="T8" fmla="*/ 103 w 116"/>
                <a:gd name="T9" fmla="*/ 102 h 115"/>
                <a:gd name="T10" fmla="*/ 103 w 116"/>
                <a:gd name="T11" fmla="*/ 102 h 115"/>
                <a:gd name="T12" fmla="*/ 103 w 116"/>
                <a:gd name="T13" fmla="*/ 56 h 115"/>
                <a:gd name="T14" fmla="*/ 59 w 116"/>
                <a:gd name="T15" fmla="*/ 13 h 115"/>
                <a:gd name="T16" fmla="*/ 13 w 116"/>
                <a:gd name="T17" fmla="*/ 1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13" y="13"/>
                  </a:moveTo>
                  <a:cubicBezTo>
                    <a:pt x="13" y="13"/>
                    <a:pt x="13" y="13"/>
                    <a:pt x="13" y="13"/>
                  </a:cubicBezTo>
                  <a:cubicBezTo>
                    <a:pt x="0" y="26"/>
                    <a:pt x="0" y="47"/>
                    <a:pt x="13" y="60"/>
                  </a:cubicBezTo>
                  <a:cubicBezTo>
                    <a:pt x="57" y="103"/>
                    <a:pt x="57" y="103"/>
                    <a:pt x="57" y="103"/>
                  </a:cubicBezTo>
                  <a:cubicBezTo>
                    <a:pt x="69" y="115"/>
                    <a:pt x="90" y="115"/>
                    <a:pt x="103" y="102"/>
                  </a:cubicBezTo>
                  <a:cubicBezTo>
                    <a:pt x="103" y="102"/>
                    <a:pt x="103" y="102"/>
                    <a:pt x="103" y="102"/>
                  </a:cubicBezTo>
                  <a:cubicBezTo>
                    <a:pt x="116" y="90"/>
                    <a:pt x="116" y="69"/>
                    <a:pt x="103" y="56"/>
                  </a:cubicBezTo>
                  <a:cubicBezTo>
                    <a:pt x="59" y="13"/>
                    <a:pt x="59" y="13"/>
                    <a:pt x="59" y="13"/>
                  </a:cubicBezTo>
                  <a:cubicBezTo>
                    <a:pt x="46" y="0"/>
                    <a:pt x="26"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0" name="Freeform 23">
              <a:extLst>
                <a:ext uri="{FF2B5EF4-FFF2-40B4-BE49-F238E27FC236}">
                  <a16:creationId xmlns:a16="http://schemas.microsoft.com/office/drawing/2014/main" id="{7743A94F-9B95-ED19-1D45-4C70F046DE74}"/>
                </a:ext>
              </a:extLst>
            </p:cNvPr>
            <p:cNvSpPr>
              <a:spLocks/>
            </p:cNvSpPr>
            <p:nvPr/>
          </p:nvSpPr>
          <p:spPr bwMode="auto">
            <a:xfrm>
              <a:off x="4749196" y="3329383"/>
              <a:ext cx="738225" cy="738225"/>
            </a:xfrm>
            <a:custGeom>
              <a:avLst/>
              <a:gdLst>
                <a:gd name="T0" fmla="*/ 13 w 109"/>
                <a:gd name="T1" fmla="*/ 13 h 109"/>
                <a:gd name="T2" fmla="*/ 13 w 109"/>
                <a:gd name="T3" fmla="*/ 13 h 109"/>
                <a:gd name="T4" fmla="*/ 13 w 109"/>
                <a:gd name="T5" fmla="*/ 59 h 109"/>
                <a:gd name="T6" fmla="*/ 50 w 109"/>
                <a:gd name="T7" fmla="*/ 96 h 109"/>
                <a:gd name="T8" fmla="*/ 96 w 109"/>
                <a:gd name="T9" fmla="*/ 96 h 109"/>
                <a:gd name="T10" fmla="*/ 96 w 109"/>
                <a:gd name="T11" fmla="*/ 96 h 109"/>
                <a:gd name="T12" fmla="*/ 96 w 109"/>
                <a:gd name="T13" fmla="*/ 49 h 109"/>
                <a:gd name="T14" fmla="*/ 59 w 109"/>
                <a:gd name="T15" fmla="*/ 12 h 109"/>
                <a:gd name="T16" fmla="*/ 13 w 109"/>
                <a:gd name="T17" fmla="*/ 1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09">
                  <a:moveTo>
                    <a:pt x="13" y="13"/>
                  </a:moveTo>
                  <a:cubicBezTo>
                    <a:pt x="13" y="13"/>
                    <a:pt x="13" y="13"/>
                    <a:pt x="13" y="13"/>
                  </a:cubicBezTo>
                  <a:cubicBezTo>
                    <a:pt x="0" y="26"/>
                    <a:pt x="0" y="46"/>
                    <a:pt x="13" y="59"/>
                  </a:cubicBezTo>
                  <a:cubicBezTo>
                    <a:pt x="50" y="96"/>
                    <a:pt x="50" y="96"/>
                    <a:pt x="50" y="96"/>
                  </a:cubicBezTo>
                  <a:cubicBezTo>
                    <a:pt x="63" y="109"/>
                    <a:pt x="84" y="108"/>
                    <a:pt x="96" y="96"/>
                  </a:cubicBezTo>
                  <a:cubicBezTo>
                    <a:pt x="96" y="96"/>
                    <a:pt x="96" y="96"/>
                    <a:pt x="96" y="96"/>
                  </a:cubicBezTo>
                  <a:cubicBezTo>
                    <a:pt x="109" y="83"/>
                    <a:pt x="109" y="62"/>
                    <a:pt x="96" y="49"/>
                  </a:cubicBezTo>
                  <a:cubicBezTo>
                    <a:pt x="59" y="12"/>
                    <a:pt x="59" y="12"/>
                    <a:pt x="59" y="12"/>
                  </a:cubicBezTo>
                  <a:cubicBezTo>
                    <a:pt x="46" y="0"/>
                    <a:pt x="25" y="0"/>
                    <a:pt x="13" y="13"/>
                  </a:cubicBezTo>
                  <a:close/>
                </a:path>
              </a:pathLst>
            </a:custGeom>
            <a:solidFill>
              <a:srgbClr val="FFD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1" name="Freeform 24">
              <a:extLst>
                <a:ext uri="{FF2B5EF4-FFF2-40B4-BE49-F238E27FC236}">
                  <a16:creationId xmlns:a16="http://schemas.microsoft.com/office/drawing/2014/main" id="{5BF9902F-CFCC-30EC-4A4D-0B01428B0D96}"/>
                </a:ext>
              </a:extLst>
            </p:cNvPr>
            <p:cNvSpPr>
              <a:spLocks/>
            </p:cNvSpPr>
            <p:nvPr/>
          </p:nvSpPr>
          <p:spPr bwMode="auto">
            <a:xfrm>
              <a:off x="5039421" y="3607921"/>
              <a:ext cx="494746" cy="525912"/>
            </a:xfrm>
            <a:custGeom>
              <a:avLst/>
              <a:gdLst>
                <a:gd name="T0" fmla="*/ 49 w 73"/>
                <a:gd name="T1" fmla="*/ 11 h 78"/>
                <a:gd name="T2" fmla="*/ 38 w 73"/>
                <a:gd name="T3" fmla="*/ 0 h 78"/>
                <a:gd name="T4" fmla="*/ 0 w 73"/>
                <a:gd name="T5" fmla="*/ 39 h 78"/>
                <a:gd name="T6" fmla="*/ 10 w 73"/>
                <a:gd name="T7" fmla="*/ 49 h 78"/>
                <a:gd name="T8" fmla="*/ 49 w 73"/>
                <a:gd name="T9" fmla="*/ 11 h 78"/>
              </a:gdLst>
              <a:ahLst/>
              <a:cxnLst>
                <a:cxn ang="0">
                  <a:pos x="T0" y="T1"/>
                </a:cxn>
                <a:cxn ang="0">
                  <a:pos x="T2" y="T3"/>
                </a:cxn>
                <a:cxn ang="0">
                  <a:pos x="T4" y="T5"/>
                </a:cxn>
                <a:cxn ang="0">
                  <a:pos x="T6" y="T7"/>
                </a:cxn>
                <a:cxn ang="0">
                  <a:pos x="T8" y="T9"/>
                </a:cxn>
              </a:cxnLst>
              <a:rect l="0" t="0" r="r" b="b"/>
              <a:pathLst>
                <a:path w="73" h="78">
                  <a:moveTo>
                    <a:pt x="49" y="11"/>
                  </a:moveTo>
                  <a:cubicBezTo>
                    <a:pt x="38" y="0"/>
                    <a:pt x="38" y="0"/>
                    <a:pt x="38" y="0"/>
                  </a:cubicBezTo>
                  <a:cubicBezTo>
                    <a:pt x="16" y="3"/>
                    <a:pt x="4" y="17"/>
                    <a:pt x="0" y="39"/>
                  </a:cubicBezTo>
                  <a:cubicBezTo>
                    <a:pt x="10" y="49"/>
                    <a:pt x="10" y="49"/>
                    <a:pt x="10" y="49"/>
                  </a:cubicBezTo>
                  <a:cubicBezTo>
                    <a:pt x="38" y="78"/>
                    <a:pt x="73" y="33"/>
                    <a:pt x="49" y="11"/>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2" name="Freeform 25">
              <a:extLst>
                <a:ext uri="{FF2B5EF4-FFF2-40B4-BE49-F238E27FC236}">
                  <a16:creationId xmlns:a16="http://schemas.microsoft.com/office/drawing/2014/main" id="{3E65582A-F592-102D-B312-076BC7A88429}"/>
                </a:ext>
              </a:extLst>
            </p:cNvPr>
            <p:cNvSpPr>
              <a:spLocks/>
            </p:cNvSpPr>
            <p:nvPr/>
          </p:nvSpPr>
          <p:spPr bwMode="auto">
            <a:xfrm>
              <a:off x="5129020" y="4398736"/>
              <a:ext cx="494746" cy="525912"/>
            </a:xfrm>
            <a:custGeom>
              <a:avLst/>
              <a:gdLst>
                <a:gd name="T0" fmla="*/ 49 w 73"/>
                <a:gd name="T1" fmla="*/ 11 h 78"/>
                <a:gd name="T2" fmla="*/ 38 w 73"/>
                <a:gd name="T3" fmla="*/ 0 h 78"/>
                <a:gd name="T4" fmla="*/ 0 w 73"/>
                <a:gd name="T5" fmla="*/ 39 h 78"/>
                <a:gd name="T6" fmla="*/ 10 w 73"/>
                <a:gd name="T7" fmla="*/ 50 h 78"/>
                <a:gd name="T8" fmla="*/ 49 w 73"/>
                <a:gd name="T9" fmla="*/ 11 h 78"/>
              </a:gdLst>
              <a:ahLst/>
              <a:cxnLst>
                <a:cxn ang="0">
                  <a:pos x="T0" y="T1"/>
                </a:cxn>
                <a:cxn ang="0">
                  <a:pos x="T2" y="T3"/>
                </a:cxn>
                <a:cxn ang="0">
                  <a:pos x="T4" y="T5"/>
                </a:cxn>
                <a:cxn ang="0">
                  <a:pos x="T6" y="T7"/>
                </a:cxn>
                <a:cxn ang="0">
                  <a:pos x="T8" y="T9"/>
                </a:cxn>
              </a:cxnLst>
              <a:rect l="0" t="0" r="r" b="b"/>
              <a:pathLst>
                <a:path w="73" h="78">
                  <a:moveTo>
                    <a:pt x="49" y="11"/>
                  </a:moveTo>
                  <a:cubicBezTo>
                    <a:pt x="38" y="0"/>
                    <a:pt x="38" y="0"/>
                    <a:pt x="38" y="0"/>
                  </a:cubicBezTo>
                  <a:cubicBezTo>
                    <a:pt x="15" y="4"/>
                    <a:pt x="3" y="17"/>
                    <a:pt x="0" y="39"/>
                  </a:cubicBezTo>
                  <a:cubicBezTo>
                    <a:pt x="10" y="50"/>
                    <a:pt x="10" y="50"/>
                    <a:pt x="10" y="50"/>
                  </a:cubicBezTo>
                  <a:cubicBezTo>
                    <a:pt x="38" y="78"/>
                    <a:pt x="73" y="34"/>
                    <a:pt x="49" y="11"/>
                  </a:cubicBezTo>
                  <a:close/>
                </a:path>
              </a:pathLst>
            </a:custGeom>
            <a:solidFill>
              <a:srgbClr val="FFE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7" name="AutoShape 113">
              <a:extLst>
                <a:ext uri="{FF2B5EF4-FFF2-40B4-BE49-F238E27FC236}">
                  <a16:creationId xmlns:a16="http://schemas.microsoft.com/office/drawing/2014/main" id="{C693ECF1-0A31-FF97-7493-78FA92815A0C}"/>
                </a:ext>
              </a:extLst>
            </p:cNvPr>
            <p:cNvSpPr>
              <a:spLocks/>
            </p:cNvSpPr>
            <p:nvPr/>
          </p:nvSpPr>
          <p:spPr bwMode="auto">
            <a:xfrm>
              <a:off x="5565033" y="3318141"/>
              <a:ext cx="315222" cy="288797"/>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bg1"/>
            </a:solidFill>
            <a:ln>
              <a:noFill/>
            </a:ln>
            <a:effectLst/>
          </p:spPr>
          <p:txBody>
            <a:bodyPr lIns="50789" tIns="50789" rIns="50789" bIns="50789" anchor="ctr"/>
            <a:lstStyle/>
            <a:p>
              <a:pPr defTabSz="457098">
                <a:defRPr/>
              </a:pPr>
              <a:endParaRPr lang="es-ES" sz="2900" dirty="0">
                <a:solidFill>
                  <a:schemeClr val="bg1"/>
                </a:solidFill>
                <a:effectLst>
                  <a:outerShdw blurRad="38100" dist="38100" dir="2700000" algn="tl">
                    <a:srgbClr val="000000"/>
                  </a:outerShdw>
                </a:effectLst>
                <a:latin typeface="Gill Sans" charset="0"/>
                <a:cs typeface="Gill Sans" charset="0"/>
                <a:sym typeface="Gill Sans" charset="0"/>
              </a:endParaRPr>
            </a:p>
          </p:txBody>
        </p:sp>
      </p:grpSp>
      <p:grpSp>
        <p:nvGrpSpPr>
          <p:cNvPr id="39" name="Group 38">
            <a:extLst>
              <a:ext uri="{FF2B5EF4-FFF2-40B4-BE49-F238E27FC236}">
                <a16:creationId xmlns:a16="http://schemas.microsoft.com/office/drawing/2014/main" id="{30727F06-8C30-BEF5-F3F8-257157BD1DEA}"/>
              </a:ext>
            </a:extLst>
          </p:cNvPr>
          <p:cNvGrpSpPr/>
          <p:nvPr/>
        </p:nvGrpSpPr>
        <p:grpSpPr>
          <a:xfrm>
            <a:off x="6612304" y="1715163"/>
            <a:ext cx="4142407" cy="1018849"/>
            <a:chOff x="6651357" y="1664342"/>
            <a:chExt cx="2690145" cy="1018849"/>
          </a:xfrm>
        </p:grpSpPr>
        <p:sp>
          <p:nvSpPr>
            <p:cNvPr id="41" name="Freeform 34">
              <a:extLst>
                <a:ext uri="{FF2B5EF4-FFF2-40B4-BE49-F238E27FC236}">
                  <a16:creationId xmlns:a16="http://schemas.microsoft.com/office/drawing/2014/main" id="{9ED99584-0904-F603-2954-BB07508066AC}"/>
                </a:ext>
              </a:extLst>
            </p:cNvPr>
            <p:cNvSpPr/>
            <p:nvPr/>
          </p:nvSpPr>
          <p:spPr>
            <a:xfrm>
              <a:off x="7449964" y="1664342"/>
              <a:ext cx="1891538" cy="778025"/>
            </a:xfrm>
            <a:custGeom>
              <a:avLst/>
              <a:gdLst>
                <a:gd name="connsiteX0" fmla="*/ 0 w 1891538"/>
                <a:gd name="connsiteY0" fmla="*/ 0 h 566928"/>
                <a:gd name="connsiteX1" fmla="*/ 283464 w 1891538"/>
                <a:gd name="connsiteY1" fmla="*/ 0 h 566928"/>
                <a:gd name="connsiteX2" fmla="*/ 914400 w 1891538"/>
                <a:gd name="connsiteY2" fmla="*/ 0 h 566928"/>
                <a:gd name="connsiteX3" fmla="*/ 1608074 w 1891538"/>
                <a:gd name="connsiteY3" fmla="*/ 0 h 566928"/>
                <a:gd name="connsiteX4" fmla="*/ 1891538 w 1891538"/>
                <a:gd name="connsiteY4" fmla="*/ 283464 h 566928"/>
                <a:gd name="connsiteX5" fmla="*/ 1608074 w 1891538"/>
                <a:gd name="connsiteY5" fmla="*/ 566928 h 566928"/>
                <a:gd name="connsiteX6" fmla="*/ 914400 w 1891538"/>
                <a:gd name="connsiteY6" fmla="*/ 566928 h 566928"/>
                <a:gd name="connsiteX7" fmla="*/ 283464 w 1891538"/>
                <a:gd name="connsiteY7" fmla="*/ 566928 h 566928"/>
                <a:gd name="connsiteX8" fmla="*/ 0 w 1891538"/>
                <a:gd name="connsiteY8" fmla="*/ 566928 h 566928"/>
                <a:gd name="connsiteX9" fmla="*/ 0 w 1891538"/>
                <a:gd name="connsiteY9" fmla="*/ 283464 h 566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1538" h="566928">
                  <a:moveTo>
                    <a:pt x="0" y="0"/>
                  </a:moveTo>
                  <a:lnTo>
                    <a:pt x="283464" y="0"/>
                  </a:lnTo>
                  <a:lnTo>
                    <a:pt x="914400" y="0"/>
                  </a:lnTo>
                  <a:lnTo>
                    <a:pt x="1608074" y="0"/>
                  </a:lnTo>
                  <a:cubicBezTo>
                    <a:pt x="1764627" y="0"/>
                    <a:pt x="1891538" y="126911"/>
                    <a:pt x="1891538" y="283464"/>
                  </a:cubicBezTo>
                  <a:cubicBezTo>
                    <a:pt x="1891538" y="440017"/>
                    <a:pt x="1764627" y="566928"/>
                    <a:pt x="1608074" y="566928"/>
                  </a:cubicBezTo>
                  <a:lnTo>
                    <a:pt x="914400" y="566928"/>
                  </a:lnTo>
                  <a:lnTo>
                    <a:pt x="283464" y="566928"/>
                  </a:lnTo>
                  <a:lnTo>
                    <a:pt x="0" y="566928"/>
                  </a:lnTo>
                  <a:lnTo>
                    <a:pt x="0" y="283464"/>
                  </a:lnTo>
                  <a:close/>
                </a:path>
              </a:pathLst>
            </a:custGeom>
            <a:solidFill>
              <a:schemeClr val="accent4"/>
            </a:solid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pt-BR" b="1" dirty="0">
                  <a:solidFill>
                    <a:schemeClr val="bg1"/>
                  </a:solidFill>
                  <a:latin typeface="Montserrat" panose="00000500000000000000" pitchFamily="2" charset="0"/>
                  <a:cs typeface="Lato Light"/>
                </a:rPr>
                <a:t>Completar la Consulta e indicar su inte</a:t>
              </a:r>
              <a:r>
                <a:rPr lang="en-US" b="1" dirty="0" err="1">
                  <a:solidFill>
                    <a:schemeClr val="bg1"/>
                  </a:solidFill>
                  <a:latin typeface="Montserrat" panose="00000500000000000000" pitchFamily="2" charset="0"/>
                  <a:cs typeface="Lato Light"/>
                </a:rPr>
                <a:t>rés</a:t>
              </a:r>
              <a:r>
                <a:rPr lang="en-US" b="1" dirty="0">
                  <a:solidFill>
                    <a:schemeClr val="bg1"/>
                  </a:solidFill>
                  <a:latin typeface="Montserrat" panose="00000500000000000000" pitchFamily="2" charset="0"/>
                  <a:cs typeface="Lato Light"/>
                </a:rPr>
                <a:t> de </a:t>
              </a:r>
              <a:r>
                <a:rPr lang="en-US" b="1" dirty="0" err="1">
                  <a:solidFill>
                    <a:schemeClr val="bg1"/>
                  </a:solidFill>
                  <a:latin typeface="Montserrat" panose="00000500000000000000" pitchFamily="2" charset="0"/>
                  <a:cs typeface="Lato Light"/>
                </a:rPr>
                <a:t>participar</a:t>
              </a:r>
              <a:r>
                <a:rPr lang="en-US" b="1" dirty="0">
                  <a:solidFill>
                    <a:schemeClr val="bg1"/>
                  </a:solidFill>
                  <a:latin typeface="Montserrat" panose="00000500000000000000" pitchFamily="2" charset="0"/>
                  <a:cs typeface="Lato Light"/>
                </a:rPr>
                <a:t> del </a:t>
              </a:r>
              <a:r>
                <a:rPr lang="en-US" b="1" dirty="0" err="1">
                  <a:solidFill>
                    <a:schemeClr val="bg1"/>
                  </a:solidFill>
                  <a:latin typeface="Montserrat" panose="00000500000000000000" pitchFamily="2" charset="0"/>
                  <a:cs typeface="Lato Light"/>
                </a:rPr>
                <a:t>Programa</a:t>
              </a:r>
              <a:endParaRPr lang="en-US" b="1" dirty="0">
                <a:solidFill>
                  <a:schemeClr val="bg1"/>
                </a:solidFill>
                <a:latin typeface="Montserrat" panose="00000500000000000000" pitchFamily="2" charset="0"/>
              </a:endParaRPr>
            </a:p>
          </p:txBody>
        </p:sp>
        <p:sp>
          <p:nvSpPr>
            <p:cNvPr id="42" name="Rectangle 15">
              <a:extLst>
                <a:ext uri="{FF2B5EF4-FFF2-40B4-BE49-F238E27FC236}">
                  <a16:creationId xmlns:a16="http://schemas.microsoft.com/office/drawing/2014/main" id="{422CA16D-1971-B473-9407-CC76A62CBD10}"/>
                </a:ext>
              </a:extLst>
            </p:cNvPr>
            <p:cNvSpPr>
              <a:spLocks noChangeArrowheads="1"/>
            </p:cNvSpPr>
            <p:nvPr/>
          </p:nvSpPr>
          <p:spPr bwMode="auto">
            <a:xfrm>
              <a:off x="6651357" y="2188639"/>
              <a:ext cx="474290" cy="481789"/>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600" dirty="0">
                <a:latin typeface="Montserrat" panose="00000500000000000000" pitchFamily="2" charset="0"/>
              </a:endParaRPr>
            </a:p>
          </p:txBody>
        </p:sp>
        <p:sp>
          <p:nvSpPr>
            <p:cNvPr id="43" name="Freeform 22">
              <a:extLst>
                <a:ext uri="{FF2B5EF4-FFF2-40B4-BE49-F238E27FC236}">
                  <a16:creationId xmlns:a16="http://schemas.microsoft.com/office/drawing/2014/main" id="{743566EF-C59F-B702-678D-F0AF08F63629}"/>
                </a:ext>
              </a:extLst>
            </p:cNvPr>
            <p:cNvSpPr>
              <a:spLocks/>
            </p:cNvSpPr>
            <p:nvPr/>
          </p:nvSpPr>
          <p:spPr bwMode="auto">
            <a:xfrm>
              <a:off x="7125647" y="1766965"/>
              <a:ext cx="324317" cy="916226"/>
            </a:xfrm>
            <a:custGeom>
              <a:avLst/>
              <a:gdLst>
                <a:gd name="T0" fmla="*/ 173 w 173"/>
                <a:gd name="T1" fmla="*/ 301 h 505"/>
                <a:gd name="T2" fmla="*/ 0 w 173"/>
                <a:gd name="T3" fmla="*/ 505 h 505"/>
                <a:gd name="T4" fmla="*/ 0 w 173"/>
                <a:gd name="T5" fmla="*/ 248 h 505"/>
                <a:gd name="T6" fmla="*/ 173 w 173"/>
                <a:gd name="T7" fmla="*/ 0 h 505"/>
                <a:gd name="T8" fmla="*/ 173 w 173"/>
                <a:gd name="T9" fmla="*/ 301 h 505"/>
              </a:gdLst>
              <a:ahLst/>
              <a:cxnLst>
                <a:cxn ang="0">
                  <a:pos x="T0" y="T1"/>
                </a:cxn>
                <a:cxn ang="0">
                  <a:pos x="T2" y="T3"/>
                </a:cxn>
                <a:cxn ang="0">
                  <a:pos x="T4" y="T5"/>
                </a:cxn>
                <a:cxn ang="0">
                  <a:pos x="T6" y="T7"/>
                </a:cxn>
                <a:cxn ang="0">
                  <a:pos x="T8" y="T9"/>
                </a:cxn>
              </a:cxnLst>
              <a:rect l="0" t="0" r="r" b="b"/>
              <a:pathLst>
                <a:path w="173" h="505">
                  <a:moveTo>
                    <a:pt x="173" y="301"/>
                  </a:moveTo>
                  <a:lnTo>
                    <a:pt x="0" y="505"/>
                  </a:lnTo>
                  <a:lnTo>
                    <a:pt x="0" y="248"/>
                  </a:lnTo>
                  <a:lnTo>
                    <a:pt x="173" y="0"/>
                  </a:lnTo>
                  <a:lnTo>
                    <a:pt x="173" y="301"/>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grpSp>
      <p:grpSp>
        <p:nvGrpSpPr>
          <p:cNvPr id="45" name="Group 44">
            <a:extLst>
              <a:ext uri="{FF2B5EF4-FFF2-40B4-BE49-F238E27FC236}">
                <a16:creationId xmlns:a16="http://schemas.microsoft.com/office/drawing/2014/main" id="{B8359D0C-4C87-B124-7524-2796FF347AB8}"/>
              </a:ext>
            </a:extLst>
          </p:cNvPr>
          <p:cNvGrpSpPr/>
          <p:nvPr/>
        </p:nvGrpSpPr>
        <p:grpSpPr>
          <a:xfrm>
            <a:off x="6771268" y="2653524"/>
            <a:ext cx="4433352" cy="1056960"/>
            <a:chOff x="6651357" y="2332988"/>
            <a:chExt cx="3698715" cy="864220"/>
          </a:xfrm>
          <a:solidFill>
            <a:schemeClr val="accent1"/>
          </a:solidFill>
        </p:grpSpPr>
        <p:sp>
          <p:nvSpPr>
            <p:cNvPr id="47" name="Rectangle 16">
              <a:extLst>
                <a:ext uri="{FF2B5EF4-FFF2-40B4-BE49-F238E27FC236}">
                  <a16:creationId xmlns:a16="http://schemas.microsoft.com/office/drawing/2014/main" id="{0E854586-914A-6248-FE05-4D8EFE473E33}"/>
                </a:ext>
              </a:extLst>
            </p:cNvPr>
            <p:cNvSpPr>
              <a:spLocks noChangeArrowheads="1"/>
            </p:cNvSpPr>
            <p:nvPr/>
          </p:nvSpPr>
          <p:spPr bwMode="auto">
            <a:xfrm>
              <a:off x="6651357" y="2752207"/>
              <a:ext cx="474290" cy="403726"/>
            </a:xfrm>
            <a:prstGeom prst="rect">
              <a:avLst/>
            </a:pr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21">
              <a:extLst>
                <a:ext uri="{FF2B5EF4-FFF2-40B4-BE49-F238E27FC236}">
                  <a16:creationId xmlns:a16="http://schemas.microsoft.com/office/drawing/2014/main" id="{1499DF1E-0CB6-EAC9-5C5C-4084DA73E57D}"/>
                </a:ext>
              </a:extLst>
            </p:cNvPr>
            <p:cNvSpPr>
              <a:spLocks/>
            </p:cNvSpPr>
            <p:nvPr/>
          </p:nvSpPr>
          <p:spPr bwMode="auto">
            <a:xfrm>
              <a:off x="7125647" y="2332988"/>
              <a:ext cx="324317" cy="864220"/>
            </a:xfrm>
            <a:custGeom>
              <a:avLst/>
              <a:gdLst>
                <a:gd name="T0" fmla="*/ 173 w 173"/>
                <a:gd name="T1" fmla="*/ 300 h 461"/>
                <a:gd name="T2" fmla="*/ 0 w 173"/>
                <a:gd name="T3" fmla="*/ 461 h 461"/>
                <a:gd name="T4" fmla="*/ 0 w 173"/>
                <a:gd name="T5" fmla="*/ 203 h 461"/>
                <a:gd name="T6" fmla="*/ 173 w 173"/>
                <a:gd name="T7" fmla="*/ 0 h 461"/>
                <a:gd name="T8" fmla="*/ 173 w 173"/>
                <a:gd name="T9" fmla="*/ 300 h 461"/>
              </a:gdLst>
              <a:ahLst/>
              <a:cxnLst>
                <a:cxn ang="0">
                  <a:pos x="T0" y="T1"/>
                </a:cxn>
                <a:cxn ang="0">
                  <a:pos x="T2" y="T3"/>
                </a:cxn>
                <a:cxn ang="0">
                  <a:pos x="T4" y="T5"/>
                </a:cxn>
                <a:cxn ang="0">
                  <a:pos x="T6" y="T7"/>
                </a:cxn>
                <a:cxn ang="0">
                  <a:pos x="T8" y="T9"/>
                </a:cxn>
              </a:cxnLst>
              <a:rect l="0" t="0" r="r" b="b"/>
              <a:pathLst>
                <a:path w="173" h="461">
                  <a:moveTo>
                    <a:pt x="173" y="300"/>
                  </a:moveTo>
                  <a:lnTo>
                    <a:pt x="0" y="461"/>
                  </a:lnTo>
                  <a:lnTo>
                    <a:pt x="0" y="203"/>
                  </a:lnTo>
                  <a:lnTo>
                    <a:pt x="173" y="0"/>
                  </a:lnTo>
                  <a:lnTo>
                    <a:pt x="173" y="30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2">
              <a:extLst>
                <a:ext uri="{FF2B5EF4-FFF2-40B4-BE49-F238E27FC236}">
                  <a16:creationId xmlns:a16="http://schemas.microsoft.com/office/drawing/2014/main" id="{5E3146A5-6B8B-A902-A0BC-66CA177CF481}"/>
                </a:ext>
              </a:extLst>
            </p:cNvPr>
            <p:cNvSpPr/>
            <p:nvPr/>
          </p:nvSpPr>
          <p:spPr>
            <a:xfrm>
              <a:off x="7449964" y="2338652"/>
              <a:ext cx="2900108" cy="566928"/>
            </a:xfrm>
            <a:custGeom>
              <a:avLst/>
              <a:gdLst>
                <a:gd name="connsiteX0" fmla="*/ 0 w 2900108"/>
                <a:gd name="connsiteY0" fmla="*/ 0 h 566928"/>
                <a:gd name="connsiteX1" fmla="*/ 1008570 w 2900108"/>
                <a:gd name="connsiteY1" fmla="*/ 0 h 566928"/>
                <a:gd name="connsiteX2" fmla="*/ 1292034 w 2900108"/>
                <a:gd name="connsiteY2" fmla="*/ 0 h 566928"/>
                <a:gd name="connsiteX3" fmla="*/ 1771340 w 2900108"/>
                <a:gd name="connsiteY3" fmla="*/ 0 h 566928"/>
                <a:gd name="connsiteX4" fmla="*/ 1922970 w 2900108"/>
                <a:gd name="connsiteY4" fmla="*/ 0 h 566928"/>
                <a:gd name="connsiteX5" fmla="*/ 2616644 w 2900108"/>
                <a:gd name="connsiteY5" fmla="*/ 0 h 566928"/>
                <a:gd name="connsiteX6" fmla="*/ 2900108 w 2900108"/>
                <a:gd name="connsiteY6" fmla="*/ 283464 h 566928"/>
                <a:gd name="connsiteX7" fmla="*/ 2616644 w 2900108"/>
                <a:gd name="connsiteY7" fmla="*/ 566928 h 566928"/>
                <a:gd name="connsiteX8" fmla="*/ 1922970 w 2900108"/>
                <a:gd name="connsiteY8" fmla="*/ 566928 h 566928"/>
                <a:gd name="connsiteX9" fmla="*/ 1771340 w 2900108"/>
                <a:gd name="connsiteY9" fmla="*/ 566928 h 566928"/>
                <a:gd name="connsiteX10" fmla="*/ 1292034 w 2900108"/>
                <a:gd name="connsiteY10" fmla="*/ 566928 h 566928"/>
                <a:gd name="connsiteX11" fmla="*/ 1008570 w 2900108"/>
                <a:gd name="connsiteY11" fmla="*/ 566928 h 566928"/>
                <a:gd name="connsiteX12" fmla="*/ 0 w 2900108"/>
                <a:gd name="connsiteY12" fmla="*/ 566928 h 566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0108" h="566928">
                  <a:moveTo>
                    <a:pt x="0" y="0"/>
                  </a:moveTo>
                  <a:lnTo>
                    <a:pt x="1008570" y="0"/>
                  </a:lnTo>
                  <a:lnTo>
                    <a:pt x="1292034" y="0"/>
                  </a:lnTo>
                  <a:lnTo>
                    <a:pt x="1771340" y="0"/>
                  </a:lnTo>
                  <a:lnTo>
                    <a:pt x="1922970" y="0"/>
                  </a:lnTo>
                  <a:lnTo>
                    <a:pt x="2616644" y="0"/>
                  </a:lnTo>
                  <a:cubicBezTo>
                    <a:pt x="2773197" y="0"/>
                    <a:pt x="2900108" y="126911"/>
                    <a:pt x="2900108" y="283464"/>
                  </a:cubicBezTo>
                  <a:cubicBezTo>
                    <a:pt x="2900108" y="440017"/>
                    <a:pt x="2773197" y="566928"/>
                    <a:pt x="2616644" y="566928"/>
                  </a:cubicBezTo>
                  <a:lnTo>
                    <a:pt x="1922970" y="566928"/>
                  </a:lnTo>
                  <a:lnTo>
                    <a:pt x="1771340" y="566928"/>
                  </a:lnTo>
                  <a:lnTo>
                    <a:pt x="1292034" y="566928"/>
                  </a:lnTo>
                  <a:lnTo>
                    <a:pt x="1008570" y="566928"/>
                  </a:lnTo>
                  <a:lnTo>
                    <a:pt x="0" y="566928"/>
                  </a:lnTo>
                  <a:close/>
                </a:path>
              </a:pathLst>
            </a:custGeom>
            <a:grp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400" b="1">
                <a:solidFill>
                  <a:schemeClr val="bg1"/>
                </a:solidFill>
              </a:endParaRPr>
            </a:p>
          </p:txBody>
        </p:sp>
      </p:grpSp>
      <p:sp>
        <p:nvSpPr>
          <p:cNvPr id="51" name="TextBox 50">
            <a:extLst>
              <a:ext uri="{FF2B5EF4-FFF2-40B4-BE49-F238E27FC236}">
                <a16:creationId xmlns:a16="http://schemas.microsoft.com/office/drawing/2014/main" id="{551B1E1A-B356-6B86-A6E9-C42EF343388A}"/>
              </a:ext>
            </a:extLst>
          </p:cNvPr>
          <p:cNvSpPr txBox="1"/>
          <p:nvPr/>
        </p:nvSpPr>
        <p:spPr>
          <a:xfrm>
            <a:off x="7600583" y="2659978"/>
            <a:ext cx="3476126" cy="738664"/>
          </a:xfrm>
          <a:prstGeom prst="rect">
            <a:avLst/>
          </a:prstGeom>
          <a:noFill/>
        </p:spPr>
        <p:txBody>
          <a:bodyPr wrap="square" rtlCol="0">
            <a:spAutoFit/>
          </a:bodyPr>
          <a:lstStyle/>
          <a:p>
            <a:pPr algn="ctr"/>
            <a:r>
              <a:rPr lang="pt-BR" b="1" dirty="0">
                <a:solidFill>
                  <a:schemeClr val="bg1"/>
                </a:solidFill>
                <a:latin typeface="Montserrat" panose="00000500000000000000" pitchFamily="2" charset="0"/>
                <a:cs typeface="Lato Light"/>
              </a:rPr>
              <a:t>Preparar Estudio de Necesidades Actualizado (menos de 3 años de vigencia)</a:t>
            </a:r>
            <a:endParaRPr lang="en-US" b="1" dirty="0">
              <a:solidFill>
                <a:schemeClr val="bg1"/>
              </a:solidFill>
              <a:latin typeface="Montserrat" panose="00000500000000000000" pitchFamily="2" charset="0"/>
            </a:endParaRPr>
          </a:p>
        </p:txBody>
      </p:sp>
      <p:grpSp>
        <p:nvGrpSpPr>
          <p:cNvPr id="57" name="Group 56">
            <a:extLst>
              <a:ext uri="{FF2B5EF4-FFF2-40B4-BE49-F238E27FC236}">
                <a16:creationId xmlns:a16="http://schemas.microsoft.com/office/drawing/2014/main" id="{757D4C57-EBA0-60CB-4C10-2D199464B805}"/>
              </a:ext>
            </a:extLst>
          </p:cNvPr>
          <p:cNvGrpSpPr/>
          <p:nvPr/>
        </p:nvGrpSpPr>
        <p:grpSpPr>
          <a:xfrm>
            <a:off x="6926933" y="3455292"/>
            <a:ext cx="4742946" cy="1241967"/>
            <a:chOff x="6651357" y="2332988"/>
            <a:chExt cx="3698715" cy="864220"/>
          </a:xfrm>
          <a:solidFill>
            <a:schemeClr val="accent6"/>
          </a:solidFill>
        </p:grpSpPr>
        <p:sp>
          <p:nvSpPr>
            <p:cNvPr id="59" name="Rectangle 16">
              <a:extLst>
                <a:ext uri="{FF2B5EF4-FFF2-40B4-BE49-F238E27FC236}">
                  <a16:creationId xmlns:a16="http://schemas.microsoft.com/office/drawing/2014/main" id="{B51A7AA1-D7EC-6E9E-C7C1-783EDF643DFE}"/>
                </a:ext>
              </a:extLst>
            </p:cNvPr>
            <p:cNvSpPr>
              <a:spLocks noChangeArrowheads="1"/>
            </p:cNvSpPr>
            <p:nvPr/>
          </p:nvSpPr>
          <p:spPr bwMode="auto">
            <a:xfrm>
              <a:off x="6651357" y="2709795"/>
              <a:ext cx="474290" cy="483663"/>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sp>
          <p:nvSpPr>
            <p:cNvPr id="60" name="Freeform 21">
              <a:extLst>
                <a:ext uri="{FF2B5EF4-FFF2-40B4-BE49-F238E27FC236}">
                  <a16:creationId xmlns:a16="http://schemas.microsoft.com/office/drawing/2014/main" id="{01E299EE-C3FC-FF86-8CA7-D37600F1F765}"/>
                </a:ext>
              </a:extLst>
            </p:cNvPr>
            <p:cNvSpPr>
              <a:spLocks/>
            </p:cNvSpPr>
            <p:nvPr/>
          </p:nvSpPr>
          <p:spPr bwMode="auto">
            <a:xfrm>
              <a:off x="7125647" y="2332988"/>
              <a:ext cx="324317" cy="864220"/>
            </a:xfrm>
            <a:custGeom>
              <a:avLst/>
              <a:gdLst>
                <a:gd name="T0" fmla="*/ 173 w 173"/>
                <a:gd name="T1" fmla="*/ 300 h 461"/>
                <a:gd name="T2" fmla="*/ 0 w 173"/>
                <a:gd name="T3" fmla="*/ 461 h 461"/>
                <a:gd name="T4" fmla="*/ 0 w 173"/>
                <a:gd name="T5" fmla="*/ 203 h 461"/>
                <a:gd name="T6" fmla="*/ 173 w 173"/>
                <a:gd name="T7" fmla="*/ 0 h 461"/>
                <a:gd name="T8" fmla="*/ 173 w 173"/>
                <a:gd name="T9" fmla="*/ 300 h 461"/>
              </a:gdLst>
              <a:ahLst/>
              <a:cxnLst>
                <a:cxn ang="0">
                  <a:pos x="T0" y="T1"/>
                </a:cxn>
                <a:cxn ang="0">
                  <a:pos x="T2" y="T3"/>
                </a:cxn>
                <a:cxn ang="0">
                  <a:pos x="T4" y="T5"/>
                </a:cxn>
                <a:cxn ang="0">
                  <a:pos x="T6" y="T7"/>
                </a:cxn>
                <a:cxn ang="0">
                  <a:pos x="T8" y="T9"/>
                </a:cxn>
              </a:cxnLst>
              <a:rect l="0" t="0" r="r" b="b"/>
              <a:pathLst>
                <a:path w="173" h="461">
                  <a:moveTo>
                    <a:pt x="173" y="300"/>
                  </a:moveTo>
                  <a:lnTo>
                    <a:pt x="0" y="461"/>
                  </a:lnTo>
                  <a:lnTo>
                    <a:pt x="0" y="203"/>
                  </a:lnTo>
                  <a:lnTo>
                    <a:pt x="173" y="0"/>
                  </a:lnTo>
                  <a:lnTo>
                    <a:pt x="173" y="300"/>
                  </a:lnTo>
                  <a:close/>
                </a:path>
              </a:pathLst>
            </a:custGeom>
            <a:grpFill/>
            <a:ln>
              <a:noFill/>
            </a:ln>
          </p:spPr>
          <p:txBody>
            <a:bodyPr vert="horz" wrap="square" lIns="91440" tIns="45720" rIns="91440" bIns="45720" numCol="1" anchor="t" anchorCtr="0" compatLnSpc="1">
              <a:prstTxWarp prst="textNoShape">
                <a:avLst/>
              </a:prstTxWarp>
            </a:bodyPr>
            <a:lstStyle/>
            <a:p>
              <a:endParaRPr lang="en-US" sz="1600">
                <a:latin typeface="Montserrat" panose="00000500000000000000" pitchFamily="2" charset="0"/>
              </a:endParaRPr>
            </a:p>
          </p:txBody>
        </p:sp>
        <p:sp>
          <p:nvSpPr>
            <p:cNvPr id="61" name="Freeform 42">
              <a:extLst>
                <a:ext uri="{FF2B5EF4-FFF2-40B4-BE49-F238E27FC236}">
                  <a16:creationId xmlns:a16="http://schemas.microsoft.com/office/drawing/2014/main" id="{02BDE0AB-7DBC-9B3A-C22E-054409490F15}"/>
                </a:ext>
              </a:extLst>
            </p:cNvPr>
            <p:cNvSpPr/>
            <p:nvPr/>
          </p:nvSpPr>
          <p:spPr>
            <a:xfrm>
              <a:off x="7449964" y="2332988"/>
              <a:ext cx="2900108" cy="566928"/>
            </a:xfrm>
            <a:custGeom>
              <a:avLst/>
              <a:gdLst>
                <a:gd name="connsiteX0" fmla="*/ 0 w 2900108"/>
                <a:gd name="connsiteY0" fmla="*/ 0 h 566928"/>
                <a:gd name="connsiteX1" fmla="*/ 1008570 w 2900108"/>
                <a:gd name="connsiteY1" fmla="*/ 0 h 566928"/>
                <a:gd name="connsiteX2" fmla="*/ 1292034 w 2900108"/>
                <a:gd name="connsiteY2" fmla="*/ 0 h 566928"/>
                <a:gd name="connsiteX3" fmla="*/ 1771340 w 2900108"/>
                <a:gd name="connsiteY3" fmla="*/ 0 h 566928"/>
                <a:gd name="connsiteX4" fmla="*/ 1922970 w 2900108"/>
                <a:gd name="connsiteY4" fmla="*/ 0 h 566928"/>
                <a:gd name="connsiteX5" fmla="*/ 2616644 w 2900108"/>
                <a:gd name="connsiteY5" fmla="*/ 0 h 566928"/>
                <a:gd name="connsiteX6" fmla="*/ 2900108 w 2900108"/>
                <a:gd name="connsiteY6" fmla="*/ 283464 h 566928"/>
                <a:gd name="connsiteX7" fmla="*/ 2616644 w 2900108"/>
                <a:gd name="connsiteY7" fmla="*/ 566928 h 566928"/>
                <a:gd name="connsiteX8" fmla="*/ 1922970 w 2900108"/>
                <a:gd name="connsiteY8" fmla="*/ 566928 h 566928"/>
                <a:gd name="connsiteX9" fmla="*/ 1771340 w 2900108"/>
                <a:gd name="connsiteY9" fmla="*/ 566928 h 566928"/>
                <a:gd name="connsiteX10" fmla="*/ 1292034 w 2900108"/>
                <a:gd name="connsiteY10" fmla="*/ 566928 h 566928"/>
                <a:gd name="connsiteX11" fmla="*/ 1008570 w 2900108"/>
                <a:gd name="connsiteY11" fmla="*/ 566928 h 566928"/>
                <a:gd name="connsiteX12" fmla="*/ 0 w 2900108"/>
                <a:gd name="connsiteY12" fmla="*/ 566928 h 566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0108" h="566928">
                  <a:moveTo>
                    <a:pt x="0" y="0"/>
                  </a:moveTo>
                  <a:lnTo>
                    <a:pt x="1008570" y="0"/>
                  </a:lnTo>
                  <a:lnTo>
                    <a:pt x="1292034" y="0"/>
                  </a:lnTo>
                  <a:lnTo>
                    <a:pt x="1771340" y="0"/>
                  </a:lnTo>
                  <a:lnTo>
                    <a:pt x="1922970" y="0"/>
                  </a:lnTo>
                  <a:lnTo>
                    <a:pt x="2616644" y="0"/>
                  </a:lnTo>
                  <a:cubicBezTo>
                    <a:pt x="2773197" y="0"/>
                    <a:pt x="2900108" y="126911"/>
                    <a:pt x="2900108" y="283464"/>
                  </a:cubicBezTo>
                  <a:cubicBezTo>
                    <a:pt x="2900108" y="440017"/>
                    <a:pt x="2773197" y="566928"/>
                    <a:pt x="2616644" y="566928"/>
                  </a:cubicBezTo>
                  <a:lnTo>
                    <a:pt x="1922970" y="566928"/>
                  </a:lnTo>
                  <a:lnTo>
                    <a:pt x="1771340" y="566928"/>
                  </a:lnTo>
                  <a:lnTo>
                    <a:pt x="1292034" y="566928"/>
                  </a:lnTo>
                  <a:lnTo>
                    <a:pt x="1008570" y="566928"/>
                  </a:lnTo>
                  <a:lnTo>
                    <a:pt x="0" y="566928"/>
                  </a:lnTo>
                  <a:close/>
                </a:path>
              </a:pathLst>
            </a:custGeom>
            <a:grpFill/>
            <a:ln w="57150">
              <a:no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600" b="1">
                <a:solidFill>
                  <a:schemeClr val="bg1"/>
                </a:solidFill>
                <a:latin typeface="Montserrat" panose="00000500000000000000" pitchFamily="2" charset="0"/>
              </a:endParaRPr>
            </a:p>
          </p:txBody>
        </p:sp>
      </p:grpSp>
      <p:pic>
        <p:nvPicPr>
          <p:cNvPr id="62" name="Graphic 61" descr="Meeting">
            <a:extLst>
              <a:ext uri="{FF2B5EF4-FFF2-40B4-BE49-F238E27FC236}">
                <a16:creationId xmlns:a16="http://schemas.microsoft.com/office/drawing/2014/main" id="{70CFC25B-D3EE-7302-50A1-BDBAFB912D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21077" y="3161048"/>
            <a:ext cx="526422" cy="526422"/>
          </a:xfrm>
          <a:prstGeom prst="rect">
            <a:avLst/>
          </a:prstGeom>
        </p:spPr>
      </p:pic>
      <p:pic>
        <p:nvPicPr>
          <p:cNvPr id="63" name="Graphic 62" descr="Subtitles">
            <a:extLst>
              <a:ext uri="{FF2B5EF4-FFF2-40B4-BE49-F238E27FC236}">
                <a16:creationId xmlns:a16="http://schemas.microsoft.com/office/drawing/2014/main" id="{4A03D322-D750-2A1C-485F-71A553A076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33233" y="2187933"/>
            <a:ext cx="951978" cy="951978"/>
          </a:xfrm>
          <a:prstGeom prst="rect">
            <a:avLst/>
          </a:prstGeom>
        </p:spPr>
      </p:pic>
      <p:sp>
        <p:nvSpPr>
          <p:cNvPr id="65" name="TextBox 64">
            <a:extLst>
              <a:ext uri="{FF2B5EF4-FFF2-40B4-BE49-F238E27FC236}">
                <a16:creationId xmlns:a16="http://schemas.microsoft.com/office/drawing/2014/main" id="{817AB85F-40CB-C86D-FD46-A4A92206B730}"/>
              </a:ext>
            </a:extLst>
          </p:cNvPr>
          <p:cNvSpPr txBox="1"/>
          <p:nvPr/>
        </p:nvSpPr>
        <p:spPr>
          <a:xfrm>
            <a:off x="7840415" y="3617087"/>
            <a:ext cx="3748912" cy="584775"/>
          </a:xfrm>
          <a:prstGeom prst="rect">
            <a:avLst/>
          </a:prstGeom>
          <a:noFill/>
        </p:spPr>
        <p:txBody>
          <a:bodyPr wrap="square">
            <a:spAutoFit/>
          </a:bodyPr>
          <a:lstStyle/>
          <a:p>
            <a:pPr algn="ctr"/>
            <a:r>
              <a:rPr lang="pt-BR" sz="1600" b="1" dirty="0">
                <a:solidFill>
                  <a:schemeClr val="bg1"/>
                </a:solidFill>
                <a:latin typeface="Montserrat" panose="00000500000000000000" pitchFamily="2" charset="0"/>
                <a:cs typeface="Lato Light"/>
              </a:rPr>
              <a:t>Someter Plan de Trabajo a través del Módulo de Planes de Trabajo</a:t>
            </a:r>
            <a:endParaRPr lang="en-US" sz="1600" b="1" dirty="0">
              <a:solidFill>
                <a:schemeClr val="bg1"/>
              </a:solidFill>
              <a:latin typeface="Montserrat" panose="00000500000000000000" pitchFamily="2" charset="0"/>
            </a:endParaRPr>
          </a:p>
        </p:txBody>
      </p:sp>
      <p:pic>
        <p:nvPicPr>
          <p:cNvPr id="6" name="Graphic 5" descr="Programmer male with solid fill">
            <a:extLst>
              <a:ext uri="{FF2B5EF4-FFF2-40B4-BE49-F238E27FC236}">
                <a16:creationId xmlns:a16="http://schemas.microsoft.com/office/drawing/2014/main" id="{DF91FDE3-2438-04D7-A142-46920D916C3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73899" y="3741400"/>
            <a:ext cx="9144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6" name="Content Placeholder 3">
            <a:extLst>
              <a:ext uri="{FF2B5EF4-FFF2-40B4-BE49-F238E27FC236}">
                <a16:creationId xmlns:a16="http://schemas.microsoft.com/office/drawing/2014/main" id="{7468FDC5-62D8-84BE-BA6D-6B144503A6EE}"/>
              </a:ext>
            </a:extLst>
          </p:cNvPr>
          <p:cNvSpPr txBox="1">
            <a:spLocks/>
          </p:cNvSpPr>
          <p:nvPr/>
        </p:nvSpPr>
        <p:spPr>
          <a:xfrm>
            <a:off x="813628" y="1060499"/>
            <a:ext cx="6052267" cy="4333491"/>
          </a:xfrm>
          <a:prstGeom prst="rect">
            <a:avLst/>
          </a:prstGeom>
          <a:ln/>
        </p:spPr>
        <p:style>
          <a:lnRef idx="2">
            <a:schemeClr val="accent4"/>
          </a:lnRef>
          <a:fillRef idx="1">
            <a:schemeClr val="lt1"/>
          </a:fillRef>
          <a:effectRef idx="0">
            <a:schemeClr val="accent4"/>
          </a:effectRef>
          <a:fontRef idx="minor">
            <a:schemeClr val="dk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1600"/>
              <a:buFont typeface="Montserrat"/>
              <a:buNone/>
              <a:defRPr sz="1600" b="1" i="0" u="none" strike="noStrike" cap="none">
                <a:solidFill>
                  <a:schemeClr val="dk1"/>
                </a:solidFill>
                <a:latin typeface="Montserrat"/>
                <a:ea typeface="Montserrat"/>
                <a:cs typeface="Montserrat"/>
                <a:sym typeface="Montserrat"/>
              </a:defRPr>
            </a:lvl1pPr>
            <a:lvl2pPr marL="914400" marR="0" lvl="1" indent="-3810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9pPr>
          </a:lstStyle>
          <a:p>
            <a:pPr marL="50800" indent="0">
              <a:buClr>
                <a:schemeClr val="accent2">
                  <a:lumMod val="50000"/>
                </a:schemeClr>
              </a:buClr>
            </a:pPr>
            <a:r>
              <a:rPr lang="es-PR" sz="2400" b="1" i="0" dirty="0">
                <a:solidFill>
                  <a:schemeClr val="tx1"/>
                </a:solidFill>
                <a:effectLst/>
                <a:latin typeface="Montserrat" panose="00000500000000000000" pitchFamily="2" charset="0"/>
              </a:rPr>
              <a:t>Estudio de Necesidades</a:t>
            </a:r>
          </a:p>
          <a:p>
            <a:pPr algn="just">
              <a:buClr>
                <a:schemeClr val="accent2">
                  <a:lumMod val="50000"/>
                </a:schemeClr>
              </a:buClr>
              <a:buFont typeface="Wingdings" panose="05000000000000000000" pitchFamily="2" charset="2"/>
              <a:buChar char="§"/>
            </a:pPr>
            <a:endParaRPr lang="es-PR" sz="1800" dirty="0">
              <a:solidFill>
                <a:schemeClr val="tx1"/>
              </a:solidFill>
              <a:latin typeface="Montserrat" panose="00000500000000000000" pitchFamily="2" charset="0"/>
            </a:endParaRPr>
          </a:p>
          <a:p>
            <a:pPr marL="50800" indent="0" algn="l">
              <a:buClr>
                <a:schemeClr val="accent2">
                  <a:lumMod val="50000"/>
                </a:schemeClr>
              </a:buClr>
            </a:pPr>
            <a:r>
              <a:rPr lang="es-PR" sz="2000" b="0" dirty="0">
                <a:solidFill>
                  <a:schemeClr val="tx1"/>
                </a:solidFill>
              </a:rPr>
              <a:t>Se requiere que la escuela o el consorcio prepare un Estudio de Necesidades, basado en las Secciones de Ley a través de las cuales interesa participar de los servicios del Programa.  Esta información forma parte de la Consulta que someterá ante la consideración de la División de Servicios Equitativos para Escuelas Privadas (DSE).</a:t>
            </a:r>
            <a:endParaRPr lang="en-US" sz="2000" b="0" dirty="0">
              <a:solidFill>
                <a:schemeClr val="tx1"/>
              </a:solidFill>
            </a:endParaRPr>
          </a:p>
          <a:p>
            <a:pPr algn="just">
              <a:buClr>
                <a:schemeClr val="accent2">
                  <a:lumMod val="50000"/>
                </a:schemeClr>
              </a:buClr>
              <a:buFont typeface="Wingdings" panose="05000000000000000000" pitchFamily="2" charset="2"/>
              <a:buChar char="§"/>
            </a:pPr>
            <a:endParaRPr lang="es-PR" sz="2000" b="0" dirty="0">
              <a:latin typeface="Montserrat" panose="00000500000000000000" pitchFamily="2" charset="0"/>
            </a:endParaRPr>
          </a:p>
        </p:txBody>
      </p:sp>
      <p:sp>
        <p:nvSpPr>
          <p:cNvPr id="4" name="Rectangle 3">
            <a:extLst>
              <a:ext uri="{FF2B5EF4-FFF2-40B4-BE49-F238E27FC236}">
                <a16:creationId xmlns:a16="http://schemas.microsoft.com/office/drawing/2014/main" id="{6B824E52-2F8F-BD95-E635-0ABE0F1BA305}"/>
              </a:ext>
            </a:extLst>
          </p:cNvPr>
          <p:cNvSpPr/>
          <p:nvPr/>
        </p:nvSpPr>
        <p:spPr>
          <a:xfrm>
            <a:off x="1827433" y="4638917"/>
            <a:ext cx="4788595" cy="1510145"/>
          </a:xfrm>
          <a:prstGeom prst="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R" b="1" dirty="0">
                <a:solidFill>
                  <a:schemeClr val="bg1"/>
                </a:solidFill>
                <a:latin typeface="Montserrat" panose="00000500000000000000" pitchFamily="2" charset="0"/>
              </a:rPr>
              <a:t>Los documentos generados como parte del Estudio de Necesidades deben ser retenidos por un período de 6 años. Estos van a ser  revisados en los procesos de monitoria que lleva a cabo la Secretaría Auxiliar de Asuntos Federales.   </a:t>
            </a:r>
          </a:p>
        </p:txBody>
      </p:sp>
      <p:sp>
        <p:nvSpPr>
          <p:cNvPr id="8" name="Google Shape;178;p23">
            <a:extLst>
              <a:ext uri="{FF2B5EF4-FFF2-40B4-BE49-F238E27FC236}">
                <a16:creationId xmlns:a16="http://schemas.microsoft.com/office/drawing/2014/main" id="{DBAE2616-A20E-DF6A-FD16-62B43F82EB7B}"/>
              </a:ext>
            </a:extLst>
          </p:cNvPr>
          <p:cNvSpPr txBox="1">
            <a:spLocks/>
          </p:cNvSpPr>
          <p:nvPr/>
        </p:nvSpPr>
        <p:spPr>
          <a:xfrm>
            <a:off x="309106" y="44164"/>
            <a:ext cx="11294075" cy="842527"/>
          </a:xfrm>
          <a:prstGeom prst="rect">
            <a:avLst/>
          </a:prstGeom>
          <a:solidFill>
            <a:schemeClr val="accent4"/>
          </a:solidFill>
          <a:ln>
            <a:solidFill>
              <a:schemeClr val="accent4"/>
            </a:solidFill>
          </a:ln>
        </p:spPr>
        <p:style>
          <a:lnRef idx="2">
            <a:schemeClr val="accent5">
              <a:shade val="50000"/>
            </a:schemeClr>
          </a:lnRef>
          <a:fillRef idx="1">
            <a:schemeClr val="accent5"/>
          </a:fillRef>
          <a:effectRef idx="0">
            <a:schemeClr val="accent5"/>
          </a:effectRef>
          <a:fontRef idx="minor">
            <a:schemeClr val="lt1"/>
          </a:fontRef>
        </p:style>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1200"/>
              <a:buFont typeface="Montserrat"/>
              <a:buNone/>
              <a:defRPr sz="3800" b="0" i="0" u="none" strike="noStrike" cap="none">
                <a:solidFill>
                  <a:schemeClr val="dk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mn-lt"/>
                <a:ea typeface="+mn-ea"/>
                <a:cs typeface="+mn-cs"/>
                <a:sym typeface="Arial"/>
              </a:defRPr>
            </a:lvl9pPr>
          </a:lstStyle>
          <a:p>
            <a:pPr algn="r"/>
            <a:r>
              <a:rPr lang="en-US" sz="2800" b="1" dirty="0">
                <a:solidFill>
                  <a:schemeClr val="bg1"/>
                </a:solidFill>
              </a:rPr>
              <a:t>SECCION 4106</a:t>
            </a:r>
          </a:p>
        </p:txBody>
      </p:sp>
      <p:sp>
        <p:nvSpPr>
          <p:cNvPr id="28" name="Oval 27">
            <a:extLst>
              <a:ext uri="{FF2B5EF4-FFF2-40B4-BE49-F238E27FC236}">
                <a16:creationId xmlns:a16="http://schemas.microsoft.com/office/drawing/2014/main" id="{BA1196E2-DA30-E1AB-B92F-F5A386F0FB7F}"/>
              </a:ext>
            </a:extLst>
          </p:cNvPr>
          <p:cNvSpPr/>
          <p:nvPr/>
        </p:nvSpPr>
        <p:spPr>
          <a:xfrm>
            <a:off x="8155003" y="5277260"/>
            <a:ext cx="2496312" cy="210312"/>
          </a:xfrm>
          <a:prstGeom prst="ellipse">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4BF181F7-D95F-FFDF-445C-4A715E4D4B4E}"/>
              </a:ext>
            </a:extLst>
          </p:cNvPr>
          <p:cNvGrpSpPr/>
          <p:nvPr/>
        </p:nvGrpSpPr>
        <p:grpSpPr>
          <a:xfrm>
            <a:off x="7563409" y="1747930"/>
            <a:ext cx="3675799" cy="3635377"/>
            <a:chOff x="2866669" y="2195223"/>
            <a:chExt cx="3366214" cy="3329196"/>
          </a:xfrm>
        </p:grpSpPr>
        <p:sp>
          <p:nvSpPr>
            <p:cNvPr id="30" name="Freeform 6">
              <a:extLst>
                <a:ext uri="{FF2B5EF4-FFF2-40B4-BE49-F238E27FC236}">
                  <a16:creationId xmlns:a16="http://schemas.microsoft.com/office/drawing/2014/main" id="{2BDD4AA5-8834-3710-47F8-15E87BA84D80}"/>
                </a:ext>
              </a:extLst>
            </p:cNvPr>
            <p:cNvSpPr>
              <a:spLocks/>
            </p:cNvSpPr>
            <p:nvPr/>
          </p:nvSpPr>
          <p:spPr bwMode="auto">
            <a:xfrm>
              <a:off x="3700741" y="4440678"/>
              <a:ext cx="464686" cy="1075865"/>
            </a:xfrm>
            <a:custGeom>
              <a:avLst/>
              <a:gdLst>
                <a:gd name="T0" fmla="*/ 9 w 361"/>
                <a:gd name="T1" fmla="*/ 772 h 836"/>
                <a:gd name="T2" fmla="*/ 40 w 361"/>
                <a:gd name="T3" fmla="*/ 833 h 836"/>
                <a:gd name="T4" fmla="*/ 55 w 361"/>
                <a:gd name="T5" fmla="*/ 836 h 836"/>
                <a:gd name="T6" fmla="*/ 102 w 361"/>
                <a:gd name="T7" fmla="*/ 802 h 836"/>
                <a:gd name="T8" fmla="*/ 361 w 361"/>
                <a:gd name="T9" fmla="*/ 0 h 836"/>
                <a:gd name="T10" fmla="*/ 258 w 361"/>
                <a:gd name="T11" fmla="*/ 0 h 836"/>
                <a:gd name="T12" fmla="*/ 9 w 361"/>
                <a:gd name="T13" fmla="*/ 772 h 836"/>
              </a:gdLst>
              <a:ahLst/>
              <a:cxnLst>
                <a:cxn ang="0">
                  <a:pos x="T0" y="T1"/>
                </a:cxn>
                <a:cxn ang="0">
                  <a:pos x="T2" y="T3"/>
                </a:cxn>
                <a:cxn ang="0">
                  <a:pos x="T4" y="T5"/>
                </a:cxn>
                <a:cxn ang="0">
                  <a:pos x="T6" y="T7"/>
                </a:cxn>
                <a:cxn ang="0">
                  <a:pos x="T8" y="T9"/>
                </a:cxn>
                <a:cxn ang="0">
                  <a:pos x="T10" y="T11"/>
                </a:cxn>
                <a:cxn ang="0">
                  <a:pos x="T12" y="T13"/>
                </a:cxn>
              </a:cxnLst>
              <a:rect l="0" t="0" r="r" b="b"/>
              <a:pathLst>
                <a:path w="361" h="836">
                  <a:moveTo>
                    <a:pt x="9" y="772"/>
                  </a:moveTo>
                  <a:cubicBezTo>
                    <a:pt x="0" y="797"/>
                    <a:pt x="15" y="825"/>
                    <a:pt x="40" y="833"/>
                  </a:cubicBezTo>
                  <a:cubicBezTo>
                    <a:pt x="45" y="835"/>
                    <a:pt x="50" y="836"/>
                    <a:pt x="55" y="836"/>
                  </a:cubicBezTo>
                  <a:cubicBezTo>
                    <a:pt x="76" y="836"/>
                    <a:pt x="95" y="822"/>
                    <a:pt x="102" y="802"/>
                  </a:cubicBezTo>
                  <a:cubicBezTo>
                    <a:pt x="361" y="0"/>
                    <a:pt x="361" y="0"/>
                    <a:pt x="361" y="0"/>
                  </a:cubicBezTo>
                  <a:cubicBezTo>
                    <a:pt x="258" y="0"/>
                    <a:pt x="258" y="0"/>
                    <a:pt x="258" y="0"/>
                  </a:cubicBezTo>
                  <a:lnTo>
                    <a:pt x="9" y="77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7">
              <a:extLst>
                <a:ext uri="{FF2B5EF4-FFF2-40B4-BE49-F238E27FC236}">
                  <a16:creationId xmlns:a16="http://schemas.microsoft.com/office/drawing/2014/main" id="{996E9CAD-9E13-BB36-FA04-7A91173B060E}"/>
                </a:ext>
              </a:extLst>
            </p:cNvPr>
            <p:cNvSpPr>
              <a:spLocks/>
            </p:cNvSpPr>
            <p:nvPr/>
          </p:nvSpPr>
          <p:spPr bwMode="auto">
            <a:xfrm>
              <a:off x="4935701" y="4440678"/>
              <a:ext cx="463110" cy="1083741"/>
            </a:xfrm>
            <a:custGeom>
              <a:avLst/>
              <a:gdLst>
                <a:gd name="T0" fmla="*/ 352 w 360"/>
                <a:gd name="T1" fmla="*/ 772 h 842"/>
                <a:gd name="T2" fmla="*/ 103 w 360"/>
                <a:gd name="T3" fmla="*/ 0 h 842"/>
                <a:gd name="T4" fmla="*/ 0 w 360"/>
                <a:gd name="T5" fmla="*/ 0 h 842"/>
                <a:gd name="T6" fmla="*/ 258 w 360"/>
                <a:gd name="T7" fmla="*/ 802 h 842"/>
                <a:gd name="T8" fmla="*/ 320 w 360"/>
                <a:gd name="T9" fmla="*/ 833 h 842"/>
                <a:gd name="T10" fmla="*/ 352 w 360"/>
                <a:gd name="T11" fmla="*/ 772 h 842"/>
              </a:gdLst>
              <a:ahLst/>
              <a:cxnLst>
                <a:cxn ang="0">
                  <a:pos x="T0" y="T1"/>
                </a:cxn>
                <a:cxn ang="0">
                  <a:pos x="T2" y="T3"/>
                </a:cxn>
                <a:cxn ang="0">
                  <a:pos x="T4" y="T5"/>
                </a:cxn>
                <a:cxn ang="0">
                  <a:pos x="T6" y="T7"/>
                </a:cxn>
                <a:cxn ang="0">
                  <a:pos x="T8" y="T9"/>
                </a:cxn>
                <a:cxn ang="0">
                  <a:pos x="T10" y="T11"/>
                </a:cxn>
              </a:cxnLst>
              <a:rect l="0" t="0" r="r" b="b"/>
              <a:pathLst>
                <a:path w="360" h="842">
                  <a:moveTo>
                    <a:pt x="352" y="772"/>
                  </a:moveTo>
                  <a:cubicBezTo>
                    <a:pt x="103" y="0"/>
                    <a:pt x="103" y="0"/>
                    <a:pt x="103" y="0"/>
                  </a:cubicBezTo>
                  <a:cubicBezTo>
                    <a:pt x="0" y="0"/>
                    <a:pt x="0" y="0"/>
                    <a:pt x="0" y="0"/>
                  </a:cubicBezTo>
                  <a:cubicBezTo>
                    <a:pt x="258" y="802"/>
                    <a:pt x="258" y="802"/>
                    <a:pt x="258" y="802"/>
                  </a:cubicBezTo>
                  <a:cubicBezTo>
                    <a:pt x="267" y="827"/>
                    <a:pt x="294" y="842"/>
                    <a:pt x="320" y="833"/>
                  </a:cubicBezTo>
                  <a:cubicBezTo>
                    <a:pt x="346" y="825"/>
                    <a:pt x="360" y="797"/>
                    <a:pt x="352" y="772"/>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8">
              <a:extLst>
                <a:ext uri="{FF2B5EF4-FFF2-40B4-BE49-F238E27FC236}">
                  <a16:creationId xmlns:a16="http://schemas.microsoft.com/office/drawing/2014/main" id="{43D0EAE2-4DF3-7DF9-FBB6-A3A913FD0B04}"/>
                </a:ext>
              </a:extLst>
            </p:cNvPr>
            <p:cNvSpPr>
              <a:spLocks/>
            </p:cNvSpPr>
            <p:nvPr/>
          </p:nvSpPr>
          <p:spPr bwMode="auto">
            <a:xfrm>
              <a:off x="3925995" y="4440678"/>
              <a:ext cx="239431" cy="329218"/>
            </a:xfrm>
            <a:custGeom>
              <a:avLst/>
              <a:gdLst>
                <a:gd name="T0" fmla="*/ 136 w 304"/>
                <a:gd name="T1" fmla="*/ 0 h 418"/>
                <a:gd name="T2" fmla="*/ 0 w 304"/>
                <a:gd name="T3" fmla="*/ 418 h 418"/>
                <a:gd name="T4" fmla="*/ 169 w 304"/>
                <a:gd name="T5" fmla="*/ 418 h 418"/>
                <a:gd name="T6" fmla="*/ 304 w 304"/>
                <a:gd name="T7" fmla="*/ 0 h 418"/>
                <a:gd name="T8" fmla="*/ 136 w 304"/>
                <a:gd name="T9" fmla="*/ 0 h 418"/>
              </a:gdLst>
              <a:ahLst/>
              <a:cxnLst>
                <a:cxn ang="0">
                  <a:pos x="T0" y="T1"/>
                </a:cxn>
                <a:cxn ang="0">
                  <a:pos x="T2" y="T3"/>
                </a:cxn>
                <a:cxn ang="0">
                  <a:pos x="T4" y="T5"/>
                </a:cxn>
                <a:cxn ang="0">
                  <a:pos x="T6" y="T7"/>
                </a:cxn>
                <a:cxn ang="0">
                  <a:pos x="T8" y="T9"/>
                </a:cxn>
              </a:cxnLst>
              <a:rect l="0" t="0" r="r" b="b"/>
              <a:pathLst>
                <a:path w="304" h="418">
                  <a:moveTo>
                    <a:pt x="136" y="0"/>
                  </a:moveTo>
                  <a:lnTo>
                    <a:pt x="0" y="418"/>
                  </a:lnTo>
                  <a:lnTo>
                    <a:pt x="169" y="418"/>
                  </a:lnTo>
                  <a:lnTo>
                    <a:pt x="304" y="0"/>
                  </a:lnTo>
                  <a:lnTo>
                    <a:pt x="136"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9">
              <a:extLst>
                <a:ext uri="{FF2B5EF4-FFF2-40B4-BE49-F238E27FC236}">
                  <a16:creationId xmlns:a16="http://schemas.microsoft.com/office/drawing/2014/main" id="{5500403D-7E22-22D4-ABE8-5E5390CC380C}"/>
                </a:ext>
              </a:extLst>
            </p:cNvPr>
            <p:cNvSpPr>
              <a:spLocks/>
            </p:cNvSpPr>
            <p:nvPr/>
          </p:nvSpPr>
          <p:spPr bwMode="auto">
            <a:xfrm>
              <a:off x="4935701" y="4440678"/>
              <a:ext cx="239431" cy="329218"/>
            </a:xfrm>
            <a:custGeom>
              <a:avLst/>
              <a:gdLst>
                <a:gd name="T0" fmla="*/ 168 w 304"/>
                <a:gd name="T1" fmla="*/ 0 h 418"/>
                <a:gd name="T2" fmla="*/ 0 w 304"/>
                <a:gd name="T3" fmla="*/ 0 h 418"/>
                <a:gd name="T4" fmla="*/ 135 w 304"/>
                <a:gd name="T5" fmla="*/ 418 h 418"/>
                <a:gd name="T6" fmla="*/ 304 w 304"/>
                <a:gd name="T7" fmla="*/ 418 h 418"/>
                <a:gd name="T8" fmla="*/ 168 w 304"/>
                <a:gd name="T9" fmla="*/ 0 h 418"/>
              </a:gdLst>
              <a:ahLst/>
              <a:cxnLst>
                <a:cxn ang="0">
                  <a:pos x="T0" y="T1"/>
                </a:cxn>
                <a:cxn ang="0">
                  <a:pos x="T2" y="T3"/>
                </a:cxn>
                <a:cxn ang="0">
                  <a:pos x="T4" y="T5"/>
                </a:cxn>
                <a:cxn ang="0">
                  <a:pos x="T6" y="T7"/>
                </a:cxn>
                <a:cxn ang="0">
                  <a:pos x="T8" y="T9"/>
                </a:cxn>
              </a:cxnLst>
              <a:rect l="0" t="0" r="r" b="b"/>
              <a:pathLst>
                <a:path w="304" h="418">
                  <a:moveTo>
                    <a:pt x="168" y="0"/>
                  </a:moveTo>
                  <a:lnTo>
                    <a:pt x="0" y="0"/>
                  </a:lnTo>
                  <a:lnTo>
                    <a:pt x="135" y="418"/>
                  </a:lnTo>
                  <a:lnTo>
                    <a:pt x="304" y="418"/>
                  </a:lnTo>
                  <a:lnTo>
                    <a:pt x="168" y="0"/>
                  </a:lnTo>
                  <a:close/>
                </a:path>
              </a:pathLst>
            </a:custGeom>
            <a:solidFill>
              <a:schemeClr val="tx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3">
              <a:extLst>
                <a:ext uri="{FF2B5EF4-FFF2-40B4-BE49-F238E27FC236}">
                  <a16:creationId xmlns:a16="http://schemas.microsoft.com/office/drawing/2014/main" id="{262E80C5-EB91-5B00-4504-C4D0F7596F5B}"/>
                </a:ext>
              </a:extLst>
            </p:cNvPr>
            <p:cNvSpPr>
              <a:spLocks noChangeArrowheads="1"/>
            </p:cNvSpPr>
            <p:nvPr/>
          </p:nvSpPr>
          <p:spPr bwMode="auto">
            <a:xfrm>
              <a:off x="2975359" y="2321239"/>
              <a:ext cx="3150410" cy="214149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1">
              <a:extLst>
                <a:ext uri="{FF2B5EF4-FFF2-40B4-BE49-F238E27FC236}">
                  <a16:creationId xmlns:a16="http://schemas.microsoft.com/office/drawing/2014/main" id="{9BCE08ED-8C0C-FA7E-7CE7-87775654BB39}"/>
                </a:ext>
              </a:extLst>
            </p:cNvPr>
            <p:cNvSpPr>
              <a:spLocks/>
            </p:cNvSpPr>
            <p:nvPr/>
          </p:nvSpPr>
          <p:spPr bwMode="auto">
            <a:xfrm>
              <a:off x="2866669" y="4462730"/>
              <a:ext cx="3366214" cy="126016"/>
            </a:xfrm>
            <a:custGeom>
              <a:avLst/>
              <a:gdLst>
                <a:gd name="T0" fmla="*/ 2566 w 2615"/>
                <a:gd name="T1" fmla="*/ 98 h 98"/>
                <a:gd name="T2" fmla="*/ 49 w 2615"/>
                <a:gd name="T3" fmla="*/ 98 h 98"/>
                <a:gd name="T4" fmla="*/ 0 w 2615"/>
                <a:gd name="T5" fmla="*/ 49 h 98"/>
                <a:gd name="T6" fmla="*/ 49 w 2615"/>
                <a:gd name="T7" fmla="*/ 0 h 98"/>
                <a:gd name="T8" fmla="*/ 2566 w 2615"/>
                <a:gd name="T9" fmla="*/ 0 h 98"/>
                <a:gd name="T10" fmla="*/ 2615 w 2615"/>
                <a:gd name="T11" fmla="*/ 49 h 98"/>
                <a:gd name="T12" fmla="*/ 2566 w 2615"/>
                <a:gd name="T13" fmla="*/ 98 h 98"/>
              </a:gdLst>
              <a:ahLst/>
              <a:cxnLst>
                <a:cxn ang="0">
                  <a:pos x="T0" y="T1"/>
                </a:cxn>
                <a:cxn ang="0">
                  <a:pos x="T2" y="T3"/>
                </a:cxn>
                <a:cxn ang="0">
                  <a:pos x="T4" y="T5"/>
                </a:cxn>
                <a:cxn ang="0">
                  <a:pos x="T6" y="T7"/>
                </a:cxn>
                <a:cxn ang="0">
                  <a:pos x="T8" y="T9"/>
                </a:cxn>
                <a:cxn ang="0">
                  <a:pos x="T10" y="T11"/>
                </a:cxn>
                <a:cxn ang="0">
                  <a:pos x="T12" y="T13"/>
                </a:cxn>
              </a:cxnLst>
              <a:rect l="0" t="0" r="r" b="b"/>
              <a:pathLst>
                <a:path w="2615" h="98">
                  <a:moveTo>
                    <a:pt x="2566" y="98"/>
                  </a:moveTo>
                  <a:cubicBezTo>
                    <a:pt x="49" y="98"/>
                    <a:pt x="49" y="98"/>
                    <a:pt x="49" y="98"/>
                  </a:cubicBezTo>
                  <a:cubicBezTo>
                    <a:pt x="22" y="98"/>
                    <a:pt x="0" y="76"/>
                    <a:pt x="0" y="49"/>
                  </a:cubicBezTo>
                  <a:cubicBezTo>
                    <a:pt x="0" y="22"/>
                    <a:pt x="22" y="0"/>
                    <a:pt x="49" y="0"/>
                  </a:cubicBezTo>
                  <a:cubicBezTo>
                    <a:pt x="2566" y="0"/>
                    <a:pt x="2566" y="0"/>
                    <a:pt x="2566" y="0"/>
                  </a:cubicBezTo>
                  <a:cubicBezTo>
                    <a:pt x="2593" y="0"/>
                    <a:pt x="2615" y="22"/>
                    <a:pt x="2615" y="49"/>
                  </a:cubicBezTo>
                  <a:cubicBezTo>
                    <a:pt x="2615" y="76"/>
                    <a:pt x="2593" y="98"/>
                    <a:pt x="2566" y="9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5">
              <a:extLst>
                <a:ext uri="{FF2B5EF4-FFF2-40B4-BE49-F238E27FC236}">
                  <a16:creationId xmlns:a16="http://schemas.microsoft.com/office/drawing/2014/main" id="{8DBCF517-B9D6-3AF8-E571-23684EF8B0C2}"/>
                </a:ext>
              </a:extLst>
            </p:cNvPr>
            <p:cNvSpPr>
              <a:spLocks noChangeArrowheads="1"/>
            </p:cNvSpPr>
            <p:nvPr/>
          </p:nvSpPr>
          <p:spPr bwMode="auto">
            <a:xfrm>
              <a:off x="3063570" y="2410238"/>
              <a:ext cx="2972412" cy="1963493"/>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49">
              <a:extLst>
                <a:ext uri="{FF2B5EF4-FFF2-40B4-BE49-F238E27FC236}">
                  <a16:creationId xmlns:a16="http://schemas.microsoft.com/office/drawing/2014/main" id="{53E787AB-66EE-D78C-DF78-D9B3CDC17530}"/>
                </a:ext>
              </a:extLst>
            </p:cNvPr>
            <p:cNvSpPr>
              <a:spLocks/>
            </p:cNvSpPr>
            <p:nvPr/>
          </p:nvSpPr>
          <p:spPr bwMode="auto">
            <a:xfrm>
              <a:off x="2866669" y="2195223"/>
              <a:ext cx="3366214" cy="126016"/>
            </a:xfrm>
            <a:custGeom>
              <a:avLst/>
              <a:gdLst>
                <a:gd name="T0" fmla="*/ 2566 w 2615"/>
                <a:gd name="T1" fmla="*/ 98 h 98"/>
                <a:gd name="T2" fmla="*/ 49 w 2615"/>
                <a:gd name="T3" fmla="*/ 98 h 98"/>
                <a:gd name="T4" fmla="*/ 0 w 2615"/>
                <a:gd name="T5" fmla="*/ 49 h 98"/>
                <a:gd name="T6" fmla="*/ 49 w 2615"/>
                <a:gd name="T7" fmla="*/ 0 h 98"/>
                <a:gd name="T8" fmla="*/ 2566 w 2615"/>
                <a:gd name="T9" fmla="*/ 0 h 98"/>
                <a:gd name="T10" fmla="*/ 2615 w 2615"/>
                <a:gd name="T11" fmla="*/ 49 h 98"/>
                <a:gd name="T12" fmla="*/ 2566 w 2615"/>
                <a:gd name="T13" fmla="*/ 98 h 98"/>
              </a:gdLst>
              <a:ahLst/>
              <a:cxnLst>
                <a:cxn ang="0">
                  <a:pos x="T0" y="T1"/>
                </a:cxn>
                <a:cxn ang="0">
                  <a:pos x="T2" y="T3"/>
                </a:cxn>
                <a:cxn ang="0">
                  <a:pos x="T4" y="T5"/>
                </a:cxn>
                <a:cxn ang="0">
                  <a:pos x="T6" y="T7"/>
                </a:cxn>
                <a:cxn ang="0">
                  <a:pos x="T8" y="T9"/>
                </a:cxn>
                <a:cxn ang="0">
                  <a:pos x="T10" y="T11"/>
                </a:cxn>
                <a:cxn ang="0">
                  <a:pos x="T12" y="T13"/>
                </a:cxn>
              </a:cxnLst>
              <a:rect l="0" t="0" r="r" b="b"/>
              <a:pathLst>
                <a:path w="2615" h="98">
                  <a:moveTo>
                    <a:pt x="2566" y="98"/>
                  </a:moveTo>
                  <a:cubicBezTo>
                    <a:pt x="49" y="98"/>
                    <a:pt x="49" y="98"/>
                    <a:pt x="49" y="98"/>
                  </a:cubicBezTo>
                  <a:cubicBezTo>
                    <a:pt x="22" y="98"/>
                    <a:pt x="0" y="76"/>
                    <a:pt x="0" y="49"/>
                  </a:cubicBezTo>
                  <a:cubicBezTo>
                    <a:pt x="0" y="22"/>
                    <a:pt x="22" y="0"/>
                    <a:pt x="49" y="0"/>
                  </a:cubicBezTo>
                  <a:cubicBezTo>
                    <a:pt x="2566" y="0"/>
                    <a:pt x="2566" y="0"/>
                    <a:pt x="2566" y="0"/>
                  </a:cubicBezTo>
                  <a:cubicBezTo>
                    <a:pt x="2593" y="0"/>
                    <a:pt x="2615" y="22"/>
                    <a:pt x="2615" y="49"/>
                  </a:cubicBezTo>
                  <a:cubicBezTo>
                    <a:pt x="2615" y="76"/>
                    <a:pt x="2593" y="98"/>
                    <a:pt x="2566" y="9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38" name="Chart 37">
              <a:extLst>
                <a:ext uri="{FF2B5EF4-FFF2-40B4-BE49-F238E27FC236}">
                  <a16:creationId xmlns:a16="http://schemas.microsoft.com/office/drawing/2014/main" id="{3B199C26-EA9A-BDED-6718-057358272DFB}"/>
                </a:ext>
              </a:extLst>
            </p:cNvPr>
            <p:cNvGraphicFramePr/>
            <p:nvPr/>
          </p:nvGraphicFramePr>
          <p:xfrm>
            <a:off x="3352864" y="2580723"/>
            <a:ext cx="2403273" cy="1602182"/>
          </p:xfrm>
          <a:graphic>
            <a:graphicData uri="http://schemas.openxmlformats.org/drawingml/2006/chart">
              <c:chart xmlns:c="http://schemas.openxmlformats.org/drawingml/2006/chart" xmlns:r="http://schemas.openxmlformats.org/officeDocument/2006/relationships" r:id="rId3"/>
            </a:graphicData>
          </a:graphic>
        </p:graphicFrame>
        <p:sp>
          <p:nvSpPr>
            <p:cNvPr id="39" name="Oval 37">
              <a:extLst>
                <a:ext uri="{FF2B5EF4-FFF2-40B4-BE49-F238E27FC236}">
                  <a16:creationId xmlns:a16="http://schemas.microsoft.com/office/drawing/2014/main" id="{BB5FC513-DACF-ECD9-D36E-8F3B229EB354}"/>
                </a:ext>
              </a:extLst>
            </p:cNvPr>
            <p:cNvSpPr>
              <a:spLocks noChangeArrowheads="1"/>
            </p:cNvSpPr>
            <p:nvPr/>
          </p:nvSpPr>
          <p:spPr bwMode="auto">
            <a:xfrm>
              <a:off x="4143372" y="2970686"/>
              <a:ext cx="822257" cy="822257"/>
            </a:xfrm>
            <a:prstGeom prst="ellipse">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cxnSp>
          <p:nvCxnSpPr>
            <p:cNvPr id="40" name="Straight Connector 39">
              <a:extLst>
                <a:ext uri="{FF2B5EF4-FFF2-40B4-BE49-F238E27FC236}">
                  <a16:creationId xmlns:a16="http://schemas.microsoft.com/office/drawing/2014/main" id="{83972F2A-D176-88B7-8FED-A7BE763CB3E2}"/>
                </a:ext>
              </a:extLst>
            </p:cNvPr>
            <p:cNvCxnSpPr/>
            <p:nvPr/>
          </p:nvCxnSpPr>
          <p:spPr>
            <a:xfrm>
              <a:off x="5102386" y="3195084"/>
              <a:ext cx="418504" cy="0"/>
            </a:xfrm>
            <a:prstGeom prst="line">
              <a:avLst/>
            </a:prstGeom>
            <a:ln>
              <a:solidFill>
                <a:schemeClr val="tx2"/>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7503E922-A0B3-373D-303A-E9213CC65FB4}"/>
                </a:ext>
              </a:extLst>
            </p:cNvPr>
            <p:cNvGrpSpPr/>
            <p:nvPr/>
          </p:nvGrpSpPr>
          <p:grpSpPr>
            <a:xfrm>
              <a:off x="4740513" y="2607926"/>
              <a:ext cx="488462" cy="233267"/>
              <a:chOff x="4603630" y="2730298"/>
              <a:chExt cx="488462" cy="233267"/>
            </a:xfrm>
          </p:grpSpPr>
          <p:cxnSp>
            <p:nvCxnSpPr>
              <p:cNvPr id="61" name="Straight Connector 60">
                <a:extLst>
                  <a:ext uri="{FF2B5EF4-FFF2-40B4-BE49-F238E27FC236}">
                    <a16:creationId xmlns:a16="http://schemas.microsoft.com/office/drawing/2014/main" id="{1B047F18-84EE-E655-A637-990FC9648D8E}"/>
                  </a:ext>
                </a:extLst>
              </p:cNvPr>
              <p:cNvCxnSpPr/>
              <p:nvPr/>
            </p:nvCxnSpPr>
            <p:spPr>
              <a:xfrm>
                <a:off x="4706389" y="2732220"/>
                <a:ext cx="385703" cy="0"/>
              </a:xfrm>
              <a:prstGeom prst="line">
                <a:avLst/>
              </a:prstGeom>
              <a:ln>
                <a:solidFill>
                  <a:schemeClr val="tx2"/>
                </a:solidFill>
                <a:headEnd type="none" w="sm" len="sm"/>
                <a:tailEnd type="oval" w="sm" len="sm"/>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43814FF-21C6-733C-AD2B-1DBFC0B0C2D0}"/>
                  </a:ext>
                </a:extLst>
              </p:cNvPr>
              <p:cNvCxnSpPr/>
              <p:nvPr/>
            </p:nvCxnSpPr>
            <p:spPr>
              <a:xfrm flipV="1">
                <a:off x="4603630" y="2730298"/>
                <a:ext cx="102759" cy="233267"/>
              </a:xfrm>
              <a:prstGeom prst="line">
                <a:avLst/>
              </a:prstGeom>
              <a:ln>
                <a:solidFill>
                  <a:schemeClr val="tx2"/>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64FDF854-4553-6802-D8FB-8A88F7D12205}"/>
                </a:ext>
              </a:extLst>
            </p:cNvPr>
            <p:cNvGrpSpPr/>
            <p:nvPr/>
          </p:nvGrpSpPr>
          <p:grpSpPr>
            <a:xfrm flipV="1">
              <a:off x="4593094" y="3963428"/>
              <a:ext cx="611254" cy="180280"/>
              <a:chOff x="4603630" y="2732220"/>
              <a:chExt cx="488462" cy="231344"/>
            </a:xfrm>
          </p:grpSpPr>
          <p:cxnSp>
            <p:nvCxnSpPr>
              <p:cNvPr id="59" name="Straight Connector 58">
                <a:extLst>
                  <a:ext uri="{FF2B5EF4-FFF2-40B4-BE49-F238E27FC236}">
                    <a16:creationId xmlns:a16="http://schemas.microsoft.com/office/drawing/2014/main" id="{7B7D9D50-A4E2-9CFB-6A4F-15FB17C27A49}"/>
                  </a:ext>
                </a:extLst>
              </p:cNvPr>
              <p:cNvCxnSpPr/>
              <p:nvPr/>
            </p:nvCxnSpPr>
            <p:spPr>
              <a:xfrm flipV="1">
                <a:off x="4743350" y="2732220"/>
                <a:ext cx="348742" cy="0"/>
              </a:xfrm>
              <a:prstGeom prst="line">
                <a:avLst/>
              </a:prstGeom>
              <a:ln>
                <a:solidFill>
                  <a:schemeClr val="tx2"/>
                </a:solidFill>
                <a:headEnd type="none" w="sm" len="sm"/>
                <a:tailEnd type="oval" w="sm" len="sm"/>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43E4E16C-293F-7B23-C594-7E23AD08A96C}"/>
                  </a:ext>
                </a:extLst>
              </p:cNvPr>
              <p:cNvCxnSpPr/>
              <p:nvPr/>
            </p:nvCxnSpPr>
            <p:spPr>
              <a:xfrm flipV="1">
                <a:off x="4603630" y="2732220"/>
                <a:ext cx="139720" cy="231344"/>
              </a:xfrm>
              <a:prstGeom prst="line">
                <a:avLst/>
              </a:prstGeom>
              <a:ln>
                <a:solidFill>
                  <a:schemeClr val="tx2"/>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FF7E6207-5FD0-5301-C31E-8AED72EEC84A}"/>
                </a:ext>
              </a:extLst>
            </p:cNvPr>
            <p:cNvGrpSpPr/>
            <p:nvPr/>
          </p:nvGrpSpPr>
          <p:grpSpPr>
            <a:xfrm flipH="1" flipV="1">
              <a:off x="3559762" y="3320852"/>
              <a:ext cx="416555" cy="440404"/>
              <a:chOff x="4603630" y="2732220"/>
              <a:chExt cx="488460" cy="231345"/>
            </a:xfrm>
          </p:grpSpPr>
          <p:cxnSp>
            <p:nvCxnSpPr>
              <p:cNvPr id="57" name="Straight Connector 56">
                <a:extLst>
                  <a:ext uri="{FF2B5EF4-FFF2-40B4-BE49-F238E27FC236}">
                    <a16:creationId xmlns:a16="http://schemas.microsoft.com/office/drawing/2014/main" id="{E94258ED-9505-D203-014E-FB9F0325DCAB}"/>
                  </a:ext>
                </a:extLst>
              </p:cNvPr>
              <p:cNvCxnSpPr/>
              <p:nvPr/>
            </p:nvCxnSpPr>
            <p:spPr>
              <a:xfrm flipV="1">
                <a:off x="4779162" y="2732220"/>
                <a:ext cx="312928" cy="0"/>
              </a:xfrm>
              <a:prstGeom prst="line">
                <a:avLst/>
              </a:prstGeom>
              <a:ln>
                <a:solidFill>
                  <a:schemeClr val="tx2"/>
                </a:solidFill>
                <a:headEnd type="none" w="sm" len="sm"/>
                <a:tailEnd type="oval" w="sm" len="sm"/>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7820A87-1E48-0CD1-2B3B-FFE1B1AEA1CC}"/>
                  </a:ext>
                </a:extLst>
              </p:cNvPr>
              <p:cNvCxnSpPr/>
              <p:nvPr/>
            </p:nvCxnSpPr>
            <p:spPr>
              <a:xfrm flipV="1">
                <a:off x="4603630" y="2732220"/>
                <a:ext cx="175532" cy="231345"/>
              </a:xfrm>
              <a:prstGeom prst="line">
                <a:avLst/>
              </a:prstGeom>
              <a:ln>
                <a:solidFill>
                  <a:schemeClr val="tx2"/>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grpSp>
        <p:sp>
          <p:nvSpPr>
            <p:cNvPr id="44" name="Rectangle 17">
              <a:extLst>
                <a:ext uri="{FF2B5EF4-FFF2-40B4-BE49-F238E27FC236}">
                  <a16:creationId xmlns:a16="http://schemas.microsoft.com/office/drawing/2014/main" id="{215A7CA0-3521-0DB2-F7F1-66B9E547AFE9}"/>
                </a:ext>
              </a:extLst>
            </p:cNvPr>
            <p:cNvSpPr>
              <a:spLocks noChangeArrowheads="1"/>
            </p:cNvSpPr>
            <p:nvPr/>
          </p:nvSpPr>
          <p:spPr bwMode="auto">
            <a:xfrm>
              <a:off x="3201401" y="2537830"/>
              <a:ext cx="139406" cy="14019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18">
              <a:extLst>
                <a:ext uri="{FF2B5EF4-FFF2-40B4-BE49-F238E27FC236}">
                  <a16:creationId xmlns:a16="http://schemas.microsoft.com/office/drawing/2014/main" id="{76404C1E-4B99-AB55-603C-A1D32E878E48}"/>
                </a:ext>
              </a:extLst>
            </p:cNvPr>
            <p:cNvSpPr>
              <a:spLocks noChangeArrowheads="1"/>
            </p:cNvSpPr>
            <p:nvPr/>
          </p:nvSpPr>
          <p:spPr bwMode="auto">
            <a:xfrm>
              <a:off x="3201401" y="2678023"/>
              <a:ext cx="139406" cy="14019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19">
              <a:extLst>
                <a:ext uri="{FF2B5EF4-FFF2-40B4-BE49-F238E27FC236}">
                  <a16:creationId xmlns:a16="http://schemas.microsoft.com/office/drawing/2014/main" id="{9E9D0FBF-D58F-FCAB-B52B-B8E42A7CC481}"/>
                </a:ext>
              </a:extLst>
            </p:cNvPr>
            <p:cNvSpPr>
              <a:spLocks noChangeArrowheads="1"/>
            </p:cNvSpPr>
            <p:nvPr/>
          </p:nvSpPr>
          <p:spPr bwMode="auto">
            <a:xfrm>
              <a:off x="3201401" y="2817429"/>
              <a:ext cx="139406" cy="138618"/>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20">
              <a:extLst>
                <a:ext uri="{FF2B5EF4-FFF2-40B4-BE49-F238E27FC236}">
                  <a16:creationId xmlns:a16="http://schemas.microsoft.com/office/drawing/2014/main" id="{FBB848F7-C5D1-1426-28B4-3112B59D06A4}"/>
                </a:ext>
              </a:extLst>
            </p:cNvPr>
            <p:cNvSpPr>
              <a:spLocks noChangeArrowheads="1"/>
            </p:cNvSpPr>
            <p:nvPr/>
          </p:nvSpPr>
          <p:spPr bwMode="auto">
            <a:xfrm>
              <a:off x="3201401" y="2956047"/>
              <a:ext cx="139406" cy="140193"/>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TextBox 47">
              <a:extLst>
                <a:ext uri="{FF2B5EF4-FFF2-40B4-BE49-F238E27FC236}">
                  <a16:creationId xmlns:a16="http://schemas.microsoft.com/office/drawing/2014/main" id="{1A565D9B-8114-F638-E587-08E80EF63DEF}"/>
                </a:ext>
              </a:extLst>
            </p:cNvPr>
            <p:cNvSpPr txBox="1"/>
            <p:nvPr/>
          </p:nvSpPr>
          <p:spPr>
            <a:xfrm>
              <a:off x="5227483" y="2466999"/>
              <a:ext cx="594882" cy="281855"/>
            </a:xfrm>
            <a:prstGeom prst="rect">
              <a:avLst/>
            </a:prstGeom>
            <a:noFill/>
          </p:spPr>
          <p:txBody>
            <a:bodyPr wrap="square" rtlCol="0" anchor="ctr">
              <a:spAutoFit/>
            </a:bodyPr>
            <a:lstStyle/>
            <a:p>
              <a:r>
                <a:rPr lang="en-US" sz="1400" b="1">
                  <a:solidFill>
                    <a:schemeClr val="accent1"/>
                  </a:solidFill>
                  <a:latin typeface="+mj-lt"/>
                </a:rPr>
                <a:t>18%</a:t>
              </a:r>
            </a:p>
          </p:txBody>
        </p:sp>
        <p:sp>
          <p:nvSpPr>
            <p:cNvPr id="49" name="TextBox 48">
              <a:extLst>
                <a:ext uri="{FF2B5EF4-FFF2-40B4-BE49-F238E27FC236}">
                  <a16:creationId xmlns:a16="http://schemas.microsoft.com/office/drawing/2014/main" id="{8C4B512C-E198-8A47-D7D8-5A433547D433}"/>
                </a:ext>
              </a:extLst>
            </p:cNvPr>
            <p:cNvSpPr txBox="1"/>
            <p:nvPr/>
          </p:nvSpPr>
          <p:spPr>
            <a:xfrm>
              <a:off x="5518589" y="3050604"/>
              <a:ext cx="594882" cy="281855"/>
            </a:xfrm>
            <a:prstGeom prst="rect">
              <a:avLst/>
            </a:prstGeom>
            <a:noFill/>
          </p:spPr>
          <p:txBody>
            <a:bodyPr wrap="square" rtlCol="0" anchor="ctr">
              <a:spAutoFit/>
            </a:bodyPr>
            <a:lstStyle/>
            <a:p>
              <a:r>
                <a:rPr lang="en-US" sz="1400" b="1">
                  <a:solidFill>
                    <a:schemeClr val="accent2"/>
                  </a:solidFill>
                  <a:latin typeface="+mj-lt"/>
                </a:rPr>
                <a:t>12%</a:t>
              </a:r>
            </a:p>
          </p:txBody>
        </p:sp>
        <p:sp>
          <p:nvSpPr>
            <p:cNvPr id="50" name="TextBox 49">
              <a:extLst>
                <a:ext uri="{FF2B5EF4-FFF2-40B4-BE49-F238E27FC236}">
                  <a16:creationId xmlns:a16="http://schemas.microsoft.com/office/drawing/2014/main" id="{074A623A-5D57-4C69-1D41-1F5E65072705}"/>
                </a:ext>
              </a:extLst>
            </p:cNvPr>
            <p:cNvSpPr txBox="1"/>
            <p:nvPr/>
          </p:nvSpPr>
          <p:spPr>
            <a:xfrm>
              <a:off x="5202627" y="4002781"/>
              <a:ext cx="594882" cy="281855"/>
            </a:xfrm>
            <a:prstGeom prst="rect">
              <a:avLst/>
            </a:prstGeom>
            <a:noFill/>
          </p:spPr>
          <p:txBody>
            <a:bodyPr wrap="square" rtlCol="0" anchor="ctr">
              <a:spAutoFit/>
            </a:bodyPr>
            <a:lstStyle/>
            <a:p>
              <a:r>
                <a:rPr lang="en-US" sz="1400" b="1">
                  <a:solidFill>
                    <a:schemeClr val="accent3"/>
                  </a:solidFill>
                  <a:latin typeface="+mj-lt"/>
                </a:rPr>
                <a:t>51%</a:t>
              </a:r>
            </a:p>
          </p:txBody>
        </p:sp>
        <p:sp>
          <p:nvSpPr>
            <p:cNvPr id="51" name="TextBox 50">
              <a:extLst>
                <a:ext uri="{FF2B5EF4-FFF2-40B4-BE49-F238E27FC236}">
                  <a16:creationId xmlns:a16="http://schemas.microsoft.com/office/drawing/2014/main" id="{DB1EBAE4-A1BB-D88B-63EF-A82A27CEB5D5}"/>
                </a:ext>
              </a:extLst>
            </p:cNvPr>
            <p:cNvSpPr txBox="1"/>
            <p:nvPr/>
          </p:nvSpPr>
          <p:spPr>
            <a:xfrm>
              <a:off x="2979311" y="3618955"/>
              <a:ext cx="574423" cy="281855"/>
            </a:xfrm>
            <a:prstGeom prst="rect">
              <a:avLst/>
            </a:prstGeom>
            <a:noFill/>
          </p:spPr>
          <p:txBody>
            <a:bodyPr wrap="square" rtlCol="0" anchor="ctr">
              <a:spAutoFit/>
            </a:bodyPr>
            <a:lstStyle/>
            <a:p>
              <a:pPr algn="r"/>
              <a:r>
                <a:rPr lang="en-US" sz="1400" b="1">
                  <a:solidFill>
                    <a:schemeClr val="accent4"/>
                  </a:solidFill>
                  <a:latin typeface="+mj-lt"/>
                </a:rPr>
                <a:t>30%</a:t>
              </a:r>
            </a:p>
          </p:txBody>
        </p:sp>
        <p:sp>
          <p:nvSpPr>
            <p:cNvPr id="52" name="Rectangle 51">
              <a:extLst>
                <a:ext uri="{FF2B5EF4-FFF2-40B4-BE49-F238E27FC236}">
                  <a16:creationId xmlns:a16="http://schemas.microsoft.com/office/drawing/2014/main" id="{CF38F07E-E2A6-D414-2174-99061CB1788E}"/>
                </a:ext>
              </a:extLst>
            </p:cNvPr>
            <p:cNvSpPr/>
            <p:nvPr/>
          </p:nvSpPr>
          <p:spPr>
            <a:xfrm>
              <a:off x="3397836" y="2555919"/>
              <a:ext cx="334732" cy="10401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833AFB99-17C8-2009-EBEB-5C13DF929646}"/>
                </a:ext>
              </a:extLst>
            </p:cNvPr>
            <p:cNvSpPr/>
            <p:nvPr/>
          </p:nvSpPr>
          <p:spPr>
            <a:xfrm>
              <a:off x="3397836" y="2695325"/>
              <a:ext cx="334732" cy="10401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401A08E-6335-4289-7024-4F691ABE4A27}"/>
                </a:ext>
              </a:extLst>
            </p:cNvPr>
            <p:cNvSpPr/>
            <p:nvPr/>
          </p:nvSpPr>
          <p:spPr>
            <a:xfrm>
              <a:off x="3397836" y="2834731"/>
              <a:ext cx="334732" cy="10401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E0A868EC-507E-4C2D-2D55-996A098D7087}"/>
                </a:ext>
              </a:extLst>
            </p:cNvPr>
            <p:cNvSpPr/>
            <p:nvPr/>
          </p:nvSpPr>
          <p:spPr>
            <a:xfrm>
              <a:off x="3397836" y="2974136"/>
              <a:ext cx="334732" cy="10401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0BED6A66-FC0A-E690-ADCE-DABBB5FC6AAF}"/>
                </a:ext>
              </a:extLst>
            </p:cNvPr>
            <p:cNvSpPr txBox="1"/>
            <p:nvPr/>
          </p:nvSpPr>
          <p:spPr>
            <a:xfrm>
              <a:off x="3984856" y="3183976"/>
              <a:ext cx="1129839" cy="394597"/>
            </a:xfrm>
            <a:prstGeom prst="rect">
              <a:avLst/>
            </a:prstGeom>
            <a:noFill/>
          </p:spPr>
          <p:txBody>
            <a:bodyPr wrap="square" rtlCol="0">
              <a:spAutoFit/>
            </a:bodyPr>
            <a:lstStyle/>
            <a:p>
              <a:pPr algn="ctr"/>
              <a:r>
                <a:rPr lang="en-US" sz="1100" b="1" dirty="0" err="1">
                  <a:solidFill>
                    <a:schemeClr val="tx1"/>
                  </a:solidFill>
                  <a:latin typeface="Montserrat" panose="00000500000000000000" pitchFamily="2" charset="0"/>
                </a:rPr>
                <a:t>Estudio</a:t>
              </a:r>
              <a:r>
                <a:rPr lang="en-US" sz="1100" b="1" dirty="0">
                  <a:solidFill>
                    <a:schemeClr val="tx1"/>
                  </a:solidFill>
                  <a:latin typeface="Montserrat" panose="00000500000000000000" pitchFamily="2" charset="0"/>
                </a:rPr>
                <a:t> de </a:t>
              </a:r>
              <a:r>
                <a:rPr lang="en-US" sz="1100" b="1" dirty="0" err="1">
                  <a:solidFill>
                    <a:schemeClr val="tx1"/>
                  </a:solidFill>
                  <a:latin typeface="Montserrat" panose="00000500000000000000" pitchFamily="2" charset="0"/>
                </a:rPr>
                <a:t>Necesidades</a:t>
              </a:r>
              <a:endParaRPr lang="en-US" sz="1100" b="1" dirty="0">
                <a:solidFill>
                  <a:schemeClr val="tx1"/>
                </a:solidFill>
                <a:latin typeface="Montserrat" panose="00000500000000000000" pitchFamily="2" charset="0"/>
              </a:endParaRPr>
            </a:p>
          </p:txBody>
        </p:sp>
      </p:grpSp>
      <p:sp>
        <p:nvSpPr>
          <p:cNvPr id="63" name="Oval 62">
            <a:extLst>
              <a:ext uri="{FF2B5EF4-FFF2-40B4-BE49-F238E27FC236}">
                <a16:creationId xmlns:a16="http://schemas.microsoft.com/office/drawing/2014/main" id="{CA760DB8-A9BE-1BF2-4C5C-72EC0D9A3713}"/>
              </a:ext>
            </a:extLst>
          </p:cNvPr>
          <p:cNvSpPr/>
          <p:nvPr/>
        </p:nvSpPr>
        <p:spPr>
          <a:xfrm>
            <a:off x="8224474" y="5645908"/>
            <a:ext cx="2496312" cy="210312"/>
          </a:xfrm>
          <a:prstGeom prst="ellipse">
            <a:avLst/>
          </a:prstGeom>
          <a:solidFill>
            <a:schemeClr val="tx2">
              <a:lumMod val="2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235863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50000">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14:bounceEnd="50000">
                                          <p:cBhvr additive="base">
                                            <p:cTn id="7" dur="1000" fill="hold"/>
                                            <p:tgtEl>
                                              <p:spTgt spid="29"/>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3" grpId="0" animBg="1"/>
        </p:bldLst>
      </p:timing>
    </mc:Fallback>
  </mc:AlternateContent>
</p:sld>
</file>

<file path=ppt/theme/theme1.xml><?xml version="1.0" encoding="utf-8"?>
<a:theme xmlns:a="http://schemas.openxmlformats.org/drawingml/2006/main" name="D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2745</TotalTime>
  <Words>1522</Words>
  <Application>Microsoft Office PowerPoint</Application>
  <PresentationFormat>Widescreen</PresentationFormat>
  <Paragraphs>104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Wingdings</vt:lpstr>
      <vt:lpstr>Gill Sans</vt:lpstr>
      <vt:lpstr>Calibri</vt:lpstr>
      <vt:lpstr>Montserrat</vt:lpstr>
      <vt:lpstr>Arial</vt:lpstr>
      <vt:lpstr>DE Theme</vt:lpstr>
      <vt:lpstr>Ingrid Mercado Irizarry  Coordinadora  13 de febrero de 2024</vt:lpstr>
      <vt:lpstr>TÍTULO IV-A - PROGRAMA DE AYUDA AL ESTUDIANTE Y  ENRIQUECIMIENTO ACADÉMICO  </vt:lpstr>
      <vt:lpstr>Las actividades permitidas (ESEA sección 4107) pueden incluir, pero no se limitan a:</vt:lpstr>
      <vt:lpstr>Las actividades permitidas (ESEA sección 4108) pueden incluir, pero no se limitan a:</vt:lpstr>
      <vt:lpstr>Las actividades permitidas (ESEA sección 4109) pueden incluir, pero no se limitan a:</vt:lpstr>
      <vt:lpstr>Otros Requisitos del Programa Título IV-A</vt:lpstr>
      <vt:lpstr>Otros Requisitos del Programa Título IV-A (Continuación)</vt:lpstr>
      <vt:lpstr>PowerPoint Presentation</vt:lpstr>
      <vt:lpstr>PowerPoint Presentation</vt:lpstr>
      <vt:lpstr>Plan de Trabajo</vt:lpstr>
      <vt:lpstr>Otros Aspectos Importantes </vt:lpstr>
      <vt:lpstr>Recomendaciones</vt:lpstr>
      <vt:lpstr>Informe de Logros</vt:lpstr>
      <vt:lpstr>Stronger Connections Grant Program (SCG)</vt:lpstr>
      <vt:lpstr>¿PREGUNTAS?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EJEMPLO TÍTULO  A DOS LÍNEAS</dc:title>
  <dc:creator>Naitzabes Martinez</dc:creator>
  <cp:lastModifiedBy>Emely torres</cp:lastModifiedBy>
  <cp:revision>40</cp:revision>
  <dcterms:modified xsi:type="dcterms:W3CDTF">2024-02-13T19:14:35Z</dcterms:modified>
</cp:coreProperties>
</file>