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20"/>
  </p:notesMasterIdLst>
  <p:sldIdLst>
    <p:sldId id="256" r:id="rId2"/>
    <p:sldId id="287" r:id="rId3"/>
    <p:sldId id="282" r:id="rId4"/>
    <p:sldId id="272" r:id="rId5"/>
    <p:sldId id="273" r:id="rId6"/>
    <p:sldId id="274" r:id="rId7"/>
    <p:sldId id="283" r:id="rId8"/>
    <p:sldId id="284" r:id="rId9"/>
    <p:sldId id="286" r:id="rId10"/>
    <p:sldId id="280" r:id="rId11"/>
    <p:sldId id="260" r:id="rId12"/>
    <p:sldId id="289" r:id="rId13"/>
    <p:sldId id="265" r:id="rId14"/>
    <p:sldId id="263" r:id="rId15"/>
    <p:sldId id="278" r:id="rId16"/>
    <p:sldId id="279" r:id="rId17"/>
    <p:sldId id="275" r:id="rId18"/>
    <p:sldId id="28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eana Cortés Burgos" initials="ICB" lastIdx="2" clrIdx="0">
    <p:extLst>
      <p:ext uri="{19B8F6BF-5375-455C-9EA6-DF929625EA0E}">
        <p15:presenceInfo xmlns:p15="http://schemas.microsoft.com/office/powerpoint/2012/main" userId="S-1-5-21-563427895-1067060301-1850952788-96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66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3"/>
  </p:normalViewPr>
  <p:slideViewPr>
    <p:cSldViewPr snapToGrid="0">
      <p:cViewPr varScale="1">
        <p:scale>
          <a:sx n="78" d="100"/>
          <a:sy n="78" d="100"/>
        </p:scale>
        <p:origin x="850" y="67"/>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AE1FF5-E391-4D9B-BB49-06F6CE70EB29}" type="doc">
      <dgm:prSet loTypeId="urn:microsoft.com/office/officeart/2005/8/layout/hList6" loCatId="list" qsTypeId="urn:microsoft.com/office/officeart/2005/8/quickstyle/3d5" qsCatId="3D" csTypeId="urn:microsoft.com/office/officeart/2005/8/colors/accent1_2" csCatId="accent1" phldr="1"/>
      <dgm:spPr/>
      <dgm:t>
        <a:bodyPr/>
        <a:lstStyle/>
        <a:p>
          <a:endParaRPr lang="en-US"/>
        </a:p>
      </dgm:t>
    </dgm:pt>
    <dgm:pt modelId="{29E2BDEA-6D32-419C-9494-4027B87A1C1A}">
      <dgm:prSet/>
      <dgm:spPr>
        <a:solidFill>
          <a:schemeClr val="accent6">
            <a:lumMod val="60000"/>
            <a:lumOff val="40000"/>
          </a:schemeClr>
        </a:solidFill>
      </dgm:spPr>
      <dgm:t>
        <a:bodyPr/>
        <a:lstStyle/>
        <a:p>
          <a:r>
            <a:rPr lang="es-ES_tradnl" b="1" dirty="0">
              <a:solidFill>
                <a:schemeClr val="tx1">
                  <a:lumMod val="75000"/>
                  <a:lumOff val="25000"/>
                </a:schemeClr>
              </a:solidFill>
              <a:latin typeface="Arial" pitchFamily="34" charset="0"/>
              <a:cs typeface="Arial" pitchFamily="34" charset="0"/>
            </a:rPr>
            <a:t>Paso 1:</a:t>
          </a:r>
          <a:r>
            <a:rPr lang="es-ES_tradnl" dirty="0">
              <a:latin typeface="Arial" pitchFamily="34" charset="0"/>
              <a:cs typeface="Arial" pitchFamily="34" charset="0"/>
            </a:rPr>
            <a:t> </a:t>
          </a:r>
          <a:r>
            <a:rPr lang="es-ES_tradnl" dirty="0">
              <a:solidFill>
                <a:srgbClr val="7030A0"/>
              </a:solidFill>
              <a:latin typeface="Arial" pitchFamily="34" charset="0"/>
              <a:cs typeface="Arial" pitchFamily="34" charset="0"/>
            </a:rPr>
            <a:t>Identificar al candidato</a:t>
          </a:r>
        </a:p>
      </dgm:t>
    </dgm:pt>
    <dgm:pt modelId="{D288C126-E1E0-4CB5-B13D-5D54911681CC}" type="parTrans" cxnId="{48408BD6-099A-4C44-BAD5-FF4ACB851E06}">
      <dgm:prSet/>
      <dgm:spPr/>
      <dgm:t>
        <a:bodyPr/>
        <a:lstStyle/>
        <a:p>
          <a:endParaRPr lang="en-US"/>
        </a:p>
      </dgm:t>
    </dgm:pt>
    <dgm:pt modelId="{32E253B9-EC3C-4210-8F63-3C9FFF2A16A7}" type="sibTrans" cxnId="{48408BD6-099A-4C44-BAD5-FF4ACB851E06}">
      <dgm:prSet/>
      <dgm:spPr/>
      <dgm:t>
        <a:bodyPr/>
        <a:lstStyle/>
        <a:p>
          <a:endParaRPr lang="en-US"/>
        </a:p>
      </dgm:t>
    </dgm:pt>
    <dgm:pt modelId="{6869E813-B51D-4837-AA0B-F2C3F63FABA8}">
      <dgm:prSet/>
      <dgm:spPr>
        <a:solidFill>
          <a:schemeClr val="accent4">
            <a:lumMod val="40000"/>
            <a:lumOff val="60000"/>
          </a:schemeClr>
        </a:solidFill>
        <a:ln>
          <a:solidFill>
            <a:schemeClr val="accent4">
              <a:lumMod val="40000"/>
              <a:lumOff val="60000"/>
            </a:schemeClr>
          </a:solidFill>
        </a:ln>
      </dgm:spPr>
      <dgm:t>
        <a:bodyPr/>
        <a:lstStyle/>
        <a:p>
          <a:r>
            <a:rPr lang="es-ES_tradnl" b="1" dirty="0">
              <a:solidFill>
                <a:schemeClr val="tx1">
                  <a:lumMod val="75000"/>
                  <a:lumOff val="25000"/>
                </a:schemeClr>
              </a:solidFill>
              <a:latin typeface="Arial" pitchFamily="34" charset="0"/>
              <a:cs typeface="Arial" pitchFamily="34" charset="0"/>
            </a:rPr>
            <a:t>Paso 2: </a:t>
          </a:r>
          <a:r>
            <a:rPr lang="es-ES_tradnl" dirty="0">
              <a:solidFill>
                <a:srgbClr val="7030A0"/>
              </a:solidFill>
              <a:latin typeface="Arial" pitchFamily="34" charset="0"/>
              <a:cs typeface="Arial" pitchFamily="34" charset="0"/>
            </a:rPr>
            <a:t>Administrar una prueba de cernimiento</a:t>
          </a:r>
        </a:p>
      </dgm:t>
    </dgm:pt>
    <dgm:pt modelId="{2E91884F-F23F-47E9-B631-E5B501ACD65F}" type="parTrans" cxnId="{BAB587FD-3435-4624-805C-C0469BC7B456}">
      <dgm:prSet/>
      <dgm:spPr/>
      <dgm:t>
        <a:bodyPr/>
        <a:lstStyle/>
        <a:p>
          <a:endParaRPr lang="en-US"/>
        </a:p>
      </dgm:t>
    </dgm:pt>
    <dgm:pt modelId="{C9BF73C6-08A2-4D66-9E3F-21F4FDF78B19}" type="sibTrans" cxnId="{BAB587FD-3435-4624-805C-C0469BC7B456}">
      <dgm:prSet/>
      <dgm:spPr/>
      <dgm:t>
        <a:bodyPr/>
        <a:lstStyle/>
        <a:p>
          <a:endParaRPr lang="en-US"/>
        </a:p>
      </dgm:t>
    </dgm:pt>
    <dgm:pt modelId="{9FF23570-C747-47E9-9E4A-EA1F3CACA043}">
      <dgm:prSet/>
      <dgm:spPr>
        <a:solidFill>
          <a:schemeClr val="accent2">
            <a:lumMod val="40000"/>
            <a:lumOff val="60000"/>
          </a:schemeClr>
        </a:solidFill>
      </dgm:spPr>
      <dgm:t>
        <a:bodyPr/>
        <a:lstStyle/>
        <a:p>
          <a:r>
            <a:rPr lang="es-ES_tradnl" b="1" dirty="0">
              <a:solidFill>
                <a:schemeClr val="tx1">
                  <a:lumMod val="75000"/>
                  <a:lumOff val="25000"/>
                </a:schemeClr>
              </a:solidFill>
              <a:latin typeface="Arial" pitchFamily="34" charset="0"/>
              <a:cs typeface="Arial" pitchFamily="34" charset="0"/>
            </a:rPr>
            <a:t>Paso 3:</a:t>
          </a:r>
          <a:r>
            <a:rPr lang="es-ES_tradnl" dirty="0">
              <a:latin typeface="Arial" pitchFamily="34" charset="0"/>
              <a:cs typeface="Arial" pitchFamily="34" charset="0"/>
            </a:rPr>
            <a:t> </a:t>
          </a:r>
          <a:r>
            <a:rPr lang="es-ES_tradnl" dirty="0">
              <a:solidFill>
                <a:srgbClr val="7030A0"/>
              </a:solidFill>
              <a:latin typeface="Arial" pitchFamily="34" charset="0"/>
              <a:cs typeface="Arial" pitchFamily="34" charset="0"/>
            </a:rPr>
            <a:t>Determinar las áreas específicas de necesidad</a:t>
          </a:r>
        </a:p>
      </dgm:t>
    </dgm:pt>
    <dgm:pt modelId="{C4A6CC51-6CF9-4F05-BDE0-A9D3DE25585D}" type="parTrans" cxnId="{39B4FB89-6E77-4CC6-9693-B5ED73B2A63D}">
      <dgm:prSet/>
      <dgm:spPr/>
      <dgm:t>
        <a:bodyPr/>
        <a:lstStyle/>
        <a:p>
          <a:endParaRPr lang="en-US"/>
        </a:p>
      </dgm:t>
    </dgm:pt>
    <dgm:pt modelId="{5F8028F2-090D-43FA-A856-DDBBDF99657D}" type="sibTrans" cxnId="{39B4FB89-6E77-4CC6-9693-B5ED73B2A63D}">
      <dgm:prSet/>
      <dgm:spPr/>
      <dgm:t>
        <a:bodyPr/>
        <a:lstStyle/>
        <a:p>
          <a:endParaRPr lang="en-US"/>
        </a:p>
      </dgm:t>
    </dgm:pt>
    <dgm:pt modelId="{82AEC7A7-A4B7-4B96-9814-A50B14EF2D77}">
      <dgm:prSet/>
      <dgm:spPr>
        <a:solidFill>
          <a:schemeClr val="accent3">
            <a:lumMod val="40000"/>
            <a:lumOff val="60000"/>
          </a:schemeClr>
        </a:solidFill>
      </dgm:spPr>
      <dgm:t>
        <a:bodyPr/>
        <a:lstStyle/>
        <a:p>
          <a:r>
            <a:rPr lang="es-ES_tradnl" b="1" dirty="0">
              <a:solidFill>
                <a:schemeClr val="tx1">
                  <a:lumMod val="75000"/>
                  <a:lumOff val="25000"/>
                </a:schemeClr>
              </a:solidFill>
              <a:latin typeface="Arial" pitchFamily="34" charset="0"/>
              <a:cs typeface="Arial" pitchFamily="34" charset="0"/>
            </a:rPr>
            <a:t>Paso 4: </a:t>
          </a:r>
          <a:r>
            <a:rPr lang="es-ES_tradnl" dirty="0">
              <a:solidFill>
                <a:srgbClr val="7030A0"/>
              </a:solidFill>
              <a:latin typeface="Arial" pitchFamily="34" charset="0"/>
              <a:cs typeface="Arial" pitchFamily="34" charset="0"/>
            </a:rPr>
            <a:t>Preparar un  plan de Desarrollo de Lenguaje</a:t>
          </a:r>
        </a:p>
      </dgm:t>
    </dgm:pt>
    <dgm:pt modelId="{49F1607A-3124-4121-B14F-E9B928FFB0BA}" type="parTrans" cxnId="{9F0DA468-4CE4-443E-9D01-515A0BA6BE2B}">
      <dgm:prSet/>
      <dgm:spPr/>
      <dgm:t>
        <a:bodyPr/>
        <a:lstStyle/>
        <a:p>
          <a:endParaRPr lang="en-US"/>
        </a:p>
      </dgm:t>
    </dgm:pt>
    <dgm:pt modelId="{A74E167C-7D9F-4E75-8A12-5290613F20D9}" type="sibTrans" cxnId="{9F0DA468-4CE4-443E-9D01-515A0BA6BE2B}">
      <dgm:prSet/>
      <dgm:spPr/>
      <dgm:t>
        <a:bodyPr/>
        <a:lstStyle/>
        <a:p>
          <a:endParaRPr lang="en-US"/>
        </a:p>
      </dgm:t>
    </dgm:pt>
    <dgm:pt modelId="{6DFFDE62-7FD7-414C-89C9-7D423E3F301A}">
      <dgm:prSet/>
      <dgm:spPr>
        <a:solidFill>
          <a:schemeClr val="tx2">
            <a:lumMod val="20000"/>
            <a:lumOff val="80000"/>
          </a:schemeClr>
        </a:solidFill>
      </dgm:spPr>
      <dgm:t>
        <a:bodyPr/>
        <a:lstStyle/>
        <a:p>
          <a:r>
            <a:rPr lang="es-ES_tradnl" b="1" dirty="0">
              <a:solidFill>
                <a:schemeClr val="tx1">
                  <a:lumMod val="75000"/>
                  <a:lumOff val="25000"/>
                </a:schemeClr>
              </a:solidFill>
              <a:latin typeface="Arial" pitchFamily="34" charset="0"/>
              <a:cs typeface="Arial" pitchFamily="34" charset="0"/>
            </a:rPr>
            <a:t>Paso 5: </a:t>
          </a:r>
          <a:r>
            <a:rPr lang="es-ES_tradnl" dirty="0">
              <a:solidFill>
                <a:srgbClr val="7030A0"/>
              </a:solidFill>
              <a:latin typeface="Arial" pitchFamily="34" charset="0"/>
              <a:cs typeface="Arial" pitchFamily="34" charset="0"/>
            </a:rPr>
            <a:t>Coordinar las necesidades de Servicios Educativos con el DE</a:t>
          </a:r>
        </a:p>
      </dgm:t>
    </dgm:pt>
    <dgm:pt modelId="{016504FD-69EE-40EC-AA1E-A7F7999193F4}" type="parTrans" cxnId="{05A071AD-FECD-4B6A-BB15-E0C6693B4B65}">
      <dgm:prSet/>
      <dgm:spPr/>
      <dgm:t>
        <a:bodyPr/>
        <a:lstStyle/>
        <a:p>
          <a:endParaRPr lang="en-US"/>
        </a:p>
      </dgm:t>
    </dgm:pt>
    <dgm:pt modelId="{6F29D651-5E73-4DC0-96B1-66E3B5A66087}" type="sibTrans" cxnId="{05A071AD-FECD-4B6A-BB15-E0C6693B4B65}">
      <dgm:prSet/>
      <dgm:spPr/>
      <dgm:t>
        <a:bodyPr/>
        <a:lstStyle/>
        <a:p>
          <a:endParaRPr lang="en-US"/>
        </a:p>
      </dgm:t>
    </dgm:pt>
    <dgm:pt modelId="{178A8293-FF28-4040-A001-8DC506C02D75}">
      <dgm:prSet/>
      <dgm:spPr>
        <a:solidFill>
          <a:schemeClr val="accent1">
            <a:lumMod val="20000"/>
            <a:lumOff val="80000"/>
          </a:schemeClr>
        </a:solidFill>
      </dgm:spPr>
      <dgm:t>
        <a:bodyPr/>
        <a:lstStyle/>
        <a:p>
          <a:r>
            <a:rPr lang="es-ES_tradnl" b="1" dirty="0">
              <a:solidFill>
                <a:schemeClr val="tx1">
                  <a:lumMod val="75000"/>
                  <a:lumOff val="25000"/>
                </a:schemeClr>
              </a:solidFill>
              <a:latin typeface="Arial" pitchFamily="34" charset="0"/>
              <a:cs typeface="Arial" pitchFamily="34" charset="0"/>
            </a:rPr>
            <a:t>Paso 6: </a:t>
          </a:r>
          <a:r>
            <a:rPr lang="es-ES_tradnl" dirty="0">
              <a:solidFill>
                <a:srgbClr val="7030A0"/>
              </a:solidFill>
              <a:latin typeface="Arial" pitchFamily="34" charset="0"/>
              <a:cs typeface="Arial" pitchFamily="34" charset="0"/>
            </a:rPr>
            <a:t>Administrar una Prueba Anual de Lenguaje para determinar el crecimiento alcanzado. </a:t>
          </a:r>
        </a:p>
      </dgm:t>
    </dgm:pt>
    <dgm:pt modelId="{3B104E84-953B-477B-9C81-FAA083272149}" type="parTrans" cxnId="{9337F330-FB7F-465F-8D47-7AAF6105615E}">
      <dgm:prSet/>
      <dgm:spPr/>
      <dgm:t>
        <a:bodyPr/>
        <a:lstStyle/>
        <a:p>
          <a:endParaRPr lang="en-US"/>
        </a:p>
      </dgm:t>
    </dgm:pt>
    <dgm:pt modelId="{C14D642D-9C1F-432A-963A-E95B29B24979}" type="sibTrans" cxnId="{9337F330-FB7F-465F-8D47-7AAF6105615E}">
      <dgm:prSet/>
      <dgm:spPr/>
      <dgm:t>
        <a:bodyPr/>
        <a:lstStyle/>
        <a:p>
          <a:endParaRPr lang="en-US"/>
        </a:p>
      </dgm:t>
    </dgm:pt>
    <dgm:pt modelId="{1DAA0C45-D50B-4A2B-B431-A2F437FFE4D7}">
      <dgm:prSet/>
      <dgm:spPr>
        <a:solidFill>
          <a:schemeClr val="accent5">
            <a:lumMod val="20000"/>
            <a:lumOff val="80000"/>
          </a:schemeClr>
        </a:solidFill>
      </dgm:spPr>
      <dgm:t>
        <a:bodyPr/>
        <a:lstStyle/>
        <a:p>
          <a:r>
            <a:rPr lang="es-ES_tradnl" b="1" dirty="0">
              <a:solidFill>
                <a:schemeClr val="tx1">
                  <a:lumMod val="75000"/>
                  <a:lumOff val="25000"/>
                </a:schemeClr>
              </a:solidFill>
              <a:latin typeface="Arial" pitchFamily="34" charset="0"/>
              <a:cs typeface="Arial" pitchFamily="34" charset="0"/>
            </a:rPr>
            <a:t>Paso 7: </a:t>
          </a:r>
          <a:r>
            <a:rPr lang="es-ES_tradnl" dirty="0">
              <a:solidFill>
                <a:srgbClr val="7030A0"/>
              </a:solidFill>
              <a:latin typeface="Arial" pitchFamily="34" charset="0"/>
              <a:cs typeface="Arial" pitchFamily="34" charset="0"/>
            </a:rPr>
            <a:t>Salida del Programa </a:t>
          </a:r>
        </a:p>
        <a:p>
          <a:r>
            <a:rPr lang="es-ES_tradnl" dirty="0">
              <a:solidFill>
                <a:srgbClr val="7030A0"/>
              </a:solidFill>
              <a:latin typeface="Arial" pitchFamily="34" charset="0"/>
              <a:cs typeface="Arial" pitchFamily="34" charset="0"/>
            </a:rPr>
            <a:t>(4 años de seguimiento)</a:t>
          </a:r>
          <a:endParaRPr lang="en-US" dirty="0">
            <a:solidFill>
              <a:srgbClr val="7030A0"/>
            </a:solidFill>
            <a:latin typeface="Arial" pitchFamily="34" charset="0"/>
            <a:cs typeface="Arial" pitchFamily="34" charset="0"/>
          </a:endParaRPr>
        </a:p>
      </dgm:t>
    </dgm:pt>
    <dgm:pt modelId="{4FE6AA9F-B9B0-4C4F-9F9E-EC8C7328B162}" type="parTrans" cxnId="{9E5D4850-AA42-4F25-8ABA-ECF308CBEF51}">
      <dgm:prSet/>
      <dgm:spPr/>
      <dgm:t>
        <a:bodyPr/>
        <a:lstStyle/>
        <a:p>
          <a:endParaRPr lang="en-US"/>
        </a:p>
      </dgm:t>
    </dgm:pt>
    <dgm:pt modelId="{C280A4D7-2E84-4793-B43C-21422CC79366}" type="sibTrans" cxnId="{9E5D4850-AA42-4F25-8ABA-ECF308CBEF51}">
      <dgm:prSet/>
      <dgm:spPr/>
      <dgm:t>
        <a:bodyPr/>
        <a:lstStyle/>
        <a:p>
          <a:endParaRPr lang="en-US"/>
        </a:p>
      </dgm:t>
    </dgm:pt>
    <dgm:pt modelId="{7D8CB444-D72C-4435-9A6A-7330353BF6DA}" type="pres">
      <dgm:prSet presAssocID="{DEAE1FF5-E391-4D9B-BB49-06F6CE70EB29}" presName="Name0" presStyleCnt="0">
        <dgm:presLayoutVars>
          <dgm:dir/>
          <dgm:resizeHandles val="exact"/>
        </dgm:presLayoutVars>
      </dgm:prSet>
      <dgm:spPr/>
    </dgm:pt>
    <dgm:pt modelId="{349CAD4A-42A2-43ED-8766-EEEAEE1EA84E}" type="pres">
      <dgm:prSet presAssocID="{178A8293-FF28-4040-A001-8DC506C02D75}" presName="node" presStyleLbl="node1" presStyleIdx="0" presStyleCnt="7" custLinFactX="488830" custLinFactNeighborX="500000" custLinFactNeighborY="5810">
        <dgm:presLayoutVars>
          <dgm:bulletEnabled val="1"/>
        </dgm:presLayoutVars>
      </dgm:prSet>
      <dgm:spPr/>
    </dgm:pt>
    <dgm:pt modelId="{AA1969BC-EB37-4D75-9C88-14D0733F51CA}" type="pres">
      <dgm:prSet presAssocID="{C14D642D-9C1F-432A-963A-E95B29B24979}" presName="sibTrans" presStyleCnt="0"/>
      <dgm:spPr/>
    </dgm:pt>
    <dgm:pt modelId="{82850518-FDBD-4D35-A6C8-9B5612986338}" type="pres">
      <dgm:prSet presAssocID="{6DFFDE62-7FD7-414C-89C9-7D423E3F301A}" presName="node" presStyleLbl="node1" presStyleIdx="1" presStyleCnt="7" custLinFactX="293513" custLinFactNeighborX="300000" custLinFactNeighborY="-2780">
        <dgm:presLayoutVars>
          <dgm:bulletEnabled val="1"/>
        </dgm:presLayoutVars>
      </dgm:prSet>
      <dgm:spPr/>
    </dgm:pt>
    <dgm:pt modelId="{37D34430-E3AC-4D06-A526-34475469C610}" type="pres">
      <dgm:prSet presAssocID="{6F29D651-5E73-4DC0-96B1-66E3B5A66087}" presName="sibTrans" presStyleCnt="0"/>
      <dgm:spPr/>
    </dgm:pt>
    <dgm:pt modelId="{0D0E791C-273B-42CB-A4D5-CB7AA33A90BC}" type="pres">
      <dgm:prSet presAssocID="{29E2BDEA-6D32-419C-9494-4027B87A1C1A}" presName="node" presStyleLbl="node1" presStyleIdx="2" presStyleCnt="7" custLinFactX="-190487" custLinFactNeighborX="-200000" custLinFactNeighborY="0">
        <dgm:presLayoutVars>
          <dgm:bulletEnabled val="1"/>
        </dgm:presLayoutVars>
      </dgm:prSet>
      <dgm:spPr/>
    </dgm:pt>
    <dgm:pt modelId="{AEE8E318-822C-4735-9829-06AAACAB6E27}" type="pres">
      <dgm:prSet presAssocID="{32E253B9-EC3C-4210-8F63-3C9FFF2A16A7}" presName="sibTrans" presStyleCnt="0"/>
      <dgm:spPr/>
    </dgm:pt>
    <dgm:pt modelId="{C10C699D-E374-402A-AC72-756BC628B618}" type="pres">
      <dgm:prSet presAssocID="{82AEC7A7-A4B7-4B96-9814-A50B14EF2D77}" presName="node" presStyleLbl="node1" presStyleIdx="3" presStyleCnt="7">
        <dgm:presLayoutVars>
          <dgm:bulletEnabled val="1"/>
        </dgm:presLayoutVars>
      </dgm:prSet>
      <dgm:spPr/>
    </dgm:pt>
    <dgm:pt modelId="{AB22DCE3-693B-474C-ABCC-5E1D199B0376}" type="pres">
      <dgm:prSet presAssocID="{A74E167C-7D9F-4E75-8A12-5290613F20D9}" presName="sibTrans" presStyleCnt="0"/>
      <dgm:spPr/>
    </dgm:pt>
    <dgm:pt modelId="{D70ED9D4-1B82-4C4C-9060-93D3B33996C6}" type="pres">
      <dgm:prSet presAssocID="{9FF23570-C747-47E9-9E4A-EA1F3CACA043}" presName="node" presStyleLbl="node1" presStyleIdx="4" presStyleCnt="7" custLinFactX="-194160" custLinFactNeighborX="-200000">
        <dgm:presLayoutVars>
          <dgm:bulletEnabled val="1"/>
        </dgm:presLayoutVars>
      </dgm:prSet>
      <dgm:spPr/>
    </dgm:pt>
    <dgm:pt modelId="{0D85FA69-86D6-4453-BCEF-5C3AE4A745C4}" type="pres">
      <dgm:prSet presAssocID="{5F8028F2-090D-43FA-A856-DDBBDF99657D}" presName="sibTrans" presStyleCnt="0"/>
      <dgm:spPr/>
    </dgm:pt>
    <dgm:pt modelId="{258C4E75-F4A5-4921-BA5C-0B51CD8061FB}" type="pres">
      <dgm:prSet presAssocID="{1DAA0C45-D50B-4A2B-B431-A2F437FFE4D7}" presName="node" presStyleLbl="node1" presStyleIdx="5" presStyleCnt="7" custLinFactX="100000" custLinFactNeighborX="122538" custLinFactNeighborY="7992">
        <dgm:presLayoutVars>
          <dgm:bulletEnabled val="1"/>
        </dgm:presLayoutVars>
      </dgm:prSet>
      <dgm:spPr/>
    </dgm:pt>
    <dgm:pt modelId="{5BC6891A-3938-41A4-9080-486230704CFD}" type="pres">
      <dgm:prSet presAssocID="{C280A4D7-2E84-4793-B43C-21422CC79366}" presName="sibTrans" presStyleCnt="0"/>
      <dgm:spPr/>
    </dgm:pt>
    <dgm:pt modelId="{3CEA0864-E1F5-4BDC-AF59-AA1ADFEF0FC7}" type="pres">
      <dgm:prSet presAssocID="{6869E813-B51D-4837-AA0B-F2C3F63FABA8}" presName="node" presStyleLbl="node1" presStyleIdx="6" presStyleCnt="7" custLinFactX="-491660" custLinFactNeighborX="-500000" custLinFactNeighborY="352">
        <dgm:presLayoutVars>
          <dgm:bulletEnabled val="1"/>
        </dgm:presLayoutVars>
      </dgm:prSet>
      <dgm:spPr/>
    </dgm:pt>
  </dgm:ptLst>
  <dgm:cxnLst>
    <dgm:cxn modelId="{CC99460A-E68F-4EC8-B45C-F31443EDED26}" type="presOf" srcId="{178A8293-FF28-4040-A001-8DC506C02D75}" destId="{349CAD4A-42A2-43ED-8766-EEEAEE1EA84E}" srcOrd="0" destOrd="0" presId="urn:microsoft.com/office/officeart/2005/8/layout/hList6"/>
    <dgm:cxn modelId="{F1F20129-6CEB-4CF4-8360-D8B96F8B2745}" type="presOf" srcId="{29E2BDEA-6D32-419C-9494-4027B87A1C1A}" destId="{0D0E791C-273B-42CB-A4D5-CB7AA33A90BC}" srcOrd="0" destOrd="0" presId="urn:microsoft.com/office/officeart/2005/8/layout/hList6"/>
    <dgm:cxn modelId="{9337F330-FB7F-465F-8D47-7AAF6105615E}" srcId="{DEAE1FF5-E391-4D9B-BB49-06F6CE70EB29}" destId="{178A8293-FF28-4040-A001-8DC506C02D75}" srcOrd="0" destOrd="0" parTransId="{3B104E84-953B-477B-9C81-FAA083272149}" sibTransId="{C14D642D-9C1F-432A-963A-E95B29B24979}"/>
    <dgm:cxn modelId="{1891D331-4063-4120-8865-513B2DF31FB7}" type="presOf" srcId="{82AEC7A7-A4B7-4B96-9814-A50B14EF2D77}" destId="{C10C699D-E374-402A-AC72-756BC628B618}" srcOrd="0" destOrd="0" presId="urn:microsoft.com/office/officeart/2005/8/layout/hList6"/>
    <dgm:cxn modelId="{8AEBD534-777D-4CBB-8D48-C45201258933}" type="presOf" srcId="{6869E813-B51D-4837-AA0B-F2C3F63FABA8}" destId="{3CEA0864-E1F5-4BDC-AF59-AA1ADFEF0FC7}" srcOrd="0" destOrd="0" presId="urn:microsoft.com/office/officeart/2005/8/layout/hList6"/>
    <dgm:cxn modelId="{71788468-9BFA-4583-8D3B-91A62E96E443}" type="presOf" srcId="{9FF23570-C747-47E9-9E4A-EA1F3CACA043}" destId="{D70ED9D4-1B82-4C4C-9060-93D3B33996C6}" srcOrd="0" destOrd="0" presId="urn:microsoft.com/office/officeart/2005/8/layout/hList6"/>
    <dgm:cxn modelId="{9F0DA468-4CE4-443E-9D01-515A0BA6BE2B}" srcId="{DEAE1FF5-E391-4D9B-BB49-06F6CE70EB29}" destId="{82AEC7A7-A4B7-4B96-9814-A50B14EF2D77}" srcOrd="3" destOrd="0" parTransId="{49F1607A-3124-4121-B14F-E9B928FFB0BA}" sibTransId="{A74E167C-7D9F-4E75-8A12-5290613F20D9}"/>
    <dgm:cxn modelId="{7B449A6C-E21C-4C82-83A0-A03D1DDA8206}" type="presOf" srcId="{DEAE1FF5-E391-4D9B-BB49-06F6CE70EB29}" destId="{7D8CB444-D72C-4435-9A6A-7330353BF6DA}" srcOrd="0" destOrd="0" presId="urn:microsoft.com/office/officeart/2005/8/layout/hList6"/>
    <dgm:cxn modelId="{9E5D4850-AA42-4F25-8ABA-ECF308CBEF51}" srcId="{DEAE1FF5-E391-4D9B-BB49-06F6CE70EB29}" destId="{1DAA0C45-D50B-4A2B-B431-A2F437FFE4D7}" srcOrd="5" destOrd="0" parTransId="{4FE6AA9F-B9B0-4C4F-9F9E-EC8C7328B162}" sibTransId="{C280A4D7-2E84-4793-B43C-21422CC79366}"/>
    <dgm:cxn modelId="{39B4FB89-6E77-4CC6-9693-B5ED73B2A63D}" srcId="{DEAE1FF5-E391-4D9B-BB49-06F6CE70EB29}" destId="{9FF23570-C747-47E9-9E4A-EA1F3CACA043}" srcOrd="4" destOrd="0" parTransId="{C4A6CC51-6CF9-4F05-BDE0-A9D3DE25585D}" sibTransId="{5F8028F2-090D-43FA-A856-DDBBDF99657D}"/>
    <dgm:cxn modelId="{05A071AD-FECD-4B6A-BB15-E0C6693B4B65}" srcId="{DEAE1FF5-E391-4D9B-BB49-06F6CE70EB29}" destId="{6DFFDE62-7FD7-414C-89C9-7D423E3F301A}" srcOrd="1" destOrd="0" parTransId="{016504FD-69EE-40EC-AA1E-A7F7999193F4}" sibTransId="{6F29D651-5E73-4DC0-96B1-66E3B5A66087}"/>
    <dgm:cxn modelId="{7A925DAF-DDD9-4FA2-9947-A6D1A4F47BF8}" type="presOf" srcId="{1DAA0C45-D50B-4A2B-B431-A2F437FFE4D7}" destId="{258C4E75-F4A5-4921-BA5C-0B51CD8061FB}" srcOrd="0" destOrd="0" presId="urn:microsoft.com/office/officeart/2005/8/layout/hList6"/>
    <dgm:cxn modelId="{A495C5C2-495C-49A1-AF58-BBC157CA814E}" type="presOf" srcId="{6DFFDE62-7FD7-414C-89C9-7D423E3F301A}" destId="{82850518-FDBD-4D35-A6C8-9B5612986338}" srcOrd="0" destOrd="0" presId="urn:microsoft.com/office/officeart/2005/8/layout/hList6"/>
    <dgm:cxn modelId="{48408BD6-099A-4C44-BAD5-FF4ACB851E06}" srcId="{DEAE1FF5-E391-4D9B-BB49-06F6CE70EB29}" destId="{29E2BDEA-6D32-419C-9494-4027B87A1C1A}" srcOrd="2" destOrd="0" parTransId="{D288C126-E1E0-4CB5-B13D-5D54911681CC}" sibTransId="{32E253B9-EC3C-4210-8F63-3C9FFF2A16A7}"/>
    <dgm:cxn modelId="{BAB587FD-3435-4624-805C-C0469BC7B456}" srcId="{DEAE1FF5-E391-4D9B-BB49-06F6CE70EB29}" destId="{6869E813-B51D-4837-AA0B-F2C3F63FABA8}" srcOrd="6" destOrd="0" parTransId="{2E91884F-F23F-47E9-B631-E5B501ACD65F}" sibTransId="{C9BF73C6-08A2-4D66-9E3F-21F4FDF78B19}"/>
    <dgm:cxn modelId="{A37223A2-2663-4FFA-BC33-EC84872125A0}" type="presParOf" srcId="{7D8CB444-D72C-4435-9A6A-7330353BF6DA}" destId="{349CAD4A-42A2-43ED-8766-EEEAEE1EA84E}" srcOrd="0" destOrd="0" presId="urn:microsoft.com/office/officeart/2005/8/layout/hList6"/>
    <dgm:cxn modelId="{630E7B49-D1BF-43F5-BC95-AEEE9D71131E}" type="presParOf" srcId="{7D8CB444-D72C-4435-9A6A-7330353BF6DA}" destId="{AA1969BC-EB37-4D75-9C88-14D0733F51CA}" srcOrd="1" destOrd="0" presId="urn:microsoft.com/office/officeart/2005/8/layout/hList6"/>
    <dgm:cxn modelId="{126B4DF0-0B5D-4626-9379-72F6B55F8264}" type="presParOf" srcId="{7D8CB444-D72C-4435-9A6A-7330353BF6DA}" destId="{82850518-FDBD-4D35-A6C8-9B5612986338}" srcOrd="2" destOrd="0" presId="urn:microsoft.com/office/officeart/2005/8/layout/hList6"/>
    <dgm:cxn modelId="{E8F51613-9191-41A4-BEDE-E058DECDDE28}" type="presParOf" srcId="{7D8CB444-D72C-4435-9A6A-7330353BF6DA}" destId="{37D34430-E3AC-4D06-A526-34475469C610}" srcOrd="3" destOrd="0" presId="urn:microsoft.com/office/officeart/2005/8/layout/hList6"/>
    <dgm:cxn modelId="{2BC88EA6-A331-4F77-BDB0-9FE12F2DCB79}" type="presParOf" srcId="{7D8CB444-D72C-4435-9A6A-7330353BF6DA}" destId="{0D0E791C-273B-42CB-A4D5-CB7AA33A90BC}" srcOrd="4" destOrd="0" presId="urn:microsoft.com/office/officeart/2005/8/layout/hList6"/>
    <dgm:cxn modelId="{FB467222-798E-4CCE-A0AB-1B5D74A1F6BB}" type="presParOf" srcId="{7D8CB444-D72C-4435-9A6A-7330353BF6DA}" destId="{AEE8E318-822C-4735-9829-06AAACAB6E27}" srcOrd="5" destOrd="0" presId="urn:microsoft.com/office/officeart/2005/8/layout/hList6"/>
    <dgm:cxn modelId="{EB5E1E8B-1A5A-46FE-93C1-1A690B8889FB}" type="presParOf" srcId="{7D8CB444-D72C-4435-9A6A-7330353BF6DA}" destId="{C10C699D-E374-402A-AC72-756BC628B618}" srcOrd="6" destOrd="0" presId="urn:microsoft.com/office/officeart/2005/8/layout/hList6"/>
    <dgm:cxn modelId="{5A0F1C15-6CF5-4519-B675-7E860E880E8B}" type="presParOf" srcId="{7D8CB444-D72C-4435-9A6A-7330353BF6DA}" destId="{AB22DCE3-693B-474C-ABCC-5E1D199B0376}" srcOrd="7" destOrd="0" presId="urn:microsoft.com/office/officeart/2005/8/layout/hList6"/>
    <dgm:cxn modelId="{48B72F9D-3C3C-447B-893F-EEE2A49ACC10}" type="presParOf" srcId="{7D8CB444-D72C-4435-9A6A-7330353BF6DA}" destId="{D70ED9D4-1B82-4C4C-9060-93D3B33996C6}" srcOrd="8" destOrd="0" presId="urn:microsoft.com/office/officeart/2005/8/layout/hList6"/>
    <dgm:cxn modelId="{8BEBEE3C-ED9E-4451-A89E-B88EB1C01002}" type="presParOf" srcId="{7D8CB444-D72C-4435-9A6A-7330353BF6DA}" destId="{0D85FA69-86D6-4453-BCEF-5C3AE4A745C4}" srcOrd="9" destOrd="0" presId="urn:microsoft.com/office/officeart/2005/8/layout/hList6"/>
    <dgm:cxn modelId="{FF51FD48-7A69-4189-8282-A1467F8B1518}" type="presParOf" srcId="{7D8CB444-D72C-4435-9A6A-7330353BF6DA}" destId="{258C4E75-F4A5-4921-BA5C-0B51CD8061FB}" srcOrd="10" destOrd="0" presId="urn:microsoft.com/office/officeart/2005/8/layout/hList6"/>
    <dgm:cxn modelId="{F234666F-BE06-493B-A948-A16424A324F3}" type="presParOf" srcId="{7D8CB444-D72C-4435-9A6A-7330353BF6DA}" destId="{5BC6891A-3938-41A4-9080-486230704CFD}" srcOrd="11" destOrd="0" presId="urn:microsoft.com/office/officeart/2005/8/layout/hList6"/>
    <dgm:cxn modelId="{B8338196-F1A4-4134-86E3-B3832BD74ABD}" type="presParOf" srcId="{7D8CB444-D72C-4435-9A6A-7330353BF6DA}" destId="{3CEA0864-E1F5-4BDC-AF59-AA1ADFEF0FC7}" srcOrd="1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307074-6FB4-4EED-86FA-B9CCC8E4A70C}"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2959BFE1-5CE5-4A2D-8C4B-6A9598270EEB}">
      <dgm:prSet/>
      <dgm:spPr/>
      <dgm:t>
        <a:bodyPr/>
        <a:lstStyle/>
        <a:p>
          <a:endParaRPr lang="es-PR">
            <a:latin typeface="Calibri" panose="020F0502020204030204" pitchFamily="34" charset="0"/>
            <a:cs typeface="Calibri" panose="020F0502020204030204" pitchFamily="34" charset="0"/>
          </a:endParaRPr>
        </a:p>
        <a:p>
          <a:r>
            <a:rPr lang="es-PR">
              <a:latin typeface="Calibri" panose="020F0502020204030204" pitchFamily="34" charset="0"/>
              <a:cs typeface="Calibri" panose="020F0502020204030204" pitchFamily="34" charset="0"/>
            </a:rPr>
            <a:t>Los fondos que se separan para ser asignados a las escuelas privadas son administrados por el DEPR.</a:t>
          </a:r>
          <a:endParaRPr lang="en-US">
            <a:latin typeface="Calibri" panose="020F0502020204030204" pitchFamily="34" charset="0"/>
            <a:cs typeface="Calibri" panose="020F0502020204030204" pitchFamily="34" charset="0"/>
          </a:endParaRPr>
        </a:p>
      </dgm:t>
    </dgm:pt>
    <dgm:pt modelId="{3B7D8AB8-017C-4CB9-B5A6-8A7CE940AE20}" type="parTrans" cxnId="{B0F25837-7CA4-4A93-B4F6-28FFF7CBEA44}">
      <dgm:prSet/>
      <dgm:spPr/>
      <dgm:t>
        <a:bodyPr/>
        <a:lstStyle/>
        <a:p>
          <a:endParaRPr lang="en-US"/>
        </a:p>
      </dgm:t>
    </dgm:pt>
    <dgm:pt modelId="{6D2E6F63-D858-45D1-AA20-B3555FE8C6F0}" type="sibTrans" cxnId="{B0F25837-7CA4-4A93-B4F6-28FFF7CBEA44}">
      <dgm:prSet/>
      <dgm:spPr/>
      <dgm:t>
        <a:bodyPr/>
        <a:lstStyle/>
        <a:p>
          <a:endParaRPr lang="en-US"/>
        </a:p>
      </dgm:t>
    </dgm:pt>
    <dgm:pt modelId="{E30ACB6A-4299-40B9-9AAE-98740FD51CC2}">
      <dgm:prSet/>
      <dgm:spPr/>
      <dgm:t>
        <a:bodyPr/>
        <a:lstStyle/>
        <a:p>
          <a:r>
            <a:rPr lang="es-PR">
              <a:latin typeface="Calibri" panose="020F0502020204030204" pitchFamily="34" charset="0"/>
              <a:cs typeface="Calibri" panose="020F0502020204030204" pitchFamily="34" charset="0"/>
            </a:rPr>
            <a:t>Los proveedores de servicios deben ser independientes de las escuelas privadas o de cualquier organización religiosa. Esta contratación debe ser supervisada por el personal del DEPR.</a:t>
          </a:r>
          <a:endParaRPr lang="en-US">
            <a:latin typeface="Calibri" panose="020F0502020204030204" pitchFamily="34" charset="0"/>
            <a:cs typeface="Calibri" panose="020F0502020204030204" pitchFamily="34" charset="0"/>
          </a:endParaRPr>
        </a:p>
      </dgm:t>
    </dgm:pt>
    <dgm:pt modelId="{E48AF47D-311D-4F83-88D3-2C8E82B81F05}" type="parTrans" cxnId="{0583B840-D3C0-40E5-AF49-867B879F6145}">
      <dgm:prSet/>
      <dgm:spPr/>
      <dgm:t>
        <a:bodyPr/>
        <a:lstStyle/>
        <a:p>
          <a:endParaRPr lang="en-US"/>
        </a:p>
      </dgm:t>
    </dgm:pt>
    <dgm:pt modelId="{A50DDE53-85EC-439C-A9EF-B441623EF6DC}" type="sibTrans" cxnId="{0583B840-D3C0-40E5-AF49-867B879F6145}">
      <dgm:prSet/>
      <dgm:spPr/>
      <dgm:t>
        <a:bodyPr/>
        <a:lstStyle/>
        <a:p>
          <a:endParaRPr lang="en-US"/>
        </a:p>
      </dgm:t>
    </dgm:pt>
    <dgm:pt modelId="{F3167898-C26C-4B93-8722-2300B6A7D0B9}">
      <dgm:prSet/>
      <dgm:spPr/>
      <dgm:t>
        <a:bodyPr/>
        <a:lstStyle/>
        <a:p>
          <a:r>
            <a:rPr lang="es-PR">
              <a:latin typeface="Calibri" panose="020F0502020204030204" pitchFamily="34" charset="0"/>
              <a:cs typeface="Calibri" panose="020F0502020204030204" pitchFamily="34" charset="0"/>
            </a:rPr>
            <a:t>Los fondos que se utilizan para sufragar los servicios dirigidos a los estudiantes de las escuelas privadas o para capacitar al personal educativo que los atiende o a los padres de estos estudiantes, no pueden ser mezclados con otros fondos no federales.   </a:t>
          </a:r>
          <a:endParaRPr lang="en-US">
            <a:latin typeface="Calibri" panose="020F0502020204030204" pitchFamily="34" charset="0"/>
            <a:cs typeface="Calibri" panose="020F0502020204030204" pitchFamily="34" charset="0"/>
          </a:endParaRPr>
        </a:p>
      </dgm:t>
    </dgm:pt>
    <dgm:pt modelId="{47E8F858-266E-4563-8B68-1657F9C95F97}" type="parTrans" cxnId="{5FEDF89C-ACC6-48A5-8B77-C62A1A1101E9}">
      <dgm:prSet/>
      <dgm:spPr/>
      <dgm:t>
        <a:bodyPr/>
        <a:lstStyle/>
        <a:p>
          <a:endParaRPr lang="en-US"/>
        </a:p>
      </dgm:t>
    </dgm:pt>
    <dgm:pt modelId="{BCA1D351-44C9-48DA-A022-F5AEDB3A5CB3}" type="sibTrans" cxnId="{5FEDF89C-ACC6-48A5-8B77-C62A1A1101E9}">
      <dgm:prSet/>
      <dgm:spPr/>
      <dgm:t>
        <a:bodyPr/>
        <a:lstStyle/>
        <a:p>
          <a:endParaRPr lang="en-US"/>
        </a:p>
      </dgm:t>
    </dgm:pt>
    <dgm:pt modelId="{4ECD0D5A-7C21-48EB-96F2-0DC23C73C792}" type="pres">
      <dgm:prSet presAssocID="{89307074-6FB4-4EED-86FA-B9CCC8E4A70C}" presName="vert0" presStyleCnt="0">
        <dgm:presLayoutVars>
          <dgm:dir/>
          <dgm:animOne val="branch"/>
          <dgm:animLvl val="lvl"/>
        </dgm:presLayoutVars>
      </dgm:prSet>
      <dgm:spPr/>
    </dgm:pt>
    <dgm:pt modelId="{29ED206A-AE9E-4C78-83D3-1E4945C4CACB}" type="pres">
      <dgm:prSet presAssocID="{2959BFE1-5CE5-4A2D-8C4B-6A9598270EEB}" presName="thickLine" presStyleLbl="alignNode1" presStyleIdx="0" presStyleCnt="3"/>
      <dgm:spPr/>
    </dgm:pt>
    <dgm:pt modelId="{521F854D-97F6-4293-916D-6E30EC9D6D54}" type="pres">
      <dgm:prSet presAssocID="{2959BFE1-5CE5-4A2D-8C4B-6A9598270EEB}" presName="horz1" presStyleCnt="0"/>
      <dgm:spPr/>
    </dgm:pt>
    <dgm:pt modelId="{F3F69B26-7072-4B61-ABB3-9FBE71003D7B}" type="pres">
      <dgm:prSet presAssocID="{2959BFE1-5CE5-4A2D-8C4B-6A9598270EEB}" presName="tx1" presStyleLbl="revTx" presStyleIdx="0" presStyleCnt="3"/>
      <dgm:spPr/>
    </dgm:pt>
    <dgm:pt modelId="{94F6C5D4-0FCF-4243-8081-E2C7EB322165}" type="pres">
      <dgm:prSet presAssocID="{2959BFE1-5CE5-4A2D-8C4B-6A9598270EEB}" presName="vert1" presStyleCnt="0"/>
      <dgm:spPr/>
    </dgm:pt>
    <dgm:pt modelId="{141C3895-3913-4D3A-8F7B-37BD6739A6F9}" type="pres">
      <dgm:prSet presAssocID="{E30ACB6A-4299-40B9-9AAE-98740FD51CC2}" presName="thickLine" presStyleLbl="alignNode1" presStyleIdx="1" presStyleCnt="3"/>
      <dgm:spPr/>
    </dgm:pt>
    <dgm:pt modelId="{B29727C8-10C3-4F98-8F56-D7AF5FE72597}" type="pres">
      <dgm:prSet presAssocID="{E30ACB6A-4299-40B9-9AAE-98740FD51CC2}" presName="horz1" presStyleCnt="0"/>
      <dgm:spPr/>
    </dgm:pt>
    <dgm:pt modelId="{FC5846F1-3A7E-486A-84D2-392E33C1B92A}" type="pres">
      <dgm:prSet presAssocID="{E30ACB6A-4299-40B9-9AAE-98740FD51CC2}" presName="tx1" presStyleLbl="revTx" presStyleIdx="1" presStyleCnt="3"/>
      <dgm:spPr/>
    </dgm:pt>
    <dgm:pt modelId="{3FBD1CC4-EC27-441E-A30D-18C9D20E0243}" type="pres">
      <dgm:prSet presAssocID="{E30ACB6A-4299-40B9-9AAE-98740FD51CC2}" presName="vert1" presStyleCnt="0"/>
      <dgm:spPr/>
    </dgm:pt>
    <dgm:pt modelId="{C3ADAF4B-93D0-4F77-A54E-59128B4AACB0}" type="pres">
      <dgm:prSet presAssocID="{F3167898-C26C-4B93-8722-2300B6A7D0B9}" presName="thickLine" presStyleLbl="alignNode1" presStyleIdx="2" presStyleCnt="3"/>
      <dgm:spPr/>
    </dgm:pt>
    <dgm:pt modelId="{30A192B1-F135-4B17-88AD-42A7732181F7}" type="pres">
      <dgm:prSet presAssocID="{F3167898-C26C-4B93-8722-2300B6A7D0B9}" presName="horz1" presStyleCnt="0"/>
      <dgm:spPr/>
    </dgm:pt>
    <dgm:pt modelId="{2C3E29D0-36CF-4BAC-B265-7BBA3FE5261A}" type="pres">
      <dgm:prSet presAssocID="{F3167898-C26C-4B93-8722-2300B6A7D0B9}" presName="tx1" presStyleLbl="revTx" presStyleIdx="2" presStyleCnt="3"/>
      <dgm:spPr/>
    </dgm:pt>
    <dgm:pt modelId="{B3AF820F-2DCA-4930-86AD-83E9EB3BAF59}" type="pres">
      <dgm:prSet presAssocID="{F3167898-C26C-4B93-8722-2300B6A7D0B9}" presName="vert1" presStyleCnt="0"/>
      <dgm:spPr/>
    </dgm:pt>
  </dgm:ptLst>
  <dgm:cxnLst>
    <dgm:cxn modelId="{3C891231-A04B-45CB-8F30-CD15B70B097E}" type="presOf" srcId="{F3167898-C26C-4B93-8722-2300B6A7D0B9}" destId="{2C3E29D0-36CF-4BAC-B265-7BBA3FE5261A}" srcOrd="0" destOrd="0" presId="urn:microsoft.com/office/officeart/2008/layout/LinedList"/>
    <dgm:cxn modelId="{B0F25837-7CA4-4A93-B4F6-28FFF7CBEA44}" srcId="{89307074-6FB4-4EED-86FA-B9CCC8E4A70C}" destId="{2959BFE1-5CE5-4A2D-8C4B-6A9598270EEB}" srcOrd="0" destOrd="0" parTransId="{3B7D8AB8-017C-4CB9-B5A6-8A7CE940AE20}" sibTransId="{6D2E6F63-D858-45D1-AA20-B3555FE8C6F0}"/>
    <dgm:cxn modelId="{0583B840-D3C0-40E5-AF49-867B879F6145}" srcId="{89307074-6FB4-4EED-86FA-B9CCC8E4A70C}" destId="{E30ACB6A-4299-40B9-9AAE-98740FD51CC2}" srcOrd="1" destOrd="0" parTransId="{E48AF47D-311D-4F83-88D3-2C8E82B81F05}" sibTransId="{A50DDE53-85EC-439C-A9EF-B441623EF6DC}"/>
    <dgm:cxn modelId="{49C8F76A-7FD1-4F03-B149-E7A3EC00E26B}" type="presOf" srcId="{89307074-6FB4-4EED-86FA-B9CCC8E4A70C}" destId="{4ECD0D5A-7C21-48EB-96F2-0DC23C73C792}" srcOrd="0" destOrd="0" presId="urn:microsoft.com/office/officeart/2008/layout/LinedList"/>
    <dgm:cxn modelId="{7ADB6850-C141-4A00-8E64-E34B103C09F9}" type="presOf" srcId="{2959BFE1-5CE5-4A2D-8C4B-6A9598270EEB}" destId="{F3F69B26-7072-4B61-ABB3-9FBE71003D7B}" srcOrd="0" destOrd="0" presId="urn:microsoft.com/office/officeart/2008/layout/LinedList"/>
    <dgm:cxn modelId="{5FEDF89C-ACC6-48A5-8B77-C62A1A1101E9}" srcId="{89307074-6FB4-4EED-86FA-B9CCC8E4A70C}" destId="{F3167898-C26C-4B93-8722-2300B6A7D0B9}" srcOrd="2" destOrd="0" parTransId="{47E8F858-266E-4563-8B68-1657F9C95F97}" sibTransId="{BCA1D351-44C9-48DA-A022-F5AEDB3A5CB3}"/>
    <dgm:cxn modelId="{BA36B3B6-CB54-4F06-AEC3-23211B296398}" type="presOf" srcId="{E30ACB6A-4299-40B9-9AAE-98740FD51CC2}" destId="{FC5846F1-3A7E-486A-84D2-392E33C1B92A}" srcOrd="0" destOrd="0" presId="urn:microsoft.com/office/officeart/2008/layout/LinedList"/>
    <dgm:cxn modelId="{508673B4-260F-42CC-BE29-B846ABBD11BE}" type="presParOf" srcId="{4ECD0D5A-7C21-48EB-96F2-0DC23C73C792}" destId="{29ED206A-AE9E-4C78-83D3-1E4945C4CACB}" srcOrd="0" destOrd="0" presId="urn:microsoft.com/office/officeart/2008/layout/LinedList"/>
    <dgm:cxn modelId="{77649B80-237C-487D-8837-D5D801E95A29}" type="presParOf" srcId="{4ECD0D5A-7C21-48EB-96F2-0DC23C73C792}" destId="{521F854D-97F6-4293-916D-6E30EC9D6D54}" srcOrd="1" destOrd="0" presId="urn:microsoft.com/office/officeart/2008/layout/LinedList"/>
    <dgm:cxn modelId="{3E418144-29A3-47BC-BEF4-949B129A7F44}" type="presParOf" srcId="{521F854D-97F6-4293-916D-6E30EC9D6D54}" destId="{F3F69B26-7072-4B61-ABB3-9FBE71003D7B}" srcOrd="0" destOrd="0" presId="urn:microsoft.com/office/officeart/2008/layout/LinedList"/>
    <dgm:cxn modelId="{8EBE1560-8694-4383-920A-9B73F5F36CE1}" type="presParOf" srcId="{521F854D-97F6-4293-916D-6E30EC9D6D54}" destId="{94F6C5D4-0FCF-4243-8081-E2C7EB322165}" srcOrd="1" destOrd="0" presId="urn:microsoft.com/office/officeart/2008/layout/LinedList"/>
    <dgm:cxn modelId="{2065BBEE-A241-4A57-A729-5A899D978016}" type="presParOf" srcId="{4ECD0D5A-7C21-48EB-96F2-0DC23C73C792}" destId="{141C3895-3913-4D3A-8F7B-37BD6739A6F9}" srcOrd="2" destOrd="0" presId="urn:microsoft.com/office/officeart/2008/layout/LinedList"/>
    <dgm:cxn modelId="{6AE86FF8-03CB-42CB-95A0-C5BBC76E6A7A}" type="presParOf" srcId="{4ECD0D5A-7C21-48EB-96F2-0DC23C73C792}" destId="{B29727C8-10C3-4F98-8F56-D7AF5FE72597}" srcOrd="3" destOrd="0" presId="urn:microsoft.com/office/officeart/2008/layout/LinedList"/>
    <dgm:cxn modelId="{07FB9752-1188-4BB5-A933-8949122E7D9E}" type="presParOf" srcId="{B29727C8-10C3-4F98-8F56-D7AF5FE72597}" destId="{FC5846F1-3A7E-486A-84D2-392E33C1B92A}" srcOrd="0" destOrd="0" presId="urn:microsoft.com/office/officeart/2008/layout/LinedList"/>
    <dgm:cxn modelId="{5D899078-ECD2-46FA-811C-C4EB35D28441}" type="presParOf" srcId="{B29727C8-10C3-4F98-8F56-D7AF5FE72597}" destId="{3FBD1CC4-EC27-441E-A30D-18C9D20E0243}" srcOrd="1" destOrd="0" presId="urn:microsoft.com/office/officeart/2008/layout/LinedList"/>
    <dgm:cxn modelId="{785ECE70-13E6-44E8-A80F-50CFCF64AB16}" type="presParOf" srcId="{4ECD0D5A-7C21-48EB-96F2-0DC23C73C792}" destId="{C3ADAF4B-93D0-4F77-A54E-59128B4AACB0}" srcOrd="4" destOrd="0" presId="urn:microsoft.com/office/officeart/2008/layout/LinedList"/>
    <dgm:cxn modelId="{32ECE7E3-1D10-4062-9C6C-574895119DAF}" type="presParOf" srcId="{4ECD0D5A-7C21-48EB-96F2-0DC23C73C792}" destId="{30A192B1-F135-4B17-88AD-42A7732181F7}" srcOrd="5" destOrd="0" presId="urn:microsoft.com/office/officeart/2008/layout/LinedList"/>
    <dgm:cxn modelId="{4371E778-4579-4BD8-8AD5-0EE90A4C11ED}" type="presParOf" srcId="{30A192B1-F135-4B17-88AD-42A7732181F7}" destId="{2C3E29D0-36CF-4BAC-B265-7BBA3FE5261A}" srcOrd="0" destOrd="0" presId="urn:microsoft.com/office/officeart/2008/layout/LinedList"/>
    <dgm:cxn modelId="{F58DB50C-D88A-4DAA-8C08-22BF10E06FB9}" type="presParOf" srcId="{30A192B1-F135-4B17-88AD-42A7732181F7}" destId="{B3AF820F-2DCA-4930-86AD-83E9EB3BAF59}"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9CAD4A-42A2-43ED-8766-EEEAEE1EA84E}">
      <dsp:nvSpPr>
        <dsp:cNvPr id="0" name=""/>
        <dsp:cNvSpPr/>
      </dsp:nvSpPr>
      <dsp:spPr>
        <a:xfrm rot="16200000">
          <a:off x="6559436" y="1236851"/>
          <a:ext cx="3953435" cy="1479731"/>
        </a:xfrm>
        <a:prstGeom prst="flowChartManualOperation">
          <a:avLst/>
        </a:prstGeom>
        <a:solidFill>
          <a:schemeClr val="accent1">
            <a:lumMod val="20000"/>
            <a:lumOff val="8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marL="0" lvl="0" indent="0" algn="ctr" defTabSz="755650">
            <a:lnSpc>
              <a:spcPct val="90000"/>
            </a:lnSpc>
            <a:spcBef>
              <a:spcPct val="0"/>
            </a:spcBef>
            <a:spcAft>
              <a:spcPct val="35000"/>
            </a:spcAft>
            <a:buNone/>
          </a:pPr>
          <a:r>
            <a:rPr lang="es-ES_tradnl" sz="1700" b="1" kern="1200" dirty="0">
              <a:solidFill>
                <a:schemeClr val="tx1">
                  <a:lumMod val="75000"/>
                  <a:lumOff val="25000"/>
                </a:schemeClr>
              </a:solidFill>
              <a:latin typeface="Arial" pitchFamily="34" charset="0"/>
              <a:cs typeface="Arial" pitchFamily="34" charset="0"/>
            </a:rPr>
            <a:t>Paso 6: </a:t>
          </a:r>
          <a:r>
            <a:rPr lang="es-ES_tradnl" sz="1700" kern="1200" dirty="0">
              <a:solidFill>
                <a:srgbClr val="7030A0"/>
              </a:solidFill>
              <a:latin typeface="Arial" pitchFamily="34" charset="0"/>
              <a:cs typeface="Arial" pitchFamily="34" charset="0"/>
            </a:rPr>
            <a:t>Administrar una Prueba Anual de Lenguaje para determinar el crecimiento alcanzado. </a:t>
          </a:r>
        </a:p>
      </dsp:txBody>
      <dsp:txXfrm rot="5400000">
        <a:off x="7796288" y="790686"/>
        <a:ext cx="1479731" cy="2372061"/>
      </dsp:txXfrm>
    </dsp:sp>
    <dsp:sp modelId="{82850518-FDBD-4D35-A6C8-9B5612986338}">
      <dsp:nvSpPr>
        <dsp:cNvPr id="0" name=""/>
        <dsp:cNvSpPr/>
      </dsp:nvSpPr>
      <dsp:spPr>
        <a:xfrm rot="16200000">
          <a:off x="5038020" y="1236851"/>
          <a:ext cx="3953435" cy="1479731"/>
        </a:xfrm>
        <a:prstGeom prst="flowChartManualOperation">
          <a:avLst/>
        </a:prstGeom>
        <a:solidFill>
          <a:schemeClr val="tx2">
            <a:lumMod val="20000"/>
            <a:lumOff val="8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marL="0" lvl="0" indent="0" algn="ctr" defTabSz="755650">
            <a:lnSpc>
              <a:spcPct val="90000"/>
            </a:lnSpc>
            <a:spcBef>
              <a:spcPct val="0"/>
            </a:spcBef>
            <a:spcAft>
              <a:spcPct val="35000"/>
            </a:spcAft>
            <a:buNone/>
          </a:pPr>
          <a:r>
            <a:rPr lang="es-ES_tradnl" sz="1700" b="1" kern="1200" dirty="0">
              <a:solidFill>
                <a:schemeClr val="tx1">
                  <a:lumMod val="75000"/>
                  <a:lumOff val="25000"/>
                </a:schemeClr>
              </a:solidFill>
              <a:latin typeface="Arial" pitchFamily="34" charset="0"/>
              <a:cs typeface="Arial" pitchFamily="34" charset="0"/>
            </a:rPr>
            <a:t>Paso 5: </a:t>
          </a:r>
          <a:r>
            <a:rPr lang="es-ES_tradnl" sz="1700" kern="1200" dirty="0">
              <a:solidFill>
                <a:srgbClr val="7030A0"/>
              </a:solidFill>
              <a:latin typeface="Arial" pitchFamily="34" charset="0"/>
              <a:cs typeface="Arial" pitchFamily="34" charset="0"/>
            </a:rPr>
            <a:t>Coordinar las necesidades de Servicios Educativos con el DE</a:t>
          </a:r>
        </a:p>
      </dsp:txBody>
      <dsp:txXfrm rot="5400000">
        <a:off x="6274872" y="790686"/>
        <a:ext cx="1479731" cy="2372061"/>
      </dsp:txXfrm>
    </dsp:sp>
    <dsp:sp modelId="{0D0E791C-273B-42CB-A4D5-CB7AA33A90BC}">
      <dsp:nvSpPr>
        <dsp:cNvPr id="0" name=""/>
        <dsp:cNvSpPr/>
      </dsp:nvSpPr>
      <dsp:spPr>
        <a:xfrm rot="16200000">
          <a:off x="-1088066" y="1236851"/>
          <a:ext cx="3953435" cy="1479731"/>
        </a:xfrm>
        <a:prstGeom prst="flowChartManualOperation">
          <a:avLst/>
        </a:prstGeom>
        <a:solidFill>
          <a:schemeClr val="accent6">
            <a:lumMod val="60000"/>
            <a:lum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marL="0" lvl="0" indent="0" algn="ctr" defTabSz="755650">
            <a:lnSpc>
              <a:spcPct val="90000"/>
            </a:lnSpc>
            <a:spcBef>
              <a:spcPct val="0"/>
            </a:spcBef>
            <a:spcAft>
              <a:spcPct val="35000"/>
            </a:spcAft>
            <a:buNone/>
          </a:pPr>
          <a:r>
            <a:rPr lang="es-ES_tradnl" sz="1700" b="1" kern="1200" dirty="0">
              <a:solidFill>
                <a:schemeClr val="tx1">
                  <a:lumMod val="75000"/>
                  <a:lumOff val="25000"/>
                </a:schemeClr>
              </a:solidFill>
              <a:latin typeface="Arial" pitchFamily="34" charset="0"/>
              <a:cs typeface="Arial" pitchFamily="34" charset="0"/>
            </a:rPr>
            <a:t>Paso 1:</a:t>
          </a:r>
          <a:r>
            <a:rPr lang="es-ES_tradnl" sz="1700" kern="1200" dirty="0">
              <a:latin typeface="Arial" pitchFamily="34" charset="0"/>
              <a:cs typeface="Arial" pitchFamily="34" charset="0"/>
            </a:rPr>
            <a:t> </a:t>
          </a:r>
          <a:r>
            <a:rPr lang="es-ES_tradnl" sz="1700" kern="1200" dirty="0">
              <a:solidFill>
                <a:srgbClr val="7030A0"/>
              </a:solidFill>
              <a:latin typeface="Arial" pitchFamily="34" charset="0"/>
              <a:cs typeface="Arial" pitchFamily="34" charset="0"/>
            </a:rPr>
            <a:t>Identificar al candidato</a:t>
          </a:r>
        </a:p>
      </dsp:txBody>
      <dsp:txXfrm rot="5400000">
        <a:off x="148786" y="790686"/>
        <a:ext cx="1479731" cy="2372061"/>
      </dsp:txXfrm>
    </dsp:sp>
    <dsp:sp modelId="{C10C699D-E374-402A-AC72-756BC628B618}">
      <dsp:nvSpPr>
        <dsp:cNvPr id="0" name=""/>
        <dsp:cNvSpPr/>
      </dsp:nvSpPr>
      <dsp:spPr>
        <a:xfrm rot="16200000">
          <a:off x="3543300" y="1236851"/>
          <a:ext cx="3953435" cy="1479731"/>
        </a:xfrm>
        <a:prstGeom prst="flowChartManualOperation">
          <a:avLst/>
        </a:prstGeom>
        <a:solidFill>
          <a:schemeClr val="accent3">
            <a:lumMod val="40000"/>
            <a:lumOff val="6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marL="0" lvl="0" indent="0" algn="ctr" defTabSz="755650">
            <a:lnSpc>
              <a:spcPct val="90000"/>
            </a:lnSpc>
            <a:spcBef>
              <a:spcPct val="0"/>
            </a:spcBef>
            <a:spcAft>
              <a:spcPct val="35000"/>
            </a:spcAft>
            <a:buNone/>
          </a:pPr>
          <a:r>
            <a:rPr lang="es-ES_tradnl" sz="1700" b="1" kern="1200" dirty="0">
              <a:solidFill>
                <a:schemeClr val="tx1">
                  <a:lumMod val="75000"/>
                  <a:lumOff val="25000"/>
                </a:schemeClr>
              </a:solidFill>
              <a:latin typeface="Arial" pitchFamily="34" charset="0"/>
              <a:cs typeface="Arial" pitchFamily="34" charset="0"/>
            </a:rPr>
            <a:t>Paso 4: </a:t>
          </a:r>
          <a:r>
            <a:rPr lang="es-ES_tradnl" sz="1700" kern="1200" dirty="0">
              <a:solidFill>
                <a:srgbClr val="7030A0"/>
              </a:solidFill>
              <a:latin typeface="Arial" pitchFamily="34" charset="0"/>
              <a:cs typeface="Arial" pitchFamily="34" charset="0"/>
            </a:rPr>
            <a:t>Preparar un  plan de Desarrollo de Lenguaje</a:t>
          </a:r>
        </a:p>
      </dsp:txBody>
      <dsp:txXfrm rot="5400000">
        <a:off x="4780152" y="790686"/>
        <a:ext cx="1479731" cy="2372061"/>
      </dsp:txXfrm>
    </dsp:sp>
    <dsp:sp modelId="{D70ED9D4-1B82-4C4C-9060-93D3B33996C6}">
      <dsp:nvSpPr>
        <dsp:cNvPr id="0" name=""/>
        <dsp:cNvSpPr/>
      </dsp:nvSpPr>
      <dsp:spPr>
        <a:xfrm rot="16200000">
          <a:off x="2039005" y="1236851"/>
          <a:ext cx="3953435" cy="1479731"/>
        </a:xfrm>
        <a:prstGeom prst="flowChartManualOperation">
          <a:avLst/>
        </a:prstGeom>
        <a:solidFill>
          <a:schemeClr val="accent2">
            <a:lumMod val="40000"/>
            <a:lumOff val="6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marL="0" lvl="0" indent="0" algn="ctr" defTabSz="755650">
            <a:lnSpc>
              <a:spcPct val="90000"/>
            </a:lnSpc>
            <a:spcBef>
              <a:spcPct val="0"/>
            </a:spcBef>
            <a:spcAft>
              <a:spcPct val="35000"/>
            </a:spcAft>
            <a:buNone/>
          </a:pPr>
          <a:r>
            <a:rPr lang="es-ES_tradnl" sz="1700" b="1" kern="1200" dirty="0">
              <a:solidFill>
                <a:schemeClr val="tx1">
                  <a:lumMod val="75000"/>
                  <a:lumOff val="25000"/>
                </a:schemeClr>
              </a:solidFill>
              <a:latin typeface="Arial" pitchFamily="34" charset="0"/>
              <a:cs typeface="Arial" pitchFamily="34" charset="0"/>
            </a:rPr>
            <a:t>Paso 3:</a:t>
          </a:r>
          <a:r>
            <a:rPr lang="es-ES_tradnl" sz="1700" kern="1200" dirty="0">
              <a:latin typeface="Arial" pitchFamily="34" charset="0"/>
              <a:cs typeface="Arial" pitchFamily="34" charset="0"/>
            </a:rPr>
            <a:t> </a:t>
          </a:r>
          <a:r>
            <a:rPr lang="es-ES_tradnl" sz="1700" kern="1200" dirty="0">
              <a:solidFill>
                <a:srgbClr val="7030A0"/>
              </a:solidFill>
              <a:latin typeface="Arial" pitchFamily="34" charset="0"/>
              <a:cs typeface="Arial" pitchFamily="34" charset="0"/>
            </a:rPr>
            <a:t>Determinar las áreas específicas de necesidad</a:t>
          </a:r>
        </a:p>
      </dsp:txBody>
      <dsp:txXfrm rot="5400000">
        <a:off x="3275857" y="790686"/>
        <a:ext cx="1479731" cy="2372061"/>
      </dsp:txXfrm>
    </dsp:sp>
    <dsp:sp modelId="{258C4E75-F4A5-4921-BA5C-0B51CD8061FB}">
      <dsp:nvSpPr>
        <dsp:cNvPr id="0" name=""/>
        <dsp:cNvSpPr/>
      </dsp:nvSpPr>
      <dsp:spPr>
        <a:xfrm rot="16200000">
          <a:off x="8323451" y="1236851"/>
          <a:ext cx="3953435" cy="1479731"/>
        </a:xfrm>
        <a:prstGeom prst="flowChartManualOperation">
          <a:avLst/>
        </a:prstGeom>
        <a:solidFill>
          <a:schemeClr val="accent5">
            <a:lumMod val="20000"/>
            <a:lumOff val="8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marL="0" lvl="0" indent="0" algn="ctr" defTabSz="755650">
            <a:lnSpc>
              <a:spcPct val="90000"/>
            </a:lnSpc>
            <a:spcBef>
              <a:spcPct val="0"/>
            </a:spcBef>
            <a:spcAft>
              <a:spcPct val="35000"/>
            </a:spcAft>
            <a:buNone/>
          </a:pPr>
          <a:r>
            <a:rPr lang="es-ES_tradnl" sz="1700" b="1" kern="1200" dirty="0">
              <a:solidFill>
                <a:schemeClr val="tx1">
                  <a:lumMod val="75000"/>
                  <a:lumOff val="25000"/>
                </a:schemeClr>
              </a:solidFill>
              <a:latin typeface="Arial" pitchFamily="34" charset="0"/>
              <a:cs typeface="Arial" pitchFamily="34" charset="0"/>
            </a:rPr>
            <a:t>Paso 7: </a:t>
          </a:r>
          <a:r>
            <a:rPr lang="es-ES_tradnl" sz="1700" kern="1200" dirty="0">
              <a:solidFill>
                <a:srgbClr val="7030A0"/>
              </a:solidFill>
              <a:latin typeface="Arial" pitchFamily="34" charset="0"/>
              <a:cs typeface="Arial" pitchFamily="34" charset="0"/>
            </a:rPr>
            <a:t>Salida del Programa </a:t>
          </a:r>
        </a:p>
        <a:p>
          <a:pPr marL="0" lvl="0" indent="0" algn="ctr" defTabSz="755650">
            <a:lnSpc>
              <a:spcPct val="90000"/>
            </a:lnSpc>
            <a:spcBef>
              <a:spcPct val="0"/>
            </a:spcBef>
            <a:spcAft>
              <a:spcPct val="35000"/>
            </a:spcAft>
            <a:buNone/>
          </a:pPr>
          <a:r>
            <a:rPr lang="es-ES_tradnl" sz="1700" kern="1200" dirty="0">
              <a:solidFill>
                <a:srgbClr val="7030A0"/>
              </a:solidFill>
              <a:latin typeface="Arial" pitchFamily="34" charset="0"/>
              <a:cs typeface="Arial" pitchFamily="34" charset="0"/>
            </a:rPr>
            <a:t>(4 años de seguimiento)</a:t>
          </a:r>
          <a:endParaRPr lang="en-US" sz="1700" kern="1200" dirty="0">
            <a:solidFill>
              <a:srgbClr val="7030A0"/>
            </a:solidFill>
            <a:latin typeface="Arial" pitchFamily="34" charset="0"/>
            <a:cs typeface="Arial" pitchFamily="34" charset="0"/>
          </a:endParaRPr>
        </a:p>
      </dsp:txBody>
      <dsp:txXfrm rot="5400000">
        <a:off x="9560303" y="790686"/>
        <a:ext cx="1479731" cy="2372061"/>
      </dsp:txXfrm>
    </dsp:sp>
    <dsp:sp modelId="{3CEA0864-E1F5-4BDC-AF59-AA1ADFEF0FC7}">
      <dsp:nvSpPr>
        <dsp:cNvPr id="0" name=""/>
        <dsp:cNvSpPr/>
      </dsp:nvSpPr>
      <dsp:spPr>
        <a:xfrm rot="16200000">
          <a:off x="485287" y="1236851"/>
          <a:ext cx="3953435" cy="1479731"/>
        </a:xfrm>
        <a:prstGeom prst="flowChartManualOperation">
          <a:avLst/>
        </a:prstGeom>
        <a:solidFill>
          <a:schemeClr val="accent4">
            <a:lumMod val="40000"/>
            <a:lumOff val="60000"/>
          </a:schemeClr>
        </a:solidFill>
        <a:ln>
          <a:solidFill>
            <a:schemeClr val="accent4">
              <a:lumMod val="40000"/>
              <a:lumOff val="60000"/>
            </a:schemeClr>
          </a:solid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07950" tIns="0" rIns="110234" bIns="0" numCol="1" spcCol="1270" anchor="ctr" anchorCtr="0">
          <a:noAutofit/>
        </a:bodyPr>
        <a:lstStyle/>
        <a:p>
          <a:pPr marL="0" lvl="0" indent="0" algn="ctr" defTabSz="755650">
            <a:lnSpc>
              <a:spcPct val="90000"/>
            </a:lnSpc>
            <a:spcBef>
              <a:spcPct val="0"/>
            </a:spcBef>
            <a:spcAft>
              <a:spcPct val="35000"/>
            </a:spcAft>
            <a:buNone/>
          </a:pPr>
          <a:r>
            <a:rPr lang="es-ES_tradnl" sz="1700" b="1" kern="1200" dirty="0">
              <a:solidFill>
                <a:schemeClr val="tx1">
                  <a:lumMod val="75000"/>
                  <a:lumOff val="25000"/>
                </a:schemeClr>
              </a:solidFill>
              <a:latin typeface="Arial" pitchFamily="34" charset="0"/>
              <a:cs typeface="Arial" pitchFamily="34" charset="0"/>
            </a:rPr>
            <a:t>Paso 2: </a:t>
          </a:r>
          <a:r>
            <a:rPr lang="es-ES_tradnl" sz="1700" kern="1200" dirty="0">
              <a:solidFill>
                <a:srgbClr val="7030A0"/>
              </a:solidFill>
              <a:latin typeface="Arial" pitchFamily="34" charset="0"/>
              <a:cs typeface="Arial" pitchFamily="34" charset="0"/>
            </a:rPr>
            <a:t>Administrar una prueba de cernimiento</a:t>
          </a:r>
        </a:p>
      </dsp:txBody>
      <dsp:txXfrm rot="5400000">
        <a:off x="1722139" y="790686"/>
        <a:ext cx="1479731" cy="23720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ED206A-AE9E-4C78-83D3-1E4945C4CACB}">
      <dsp:nvSpPr>
        <dsp:cNvPr id="0" name=""/>
        <dsp:cNvSpPr/>
      </dsp:nvSpPr>
      <dsp:spPr>
        <a:xfrm>
          <a:off x="0" y="1784"/>
          <a:ext cx="8987404"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F69B26-7072-4B61-ABB3-9FBE71003D7B}">
      <dsp:nvSpPr>
        <dsp:cNvPr id="0" name=""/>
        <dsp:cNvSpPr/>
      </dsp:nvSpPr>
      <dsp:spPr>
        <a:xfrm>
          <a:off x="0" y="1784"/>
          <a:ext cx="8987404" cy="1216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endParaRPr lang="es-PR" sz="2000" kern="1200">
            <a:latin typeface="Calibri" panose="020F0502020204030204" pitchFamily="34" charset="0"/>
            <a:cs typeface="Calibri" panose="020F0502020204030204" pitchFamily="34" charset="0"/>
          </a:endParaRPr>
        </a:p>
        <a:p>
          <a:pPr marL="0" lvl="0" indent="0" algn="l" defTabSz="889000">
            <a:lnSpc>
              <a:spcPct val="90000"/>
            </a:lnSpc>
            <a:spcBef>
              <a:spcPct val="0"/>
            </a:spcBef>
            <a:spcAft>
              <a:spcPct val="35000"/>
            </a:spcAft>
            <a:buNone/>
          </a:pPr>
          <a:r>
            <a:rPr lang="es-PR" sz="2000" kern="1200">
              <a:latin typeface="Calibri" panose="020F0502020204030204" pitchFamily="34" charset="0"/>
              <a:cs typeface="Calibri" panose="020F0502020204030204" pitchFamily="34" charset="0"/>
            </a:rPr>
            <a:t>Los fondos que se separan para ser asignados a las escuelas privadas son administrados por el DEPR.</a:t>
          </a:r>
          <a:endParaRPr lang="en-US" sz="2000" kern="1200">
            <a:latin typeface="Calibri" panose="020F0502020204030204" pitchFamily="34" charset="0"/>
            <a:cs typeface="Calibri" panose="020F0502020204030204" pitchFamily="34" charset="0"/>
          </a:endParaRPr>
        </a:p>
      </dsp:txBody>
      <dsp:txXfrm>
        <a:off x="0" y="1784"/>
        <a:ext cx="8987404" cy="1216790"/>
      </dsp:txXfrm>
    </dsp:sp>
    <dsp:sp modelId="{141C3895-3913-4D3A-8F7B-37BD6739A6F9}">
      <dsp:nvSpPr>
        <dsp:cNvPr id="0" name=""/>
        <dsp:cNvSpPr/>
      </dsp:nvSpPr>
      <dsp:spPr>
        <a:xfrm>
          <a:off x="0" y="1218575"/>
          <a:ext cx="8987404"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5846F1-3A7E-486A-84D2-392E33C1B92A}">
      <dsp:nvSpPr>
        <dsp:cNvPr id="0" name=""/>
        <dsp:cNvSpPr/>
      </dsp:nvSpPr>
      <dsp:spPr>
        <a:xfrm>
          <a:off x="0" y="1218575"/>
          <a:ext cx="8987404" cy="1216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PR" sz="2000" kern="1200">
              <a:latin typeface="Calibri" panose="020F0502020204030204" pitchFamily="34" charset="0"/>
              <a:cs typeface="Calibri" panose="020F0502020204030204" pitchFamily="34" charset="0"/>
            </a:rPr>
            <a:t>Los proveedores de servicios deben ser independientes de las escuelas privadas o de cualquier organización religiosa. Esta contratación debe ser supervisada por el personal del DEPR.</a:t>
          </a:r>
          <a:endParaRPr lang="en-US" sz="2000" kern="1200">
            <a:latin typeface="Calibri" panose="020F0502020204030204" pitchFamily="34" charset="0"/>
            <a:cs typeface="Calibri" panose="020F0502020204030204" pitchFamily="34" charset="0"/>
          </a:endParaRPr>
        </a:p>
      </dsp:txBody>
      <dsp:txXfrm>
        <a:off x="0" y="1218575"/>
        <a:ext cx="8987404" cy="1216790"/>
      </dsp:txXfrm>
    </dsp:sp>
    <dsp:sp modelId="{C3ADAF4B-93D0-4F77-A54E-59128B4AACB0}">
      <dsp:nvSpPr>
        <dsp:cNvPr id="0" name=""/>
        <dsp:cNvSpPr/>
      </dsp:nvSpPr>
      <dsp:spPr>
        <a:xfrm>
          <a:off x="0" y="2435365"/>
          <a:ext cx="8987404"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3E29D0-36CF-4BAC-B265-7BBA3FE5261A}">
      <dsp:nvSpPr>
        <dsp:cNvPr id="0" name=""/>
        <dsp:cNvSpPr/>
      </dsp:nvSpPr>
      <dsp:spPr>
        <a:xfrm>
          <a:off x="0" y="2435365"/>
          <a:ext cx="8987404" cy="1216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s-PR" sz="2000" kern="1200">
              <a:latin typeface="Calibri" panose="020F0502020204030204" pitchFamily="34" charset="0"/>
              <a:cs typeface="Calibri" panose="020F0502020204030204" pitchFamily="34" charset="0"/>
            </a:rPr>
            <a:t>Los fondos que se utilizan para sufragar los servicios dirigidos a los estudiantes de las escuelas privadas o para capacitar al personal educativo que los atiende o a los padres de estos estudiantes, no pueden ser mezclados con otros fondos no federales.   </a:t>
          </a:r>
          <a:endParaRPr lang="en-US" sz="2000" kern="1200">
            <a:latin typeface="Calibri" panose="020F0502020204030204" pitchFamily="34" charset="0"/>
            <a:cs typeface="Calibri" panose="020F0502020204030204" pitchFamily="34" charset="0"/>
          </a:endParaRPr>
        </a:p>
      </dsp:txBody>
      <dsp:txXfrm>
        <a:off x="0" y="2435365"/>
        <a:ext cx="8987404" cy="121679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4803B-0A52-4F04-A769-9D1118B4108E}" type="datetimeFigureOut">
              <a:rPr lang="es-PR" smtClean="0"/>
              <a:t>02/13/2024</a:t>
            </a:fld>
            <a:endParaRPr lang="es-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15BE08-9CF5-4C2E-9878-BF165F96B403}" type="slidenum">
              <a:rPr lang="es-PR" smtClean="0"/>
              <a:t>‹#›</a:t>
            </a:fld>
            <a:endParaRPr lang="es-PR"/>
          </a:p>
        </p:txBody>
      </p:sp>
    </p:spTree>
    <p:extLst>
      <p:ext uri="{BB962C8B-B14F-4D97-AF65-F5344CB8AC3E}">
        <p14:creationId xmlns:p14="http://schemas.microsoft.com/office/powerpoint/2010/main" val="1174817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dirty="0"/>
          </a:p>
        </p:txBody>
      </p:sp>
      <p:sp>
        <p:nvSpPr>
          <p:cNvPr id="4" name="Slide Number Placeholder 3"/>
          <p:cNvSpPr>
            <a:spLocks noGrp="1"/>
          </p:cNvSpPr>
          <p:nvPr>
            <p:ph type="sldNum" sz="quarter" idx="5"/>
          </p:nvPr>
        </p:nvSpPr>
        <p:spPr/>
        <p:txBody>
          <a:bodyPr/>
          <a:lstStyle/>
          <a:p>
            <a:fld id="{9E15BE08-9CF5-4C2E-9878-BF165F96B403}" type="slidenum">
              <a:rPr lang="es-PR" smtClean="0"/>
              <a:t>13</a:t>
            </a:fld>
            <a:endParaRPr lang="es-PR"/>
          </a:p>
        </p:txBody>
      </p:sp>
    </p:spTree>
    <p:extLst>
      <p:ext uri="{BB962C8B-B14F-4D97-AF65-F5344CB8AC3E}">
        <p14:creationId xmlns:p14="http://schemas.microsoft.com/office/powerpoint/2010/main" val="3849941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74DF83-2E7E-46AC-9B78-7B61DC9DD266}" type="datetime1">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3266036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E76406-3D0A-457F-A3DF-F3BFE3C28140}" type="datetime1">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334703308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E76406-3D0A-457F-A3DF-F3BFE3C28140}" type="datetime1">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BF32645-9256-46F6-90F5-C6CD24C7CF0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3543690"/>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BE76406-3D0A-457F-A3DF-F3BFE3C28140}" type="datetime1">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416807015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BE76406-3D0A-457F-A3DF-F3BFE3C28140}" type="datetime1">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BF32645-9256-46F6-90F5-C6CD24C7CF0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6272502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2BE76406-3D0A-457F-A3DF-F3BFE3C28140}" type="datetime1">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2241564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7D32FD-F28D-4F84-88A4-908478F36525}" type="datetime1">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1743782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D42B3F-62BC-49C1-BD85-B21CE6B18589}" type="datetime1">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250025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FF299-6ECE-4064-A591-9A9E800E690A}" type="datetime1">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1032132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12293B-0691-45A9-8517-D23C6EEFE0C8}" type="datetime1">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1048815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977BDF-E714-4634-AD3E-61E664ACBD72}" type="datetime1">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1320459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2A08BB-7144-47D6-9A6A-F378157351DA}" type="datetime1">
              <a:rPr lang="en-US" smtClean="0"/>
              <a:t>2/13/2024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840865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AB42B1-57A8-4183-A745-DE4CA864C33A}" type="datetime1">
              <a:rPr lang="en-US" smtClean="0"/>
              <a:t>2/13/2024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427145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692D4-4DD2-4FF7-BC78-09AED9702DE2}" type="datetime1">
              <a:rPr lang="en-US" smtClean="0"/>
              <a:t>2/13/2024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2514772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AF5F12-45A1-434A-8A25-AC7E99F4C54C}" type="datetime1">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2354290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D0016E-169C-40B9-BC48-7B966F54E56C}" type="datetime1">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BF32645-9256-46F6-90F5-C6CD24C7CF01}" type="slidenum">
              <a:rPr lang="en-US" smtClean="0"/>
              <a:t>‹#›</a:t>
            </a:fld>
            <a:endParaRPr lang="en-US"/>
          </a:p>
        </p:txBody>
      </p:sp>
    </p:spTree>
    <p:extLst>
      <p:ext uri="{BB962C8B-B14F-4D97-AF65-F5344CB8AC3E}">
        <p14:creationId xmlns:p14="http://schemas.microsoft.com/office/powerpoint/2010/main" val="372527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BE76406-3D0A-457F-A3DF-F3BFE3C28140}" type="datetime1">
              <a:rPr lang="en-US" smtClean="0"/>
              <a:t>2/13/2024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BF32645-9256-46F6-90F5-C6CD24C7CF01}" type="slidenum">
              <a:rPr lang="en-US" smtClean="0"/>
              <a:t>‹#›</a:t>
            </a:fld>
            <a:endParaRPr lang="en-US"/>
          </a:p>
        </p:txBody>
      </p:sp>
    </p:spTree>
    <p:extLst>
      <p:ext uri="{BB962C8B-B14F-4D97-AF65-F5344CB8AC3E}">
        <p14:creationId xmlns:p14="http://schemas.microsoft.com/office/powerpoint/2010/main" val="75796437"/>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2.ed.gov/about/offices/list/oii/nonpublic/titlethree.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Gomez_R@de.pr.gov" TargetMode="External"/><Relationship Id="rId2" Type="http://schemas.openxmlformats.org/officeDocument/2006/relationships/hyperlink" Target="mailto:Cortes_i@de.pr.gov" TargetMode="External"/><Relationship Id="rId1" Type="http://schemas.openxmlformats.org/officeDocument/2006/relationships/slideLayout" Target="../slideLayouts/slideLayout7.xml"/><Relationship Id="rId4" Type="http://schemas.openxmlformats.org/officeDocument/2006/relationships/hyperlink" Target="mailto:Rivera_JA@de.pr.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82887-97E9-41F3-8C83-532CADB0E462}"/>
              </a:ext>
            </a:extLst>
          </p:cNvPr>
          <p:cNvSpPr>
            <a:spLocks noGrp="1"/>
          </p:cNvSpPr>
          <p:nvPr>
            <p:ph type="ctrTitle"/>
          </p:nvPr>
        </p:nvSpPr>
        <p:spPr>
          <a:xfrm>
            <a:off x="2589214" y="1543666"/>
            <a:ext cx="6839922" cy="2084437"/>
          </a:xfrm>
        </p:spPr>
        <p:txBody>
          <a:bodyPr/>
          <a:lstStyle/>
          <a:p>
            <a:r>
              <a:rPr lang="es-PR" b="1" dirty="0">
                <a:latin typeface="Calibri" panose="020F0502020204030204" pitchFamily="34" charset="0"/>
                <a:cs typeface="Calibri" panose="020F0502020204030204" pitchFamily="34" charset="0"/>
              </a:rPr>
              <a:t>Programa</a:t>
            </a:r>
            <a:r>
              <a:rPr lang="en-US" b="1" dirty="0">
                <a:latin typeface="Calibri" panose="020F0502020204030204" pitchFamily="34" charset="0"/>
                <a:cs typeface="Calibri" panose="020F0502020204030204" pitchFamily="34" charset="0"/>
              </a:rPr>
              <a:t> Título III-A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Servicios Equitativos</a:t>
            </a:r>
          </a:p>
        </p:txBody>
      </p:sp>
      <p:sp>
        <p:nvSpPr>
          <p:cNvPr id="3" name="Subtitle 2">
            <a:extLst>
              <a:ext uri="{FF2B5EF4-FFF2-40B4-BE49-F238E27FC236}">
                <a16:creationId xmlns:a16="http://schemas.microsoft.com/office/drawing/2014/main" id="{10FC47D2-D236-49C9-A81F-2852EB3F3378}"/>
              </a:ext>
            </a:extLst>
          </p:cNvPr>
          <p:cNvSpPr>
            <a:spLocks noGrp="1"/>
          </p:cNvSpPr>
          <p:nvPr>
            <p:ph type="subTitle" idx="1"/>
          </p:nvPr>
        </p:nvSpPr>
        <p:spPr>
          <a:xfrm>
            <a:off x="2589213" y="4031227"/>
            <a:ext cx="8915399" cy="1283107"/>
          </a:xfrm>
        </p:spPr>
        <p:txBody>
          <a:bodyPr>
            <a:noAutofit/>
          </a:bodyPr>
          <a:lstStyle/>
          <a:p>
            <a:pPr algn="ctr"/>
            <a:r>
              <a:rPr lang="en-US" sz="3200" dirty="0">
                <a:latin typeface="Calibri" panose="020F0502020204030204" pitchFamily="34" charset="0"/>
                <a:cs typeface="Calibri" panose="020F0502020204030204" pitchFamily="34" charset="0"/>
              </a:rPr>
              <a:t>CONSULTA 2024-2025</a:t>
            </a:r>
          </a:p>
          <a:p>
            <a:pPr algn="ctr"/>
            <a:r>
              <a:rPr lang="en-US" sz="3200" dirty="0">
                <a:latin typeface="Calibri" panose="020F0502020204030204" pitchFamily="34" charset="0"/>
                <a:cs typeface="Calibri" panose="020F0502020204030204" pitchFamily="34" charset="0"/>
              </a:rPr>
              <a:t>13 de </a:t>
            </a:r>
            <a:r>
              <a:rPr lang="en-US" sz="3200" dirty="0" err="1">
                <a:latin typeface="Calibri" panose="020F0502020204030204" pitchFamily="34" charset="0"/>
                <a:cs typeface="Calibri" panose="020F0502020204030204" pitchFamily="34" charset="0"/>
              </a:rPr>
              <a:t>febrero</a:t>
            </a:r>
            <a:r>
              <a:rPr lang="en-US" sz="3200" dirty="0">
                <a:latin typeface="Calibri" panose="020F0502020204030204" pitchFamily="34" charset="0"/>
                <a:cs typeface="Calibri" panose="020F0502020204030204" pitchFamily="34" charset="0"/>
              </a:rPr>
              <a:t> de 2024</a:t>
            </a:r>
          </a:p>
        </p:txBody>
      </p:sp>
      <p:sp>
        <p:nvSpPr>
          <p:cNvPr id="4" name="Arrow: Pentagon 3" descr="Reunión 15 de agosto de 2019">
            <a:extLst>
              <a:ext uri="{FF2B5EF4-FFF2-40B4-BE49-F238E27FC236}">
                <a16:creationId xmlns:a16="http://schemas.microsoft.com/office/drawing/2014/main" id="{4AC6AE54-2F46-4121-BAAC-BA088D04B591}"/>
              </a:ext>
            </a:extLst>
          </p:cNvPr>
          <p:cNvSpPr/>
          <p:nvPr/>
        </p:nvSpPr>
        <p:spPr>
          <a:xfrm>
            <a:off x="7459047" y="5424522"/>
            <a:ext cx="4059238" cy="1154637"/>
          </a:xfrm>
          <a:prstGeom prst="homePlate">
            <a:avLst>
              <a:gd name="adj" fmla="val 0"/>
            </a:avLst>
          </a:prstGeom>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400" b="1" dirty="0"/>
              <a:t>Ileana Cortés Burgos</a:t>
            </a:r>
          </a:p>
          <a:p>
            <a:pPr algn="ctr"/>
            <a:r>
              <a:rPr lang="en-US" sz="1400" b="1" dirty="0" err="1"/>
              <a:t>Coordinadora</a:t>
            </a:r>
            <a:endParaRPr lang="en-US" sz="1400" b="1" dirty="0"/>
          </a:p>
        </p:txBody>
      </p:sp>
    </p:spTree>
    <p:extLst>
      <p:ext uri="{BB962C8B-B14F-4D97-AF65-F5344CB8AC3E}">
        <p14:creationId xmlns:p14="http://schemas.microsoft.com/office/powerpoint/2010/main" val="250294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9824" y="260604"/>
            <a:ext cx="7589520" cy="667512"/>
          </a:xfrm>
        </p:spPr>
        <p:txBody>
          <a:bodyPr>
            <a:noAutofit/>
          </a:bodyPr>
          <a:lstStyle/>
          <a:p>
            <a:pPr algn="ctr"/>
            <a:r>
              <a:rPr lang="es-PR" sz="2800" b="1" dirty="0">
                <a:effectLst>
                  <a:outerShdw blurRad="38100" dist="38100" dir="2700000" algn="tl">
                    <a:srgbClr val="000000">
                      <a:alpha val="43137"/>
                    </a:srgbClr>
                  </a:outerShdw>
                </a:effectLst>
              </a:rPr>
              <a:t>IDENTIFICACIÓN DE LOS </a:t>
            </a:r>
            <a:br>
              <a:rPr lang="es-PR" sz="2800" b="1" dirty="0">
                <a:effectLst>
                  <a:outerShdw blurRad="38100" dist="38100" dir="2700000" algn="tl">
                    <a:srgbClr val="000000">
                      <a:alpha val="43137"/>
                    </a:srgbClr>
                  </a:outerShdw>
                </a:effectLst>
              </a:rPr>
            </a:br>
            <a:r>
              <a:rPr lang="es-PR" sz="2800" b="1" dirty="0">
                <a:effectLst>
                  <a:outerShdw blurRad="38100" dist="38100" dir="2700000" algn="tl">
                    <a:srgbClr val="000000">
                      <a:alpha val="43137"/>
                    </a:srgbClr>
                  </a:outerShdw>
                </a:effectLst>
              </a:rPr>
              <a:t>PARTICIPANTES EN LA CONSULTA</a:t>
            </a:r>
          </a:p>
        </p:txBody>
      </p:sp>
      <p:pic>
        <p:nvPicPr>
          <p:cNvPr id="4" name="Content Placeholder 3"/>
          <p:cNvPicPr>
            <a:picLocks noGrp="1" noChangeAspect="1"/>
          </p:cNvPicPr>
          <p:nvPr>
            <p:ph idx="1"/>
          </p:nvPr>
        </p:nvPicPr>
        <p:blipFill>
          <a:blip r:embed="rId2"/>
          <a:stretch>
            <a:fillRect/>
          </a:stretch>
        </p:blipFill>
        <p:spPr>
          <a:xfrm>
            <a:off x="194307" y="1472185"/>
            <a:ext cx="6463290" cy="5258118"/>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7" name="Slide Number Placeholder 6"/>
          <p:cNvSpPr>
            <a:spLocks noGrp="1"/>
          </p:cNvSpPr>
          <p:nvPr>
            <p:ph type="sldNum" sz="quarter" idx="12"/>
          </p:nvPr>
        </p:nvSpPr>
        <p:spPr/>
        <p:txBody>
          <a:bodyPr/>
          <a:lstStyle/>
          <a:p>
            <a:r>
              <a:rPr lang="en-US" dirty="0"/>
              <a:t>10</a:t>
            </a:r>
          </a:p>
        </p:txBody>
      </p:sp>
      <p:sp>
        <p:nvSpPr>
          <p:cNvPr id="5" name="Rectangle 4"/>
          <p:cNvSpPr/>
          <p:nvPr/>
        </p:nvSpPr>
        <p:spPr>
          <a:xfrm>
            <a:off x="6885432" y="2176272"/>
            <a:ext cx="4846320" cy="408736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t"/>
          <a:lstStyle/>
          <a:p>
            <a:pPr marL="285750" indent="-285750" algn="just">
              <a:buFont typeface="Wingdings" panose="05000000000000000000" pitchFamily="2" charset="2"/>
              <a:buChar char="ü"/>
            </a:pPr>
            <a:endParaRPr lang="es-PR" b="1" i="1" dirty="0"/>
          </a:p>
          <a:p>
            <a:pPr marL="285750" indent="-285750" algn="just">
              <a:buFont typeface="Wingdings" panose="05000000000000000000" pitchFamily="2" charset="2"/>
              <a:buChar char="ü"/>
            </a:pPr>
            <a:r>
              <a:rPr lang="es-PR" b="1" i="1" dirty="0"/>
              <a:t>Idioma de enseñanza</a:t>
            </a:r>
            <a:r>
              <a:rPr lang="es-PR" dirty="0"/>
              <a:t> – Se refiere al idioma en el cual se imparten las clases en la escuela. </a:t>
            </a:r>
          </a:p>
          <a:p>
            <a:pPr algn="just"/>
            <a:endParaRPr lang="es-PR" dirty="0"/>
          </a:p>
          <a:p>
            <a:pPr marL="285750" indent="-285750" algn="just">
              <a:buFont typeface="Wingdings" panose="05000000000000000000" pitchFamily="2" charset="2"/>
              <a:buChar char="ü"/>
            </a:pPr>
            <a:r>
              <a:rPr lang="es-PR" b="1" i="1" dirty="0"/>
              <a:t>Lenguaje</a:t>
            </a:r>
            <a:r>
              <a:rPr lang="es-PR" dirty="0"/>
              <a:t> – Debe indicar el idioma principal de dominio del estudiante.</a:t>
            </a:r>
          </a:p>
          <a:p>
            <a:pPr algn="just"/>
            <a:r>
              <a:rPr lang="es-PR" dirty="0"/>
              <a:t>  </a:t>
            </a:r>
          </a:p>
          <a:p>
            <a:pPr marL="285750" indent="-285750" algn="just">
              <a:buFont typeface="Wingdings" panose="05000000000000000000" pitchFamily="2" charset="2"/>
              <a:buChar char="ü"/>
            </a:pPr>
            <a:r>
              <a:rPr lang="es-PR" b="1" i="1" dirty="0"/>
              <a:t>Grado</a:t>
            </a:r>
            <a:r>
              <a:rPr lang="es-PR" dirty="0"/>
              <a:t> – Es el que está cursando al momento de completar la Consulta.</a:t>
            </a:r>
          </a:p>
          <a:p>
            <a:pPr algn="just"/>
            <a:r>
              <a:rPr lang="es-PR" dirty="0"/>
              <a:t> </a:t>
            </a:r>
          </a:p>
          <a:p>
            <a:pPr marL="285750" indent="-285750" algn="just">
              <a:buFont typeface="Wingdings" panose="05000000000000000000" pitchFamily="2" charset="2"/>
              <a:buChar char="ü"/>
            </a:pPr>
            <a:r>
              <a:rPr lang="es-PR" b="1" i="1" dirty="0"/>
              <a:t>Edad</a:t>
            </a:r>
            <a:r>
              <a:rPr lang="en-US" dirty="0"/>
              <a:t> – </a:t>
            </a:r>
            <a:r>
              <a:rPr lang="es-PR" dirty="0"/>
              <a:t>Indique la edad del participante.  </a:t>
            </a:r>
          </a:p>
        </p:txBody>
      </p:sp>
    </p:spTree>
    <p:extLst>
      <p:ext uri="{BB962C8B-B14F-4D97-AF65-F5344CB8AC3E}">
        <p14:creationId xmlns:p14="http://schemas.microsoft.com/office/powerpoint/2010/main" val="4024499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E643E-BBCB-49D2-80E5-4B0BD350D89A}"/>
              </a:ext>
            </a:extLst>
          </p:cNvPr>
          <p:cNvSpPr>
            <a:spLocks noGrp="1"/>
          </p:cNvSpPr>
          <p:nvPr>
            <p:ph type="title"/>
          </p:nvPr>
        </p:nvSpPr>
        <p:spPr>
          <a:xfrm>
            <a:off x="5064316" y="180555"/>
            <a:ext cx="6595872" cy="607227"/>
          </a:xfrm>
        </p:spPr>
        <p:txBody>
          <a:bodyPr>
            <a:normAutofit/>
          </a:bodyPr>
          <a:lstStyle/>
          <a:p>
            <a:pPr algn="ctr"/>
            <a:r>
              <a:rPr lang="es-PR" sz="3200" b="1" dirty="0">
                <a:effectLst>
                  <a:outerShdw blurRad="38100" dist="38100" dir="2700000" algn="tl">
                    <a:srgbClr val="000000">
                      <a:alpha val="43137"/>
                    </a:srgbClr>
                  </a:outerShdw>
                </a:effectLst>
              </a:rPr>
              <a:t>Validación de Participantes</a:t>
            </a:r>
          </a:p>
        </p:txBody>
      </p:sp>
      <p:pic>
        <p:nvPicPr>
          <p:cNvPr id="6" name="Content Placeholder 5"/>
          <p:cNvPicPr>
            <a:picLocks noGrp="1" noChangeAspect="1"/>
          </p:cNvPicPr>
          <p:nvPr>
            <p:ph sz="half" idx="1"/>
          </p:nvPr>
        </p:nvPicPr>
        <p:blipFill>
          <a:blip r:embed="rId2"/>
          <a:stretch>
            <a:fillRect/>
          </a:stretch>
        </p:blipFill>
        <p:spPr>
          <a:xfrm>
            <a:off x="1699491" y="871837"/>
            <a:ext cx="4396509" cy="5277576"/>
          </a:xfrm>
          <a:prstGeom prst="rect">
            <a:avLst/>
          </a:prstGeom>
        </p:spPr>
      </p:pic>
      <p:pic>
        <p:nvPicPr>
          <p:cNvPr id="8" name="Content Placeholder 7"/>
          <p:cNvPicPr>
            <a:picLocks noGrp="1" noChangeAspect="1"/>
          </p:cNvPicPr>
          <p:nvPr>
            <p:ph sz="half" idx="2"/>
          </p:nvPr>
        </p:nvPicPr>
        <p:blipFill>
          <a:blip r:embed="rId3"/>
          <a:stretch>
            <a:fillRect/>
          </a:stretch>
        </p:blipFill>
        <p:spPr>
          <a:xfrm>
            <a:off x="6631711" y="871837"/>
            <a:ext cx="4765962" cy="5277576"/>
          </a:xfrm>
          <a:prstGeom prst="rect">
            <a:avLst/>
          </a:prstGeom>
        </p:spPr>
      </p:pic>
      <p:sp>
        <p:nvSpPr>
          <p:cNvPr id="3" name="TextBox 2">
            <a:extLst>
              <a:ext uri="{FF2B5EF4-FFF2-40B4-BE49-F238E27FC236}">
                <a16:creationId xmlns:a16="http://schemas.microsoft.com/office/drawing/2014/main" id="{42A258BC-3438-F7F9-F57A-006662E45780}"/>
              </a:ext>
            </a:extLst>
          </p:cNvPr>
          <p:cNvSpPr txBox="1"/>
          <p:nvPr/>
        </p:nvSpPr>
        <p:spPr>
          <a:xfrm>
            <a:off x="794328" y="787782"/>
            <a:ext cx="542860" cy="369332"/>
          </a:xfrm>
          <a:prstGeom prst="rect">
            <a:avLst/>
          </a:prstGeom>
          <a:noFill/>
        </p:spPr>
        <p:txBody>
          <a:bodyPr wrap="square" rtlCol="0">
            <a:spAutoFit/>
          </a:bodyPr>
          <a:lstStyle/>
          <a:p>
            <a:r>
              <a:rPr lang="es-PR" dirty="0"/>
              <a:t>11</a:t>
            </a:r>
          </a:p>
        </p:txBody>
      </p:sp>
    </p:spTree>
    <p:extLst>
      <p:ext uri="{BB962C8B-B14F-4D97-AF65-F5344CB8AC3E}">
        <p14:creationId xmlns:p14="http://schemas.microsoft.com/office/powerpoint/2010/main" val="552053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A3ECC6-9936-6C7E-B238-CB89754B86DA}"/>
              </a:ext>
            </a:extLst>
          </p:cNvPr>
          <p:cNvSpPr/>
          <p:nvPr/>
        </p:nvSpPr>
        <p:spPr>
          <a:xfrm>
            <a:off x="1401093" y="2818680"/>
            <a:ext cx="2116909" cy="119430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R" sz="1400" b="1" dirty="0">
                <a:latin typeface="Calibri" panose="020F0502020204030204" pitchFamily="34" charset="0"/>
                <a:ea typeface="Calibri" panose="020F0502020204030204" pitchFamily="34" charset="0"/>
                <a:cs typeface="Calibri" panose="020F0502020204030204" pitchFamily="34" charset="0"/>
              </a:rPr>
              <a:t>El Programa determina la fecha para la entrega de la Certificación y los documentos que debe entregar.</a:t>
            </a:r>
          </a:p>
        </p:txBody>
      </p:sp>
      <p:sp>
        <p:nvSpPr>
          <p:cNvPr id="2" name="Slide Number Placeholder 1">
            <a:extLst>
              <a:ext uri="{FF2B5EF4-FFF2-40B4-BE49-F238E27FC236}">
                <a16:creationId xmlns:a16="http://schemas.microsoft.com/office/drawing/2014/main" id="{6D8E0084-DE86-65A6-50A3-06EDE7CD3683}"/>
              </a:ext>
            </a:extLst>
          </p:cNvPr>
          <p:cNvSpPr>
            <a:spLocks noGrp="1"/>
          </p:cNvSpPr>
          <p:nvPr>
            <p:ph type="sldNum" sz="quarter" idx="12"/>
          </p:nvPr>
        </p:nvSpPr>
        <p:spPr/>
        <p:txBody>
          <a:bodyPr/>
          <a:lstStyle/>
          <a:p>
            <a:r>
              <a:rPr lang="en-US" dirty="0"/>
              <a:t>12</a:t>
            </a:r>
          </a:p>
        </p:txBody>
      </p:sp>
      <p:sp>
        <p:nvSpPr>
          <p:cNvPr id="3" name="TextBox 2">
            <a:extLst>
              <a:ext uri="{FF2B5EF4-FFF2-40B4-BE49-F238E27FC236}">
                <a16:creationId xmlns:a16="http://schemas.microsoft.com/office/drawing/2014/main" id="{4F696822-BEC2-B117-5D2F-2E0187C2F955}"/>
              </a:ext>
            </a:extLst>
          </p:cNvPr>
          <p:cNvSpPr txBox="1"/>
          <p:nvPr/>
        </p:nvSpPr>
        <p:spPr>
          <a:xfrm>
            <a:off x="6096000" y="238498"/>
            <a:ext cx="4955458" cy="707886"/>
          </a:xfrm>
          <a:prstGeom prst="rect">
            <a:avLst/>
          </a:prstGeom>
          <a:noFill/>
        </p:spPr>
        <p:txBody>
          <a:bodyPr wrap="square" rtlCol="0">
            <a:spAutoFit/>
          </a:bodyPr>
          <a:lstStyle/>
          <a:p>
            <a:pPr algn="ctr"/>
            <a:r>
              <a:rPr lang="es-PR" sz="2000" b="1" dirty="0"/>
              <a:t>Proceso de Asignación de Fondos</a:t>
            </a:r>
          </a:p>
          <a:p>
            <a:pPr algn="ctr"/>
            <a:r>
              <a:rPr lang="es-PR" sz="2000" b="1" dirty="0"/>
              <a:t>Primera Parte </a:t>
            </a:r>
          </a:p>
        </p:txBody>
      </p:sp>
      <p:sp>
        <p:nvSpPr>
          <p:cNvPr id="4" name="Rectangle 3">
            <a:extLst>
              <a:ext uri="{FF2B5EF4-FFF2-40B4-BE49-F238E27FC236}">
                <a16:creationId xmlns:a16="http://schemas.microsoft.com/office/drawing/2014/main" id="{49414FF0-26DA-A04D-5708-31AF72A2426E}"/>
              </a:ext>
            </a:extLst>
          </p:cNvPr>
          <p:cNvSpPr/>
          <p:nvPr/>
        </p:nvSpPr>
        <p:spPr>
          <a:xfrm>
            <a:off x="1763864" y="996957"/>
            <a:ext cx="1736421" cy="1258529"/>
          </a:xfrm>
          <a:prstGeom prst="rect">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es-PR" sz="1400" b="1" dirty="0">
                <a:ln w="0"/>
                <a:solidFill>
                  <a:schemeClr val="tx1"/>
                </a:solidFill>
                <a:latin typeface="Calibri" panose="020F0502020204030204" pitchFamily="34" charset="0"/>
                <a:ea typeface="Calibri" panose="020F0502020204030204" pitchFamily="34" charset="0"/>
                <a:cs typeface="Calibri" panose="020F0502020204030204" pitchFamily="34" charset="0"/>
              </a:rPr>
              <a:t>La DSE notifica al Programa la cantidad de participantes para preparar la fórmula.</a:t>
            </a:r>
          </a:p>
        </p:txBody>
      </p:sp>
      <p:sp>
        <p:nvSpPr>
          <p:cNvPr id="5" name="Rectangle 4">
            <a:extLst>
              <a:ext uri="{FF2B5EF4-FFF2-40B4-BE49-F238E27FC236}">
                <a16:creationId xmlns:a16="http://schemas.microsoft.com/office/drawing/2014/main" id="{7C3CB13C-4559-29AD-537D-017B52920177}"/>
              </a:ext>
            </a:extLst>
          </p:cNvPr>
          <p:cNvSpPr/>
          <p:nvPr/>
        </p:nvSpPr>
        <p:spPr>
          <a:xfrm>
            <a:off x="4654547" y="1107618"/>
            <a:ext cx="1927122" cy="12585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R" sz="1400" b="1" dirty="0">
                <a:latin typeface="Calibri" panose="020F0502020204030204" pitchFamily="34" charset="0"/>
                <a:ea typeface="Calibri" panose="020F0502020204030204" pitchFamily="34" charset="0"/>
                <a:cs typeface="Calibri" panose="020F0502020204030204" pitchFamily="34" charset="0"/>
              </a:rPr>
              <a:t>La escuela identifica a los participantes AE para recibir los servicios del Programa.</a:t>
            </a:r>
          </a:p>
        </p:txBody>
      </p:sp>
      <p:sp>
        <p:nvSpPr>
          <p:cNvPr id="6" name="Rectangle 5">
            <a:extLst>
              <a:ext uri="{FF2B5EF4-FFF2-40B4-BE49-F238E27FC236}">
                <a16:creationId xmlns:a16="http://schemas.microsoft.com/office/drawing/2014/main" id="{EC781CBF-B6CC-DF93-72DB-EB769BCF75D0}"/>
              </a:ext>
            </a:extLst>
          </p:cNvPr>
          <p:cNvSpPr/>
          <p:nvPr/>
        </p:nvSpPr>
        <p:spPr>
          <a:xfrm>
            <a:off x="7806814" y="1152907"/>
            <a:ext cx="2497391" cy="125852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R" sz="1400" b="1" dirty="0">
                <a:latin typeface="Calibri" panose="020F0502020204030204" pitchFamily="34" charset="0"/>
                <a:ea typeface="Calibri" panose="020F0502020204030204" pitchFamily="34" charset="0"/>
                <a:cs typeface="Calibri" panose="020F0502020204030204" pitchFamily="34" charset="0"/>
              </a:rPr>
              <a:t>El Programa Título III determina el costo por estudiante conforme a la totalidad de participantes del Programa en escuelas públicas y privadas.</a:t>
            </a:r>
          </a:p>
        </p:txBody>
      </p:sp>
      <p:sp>
        <p:nvSpPr>
          <p:cNvPr id="7" name="Rectangle 6">
            <a:extLst>
              <a:ext uri="{FF2B5EF4-FFF2-40B4-BE49-F238E27FC236}">
                <a16:creationId xmlns:a16="http://schemas.microsoft.com/office/drawing/2014/main" id="{B05553FE-4C4F-B240-5EAF-07A240E7EC0A}"/>
              </a:ext>
            </a:extLst>
          </p:cNvPr>
          <p:cNvSpPr/>
          <p:nvPr/>
        </p:nvSpPr>
        <p:spPr>
          <a:xfrm>
            <a:off x="8613978" y="2938107"/>
            <a:ext cx="1736421" cy="11012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R" sz="1400" b="1" dirty="0">
                <a:latin typeface="Calibri" panose="020F0502020204030204" pitchFamily="34" charset="0"/>
                <a:ea typeface="Calibri" panose="020F0502020204030204" pitchFamily="34" charset="0"/>
                <a:cs typeface="Calibri" panose="020F0502020204030204" pitchFamily="34" charset="0"/>
              </a:rPr>
              <a:t>La escuela emite la certificación de los participantes del Programa.</a:t>
            </a:r>
          </a:p>
        </p:txBody>
      </p:sp>
      <p:sp>
        <p:nvSpPr>
          <p:cNvPr id="8" name="Rectangle 7">
            <a:extLst>
              <a:ext uri="{FF2B5EF4-FFF2-40B4-BE49-F238E27FC236}">
                <a16:creationId xmlns:a16="http://schemas.microsoft.com/office/drawing/2014/main" id="{6CFBA10B-90D5-7C78-8D69-2662613A413B}"/>
              </a:ext>
            </a:extLst>
          </p:cNvPr>
          <p:cNvSpPr/>
          <p:nvPr/>
        </p:nvSpPr>
        <p:spPr>
          <a:xfrm>
            <a:off x="4748979" y="2911772"/>
            <a:ext cx="2448233" cy="11012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R" sz="1400" b="1" dirty="0">
                <a:latin typeface="Calibri" panose="020F0502020204030204" pitchFamily="34" charset="0"/>
                <a:ea typeface="Calibri" panose="020F0502020204030204" pitchFamily="34" charset="0"/>
                <a:cs typeface="Calibri" panose="020F0502020204030204" pitchFamily="34" charset="0"/>
              </a:rPr>
              <a:t>El Programa Título III recibe la certificación, junto con otros documentos, y la evalúa.</a:t>
            </a:r>
          </a:p>
        </p:txBody>
      </p:sp>
      <p:sp>
        <p:nvSpPr>
          <p:cNvPr id="10" name="Rectangle 9">
            <a:extLst>
              <a:ext uri="{FF2B5EF4-FFF2-40B4-BE49-F238E27FC236}">
                <a16:creationId xmlns:a16="http://schemas.microsoft.com/office/drawing/2014/main" id="{38D6960F-58CD-5819-0193-713F4B8AB4E7}"/>
              </a:ext>
            </a:extLst>
          </p:cNvPr>
          <p:cNvSpPr/>
          <p:nvPr/>
        </p:nvSpPr>
        <p:spPr>
          <a:xfrm>
            <a:off x="5291695" y="4544915"/>
            <a:ext cx="2778640" cy="17034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R" sz="1400" b="1" dirty="0">
                <a:latin typeface="Calibri" panose="020F0502020204030204" pitchFamily="34" charset="0"/>
                <a:ea typeface="Calibri" panose="020F0502020204030204" pitchFamily="34" charset="0"/>
                <a:cs typeface="Calibri" panose="020F0502020204030204" pitchFamily="34" charset="0"/>
              </a:rPr>
              <a:t>El Programa Título III notifica al Programa Aprendices del Idioma Español e Inmigrantes, la asignación de fondos que corresponde a las escuelas privadas y las escuelas participantes.</a:t>
            </a:r>
          </a:p>
        </p:txBody>
      </p:sp>
      <p:sp>
        <p:nvSpPr>
          <p:cNvPr id="9" name="Rectangle 8">
            <a:extLst>
              <a:ext uri="{FF2B5EF4-FFF2-40B4-BE49-F238E27FC236}">
                <a16:creationId xmlns:a16="http://schemas.microsoft.com/office/drawing/2014/main" id="{B207A146-9C8C-3E02-5A90-2B6DE7A7B37D}"/>
              </a:ext>
            </a:extLst>
          </p:cNvPr>
          <p:cNvSpPr/>
          <p:nvPr/>
        </p:nvSpPr>
        <p:spPr>
          <a:xfrm>
            <a:off x="1655708" y="4565991"/>
            <a:ext cx="2778640" cy="17034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R" sz="1400" b="1" dirty="0">
                <a:latin typeface="Calibri" panose="020F0502020204030204" pitchFamily="34" charset="0"/>
                <a:ea typeface="Calibri" panose="020F0502020204030204" pitchFamily="34" charset="0"/>
                <a:cs typeface="Calibri" panose="020F0502020204030204" pitchFamily="34" charset="0"/>
              </a:rPr>
              <a:t>El Programa Título III notifica a la DSE la cantidad final de participantes y la asignación correspondiente a las escuelas participantes. </a:t>
            </a:r>
          </a:p>
        </p:txBody>
      </p:sp>
      <p:sp>
        <p:nvSpPr>
          <p:cNvPr id="12" name="Rectangle 11">
            <a:extLst>
              <a:ext uri="{FF2B5EF4-FFF2-40B4-BE49-F238E27FC236}">
                <a16:creationId xmlns:a16="http://schemas.microsoft.com/office/drawing/2014/main" id="{ED57971E-4D36-DD9C-E4E4-4E7F801FB3ED}"/>
              </a:ext>
            </a:extLst>
          </p:cNvPr>
          <p:cNvSpPr/>
          <p:nvPr/>
        </p:nvSpPr>
        <p:spPr>
          <a:xfrm>
            <a:off x="9006348" y="4565991"/>
            <a:ext cx="1730477" cy="17034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PR" sz="1400" b="1" dirty="0">
                <a:latin typeface="Calibri" panose="020F0502020204030204" pitchFamily="34" charset="0"/>
                <a:ea typeface="Calibri" panose="020F0502020204030204" pitchFamily="34" charset="0"/>
                <a:cs typeface="Calibri" panose="020F0502020204030204" pitchFamily="34" charset="0"/>
              </a:rPr>
              <a:t>El Programa prepara y emite las cartas con la asignación de fondos a las escuelas participantes. </a:t>
            </a:r>
          </a:p>
        </p:txBody>
      </p:sp>
      <p:sp>
        <p:nvSpPr>
          <p:cNvPr id="13" name="Arrow: Right 12">
            <a:extLst>
              <a:ext uri="{FF2B5EF4-FFF2-40B4-BE49-F238E27FC236}">
                <a16:creationId xmlns:a16="http://schemas.microsoft.com/office/drawing/2014/main" id="{13E05E1D-AED3-3F6C-4A96-1F4E55065EF9}"/>
              </a:ext>
            </a:extLst>
          </p:cNvPr>
          <p:cNvSpPr/>
          <p:nvPr/>
        </p:nvSpPr>
        <p:spPr>
          <a:xfrm>
            <a:off x="3618271" y="1626221"/>
            <a:ext cx="816077" cy="35006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R"/>
          </a:p>
        </p:txBody>
      </p:sp>
      <p:sp>
        <p:nvSpPr>
          <p:cNvPr id="14" name="Arrow: Right 13">
            <a:extLst>
              <a:ext uri="{FF2B5EF4-FFF2-40B4-BE49-F238E27FC236}">
                <a16:creationId xmlns:a16="http://schemas.microsoft.com/office/drawing/2014/main" id="{A9CFAD09-121D-C105-0C8D-0C1245456C7C}"/>
              </a:ext>
            </a:extLst>
          </p:cNvPr>
          <p:cNvSpPr/>
          <p:nvPr/>
        </p:nvSpPr>
        <p:spPr>
          <a:xfrm>
            <a:off x="6754761" y="1626221"/>
            <a:ext cx="786581" cy="35006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R"/>
          </a:p>
        </p:txBody>
      </p:sp>
      <p:sp>
        <p:nvSpPr>
          <p:cNvPr id="20" name="Arrow: Curved Left 19">
            <a:extLst>
              <a:ext uri="{FF2B5EF4-FFF2-40B4-BE49-F238E27FC236}">
                <a16:creationId xmlns:a16="http://schemas.microsoft.com/office/drawing/2014/main" id="{353BD87B-0F89-926F-B5D7-635709307165}"/>
              </a:ext>
            </a:extLst>
          </p:cNvPr>
          <p:cNvSpPr/>
          <p:nvPr/>
        </p:nvSpPr>
        <p:spPr>
          <a:xfrm>
            <a:off x="10545097" y="1566292"/>
            <a:ext cx="1179871" cy="2228960"/>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R">
              <a:solidFill>
                <a:schemeClr val="tx1"/>
              </a:solidFill>
            </a:endParaRPr>
          </a:p>
        </p:txBody>
      </p:sp>
      <p:sp>
        <p:nvSpPr>
          <p:cNvPr id="21" name="Arrow: Left 20">
            <a:extLst>
              <a:ext uri="{FF2B5EF4-FFF2-40B4-BE49-F238E27FC236}">
                <a16:creationId xmlns:a16="http://schemas.microsoft.com/office/drawing/2014/main" id="{17C3285F-2CBE-3913-D526-C86206700187}"/>
              </a:ext>
            </a:extLst>
          </p:cNvPr>
          <p:cNvSpPr/>
          <p:nvPr/>
        </p:nvSpPr>
        <p:spPr>
          <a:xfrm>
            <a:off x="7391910" y="3272427"/>
            <a:ext cx="904567" cy="432571"/>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R"/>
          </a:p>
        </p:txBody>
      </p:sp>
      <p:sp>
        <p:nvSpPr>
          <p:cNvPr id="22" name="Arrow: Left 21">
            <a:extLst>
              <a:ext uri="{FF2B5EF4-FFF2-40B4-BE49-F238E27FC236}">
                <a16:creationId xmlns:a16="http://schemas.microsoft.com/office/drawing/2014/main" id="{825D916F-AA05-A1EF-5154-CE27155588E9}"/>
              </a:ext>
            </a:extLst>
          </p:cNvPr>
          <p:cNvSpPr/>
          <p:nvPr/>
        </p:nvSpPr>
        <p:spPr>
          <a:xfrm>
            <a:off x="3618271" y="3295940"/>
            <a:ext cx="721647" cy="40905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R"/>
          </a:p>
        </p:txBody>
      </p:sp>
      <p:sp>
        <p:nvSpPr>
          <p:cNvPr id="23" name="Arrow: Curved Right 22">
            <a:extLst>
              <a:ext uri="{FF2B5EF4-FFF2-40B4-BE49-F238E27FC236}">
                <a16:creationId xmlns:a16="http://schemas.microsoft.com/office/drawing/2014/main" id="{2E563144-06CE-5929-BCD2-734B47D89F0F}"/>
              </a:ext>
            </a:extLst>
          </p:cNvPr>
          <p:cNvSpPr/>
          <p:nvPr/>
        </p:nvSpPr>
        <p:spPr>
          <a:xfrm>
            <a:off x="921695" y="4039320"/>
            <a:ext cx="661299" cy="1555235"/>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R">
              <a:solidFill>
                <a:schemeClr val="tx1"/>
              </a:solidFill>
            </a:endParaRPr>
          </a:p>
        </p:txBody>
      </p:sp>
      <p:sp>
        <p:nvSpPr>
          <p:cNvPr id="24" name="Arrow: Right 23">
            <a:extLst>
              <a:ext uri="{FF2B5EF4-FFF2-40B4-BE49-F238E27FC236}">
                <a16:creationId xmlns:a16="http://schemas.microsoft.com/office/drawing/2014/main" id="{D4664C4C-C5EF-FED3-DEAB-C3DFB0103A9A}"/>
              </a:ext>
            </a:extLst>
          </p:cNvPr>
          <p:cNvSpPr/>
          <p:nvPr/>
        </p:nvSpPr>
        <p:spPr>
          <a:xfrm>
            <a:off x="4547428" y="5152102"/>
            <a:ext cx="631205" cy="35006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R"/>
          </a:p>
        </p:txBody>
      </p:sp>
      <p:sp>
        <p:nvSpPr>
          <p:cNvPr id="25" name="Arrow: Right 24">
            <a:extLst>
              <a:ext uri="{FF2B5EF4-FFF2-40B4-BE49-F238E27FC236}">
                <a16:creationId xmlns:a16="http://schemas.microsoft.com/office/drawing/2014/main" id="{A83DAEE1-B81D-2590-0729-4EC288705E61}"/>
              </a:ext>
            </a:extLst>
          </p:cNvPr>
          <p:cNvSpPr/>
          <p:nvPr/>
        </p:nvSpPr>
        <p:spPr>
          <a:xfrm>
            <a:off x="8183396" y="5141216"/>
            <a:ext cx="744285" cy="43257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PR"/>
          </a:p>
        </p:txBody>
      </p:sp>
    </p:spTree>
    <p:extLst>
      <p:ext uri="{BB962C8B-B14F-4D97-AF65-F5344CB8AC3E}">
        <p14:creationId xmlns:p14="http://schemas.microsoft.com/office/powerpoint/2010/main" val="815332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75CD74B-9CE8-4F20-A3E4-A22A7F036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794897" y="624110"/>
            <a:ext cx="9712998" cy="1280890"/>
          </a:xfrm>
        </p:spPr>
        <p:txBody>
          <a:bodyPr>
            <a:normAutofit/>
          </a:bodyPr>
          <a:lstStyle/>
          <a:p>
            <a:r>
              <a:rPr lang="es-PR" b="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REQUISITOS DE LEY SERVICIOS EQUITATIVOS</a:t>
            </a:r>
            <a:endParaRPr lang="en-US">
              <a:latin typeface="Calibri" panose="020F0502020204030204" pitchFamily="34" charset="0"/>
              <a:cs typeface="Calibri" panose="020F0502020204030204" pitchFamily="34" charset="0"/>
            </a:endParaRPr>
          </a:p>
        </p:txBody>
      </p:sp>
      <p:sp>
        <p:nvSpPr>
          <p:cNvPr id="14" name="Rectangle 13">
            <a:extLst>
              <a:ext uri="{FF2B5EF4-FFF2-40B4-BE49-F238E27FC236}">
                <a16:creationId xmlns:a16="http://schemas.microsoft.com/office/drawing/2014/main" id="{99C44665-BECF-4482-A00C-E4BE2A87D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s-PR"/>
          </a:p>
        </p:txBody>
      </p:sp>
      <p:sp>
        <p:nvSpPr>
          <p:cNvPr id="16" name="Freeform 11">
            <a:extLst>
              <a:ext uri="{FF2B5EF4-FFF2-40B4-BE49-F238E27FC236}">
                <a16:creationId xmlns:a16="http://schemas.microsoft.com/office/drawing/2014/main" id="{20398C1D-D011-4BA8-AC81-E829677B8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lang="es-PR"/>
          </a:p>
        </p:txBody>
      </p:sp>
      <p:graphicFrame>
        <p:nvGraphicFramePr>
          <p:cNvPr id="7" name="Content Placeholder 2">
            <a:extLst>
              <a:ext uri="{FF2B5EF4-FFF2-40B4-BE49-F238E27FC236}">
                <a16:creationId xmlns:a16="http://schemas.microsoft.com/office/drawing/2014/main" id="{C7DB42BF-4681-47EA-AE59-0FDA54A35F96}"/>
              </a:ext>
            </a:extLst>
          </p:cNvPr>
          <p:cNvGraphicFramePr>
            <a:graphicFrameLocks noGrp="1"/>
          </p:cNvGraphicFramePr>
          <p:nvPr>
            <p:ph idx="1"/>
            <p:extLst>
              <p:ext uri="{D42A27DB-BD31-4B8C-83A1-F6EECF244321}">
                <p14:modId xmlns:p14="http://schemas.microsoft.com/office/powerpoint/2010/main" val="1074564487"/>
              </p:ext>
            </p:extLst>
          </p:nvPr>
        </p:nvGraphicFramePr>
        <p:xfrm>
          <a:off x="1693738" y="1460983"/>
          <a:ext cx="8987404" cy="36539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8962C30B-A043-6C9F-760F-FEE0EF60D3CE}"/>
              </a:ext>
            </a:extLst>
          </p:cNvPr>
          <p:cNvSpPr txBox="1"/>
          <p:nvPr/>
        </p:nvSpPr>
        <p:spPr>
          <a:xfrm>
            <a:off x="825910" y="714375"/>
            <a:ext cx="530942" cy="369332"/>
          </a:xfrm>
          <a:prstGeom prst="rect">
            <a:avLst/>
          </a:prstGeom>
          <a:noFill/>
        </p:spPr>
        <p:txBody>
          <a:bodyPr wrap="square" rtlCol="0">
            <a:spAutoFit/>
          </a:bodyPr>
          <a:lstStyle/>
          <a:p>
            <a:r>
              <a:rPr lang="es-PR" dirty="0"/>
              <a:t>13</a:t>
            </a:r>
          </a:p>
        </p:txBody>
      </p:sp>
    </p:spTree>
    <p:extLst>
      <p:ext uri="{BB962C8B-B14F-4D97-AF65-F5344CB8AC3E}">
        <p14:creationId xmlns:p14="http://schemas.microsoft.com/office/powerpoint/2010/main" val="633269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3320" y="480426"/>
            <a:ext cx="8220456" cy="711064"/>
          </a:xfrm>
        </p:spPr>
        <p:txBody>
          <a:bodyPr/>
          <a:lstStyle/>
          <a:p>
            <a:pPr algn="ctr"/>
            <a:r>
              <a:rPr lang="es-PR" sz="3000" b="1">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REQUISITOS DE LEY- SERVICIOS EQUITATIVOS</a:t>
            </a:r>
            <a:endParaRPr lang="en-US" sz="30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549215" y="1191490"/>
            <a:ext cx="11093570" cy="5428767"/>
          </a:xfrm>
        </p:spPr>
        <p:txBody>
          <a:bodyPr>
            <a:normAutofit lnSpcReduction="10000"/>
          </a:bodyPr>
          <a:lstStyle/>
          <a:p>
            <a:pPr marL="282575" indent="-282575" algn="just">
              <a:lnSpc>
                <a:spcPct val="100000"/>
              </a:lnSpc>
              <a:spcBef>
                <a:spcPts val="600"/>
              </a:spcBef>
            </a:pPr>
            <a:r>
              <a:rPr lang="es-PR" dirty="0">
                <a:latin typeface="Calibri" panose="020F0502020204030204" pitchFamily="34" charset="0"/>
                <a:cs typeface="Calibri" panose="020F0502020204030204" pitchFamily="34" charset="0"/>
              </a:rPr>
              <a:t>Los servicios a ser provistos a los estudiantes aprendices del español como segundo idioma y al personal académico, deben ir dirigidos a atender las necesidades educativas de cada participante, según sean identificadas. Además, los servicios deben ser provistos de forma oportuna y equitativa.</a:t>
            </a:r>
          </a:p>
          <a:p>
            <a:pPr marL="0" indent="0" algn="just">
              <a:lnSpc>
                <a:spcPct val="100000"/>
              </a:lnSpc>
              <a:spcBef>
                <a:spcPts val="600"/>
              </a:spcBef>
              <a:buNone/>
            </a:pPr>
            <a:endParaRPr lang="es-PR" dirty="0">
              <a:latin typeface="Calibri" panose="020F0502020204030204" pitchFamily="34" charset="0"/>
              <a:cs typeface="Calibri" panose="020F0502020204030204" pitchFamily="34" charset="0"/>
            </a:endParaRPr>
          </a:p>
          <a:p>
            <a:pPr marL="282575" indent="-282575" algn="just">
              <a:lnSpc>
                <a:spcPct val="100000"/>
              </a:lnSpc>
              <a:spcBef>
                <a:spcPts val="600"/>
              </a:spcBef>
            </a:pPr>
            <a:r>
              <a:rPr lang="es-PR" dirty="0">
                <a:latin typeface="Calibri" panose="020F0502020204030204" pitchFamily="34" charset="0"/>
                <a:cs typeface="Calibri" panose="020F0502020204030204" pitchFamily="34" charset="0"/>
              </a:rPr>
              <a:t>La escuela Privada tiene la responsabilidad de realizar un estudio de necesidades a los maestros (para identificar las necesidades de desarrollo profesional) y a los padres/madres/encargados (para evaluar las necesidades en cuanto a cómo apoyar a sus hijos en el proceso de transición). Estos documentos deberán ser enviados al Programa Título III-A cuando éste lo solicite.</a:t>
            </a:r>
          </a:p>
          <a:p>
            <a:pPr marL="282575" indent="-282575" algn="just">
              <a:lnSpc>
                <a:spcPct val="100000"/>
              </a:lnSpc>
              <a:spcBef>
                <a:spcPts val="600"/>
              </a:spcBef>
              <a:buNone/>
            </a:pPr>
            <a:endParaRPr lang="es-PR" sz="1000" dirty="0">
              <a:latin typeface="Calibri" panose="020F0502020204030204" pitchFamily="34" charset="0"/>
              <a:cs typeface="Calibri" panose="020F0502020204030204" pitchFamily="34" charset="0"/>
            </a:endParaRPr>
          </a:p>
          <a:p>
            <a:pPr marL="282575" indent="-282575" algn="just">
              <a:lnSpc>
                <a:spcPct val="100000"/>
              </a:lnSpc>
              <a:spcBef>
                <a:spcPts val="600"/>
              </a:spcBef>
            </a:pPr>
            <a:r>
              <a:rPr lang="es-PR" dirty="0">
                <a:latin typeface="Calibri" panose="020F0502020204030204" pitchFamily="34" charset="0"/>
                <a:cs typeface="Calibri" panose="020F0502020204030204" pitchFamily="34" charset="0"/>
              </a:rPr>
              <a:t>Los servicios deben ser equitativos, tomando en consideración el número de estudiantes y las necesidades educativas de estos niños, en comparación con los participantes que asisten a las escuelas públicas del sistema.</a:t>
            </a:r>
          </a:p>
          <a:p>
            <a:pPr marL="282575" indent="-282575" algn="just">
              <a:lnSpc>
                <a:spcPct val="100000"/>
              </a:lnSpc>
              <a:spcBef>
                <a:spcPts val="600"/>
              </a:spcBef>
              <a:buNone/>
            </a:pPr>
            <a:endParaRPr lang="es-PR" sz="1000" dirty="0">
              <a:latin typeface="Calibri" panose="020F0502020204030204" pitchFamily="34" charset="0"/>
              <a:cs typeface="Calibri" panose="020F0502020204030204" pitchFamily="34" charset="0"/>
            </a:endParaRPr>
          </a:p>
          <a:p>
            <a:pPr marL="282575" indent="-282575" algn="just">
              <a:lnSpc>
                <a:spcPct val="100000"/>
              </a:lnSpc>
              <a:spcBef>
                <a:spcPts val="600"/>
              </a:spcBef>
            </a:pPr>
            <a:r>
              <a:rPr lang="es-PR" dirty="0">
                <a:latin typeface="Calibri" panose="020F0502020204030204" pitchFamily="34" charset="0"/>
                <a:cs typeface="Calibri" panose="020F0502020204030204" pitchFamily="34" charset="0"/>
              </a:rPr>
              <a:t>Los servicios a ser provistos en las escuelas privadas deben ser seculares, neutrales y no ideológicos.</a:t>
            </a:r>
          </a:p>
          <a:p>
            <a:pPr marL="282575" indent="-282575" algn="just">
              <a:lnSpc>
                <a:spcPct val="100000"/>
              </a:lnSpc>
              <a:spcBef>
                <a:spcPts val="600"/>
              </a:spcBef>
              <a:buNone/>
            </a:pPr>
            <a:r>
              <a:rPr lang="es-PR" sz="1000" dirty="0">
                <a:latin typeface="Calibri" panose="020F0502020204030204" pitchFamily="34" charset="0"/>
                <a:cs typeface="Calibri" panose="020F0502020204030204" pitchFamily="34" charset="0"/>
              </a:rPr>
              <a:t> </a:t>
            </a:r>
          </a:p>
          <a:p>
            <a:pPr marL="282575" indent="-282575" algn="just">
              <a:lnSpc>
                <a:spcPct val="100000"/>
              </a:lnSpc>
              <a:spcBef>
                <a:spcPts val="600"/>
              </a:spcBef>
            </a:pPr>
            <a:r>
              <a:rPr lang="es-PR" dirty="0">
                <a:latin typeface="Calibri" panose="020F0502020204030204" pitchFamily="34" charset="0"/>
                <a:cs typeface="Calibri" panose="020F0502020204030204" pitchFamily="34" charset="0"/>
              </a:rPr>
              <a:t>Los servicios deben ser provistos a través de contratos con agencias públicas y/o privadas, organizaciones o instituciones.</a:t>
            </a:r>
          </a:p>
          <a:p>
            <a:pPr marL="282575" indent="-282575" algn="just">
              <a:lnSpc>
                <a:spcPct val="100000"/>
              </a:lnSpc>
              <a:spcBef>
                <a:spcPts val="600"/>
              </a:spcBef>
              <a:buNone/>
            </a:pPr>
            <a:endParaRPr lang="es-PR" sz="1000" dirty="0">
              <a:latin typeface="Calibri" panose="020F0502020204030204" pitchFamily="34" charset="0"/>
              <a:cs typeface="Calibri" panose="020F0502020204030204" pitchFamily="34" charset="0"/>
            </a:endParaRPr>
          </a:p>
          <a:p>
            <a:pPr marL="282575" indent="-282575" algn="just">
              <a:lnSpc>
                <a:spcPct val="100000"/>
              </a:lnSpc>
              <a:spcBef>
                <a:spcPts val="600"/>
              </a:spcBef>
            </a:pPr>
            <a:r>
              <a:rPr lang="es-PR" dirty="0">
                <a:latin typeface="Calibri" panose="020F0502020204030204" pitchFamily="34" charset="0"/>
                <a:cs typeface="Calibri" panose="020F0502020204030204" pitchFamily="34" charset="0"/>
              </a:rPr>
              <a:t>Se requiere que el DEPR mantenga la supervisión adecuada de todos los materiales y suministros adquiridos con fondos del Programa Título III.</a:t>
            </a:r>
            <a:endParaRPr lang="es-PR" sz="1600" dirty="0">
              <a:latin typeface="Calibri" panose="020F0502020204030204" pitchFamily="34" charset="0"/>
              <a:cs typeface="Calibri" panose="020F0502020204030204" pitchFamily="34" charset="0"/>
            </a:endParaRPr>
          </a:p>
          <a:p>
            <a:pPr marL="0" indent="0" algn="just">
              <a:buNone/>
            </a:pPr>
            <a:endParaRPr lang="es-PR" sz="1600" dirty="0"/>
          </a:p>
          <a:p>
            <a:pPr algn="just"/>
            <a:endParaRPr lang="es-PR" dirty="0"/>
          </a:p>
        </p:txBody>
      </p:sp>
      <p:sp>
        <p:nvSpPr>
          <p:cNvPr id="4" name="TextBox 3">
            <a:extLst>
              <a:ext uri="{FF2B5EF4-FFF2-40B4-BE49-F238E27FC236}">
                <a16:creationId xmlns:a16="http://schemas.microsoft.com/office/drawing/2014/main" id="{79DF28C4-A103-F919-F175-1E77D3FDE143}"/>
              </a:ext>
            </a:extLst>
          </p:cNvPr>
          <p:cNvSpPr txBox="1"/>
          <p:nvPr/>
        </p:nvSpPr>
        <p:spPr>
          <a:xfrm>
            <a:off x="845574" y="737419"/>
            <a:ext cx="560439" cy="369332"/>
          </a:xfrm>
          <a:prstGeom prst="rect">
            <a:avLst/>
          </a:prstGeom>
          <a:noFill/>
        </p:spPr>
        <p:txBody>
          <a:bodyPr wrap="square" rtlCol="0">
            <a:spAutoFit/>
          </a:bodyPr>
          <a:lstStyle/>
          <a:p>
            <a:r>
              <a:rPr lang="es-PR" dirty="0"/>
              <a:t>14</a:t>
            </a:r>
          </a:p>
        </p:txBody>
      </p:sp>
    </p:spTree>
    <p:extLst>
      <p:ext uri="{BB962C8B-B14F-4D97-AF65-F5344CB8AC3E}">
        <p14:creationId xmlns:p14="http://schemas.microsoft.com/office/powerpoint/2010/main" val="1028954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2857" y="331089"/>
            <a:ext cx="5455624" cy="766482"/>
          </a:xfrm>
        </p:spPr>
        <p:txBody>
          <a:bodyPr>
            <a:normAutofit fontScale="90000"/>
          </a:bodyPr>
          <a:lstStyle/>
          <a:p>
            <a:pPr algn="ctr"/>
            <a:r>
              <a:rPr lang="en-US" sz="2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EJEMPLOS DE SERVICIOS QUE PUEDE PROVEER EL PROGRAMA Y REQUISITOS</a:t>
            </a:r>
            <a:endParaRPr lang="en-US" sz="24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646111" y="1413164"/>
            <a:ext cx="10896031" cy="4992118"/>
          </a:xfrm>
        </p:spPr>
        <p:txBody>
          <a:bodyPr>
            <a:normAutofit fontScale="92500" lnSpcReduction="20000"/>
          </a:bodyPr>
          <a:lstStyle/>
          <a:p>
            <a:pPr algn="just"/>
            <a:r>
              <a:rPr lang="es-ES" sz="2400" dirty="0">
                <a:latin typeface="Calibri" panose="020F0502020204030204" pitchFamily="34" charset="0"/>
                <a:cs typeface="Calibri" panose="020F0502020204030204" pitchFamily="34" charset="0"/>
              </a:rPr>
              <a:t>Suministro de materiales de instrucción suplementarios. </a:t>
            </a:r>
          </a:p>
          <a:p>
            <a:pPr marL="0" indent="0" algn="just">
              <a:buNone/>
            </a:pPr>
            <a:endParaRPr lang="es-ES" sz="2400" dirty="0">
              <a:latin typeface="Calibri" panose="020F0502020204030204" pitchFamily="34" charset="0"/>
              <a:cs typeface="Calibri" panose="020F0502020204030204" pitchFamily="34" charset="0"/>
            </a:endParaRPr>
          </a:p>
          <a:p>
            <a:pPr lvl="1" algn="just"/>
            <a:r>
              <a:rPr lang="es-ES" sz="2400" dirty="0">
                <a:latin typeface="Calibri" panose="020F0502020204030204" pitchFamily="34" charset="0"/>
                <a:cs typeface="Calibri" panose="020F0502020204030204" pitchFamily="34" charset="0"/>
              </a:rPr>
              <a:t>Estos materiales y suministros deben ser suplementarios a lo que la escuela privada debería proporcionar en ausencia de los servicios del Título III. </a:t>
            </a:r>
          </a:p>
          <a:p>
            <a:pPr marL="457200" lvl="1" indent="0" algn="just">
              <a:buNone/>
            </a:pPr>
            <a:endParaRPr lang="es-ES" sz="2400" dirty="0">
              <a:latin typeface="Calibri" panose="020F0502020204030204" pitchFamily="34" charset="0"/>
              <a:cs typeface="Calibri" panose="020F0502020204030204" pitchFamily="34" charset="0"/>
            </a:endParaRPr>
          </a:p>
          <a:p>
            <a:pPr lvl="1" algn="just"/>
            <a:r>
              <a:rPr lang="es-ES" sz="2400" dirty="0">
                <a:latin typeface="Calibri" panose="020F0502020204030204" pitchFamily="34" charset="0"/>
                <a:cs typeface="Calibri" panose="020F0502020204030204" pitchFamily="34" charset="0"/>
              </a:rPr>
              <a:t>Estos materiales y suministros también deben estar claramente etiquetados e identificados como propiedad del DEPR, y deben ser seculares, neutrales y no ideológicos. </a:t>
            </a:r>
          </a:p>
          <a:p>
            <a:pPr marL="457200" lvl="1" indent="0" algn="just">
              <a:buNone/>
            </a:pPr>
            <a:endParaRPr lang="es-ES" sz="2400" dirty="0">
              <a:latin typeface="Calibri" panose="020F0502020204030204" pitchFamily="34" charset="0"/>
              <a:cs typeface="Calibri" panose="020F0502020204030204" pitchFamily="34" charset="0"/>
            </a:endParaRPr>
          </a:p>
          <a:p>
            <a:pPr lvl="1" algn="just"/>
            <a:r>
              <a:rPr lang="es-ES" sz="2400" dirty="0">
                <a:latin typeface="Calibri" panose="020F0502020204030204" pitchFamily="34" charset="0"/>
                <a:cs typeface="Calibri" panose="020F0502020204030204" pitchFamily="34" charset="0"/>
              </a:rPr>
              <a:t>Se requiere que el DEPR mantenga la supervisión adecuada de todos los materiales y suministros adquiridos con fondos del Título III.</a:t>
            </a:r>
          </a:p>
          <a:p>
            <a:pPr marL="457200" lvl="1" indent="0" algn="just">
              <a:buNone/>
            </a:pPr>
            <a:endParaRPr lang="es-ES" sz="2400" dirty="0">
              <a:latin typeface="Calibri" panose="020F0502020204030204" pitchFamily="34" charset="0"/>
              <a:cs typeface="Calibri" panose="020F0502020204030204" pitchFamily="34" charset="0"/>
            </a:endParaRPr>
          </a:p>
          <a:p>
            <a:pPr algn="just"/>
            <a:r>
              <a:rPr lang="es-ES" sz="2400" dirty="0">
                <a:latin typeface="Calibri" panose="020F0502020204030204" pitchFamily="34" charset="0"/>
                <a:cs typeface="Calibri" panose="020F0502020204030204" pitchFamily="34" charset="0"/>
              </a:rPr>
              <a:t>Programas de escuela de verano para proporcionar instrucción en español, reforzando el dominio de las 4 artes del lenguaje”: </a:t>
            </a:r>
            <a:r>
              <a:rPr lang="es-ES" sz="2400" b="1" i="1" dirty="0">
                <a:latin typeface="Calibri" panose="020F0502020204030204" pitchFamily="34" charset="0"/>
                <a:cs typeface="Calibri" panose="020F0502020204030204" pitchFamily="34" charset="0"/>
              </a:rPr>
              <a:t>leer, escribir, hablar, y comprender el idioma español.</a:t>
            </a:r>
          </a:p>
          <a:p>
            <a:pPr marL="0" indent="0">
              <a:buNone/>
            </a:pPr>
            <a:endParaRPr lang="en-US" dirty="0"/>
          </a:p>
        </p:txBody>
      </p:sp>
      <p:sp>
        <p:nvSpPr>
          <p:cNvPr id="6" name="Slide Number Placeholder 5"/>
          <p:cNvSpPr>
            <a:spLocks noGrp="1"/>
          </p:cNvSpPr>
          <p:nvPr>
            <p:ph type="sldNum" sz="quarter" idx="12"/>
          </p:nvPr>
        </p:nvSpPr>
        <p:spPr/>
        <p:txBody>
          <a:bodyPr/>
          <a:lstStyle/>
          <a:p>
            <a:r>
              <a:rPr lang="en-US" dirty="0"/>
              <a:t>15</a:t>
            </a:r>
          </a:p>
        </p:txBody>
      </p:sp>
    </p:spTree>
    <p:extLst>
      <p:ext uri="{BB962C8B-B14F-4D97-AF65-F5344CB8AC3E}">
        <p14:creationId xmlns:p14="http://schemas.microsoft.com/office/powerpoint/2010/main" val="41256699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7272" y="381000"/>
            <a:ext cx="5433204" cy="1007294"/>
          </a:xfrm>
        </p:spPr>
        <p:txBody>
          <a:bodyPr>
            <a:normAutofit/>
          </a:bodyPr>
          <a:lstStyle/>
          <a:p>
            <a:pPr algn="ctr"/>
            <a:r>
              <a:rPr lang="en-US" sz="2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EJEMPLOS DE SERVICIOS QUE PUEDE PROVEER EL PROGRAMA</a:t>
            </a:r>
          </a:p>
        </p:txBody>
      </p:sp>
      <p:sp>
        <p:nvSpPr>
          <p:cNvPr id="3" name="Content Placeholder 2"/>
          <p:cNvSpPr>
            <a:spLocks noGrp="1"/>
          </p:cNvSpPr>
          <p:nvPr>
            <p:ph idx="1"/>
          </p:nvPr>
        </p:nvSpPr>
        <p:spPr>
          <a:xfrm>
            <a:off x="431321" y="1288473"/>
            <a:ext cx="11283351" cy="4632933"/>
          </a:xfrm>
        </p:spPr>
        <p:txBody>
          <a:bodyPr>
            <a:normAutofit fontScale="92500"/>
          </a:bodyPr>
          <a:lstStyle/>
          <a:p>
            <a:pPr>
              <a:buClr>
                <a:schemeClr val="accent3">
                  <a:lumMod val="75000"/>
                </a:schemeClr>
              </a:buClr>
            </a:pPr>
            <a:endParaRPr lang="es-ES" sz="2400" dirty="0">
              <a:latin typeface="Calibri" panose="020F0502020204030204" pitchFamily="34" charset="0"/>
              <a:cs typeface="Calibri" panose="020F0502020204030204" pitchFamily="34" charset="0"/>
            </a:endParaRPr>
          </a:p>
          <a:p>
            <a:pPr algn="just">
              <a:buClr>
                <a:schemeClr val="accent3">
                  <a:lumMod val="75000"/>
                </a:schemeClr>
              </a:buClr>
            </a:pPr>
            <a:r>
              <a:rPr lang="es-ES" sz="2400" dirty="0">
                <a:latin typeface="Calibri" panose="020F0502020204030204" pitchFamily="34" charset="0"/>
                <a:cs typeface="Calibri" panose="020F0502020204030204" pitchFamily="34" charset="0"/>
              </a:rPr>
              <a:t>Administración de una prueba para la identificación de los AE y/o para el propósito de evaluar la efectividad de los servicios (incluyendo la provisión de folletos o materiales de prueba, capacitación del docente y estipendios a los maestros para que administren las mismas).</a:t>
            </a:r>
          </a:p>
          <a:p>
            <a:pPr algn="just">
              <a:buClr>
                <a:schemeClr val="accent3">
                  <a:lumMod val="75000"/>
                </a:schemeClr>
              </a:buClr>
            </a:pPr>
            <a:r>
              <a:rPr lang="es-ES" sz="2400" dirty="0">
                <a:latin typeface="Calibri" panose="020F0502020204030204" pitchFamily="34" charset="0"/>
                <a:cs typeface="Calibri" panose="020F0502020204030204" pitchFamily="34" charset="0"/>
              </a:rPr>
              <a:t>Proveer materiales educativos para la enseñanza de las artes del lenguaje a estos estudiantes.</a:t>
            </a:r>
          </a:p>
          <a:p>
            <a:pPr algn="just">
              <a:buClr>
                <a:schemeClr val="accent3">
                  <a:lumMod val="75000"/>
                </a:schemeClr>
              </a:buClr>
            </a:pPr>
            <a:r>
              <a:rPr lang="es-ES" sz="2400" dirty="0">
                <a:latin typeface="Calibri" panose="020F0502020204030204" pitchFamily="34" charset="0"/>
                <a:cs typeface="Calibri" panose="020F0502020204030204" pitchFamily="34" charset="0"/>
              </a:rPr>
              <a:t>Tutorías para antes, durante o después del horario escolar. No se puede afectar el horario en el cual el estudiante recibe las clases relacionadas a las materias básicas.</a:t>
            </a:r>
          </a:p>
          <a:p>
            <a:pPr algn="just">
              <a:buClr>
                <a:schemeClr val="accent3">
                  <a:lumMod val="75000"/>
                </a:schemeClr>
              </a:buClr>
            </a:pPr>
            <a:r>
              <a:rPr lang="es-ES" sz="2400" dirty="0">
                <a:latin typeface="Calibri" panose="020F0502020204030204" pitchFamily="34" charset="0"/>
                <a:cs typeface="Calibri" panose="020F0502020204030204" pitchFamily="34" charset="0"/>
              </a:rPr>
              <a:t>Desarrollo profesional para maestros de escuelas privadas que proveen servicios directos a los participantes del Programa.</a:t>
            </a:r>
          </a:p>
          <a:p>
            <a:pPr algn="just">
              <a:buClr>
                <a:schemeClr val="accent3">
                  <a:lumMod val="75000"/>
                </a:schemeClr>
              </a:buClr>
            </a:pPr>
            <a:r>
              <a:rPr lang="es-ES" sz="2400" dirty="0">
                <a:latin typeface="Calibri" panose="020F0502020204030204" pitchFamily="34" charset="0"/>
                <a:cs typeface="Calibri" panose="020F0502020204030204" pitchFamily="34" charset="0"/>
              </a:rPr>
              <a:t>Talleres para padres con el propósito de que puedan apoyar a sus hijos en los procesos de transición.</a:t>
            </a:r>
          </a:p>
        </p:txBody>
      </p:sp>
      <p:sp>
        <p:nvSpPr>
          <p:cNvPr id="6" name="Slide Number Placeholder 5"/>
          <p:cNvSpPr>
            <a:spLocks noGrp="1"/>
          </p:cNvSpPr>
          <p:nvPr>
            <p:ph type="sldNum" sz="quarter" idx="12"/>
          </p:nvPr>
        </p:nvSpPr>
        <p:spPr/>
        <p:txBody>
          <a:bodyPr/>
          <a:lstStyle/>
          <a:p>
            <a:r>
              <a:rPr lang="en-US" dirty="0"/>
              <a:t>16</a:t>
            </a:r>
          </a:p>
        </p:txBody>
      </p:sp>
    </p:spTree>
    <p:extLst>
      <p:ext uri="{BB962C8B-B14F-4D97-AF65-F5344CB8AC3E}">
        <p14:creationId xmlns:p14="http://schemas.microsoft.com/office/powerpoint/2010/main" val="1537425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2697" y="865683"/>
            <a:ext cx="3666605" cy="846944"/>
          </a:xfrm>
          <a:noFill/>
        </p:spPr>
        <p:txBody>
          <a:bodyPr/>
          <a:lstStyle/>
          <a:p>
            <a:pPr algn="ctr"/>
            <a:r>
              <a:rPr lang="en-US" sz="3600" b="1" u="sng" dirty="0">
                <a:latin typeface="Arial" pitchFamily="34" charset="0"/>
                <a:cs typeface="Arial" pitchFamily="34" charset="0"/>
              </a:rPr>
              <a:t>IMPORTANTE</a:t>
            </a:r>
          </a:p>
        </p:txBody>
      </p:sp>
      <p:sp>
        <p:nvSpPr>
          <p:cNvPr id="3" name="Content Placeholder 2"/>
          <p:cNvSpPr>
            <a:spLocks noGrp="1"/>
          </p:cNvSpPr>
          <p:nvPr>
            <p:ph idx="1"/>
          </p:nvPr>
        </p:nvSpPr>
        <p:spPr>
          <a:xfrm>
            <a:off x="198335" y="1289155"/>
            <a:ext cx="11613914" cy="5126635"/>
          </a:xfrm>
        </p:spPr>
        <p:txBody>
          <a:bodyPr>
            <a:normAutofit/>
          </a:bodyPr>
          <a:lstStyle/>
          <a:p>
            <a:endParaRPr lang="en-US" sz="3600" b="1" dirty="0">
              <a:latin typeface="Arial" pitchFamily="34" charset="0"/>
              <a:cs typeface="Arial" pitchFamily="34" charset="0"/>
            </a:endParaRPr>
          </a:p>
          <a:p>
            <a:r>
              <a:rPr lang="en-US" sz="3600" b="1" dirty="0">
                <a:latin typeface="Arial" pitchFamily="34" charset="0"/>
                <a:cs typeface="Arial" pitchFamily="34" charset="0"/>
              </a:rPr>
              <a:t>ES UN PROGRAMA COMPLEMENTARIO</a:t>
            </a:r>
          </a:p>
          <a:p>
            <a:pPr marL="0" indent="0">
              <a:buNone/>
            </a:pPr>
            <a:endParaRPr lang="en-US" sz="3600" b="1" dirty="0">
              <a:latin typeface="Arial" pitchFamily="34" charset="0"/>
              <a:cs typeface="Arial" pitchFamily="34" charset="0"/>
            </a:endParaRPr>
          </a:p>
          <a:p>
            <a:r>
              <a:rPr lang="en-US" sz="3600" b="1" dirty="0">
                <a:latin typeface="Arial" pitchFamily="34" charset="0"/>
                <a:cs typeface="Arial" pitchFamily="34" charset="0"/>
              </a:rPr>
              <a:t>NO SUPLANTAR</a:t>
            </a:r>
          </a:p>
          <a:p>
            <a:pPr marL="0" indent="0">
              <a:buNone/>
            </a:pPr>
            <a:endParaRPr lang="en-US" sz="3600" b="1" dirty="0">
              <a:latin typeface="Arial" pitchFamily="34" charset="0"/>
              <a:cs typeface="Arial" pitchFamily="34" charset="0"/>
            </a:endParaRPr>
          </a:p>
          <a:p>
            <a:r>
              <a:rPr lang="en-US" sz="3600" b="1" dirty="0" err="1">
                <a:latin typeface="Arial" pitchFamily="34" charset="0"/>
                <a:cs typeface="Arial" pitchFamily="34" charset="0"/>
              </a:rPr>
              <a:t>Guía</a:t>
            </a:r>
            <a:r>
              <a:rPr lang="en-US" sz="3600" b="1" dirty="0">
                <a:latin typeface="Arial" pitchFamily="34" charset="0"/>
                <a:cs typeface="Arial" pitchFamily="34" charset="0"/>
              </a:rPr>
              <a:t> del </a:t>
            </a:r>
            <a:r>
              <a:rPr lang="en-US" sz="3600" b="1" dirty="0" err="1">
                <a:latin typeface="Arial" pitchFamily="34" charset="0"/>
                <a:cs typeface="Arial" pitchFamily="34" charset="0"/>
              </a:rPr>
              <a:t>Programa</a:t>
            </a:r>
            <a:r>
              <a:rPr lang="en-US" sz="3600" b="1" dirty="0">
                <a:latin typeface="Arial" pitchFamily="34" charset="0"/>
                <a:cs typeface="Arial" pitchFamily="34" charset="0"/>
              </a:rPr>
              <a:t>:</a:t>
            </a:r>
          </a:p>
          <a:p>
            <a:pPr marL="0" indent="0">
              <a:buNone/>
            </a:pPr>
            <a:r>
              <a:rPr lang="en-US" sz="2800" b="1" dirty="0">
                <a:latin typeface="Arial" pitchFamily="34" charset="0"/>
                <a:cs typeface="Arial" pitchFamily="34" charset="0"/>
                <a:hlinkClick r:id="rId2">
                  <a:extLst>
                    <a:ext uri="{A12FA001-AC4F-418D-AE19-62706E023703}">
                      <ahyp:hlinkClr xmlns:ahyp="http://schemas.microsoft.com/office/drawing/2018/hyperlinkcolor" val="tx"/>
                    </a:ext>
                  </a:extLst>
                </a:hlinkClick>
              </a:rPr>
              <a:t>https://www2.ed.gov/about/offices/list/oii/nonpublic/titlethree.pdf</a:t>
            </a:r>
            <a:r>
              <a:rPr lang="en-US" sz="2800" b="1" dirty="0">
                <a:latin typeface="Arial" pitchFamily="34" charset="0"/>
                <a:cs typeface="Arial" pitchFamily="34" charset="0"/>
              </a:rPr>
              <a:t> </a:t>
            </a:r>
          </a:p>
        </p:txBody>
      </p:sp>
      <p:sp>
        <p:nvSpPr>
          <p:cNvPr id="7" name="Slide Number Placeholder 6"/>
          <p:cNvSpPr>
            <a:spLocks noGrp="1"/>
          </p:cNvSpPr>
          <p:nvPr>
            <p:ph type="sldNum" sz="quarter" idx="12"/>
          </p:nvPr>
        </p:nvSpPr>
        <p:spPr/>
        <p:txBody>
          <a:bodyPr/>
          <a:lstStyle/>
          <a:p>
            <a:r>
              <a:rPr lang="en-US" dirty="0"/>
              <a:t>17</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2716" y="352378"/>
            <a:ext cx="2361292" cy="2361292"/>
          </a:xfrm>
          <a:prstGeom prst="rect">
            <a:avLst/>
          </a:prstGeom>
        </p:spPr>
      </p:pic>
    </p:spTree>
    <p:extLst>
      <p:ext uri="{BB962C8B-B14F-4D97-AF65-F5344CB8AC3E}">
        <p14:creationId xmlns:p14="http://schemas.microsoft.com/office/powerpoint/2010/main" val="322946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3" end="3"/>
                                            </p:txEl>
                                          </p:spTgt>
                                        </p:tgtEl>
                                        <p:attrNameLst>
                                          <p:attrName>r</p:attrName>
                                        </p:attrNameLst>
                                      </p:cBhvr>
                                    </p:animRot>
                                    <p:animRot by="-240000">
                                      <p:cBhvr>
                                        <p:cTn id="7" dur="200" fill="hold">
                                          <p:stCondLst>
                                            <p:cond delay="200"/>
                                          </p:stCondLst>
                                        </p:cTn>
                                        <p:tgtEl>
                                          <p:spTgt spid="3">
                                            <p:txEl>
                                              <p:pRg st="3" end="3"/>
                                            </p:txEl>
                                          </p:spTgt>
                                        </p:tgtEl>
                                        <p:attrNameLst>
                                          <p:attrName>r</p:attrName>
                                        </p:attrNameLst>
                                      </p:cBhvr>
                                    </p:animRot>
                                    <p:animRot by="240000">
                                      <p:cBhvr>
                                        <p:cTn id="8" dur="200" fill="hold">
                                          <p:stCondLst>
                                            <p:cond delay="400"/>
                                          </p:stCondLst>
                                        </p:cTn>
                                        <p:tgtEl>
                                          <p:spTgt spid="3">
                                            <p:txEl>
                                              <p:pRg st="3" end="3"/>
                                            </p:txEl>
                                          </p:spTgt>
                                        </p:tgtEl>
                                        <p:attrNameLst>
                                          <p:attrName>r</p:attrName>
                                        </p:attrNameLst>
                                      </p:cBhvr>
                                    </p:animRot>
                                    <p:animRot by="-240000">
                                      <p:cBhvr>
                                        <p:cTn id="9" dur="200" fill="hold">
                                          <p:stCondLst>
                                            <p:cond delay="600"/>
                                          </p:stCondLst>
                                        </p:cTn>
                                        <p:tgtEl>
                                          <p:spTgt spid="3">
                                            <p:txEl>
                                              <p:pRg st="3" end="3"/>
                                            </p:txEl>
                                          </p:spTgt>
                                        </p:tgtEl>
                                        <p:attrNameLst>
                                          <p:attrName>r</p:attrName>
                                        </p:attrNameLst>
                                      </p:cBhvr>
                                    </p:animRot>
                                    <p:animRot by="120000">
                                      <p:cBhvr>
                                        <p:cTn id="10" dur="200" fill="hold">
                                          <p:stCondLst>
                                            <p:cond delay="800"/>
                                          </p:stCondLst>
                                        </p:cTn>
                                        <p:tgtEl>
                                          <p:spTgt spid="3">
                                            <p:txEl>
                                              <p:pRg st="3" end="3"/>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0 0 L 0 0.25 E" pathEditMode="relative" ptsTypes="">
                                      <p:cBhvr>
                                        <p:cTn id="22" dur="2000" fill="hold"/>
                                        <p:tgtEl>
                                          <p:spTgt spid="3">
                                            <p:txEl>
                                              <p:pRg st="5" end="5"/>
                                            </p:txEl>
                                          </p:spTgt>
                                        </p:tgtEl>
                                        <p:attrNameLst>
                                          <p:attrName>ppt_x</p:attrName>
                                          <p:attrName>ppt_y</p:attrName>
                                        </p:attrNameLst>
                                      </p:cBhvr>
                                    </p:animMotion>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0 0 L 0 0.25 E" pathEditMode="relative" ptsTypes="">
                                      <p:cBhvr>
                                        <p:cTn id="26" dur="2000" fill="hold"/>
                                        <p:tgtEl>
                                          <p:spTgt spid="3">
                                            <p:txEl>
                                              <p:pRg st="6" end="6"/>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32000" y="1302327"/>
            <a:ext cx="8414327" cy="310854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endParaRPr lang="en-US" dirty="0"/>
          </a:p>
          <a:p>
            <a:pPr algn="ctr"/>
            <a:r>
              <a:rPr lang="en-US" sz="2000" dirty="0">
                <a:latin typeface="Calibri" panose="020F0502020204030204" pitchFamily="34" charset="0"/>
                <a:ea typeface="Calibri" panose="020F0502020204030204" pitchFamily="34" charset="0"/>
                <a:cs typeface="Calibri" panose="020F0502020204030204" pitchFamily="34" charset="0"/>
              </a:rPr>
              <a:t>PERSONAL DE APOYO</a:t>
            </a:r>
          </a:p>
          <a:p>
            <a:pPr algn="ctr"/>
            <a:r>
              <a:rPr lang="en-US" sz="2000" dirty="0" err="1">
                <a:latin typeface="Calibri" panose="020F0502020204030204" pitchFamily="34" charset="0"/>
                <a:ea typeface="Calibri" panose="020F0502020204030204" pitchFamily="34" charset="0"/>
                <a:cs typeface="Calibri" panose="020F0502020204030204" pitchFamily="34" charset="0"/>
              </a:rPr>
              <a:t>Programa</a:t>
            </a:r>
            <a:r>
              <a:rPr lang="en-US" sz="2000" dirty="0">
                <a:latin typeface="Calibri" panose="020F0502020204030204" pitchFamily="34" charset="0"/>
                <a:ea typeface="Calibri" panose="020F0502020204030204" pitchFamily="34" charset="0"/>
                <a:cs typeface="Calibri" panose="020F0502020204030204" pitchFamily="34" charset="0"/>
              </a:rPr>
              <a:t> Título III-A</a:t>
            </a:r>
          </a:p>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r>
              <a:rPr lang="en-US" sz="2000" dirty="0">
                <a:latin typeface="Calibri" panose="020F0502020204030204" pitchFamily="34" charset="0"/>
                <a:ea typeface="Calibri" panose="020F0502020204030204" pitchFamily="34" charset="0"/>
                <a:cs typeface="Calibri" panose="020F0502020204030204" pitchFamily="34" charset="0"/>
              </a:rPr>
              <a:t>Ileana Cortés Burgos, Coordinadora  	</a:t>
            </a:r>
            <a:r>
              <a:rPr lang="en-US" sz="2000" u="sng" dirty="0">
                <a:latin typeface="Calibri" panose="020F0502020204030204" pitchFamily="34" charset="0"/>
                <a:ea typeface="Calibri" panose="020F0502020204030204" pitchFamily="34" charset="0"/>
                <a:cs typeface="Calibri" panose="020F0502020204030204" pitchFamily="34" charset="0"/>
                <a:hlinkClick r:id="rId2"/>
              </a:rPr>
              <a:t>Cortes_i@de.pr.gov</a:t>
            </a:r>
            <a:endParaRPr lang="en-US" sz="2000" u="sng" dirty="0">
              <a:latin typeface="Calibri" panose="020F0502020204030204" pitchFamily="34" charset="0"/>
              <a:ea typeface="Calibri" panose="020F0502020204030204" pitchFamily="34" charset="0"/>
              <a:cs typeface="Calibri" panose="020F0502020204030204" pitchFamily="34" charset="0"/>
            </a:endParaRPr>
          </a:p>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r>
              <a:rPr lang="en-US" sz="2000" dirty="0">
                <a:latin typeface="Calibri" panose="020F0502020204030204" pitchFamily="34" charset="0"/>
                <a:ea typeface="Calibri" panose="020F0502020204030204" pitchFamily="34" charset="0"/>
                <a:cs typeface="Calibri" panose="020F0502020204030204" pitchFamily="34" charset="0"/>
              </a:rPr>
              <a:t>Rosa H. Gómez Rodríguez, </a:t>
            </a:r>
            <a:r>
              <a:rPr lang="en-US" sz="2000" dirty="0" err="1">
                <a:latin typeface="Calibri" panose="020F0502020204030204" pitchFamily="34" charset="0"/>
                <a:ea typeface="Calibri" panose="020F0502020204030204" pitchFamily="34" charset="0"/>
                <a:cs typeface="Calibri" panose="020F0502020204030204" pitchFamily="34" charset="0"/>
              </a:rPr>
              <a:t>Secretaria</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a:latin typeface="Calibri" panose="020F0502020204030204" pitchFamily="34" charset="0"/>
                <a:ea typeface="Calibri" panose="020F0502020204030204" pitchFamily="34" charset="0"/>
                <a:cs typeface="Calibri" panose="020F0502020204030204" pitchFamily="34" charset="0"/>
                <a:hlinkClick r:id="rId3"/>
              </a:rPr>
              <a:t>Gomez_R@de.pr.gov</a:t>
            </a: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endParaRPr lang="en-US" sz="2000" dirty="0">
              <a:latin typeface="Calibri" panose="020F0502020204030204" pitchFamily="34" charset="0"/>
              <a:ea typeface="Calibri" panose="020F0502020204030204" pitchFamily="34" charset="0"/>
              <a:cs typeface="Calibri" panose="020F0502020204030204" pitchFamily="34" charset="0"/>
            </a:endParaRPr>
          </a:p>
          <a:p>
            <a:pPr algn="ctr"/>
            <a:r>
              <a:rPr lang="en-US" sz="2000" dirty="0">
                <a:latin typeface="Calibri" panose="020F0502020204030204" pitchFamily="34" charset="0"/>
                <a:ea typeface="Calibri" panose="020F0502020204030204" pitchFamily="34" charset="0"/>
                <a:cs typeface="Calibri" panose="020F0502020204030204" pitchFamily="34" charset="0"/>
              </a:rPr>
              <a:t>Javier Rivera Santos, </a:t>
            </a:r>
            <a:r>
              <a:rPr lang="en-US" sz="2000" dirty="0" err="1">
                <a:latin typeface="Calibri" panose="020F0502020204030204" pitchFamily="34" charset="0"/>
                <a:ea typeface="Calibri" panose="020F0502020204030204" pitchFamily="34" charset="0"/>
                <a:cs typeface="Calibri" panose="020F0502020204030204" pitchFamily="34" charset="0"/>
              </a:rPr>
              <a:t>Oficial</a:t>
            </a:r>
            <a:r>
              <a:rPr lang="en-US" sz="2000" dirty="0">
                <a:latin typeface="Calibri" panose="020F0502020204030204" pitchFamily="34" charset="0"/>
                <a:ea typeface="Calibri" panose="020F0502020204030204" pitchFamily="34" charset="0"/>
                <a:cs typeface="Calibri" panose="020F0502020204030204" pitchFamily="34" charset="0"/>
              </a:rPr>
              <a:t> Fiscal    	</a:t>
            </a:r>
            <a:r>
              <a:rPr lang="en-US" sz="2000" dirty="0">
                <a:latin typeface="Calibri" panose="020F0502020204030204" pitchFamily="34" charset="0"/>
                <a:ea typeface="Calibri" panose="020F0502020204030204" pitchFamily="34" charset="0"/>
                <a:cs typeface="Calibri" panose="020F0502020204030204" pitchFamily="34" charset="0"/>
                <a:hlinkClick r:id="rId4"/>
              </a:rPr>
              <a:t>Rivera_JA@de.pr.gov</a:t>
            </a:r>
            <a:endParaRPr lang="en-US" sz="2000" dirty="0">
              <a:latin typeface="Calibri" panose="020F0502020204030204" pitchFamily="34" charset="0"/>
              <a:ea typeface="Calibri" panose="020F0502020204030204" pitchFamily="34" charset="0"/>
              <a:cs typeface="Calibri" panose="020F0502020204030204" pitchFamily="34" charset="0"/>
            </a:endParaRPr>
          </a:p>
          <a:p>
            <a:endParaRPr lang="es-PR" dirty="0"/>
          </a:p>
        </p:txBody>
      </p:sp>
      <p:sp>
        <p:nvSpPr>
          <p:cNvPr id="3" name="TextBox 2">
            <a:extLst>
              <a:ext uri="{FF2B5EF4-FFF2-40B4-BE49-F238E27FC236}">
                <a16:creationId xmlns:a16="http://schemas.microsoft.com/office/drawing/2014/main" id="{CD2B78A0-DE68-9CA1-7D3D-2E577FD85496}"/>
              </a:ext>
            </a:extLst>
          </p:cNvPr>
          <p:cNvSpPr txBox="1"/>
          <p:nvPr/>
        </p:nvSpPr>
        <p:spPr>
          <a:xfrm>
            <a:off x="776748" y="737419"/>
            <a:ext cx="639097" cy="369332"/>
          </a:xfrm>
          <a:prstGeom prst="rect">
            <a:avLst/>
          </a:prstGeom>
          <a:noFill/>
        </p:spPr>
        <p:txBody>
          <a:bodyPr wrap="square" rtlCol="0">
            <a:spAutoFit/>
          </a:bodyPr>
          <a:lstStyle/>
          <a:p>
            <a:r>
              <a:rPr lang="es-PR" dirty="0"/>
              <a:t>18</a:t>
            </a:r>
          </a:p>
        </p:txBody>
      </p:sp>
    </p:spTree>
    <p:extLst>
      <p:ext uri="{BB962C8B-B14F-4D97-AF65-F5344CB8AC3E}">
        <p14:creationId xmlns:p14="http://schemas.microsoft.com/office/powerpoint/2010/main" val="1532181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E2151-A8A2-4928-8197-4892454DE71C}"/>
              </a:ext>
            </a:extLst>
          </p:cNvPr>
          <p:cNvSpPr>
            <a:spLocks noGrp="1"/>
          </p:cNvSpPr>
          <p:nvPr>
            <p:ph type="title"/>
          </p:nvPr>
        </p:nvSpPr>
        <p:spPr>
          <a:xfrm>
            <a:off x="4303485" y="549297"/>
            <a:ext cx="7442200" cy="658027"/>
          </a:xfrm>
        </p:spPr>
        <p:txBody>
          <a:bodyPr>
            <a:normAutofit/>
          </a:bodyPr>
          <a:lstStyle/>
          <a:p>
            <a:pPr algn="ctr"/>
            <a:r>
              <a:rPr lang="es-PR" b="1" dirty="0">
                <a:latin typeface="Calibri" panose="020F0502020204030204" pitchFamily="34" charset="0"/>
                <a:cs typeface="Calibri" panose="020F0502020204030204" pitchFamily="34" charset="0"/>
              </a:rPr>
              <a:t>Propósitos del programa</a:t>
            </a:r>
          </a:p>
        </p:txBody>
      </p:sp>
      <p:sp>
        <p:nvSpPr>
          <p:cNvPr id="3" name="Content Placeholder 2">
            <a:extLst>
              <a:ext uri="{FF2B5EF4-FFF2-40B4-BE49-F238E27FC236}">
                <a16:creationId xmlns:a16="http://schemas.microsoft.com/office/drawing/2014/main" id="{07B2CE63-D2BC-4EE8-9E3D-3B4A50FC99D3}"/>
              </a:ext>
            </a:extLst>
          </p:cNvPr>
          <p:cNvSpPr>
            <a:spLocks noGrp="1"/>
          </p:cNvSpPr>
          <p:nvPr>
            <p:ph idx="1"/>
          </p:nvPr>
        </p:nvSpPr>
        <p:spPr>
          <a:xfrm>
            <a:off x="446315" y="1445342"/>
            <a:ext cx="11201400" cy="5095982"/>
          </a:xfrm>
        </p:spPr>
        <p:txBody>
          <a:bodyPr>
            <a:normAutofit fontScale="62500" lnSpcReduction="20000"/>
          </a:bodyPr>
          <a:lstStyle/>
          <a:p>
            <a:pPr algn="just"/>
            <a:r>
              <a:rPr lang="es-PR" sz="3400" dirty="0">
                <a:latin typeface="Calibri" panose="020F0502020204030204" pitchFamily="34" charset="0"/>
                <a:cs typeface="Calibri" panose="020F0502020204030204" pitchFamily="34" charset="0"/>
              </a:rPr>
              <a:t>La </a:t>
            </a:r>
            <a:r>
              <a:rPr lang="es-PR" sz="3400" b="1" dirty="0">
                <a:latin typeface="Calibri" panose="020F0502020204030204" pitchFamily="34" charset="0"/>
                <a:cs typeface="Calibri" panose="020F0502020204030204" pitchFamily="34" charset="0"/>
              </a:rPr>
              <a:t>sección 8501 del Título VIII de la ESEA de 1965</a:t>
            </a:r>
            <a:r>
              <a:rPr lang="es-PR" sz="3400" dirty="0">
                <a:latin typeface="Calibri" panose="020F0502020204030204" pitchFamily="34" charset="0"/>
                <a:cs typeface="Calibri" panose="020F0502020204030204" pitchFamily="34" charset="0"/>
              </a:rPr>
              <a:t>, según enmendada, promueve que estudiantes que asisten a las escuelas privadas reciban servicios equitativos, en comparación a los provistos a los estudiantes de las escuelas públicas. En el caso del Programa Título III-A los servicios están dirigidos a aquellos </a:t>
            </a:r>
            <a:r>
              <a:rPr lang="es-PR" sz="3400" b="1" dirty="0">
                <a:latin typeface="Calibri" panose="020F0502020204030204" pitchFamily="34" charset="0"/>
                <a:cs typeface="Calibri" panose="020F0502020204030204" pitchFamily="34" charset="0"/>
              </a:rPr>
              <a:t>estudiantes cuyo primer idioma no es el Español</a:t>
            </a:r>
            <a:r>
              <a:rPr lang="es-PR" sz="3400" dirty="0">
                <a:latin typeface="Calibri" panose="020F0502020204030204" pitchFamily="34" charset="0"/>
                <a:cs typeface="Calibri" panose="020F0502020204030204" pitchFamily="34" charset="0"/>
              </a:rPr>
              <a:t> y </a:t>
            </a:r>
            <a:r>
              <a:rPr lang="es-PR" sz="3400" b="1" dirty="0">
                <a:latin typeface="Calibri" panose="020F0502020204030204" pitchFamily="34" charset="0"/>
                <a:cs typeface="Calibri" panose="020F0502020204030204" pitchFamily="34" charset="0"/>
              </a:rPr>
              <a:t>no dominan las cuatro artes del lenguaje: hablar, leer, escribir o comprender el idioma español</a:t>
            </a:r>
            <a:r>
              <a:rPr lang="es-PR" sz="3400" dirty="0">
                <a:latin typeface="Calibri" panose="020F0502020204030204" pitchFamily="34" charset="0"/>
                <a:cs typeface="Calibri" panose="020F0502020204030204" pitchFamily="34" charset="0"/>
              </a:rPr>
              <a:t>.</a:t>
            </a:r>
          </a:p>
          <a:p>
            <a:pPr marL="0" indent="0" algn="just">
              <a:buNone/>
            </a:pPr>
            <a:endParaRPr lang="es-PR" sz="3400" dirty="0">
              <a:latin typeface="Calibri" panose="020F0502020204030204" pitchFamily="34" charset="0"/>
              <a:cs typeface="Calibri" panose="020F0502020204030204" pitchFamily="34" charset="0"/>
            </a:endParaRPr>
          </a:p>
          <a:p>
            <a:pPr algn="just"/>
            <a:r>
              <a:rPr lang="es-PR" sz="3400" dirty="0">
                <a:latin typeface="Calibri" panose="020F0502020204030204" pitchFamily="34" charset="0"/>
                <a:cs typeface="Calibri" panose="020F0502020204030204" pitchFamily="34" charset="0"/>
              </a:rPr>
              <a:t>Estos servicios son considerados como una asistencia a los estudiantes. Además, conforme se establece en la Ley, los servicios se pueden extender al personal educativo que atiende a estos estudiantes y a sus padres. Cabe señalar que los fondos de este Programa no se pueden utilizar para atender necesidades administrativas, ya que solamente son para </a:t>
            </a:r>
            <a:r>
              <a:rPr lang="es-PR" sz="3400" b="1" dirty="0">
                <a:latin typeface="Calibri" panose="020F0502020204030204" pitchFamily="34" charset="0"/>
                <a:cs typeface="Calibri" panose="020F0502020204030204" pitchFamily="34" charset="0"/>
              </a:rPr>
              <a:t>suplementar</a:t>
            </a:r>
            <a:r>
              <a:rPr lang="es-PR" sz="3400" dirty="0">
                <a:latin typeface="Calibri" panose="020F0502020204030204" pitchFamily="34" charset="0"/>
                <a:cs typeface="Calibri" panose="020F0502020204030204" pitchFamily="34" charset="0"/>
              </a:rPr>
              <a:t> los </a:t>
            </a:r>
            <a:r>
              <a:rPr lang="es-PR" sz="3400" b="1" dirty="0">
                <a:latin typeface="Calibri" panose="020F0502020204030204" pitchFamily="34" charset="0"/>
                <a:cs typeface="Calibri" panose="020F0502020204030204" pitchFamily="34" charset="0"/>
              </a:rPr>
              <a:t>servicios directos al estudiante </a:t>
            </a:r>
            <a:r>
              <a:rPr lang="es-PR" sz="3400" dirty="0">
                <a:latin typeface="Calibri" panose="020F0502020204030204" pitchFamily="34" charset="0"/>
                <a:cs typeface="Calibri" panose="020F0502020204030204" pitchFamily="34" charset="0"/>
              </a:rPr>
              <a:t>participante del Programa. </a:t>
            </a:r>
          </a:p>
          <a:p>
            <a:pPr marL="0" indent="0" algn="just">
              <a:buNone/>
            </a:pPr>
            <a:endParaRPr lang="es-PR" sz="3400" dirty="0">
              <a:latin typeface="Calibri" panose="020F0502020204030204" pitchFamily="34" charset="0"/>
              <a:cs typeface="Calibri" panose="020F0502020204030204" pitchFamily="34" charset="0"/>
            </a:endParaRPr>
          </a:p>
          <a:p>
            <a:pPr algn="just"/>
            <a:r>
              <a:rPr lang="es-PR" sz="3400" dirty="0">
                <a:latin typeface="Calibri" panose="020F0502020204030204" pitchFamily="34" charset="0"/>
                <a:cs typeface="Calibri" panose="020F0502020204030204" pitchFamily="34" charset="0"/>
              </a:rPr>
              <a:t>El Departamento de Educación (DEPR) es responsable de proveer los servicios equitativos con el propósito de atender las necesidades lingüísticas de los estudiantes.  Los servicios a ser ofrecidos deben ser: seculares, neutrales y no ideológicos. </a:t>
            </a:r>
          </a:p>
          <a:p>
            <a:pPr marL="0" indent="0">
              <a:buNone/>
            </a:pPr>
            <a:r>
              <a:rPr lang="es-PR" dirty="0"/>
              <a:t> </a:t>
            </a:r>
          </a:p>
        </p:txBody>
      </p:sp>
      <p:sp>
        <p:nvSpPr>
          <p:cNvPr id="4" name="TextBox 3">
            <a:extLst>
              <a:ext uri="{FF2B5EF4-FFF2-40B4-BE49-F238E27FC236}">
                <a16:creationId xmlns:a16="http://schemas.microsoft.com/office/drawing/2014/main" id="{2FA6A927-73A3-3E98-C4EC-C1C111D3E899}"/>
              </a:ext>
            </a:extLst>
          </p:cNvPr>
          <p:cNvSpPr txBox="1"/>
          <p:nvPr/>
        </p:nvSpPr>
        <p:spPr>
          <a:xfrm>
            <a:off x="668593" y="772335"/>
            <a:ext cx="521110" cy="369332"/>
          </a:xfrm>
          <a:prstGeom prst="rect">
            <a:avLst/>
          </a:prstGeom>
          <a:noFill/>
        </p:spPr>
        <p:txBody>
          <a:bodyPr wrap="square" rtlCol="0">
            <a:spAutoFit/>
          </a:bodyPr>
          <a:lstStyle/>
          <a:p>
            <a:r>
              <a:rPr lang="es-PR" dirty="0"/>
              <a:t>  2</a:t>
            </a:r>
          </a:p>
        </p:txBody>
      </p:sp>
    </p:spTree>
    <p:extLst>
      <p:ext uri="{BB962C8B-B14F-4D97-AF65-F5344CB8AC3E}">
        <p14:creationId xmlns:p14="http://schemas.microsoft.com/office/powerpoint/2010/main" val="399954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4353" y="277906"/>
            <a:ext cx="6427694" cy="1376082"/>
          </a:xfrm>
        </p:spPr>
        <p:txBody>
          <a:bodyPr>
            <a:noAutofit/>
          </a:bodyPr>
          <a:lstStyle/>
          <a:p>
            <a:pPr algn="ctr"/>
            <a:r>
              <a:rPr lang="es-PR" sz="28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REQUISITOS DE LEY- Proceso de Consulta  para Ofrecer SERVICIOS EQUITATIVOS</a:t>
            </a:r>
          </a:p>
        </p:txBody>
      </p:sp>
      <p:sp>
        <p:nvSpPr>
          <p:cNvPr id="3" name="Content Placeholder 2"/>
          <p:cNvSpPr>
            <a:spLocks noGrp="1"/>
          </p:cNvSpPr>
          <p:nvPr>
            <p:ph idx="1"/>
          </p:nvPr>
        </p:nvSpPr>
        <p:spPr>
          <a:xfrm>
            <a:off x="698090" y="1415845"/>
            <a:ext cx="10973957" cy="4832555"/>
          </a:xfrm>
        </p:spPr>
        <p:txBody>
          <a:bodyPr>
            <a:normAutofit fontScale="92500"/>
          </a:bodyPr>
          <a:lstStyle/>
          <a:p>
            <a:pPr algn="just"/>
            <a:r>
              <a:rPr lang="es-PR" sz="2400" dirty="0">
                <a:latin typeface="Calibri" panose="020F0502020204030204" pitchFamily="34" charset="0"/>
                <a:cs typeface="Calibri" panose="020F0502020204030204" pitchFamily="34" charset="0"/>
              </a:rPr>
              <a:t>Se requiere llevar a cabo un proceso de consulta significativa donde participen los representantes de las escuelas privadas interesadas en ofrecer servicios a los estudiantes aprendices del español como segunda lengua, que asisten a sus escuelas. Entre los temas a considerar se incluyen los siguientes:</a:t>
            </a:r>
          </a:p>
          <a:p>
            <a:pPr lvl="1" algn="just">
              <a:buClr>
                <a:schemeClr val="accent3"/>
              </a:buClr>
              <a:buFont typeface="Wingdings" panose="05000000000000000000" pitchFamily="2" charset="2"/>
              <a:buChar char="ü"/>
            </a:pPr>
            <a:r>
              <a:rPr lang="es-PR" sz="2400" b="1" i="1" dirty="0">
                <a:latin typeface="Calibri" panose="020F0502020204030204" pitchFamily="34" charset="0"/>
                <a:cs typeface="Calibri" panose="020F0502020204030204" pitchFamily="34" charset="0"/>
              </a:rPr>
              <a:t>Cómo se identifican los participantes del programa, prácticas efectivas recomendadas</a:t>
            </a:r>
          </a:p>
          <a:p>
            <a:pPr lvl="1" algn="just">
              <a:buClr>
                <a:schemeClr val="accent3"/>
              </a:buClr>
              <a:buFont typeface="Wingdings" panose="05000000000000000000" pitchFamily="2" charset="2"/>
              <a:buChar char="ü"/>
            </a:pPr>
            <a:r>
              <a:rPr lang="es-PR" sz="2400" b="1" i="1" dirty="0">
                <a:latin typeface="Calibri" panose="020F0502020204030204" pitchFamily="34" charset="0"/>
                <a:cs typeface="Calibri" panose="020F0502020204030204" pitchFamily="34" charset="0"/>
              </a:rPr>
              <a:t>Cómo se identificarán las necesidades y cómo se utilizará el estudio de necesidades para atender las áreas de necesidad del estudiante</a:t>
            </a:r>
          </a:p>
          <a:p>
            <a:pPr lvl="1" algn="just">
              <a:buClr>
                <a:schemeClr val="accent3"/>
              </a:buClr>
              <a:buFont typeface="Wingdings" panose="05000000000000000000" pitchFamily="2" charset="2"/>
              <a:buChar char="ü"/>
            </a:pPr>
            <a:r>
              <a:rPr lang="es-PR" sz="2400" b="1" i="1" dirty="0">
                <a:latin typeface="Calibri" panose="020F0502020204030204" pitchFamily="34" charset="0"/>
                <a:cs typeface="Calibri" panose="020F0502020204030204" pitchFamily="34" charset="0"/>
              </a:rPr>
              <a:t>Servicios a ser ofrecidos</a:t>
            </a:r>
          </a:p>
          <a:p>
            <a:pPr lvl="1" algn="just">
              <a:buClr>
                <a:schemeClr val="accent3"/>
              </a:buClr>
              <a:buFont typeface="Wingdings" panose="05000000000000000000" pitchFamily="2" charset="2"/>
              <a:buChar char="ü"/>
            </a:pPr>
            <a:r>
              <a:rPr lang="es-PR" sz="2400" b="1" i="1" dirty="0">
                <a:latin typeface="Calibri" panose="020F0502020204030204" pitchFamily="34" charset="0"/>
                <a:cs typeface="Calibri" panose="020F0502020204030204" pitchFamily="34" charset="0"/>
              </a:rPr>
              <a:t>Dónde, cómo y quien ofrecerá los servicios</a:t>
            </a:r>
          </a:p>
          <a:p>
            <a:pPr lvl="1" algn="just">
              <a:buClr>
                <a:schemeClr val="accent3"/>
              </a:buClr>
              <a:buFont typeface="Wingdings" panose="05000000000000000000" pitchFamily="2" charset="2"/>
              <a:buChar char="ü"/>
            </a:pPr>
            <a:r>
              <a:rPr lang="es-PR" sz="2400" b="1" i="1" dirty="0">
                <a:latin typeface="Calibri" panose="020F0502020204030204" pitchFamily="34" charset="0"/>
                <a:cs typeface="Calibri" panose="020F0502020204030204" pitchFamily="34" charset="0"/>
              </a:rPr>
              <a:t>Áreas a ser atendidas, tanto para los estudiantes, como para el personal académico</a:t>
            </a:r>
          </a:p>
          <a:p>
            <a:pPr lvl="1" algn="just">
              <a:buClr>
                <a:schemeClr val="accent3"/>
              </a:buClr>
              <a:buFont typeface="Wingdings" panose="05000000000000000000" pitchFamily="2" charset="2"/>
              <a:buChar char="ü"/>
            </a:pPr>
            <a:r>
              <a:rPr lang="es-PR" sz="2400" b="1" i="1" dirty="0">
                <a:latin typeface="Calibri" panose="020F0502020204030204" pitchFamily="34" charset="0"/>
                <a:cs typeface="Calibri" panose="020F0502020204030204" pitchFamily="34" charset="0"/>
              </a:rPr>
              <a:t>Disponibilidad de fondos</a:t>
            </a:r>
          </a:p>
        </p:txBody>
      </p:sp>
      <p:sp>
        <p:nvSpPr>
          <p:cNvPr id="4" name="TextBox 3">
            <a:extLst>
              <a:ext uri="{FF2B5EF4-FFF2-40B4-BE49-F238E27FC236}">
                <a16:creationId xmlns:a16="http://schemas.microsoft.com/office/drawing/2014/main" id="{14FBC5FB-E129-D6A7-C6E2-25C5DE458215}"/>
              </a:ext>
            </a:extLst>
          </p:cNvPr>
          <p:cNvSpPr txBox="1"/>
          <p:nvPr/>
        </p:nvSpPr>
        <p:spPr>
          <a:xfrm>
            <a:off x="835742" y="781281"/>
            <a:ext cx="501445" cy="369332"/>
          </a:xfrm>
          <a:prstGeom prst="rect">
            <a:avLst/>
          </a:prstGeom>
          <a:noFill/>
        </p:spPr>
        <p:txBody>
          <a:bodyPr wrap="square" rtlCol="0">
            <a:spAutoFit/>
          </a:bodyPr>
          <a:lstStyle/>
          <a:p>
            <a:r>
              <a:rPr lang="es-PR" dirty="0"/>
              <a:t>3</a:t>
            </a:r>
          </a:p>
        </p:txBody>
      </p:sp>
    </p:spTree>
    <p:extLst>
      <p:ext uri="{BB962C8B-B14F-4D97-AF65-F5344CB8AC3E}">
        <p14:creationId xmlns:p14="http://schemas.microsoft.com/office/powerpoint/2010/main" val="259605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F9B89A4-4BE0-47EA-992D-A480DB042457}"/>
              </a:ext>
            </a:extLst>
          </p:cNvPr>
          <p:cNvSpPr>
            <a:spLocks noGrp="1"/>
          </p:cNvSpPr>
          <p:nvPr>
            <p:ph type="title"/>
          </p:nvPr>
        </p:nvSpPr>
        <p:spPr>
          <a:xfrm>
            <a:off x="1794897" y="624110"/>
            <a:ext cx="9712998" cy="1280890"/>
          </a:xfrm>
        </p:spPr>
        <p:txBody>
          <a:bodyPr vert="horz" lIns="91440" tIns="45720" rIns="91440" bIns="45720" rtlCol="0" anchor="t">
            <a:normAutofit/>
          </a:bodyPr>
          <a:lstStyle/>
          <a:p>
            <a:r>
              <a:rPr lang="en-US" b="1" i="1" dirty="0" err="1"/>
              <a:t>Modelo</a:t>
            </a:r>
            <a:r>
              <a:rPr lang="en-US" b="1" i="1" dirty="0"/>
              <a:t> de </a:t>
            </a:r>
            <a:r>
              <a:rPr lang="en-US" b="1" i="1" dirty="0" err="1"/>
              <a:t>Proceso</a:t>
            </a:r>
            <a:r>
              <a:rPr lang="en-US" b="1" i="1" dirty="0"/>
              <a:t> a </a:t>
            </a:r>
            <a:r>
              <a:rPr lang="en-US" b="1" i="1" dirty="0" err="1"/>
              <a:t>Seguir</a:t>
            </a:r>
            <a:endParaRPr lang="en-US" dirty="0"/>
          </a:p>
        </p:txBody>
      </p:sp>
      <p:sp>
        <p:nvSpPr>
          <p:cNvPr id="6" name="Rectangle 5">
            <a:extLst>
              <a:ext uri="{FF2B5EF4-FFF2-40B4-BE49-F238E27FC236}">
                <a16:creationId xmlns:a16="http://schemas.microsoft.com/office/drawing/2014/main" id="{09DD1ADC-7410-48BA-970A-69BE118DA7BD}"/>
              </a:ext>
            </a:extLst>
          </p:cNvPr>
          <p:cNvSpPr/>
          <p:nvPr/>
        </p:nvSpPr>
        <p:spPr>
          <a:xfrm>
            <a:off x="1071717" y="1282997"/>
            <a:ext cx="10434484" cy="1026094"/>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600"/>
              </a:spcAft>
            </a:pPr>
            <a:r>
              <a:rPr lang="es-PR" sz="1600" dirty="0"/>
              <a:t>El DEPR, en el interés de apoyar a las escuelas privadas en la identificación de los participantes del Programa y garantizar que éstos reciban los servicios requeridos para atender sus necesidades, recomienda que se lleven a cabo los 7 pasos que se detallan a continuación, los cuales han sido identificados como práctivas efectivas:</a:t>
            </a:r>
            <a:endParaRPr lang="en-US" sz="1600"/>
          </a:p>
        </p:txBody>
      </p:sp>
      <p:sp>
        <p:nvSpPr>
          <p:cNvPr id="3" name="Content Placeholder 2">
            <a:extLst>
              <a:ext uri="{FF2B5EF4-FFF2-40B4-BE49-F238E27FC236}">
                <a16:creationId xmlns:a16="http://schemas.microsoft.com/office/drawing/2014/main" id="{F089B7F5-E7F4-4582-84B2-8F6EFFDDFFA8}"/>
              </a:ext>
            </a:extLst>
          </p:cNvPr>
          <p:cNvSpPr>
            <a:spLocks/>
          </p:cNvSpPr>
          <p:nvPr/>
        </p:nvSpPr>
        <p:spPr>
          <a:xfrm>
            <a:off x="1794897" y="2505922"/>
            <a:ext cx="4005479" cy="3727967"/>
          </a:xfrm>
          <a:prstGeom prst="rect">
            <a:avLst/>
          </a:prstGeom>
        </p:spPr>
        <p:txBody>
          <a:bodyPr>
            <a:normAutofit fontScale="25000" lnSpcReduction="20000"/>
          </a:bodyPr>
          <a:lstStyle/>
          <a:p>
            <a:pPr defTabSz="308199"/>
            <a:endParaRPr lang="es-PR" sz="1618" kern="1200" dirty="0">
              <a:solidFill>
                <a:schemeClr val="tx1"/>
              </a:solidFill>
              <a:latin typeface="Calibri" panose="020F0502020204030204" pitchFamily="34" charset="0"/>
              <a:ea typeface="+mn-ea"/>
              <a:cs typeface="Calibri" panose="020F0502020204030204" pitchFamily="34" charset="0"/>
            </a:endParaRPr>
          </a:p>
          <a:p>
            <a:pPr defTabSz="308199"/>
            <a:r>
              <a:rPr lang="es-PR" sz="2400" kern="1200" dirty="0">
                <a:solidFill>
                  <a:schemeClr val="tx1"/>
                </a:solidFill>
                <a:latin typeface="Calibri" panose="020F0502020204030204" pitchFamily="34" charset="0"/>
                <a:ea typeface="+mn-ea"/>
                <a:cs typeface="Calibri" panose="020F0502020204030204" pitchFamily="34" charset="0"/>
              </a:rPr>
              <a:t>    </a:t>
            </a:r>
            <a:r>
              <a:rPr lang="es-PR" sz="5600" b="1" i="1" kern="1200" dirty="0">
                <a:solidFill>
                  <a:schemeClr val="tx1"/>
                </a:solidFill>
                <a:latin typeface="Calibri" panose="020F0502020204030204" pitchFamily="34" charset="0"/>
                <a:ea typeface="+mn-ea"/>
                <a:cs typeface="Calibri" panose="020F0502020204030204" pitchFamily="34" charset="0"/>
              </a:rPr>
              <a:t>Identificar al candidato</a:t>
            </a:r>
            <a:endParaRPr lang="en-US" sz="5600" kern="1200" dirty="0">
              <a:solidFill>
                <a:schemeClr val="tx1"/>
              </a:solidFill>
              <a:latin typeface="Calibri" panose="020F0502020204030204" pitchFamily="34" charset="0"/>
              <a:ea typeface="+mn-ea"/>
              <a:cs typeface="Calibri" panose="020F0502020204030204" pitchFamily="34" charset="0"/>
            </a:endParaRPr>
          </a:p>
          <a:p>
            <a:pPr marL="38525" algn="just" defTabSz="308199"/>
            <a:r>
              <a:rPr lang="es-PR" sz="5600" kern="1200" dirty="0">
                <a:solidFill>
                  <a:schemeClr val="tx1"/>
                </a:solidFill>
                <a:latin typeface="Calibri" panose="020F0502020204030204" pitchFamily="34" charset="0"/>
                <a:ea typeface="+mn-ea"/>
                <a:cs typeface="Calibri" panose="020F0502020204030204" pitchFamily="34" charset="0"/>
              </a:rPr>
              <a:t>La escuela debe utilizar unas preguntas guías básicas, de forma uniforme, para identificar preliminarmente a los estudiantes candidatos para participar del Programa. Esta información es la que se debe incluir en la Consulta que documenta el director de la escuela, cuando tiene interés en recibir los servicios de dicho Programa.  </a:t>
            </a:r>
          </a:p>
          <a:p>
            <a:pPr marL="38525" algn="just" defTabSz="308199"/>
            <a:r>
              <a:rPr lang="es-PR" sz="5600" kern="1200" dirty="0">
                <a:solidFill>
                  <a:schemeClr val="tx1"/>
                </a:solidFill>
                <a:latin typeface="Calibri" panose="020F0502020204030204" pitchFamily="34" charset="0"/>
                <a:ea typeface="+mn-ea"/>
                <a:cs typeface="Calibri" panose="020F0502020204030204" pitchFamily="34" charset="0"/>
              </a:rPr>
              <a:t> </a:t>
            </a:r>
            <a:endParaRPr lang="en-US" sz="5600" kern="1200" dirty="0">
              <a:solidFill>
                <a:schemeClr val="tx1"/>
              </a:solidFill>
              <a:latin typeface="Calibri" panose="020F0502020204030204" pitchFamily="34" charset="0"/>
              <a:ea typeface="+mn-ea"/>
              <a:cs typeface="Calibri" panose="020F0502020204030204" pitchFamily="34" charset="0"/>
            </a:endParaRPr>
          </a:p>
          <a:p>
            <a:pPr marL="38525" lvl="3" algn="just" defTabSz="308199"/>
            <a:r>
              <a:rPr lang="es-PR" sz="5600" b="1" i="1" kern="1200" dirty="0">
                <a:solidFill>
                  <a:schemeClr val="tx1"/>
                </a:solidFill>
                <a:latin typeface="Calibri" panose="020F0502020204030204" pitchFamily="34" charset="0"/>
                <a:ea typeface="+mn-ea"/>
                <a:cs typeface="Calibri" panose="020F0502020204030204" pitchFamily="34" charset="0"/>
              </a:rPr>
              <a:t>Administrar una prueba de cernimiento</a:t>
            </a:r>
            <a:endParaRPr lang="en-US" sz="5600" b="1" i="1" kern="1200" dirty="0">
              <a:solidFill>
                <a:schemeClr val="tx1"/>
              </a:solidFill>
              <a:latin typeface="Calibri" panose="020F0502020204030204" pitchFamily="34" charset="0"/>
              <a:ea typeface="+mn-ea"/>
              <a:cs typeface="Calibri" panose="020F0502020204030204" pitchFamily="34" charset="0"/>
            </a:endParaRPr>
          </a:p>
          <a:p>
            <a:pPr marL="38525" lvl="3" algn="just" defTabSz="308199"/>
            <a:r>
              <a:rPr lang="es-PR" sz="5600" kern="1200" dirty="0">
                <a:solidFill>
                  <a:schemeClr val="tx1"/>
                </a:solidFill>
                <a:latin typeface="Calibri" panose="020F0502020204030204" pitchFamily="34" charset="0"/>
                <a:ea typeface="+mn-ea"/>
                <a:cs typeface="Calibri" panose="020F0502020204030204" pitchFamily="34" charset="0"/>
              </a:rPr>
              <a:t>La escuela puede desarrollar su propia prueba o gestionar a través del Programa Título III la compra de los servicios relacionados a la administración de pruebas. En aquellos casos en los que la escuela determine generar su propia prueba debe garantizar que la misma esté alineada a las “Destrezas por Materia y Grado” en el área de español. Además, esta prueba debe medir las destrezas relacionadas a: </a:t>
            </a:r>
            <a:r>
              <a:rPr lang="es-PR" sz="5600" b="1" kern="1200" dirty="0">
                <a:solidFill>
                  <a:schemeClr val="tx1"/>
                </a:solidFill>
                <a:latin typeface="Calibri" panose="020F0502020204030204" pitchFamily="34" charset="0"/>
                <a:ea typeface="+mn-ea"/>
                <a:cs typeface="Calibri" panose="020F0502020204030204" pitchFamily="34" charset="0"/>
              </a:rPr>
              <a:t>escribir, leer, comprender y hablar en el idioma español.</a:t>
            </a:r>
            <a:endParaRPr lang="en-US" sz="8000" b="1"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887105BD-1AAF-4D5D-985B-B47CA3B58CBB}"/>
              </a:ext>
            </a:extLst>
          </p:cNvPr>
          <p:cNvSpPr>
            <a:spLocks/>
          </p:cNvSpPr>
          <p:nvPr/>
        </p:nvSpPr>
        <p:spPr>
          <a:xfrm>
            <a:off x="6612109" y="2456709"/>
            <a:ext cx="3647694" cy="2848099"/>
          </a:xfrm>
          <a:prstGeom prst="rect">
            <a:avLst/>
          </a:prstGeom>
        </p:spPr>
        <p:txBody>
          <a:bodyPr>
            <a:normAutofit fontScale="25000" lnSpcReduction="20000"/>
          </a:bodyPr>
          <a:lstStyle/>
          <a:p>
            <a:pPr defTabSz="308199"/>
            <a:endParaRPr lang="en-US" sz="4314" kern="1200" dirty="0">
              <a:solidFill>
                <a:schemeClr val="tx1"/>
              </a:solidFill>
              <a:latin typeface="Calibri" panose="020F0502020204030204" pitchFamily="34" charset="0"/>
              <a:ea typeface="+mn-ea"/>
              <a:cs typeface="Calibri" panose="020F0502020204030204" pitchFamily="34" charset="0"/>
            </a:endParaRPr>
          </a:p>
          <a:p>
            <a:pPr marL="38525" lvl="3" algn="just" defTabSz="308199"/>
            <a:r>
              <a:rPr lang="es-PR" sz="5600" b="1" i="1" kern="1200" dirty="0">
                <a:solidFill>
                  <a:schemeClr val="tx1"/>
                </a:solidFill>
                <a:latin typeface="Calibri" panose="020F0502020204030204" pitchFamily="34" charset="0"/>
                <a:ea typeface="+mn-ea"/>
                <a:cs typeface="Calibri" panose="020F0502020204030204" pitchFamily="34" charset="0"/>
              </a:rPr>
              <a:t>Determinar las áreas específicas de necesidad</a:t>
            </a:r>
            <a:endParaRPr lang="en-US" sz="5600" kern="1200" dirty="0">
              <a:solidFill>
                <a:schemeClr val="tx1"/>
              </a:solidFill>
              <a:latin typeface="Calibri" panose="020F0502020204030204" pitchFamily="34" charset="0"/>
              <a:ea typeface="+mn-ea"/>
              <a:cs typeface="Calibri" panose="020F0502020204030204" pitchFamily="34" charset="0"/>
            </a:endParaRPr>
          </a:p>
          <a:p>
            <a:pPr marL="38525" algn="just" defTabSz="308199"/>
            <a:r>
              <a:rPr lang="es-PR" sz="5600" kern="1200" dirty="0">
                <a:solidFill>
                  <a:schemeClr val="tx1"/>
                </a:solidFill>
                <a:latin typeface="Calibri" panose="020F0502020204030204" pitchFamily="34" charset="0"/>
                <a:ea typeface="+mn-ea"/>
                <a:cs typeface="Calibri" panose="020F0502020204030204" pitchFamily="34" charset="0"/>
              </a:rPr>
              <a:t>Una vez evaluado el estudiante, conforme a los resultados obtenidos, se podrá establecer las áreas en las cuales requiere recibir un refuerzo, de forma tal que se promueva que el participante domine las destrezas relacionadas al idioma español.</a:t>
            </a:r>
            <a:endParaRPr lang="en-US" sz="5600" kern="1200" dirty="0">
              <a:solidFill>
                <a:schemeClr val="tx1"/>
              </a:solidFill>
              <a:latin typeface="Calibri" panose="020F0502020204030204" pitchFamily="34" charset="0"/>
              <a:ea typeface="+mn-ea"/>
              <a:cs typeface="Calibri" panose="020F0502020204030204" pitchFamily="34" charset="0"/>
            </a:endParaRPr>
          </a:p>
          <a:p>
            <a:pPr algn="just" defTabSz="308199"/>
            <a:endParaRPr lang="en-US" sz="5600" kern="1200" dirty="0">
              <a:solidFill>
                <a:schemeClr val="tx1"/>
              </a:solidFill>
              <a:latin typeface="Calibri" panose="020F0502020204030204" pitchFamily="34" charset="0"/>
              <a:ea typeface="+mn-ea"/>
              <a:cs typeface="Calibri" panose="020F0502020204030204" pitchFamily="34" charset="0"/>
            </a:endParaRPr>
          </a:p>
          <a:p>
            <a:pPr marL="0" lvl="3" algn="just" defTabSz="308199"/>
            <a:r>
              <a:rPr lang="es-PR" sz="5600" b="1" i="1" kern="1200" dirty="0">
                <a:solidFill>
                  <a:schemeClr val="tx1"/>
                </a:solidFill>
                <a:latin typeface="Calibri" panose="020F0502020204030204" pitchFamily="34" charset="0"/>
                <a:ea typeface="+mn-ea"/>
                <a:cs typeface="Calibri" panose="020F0502020204030204" pitchFamily="34" charset="0"/>
              </a:rPr>
              <a:t>Preparar un plan de desarrollo del lenguaje</a:t>
            </a:r>
            <a:endParaRPr lang="en-US" sz="5600" kern="1200" dirty="0">
              <a:solidFill>
                <a:schemeClr val="tx1"/>
              </a:solidFill>
              <a:latin typeface="Calibri" panose="020F0502020204030204" pitchFamily="34" charset="0"/>
              <a:ea typeface="+mn-ea"/>
              <a:cs typeface="Calibri" panose="020F0502020204030204" pitchFamily="34" charset="0"/>
            </a:endParaRPr>
          </a:p>
          <a:p>
            <a:pPr algn="just" defTabSz="308199"/>
            <a:r>
              <a:rPr lang="es-PR" sz="5600" kern="1200" dirty="0">
                <a:solidFill>
                  <a:schemeClr val="tx1"/>
                </a:solidFill>
                <a:latin typeface="Calibri" panose="020F0502020204030204" pitchFamily="34" charset="0"/>
                <a:ea typeface="+mn-ea"/>
                <a:cs typeface="Calibri" panose="020F0502020204030204" pitchFamily="34" charset="0"/>
              </a:rPr>
              <a:t>El Plan a ser desarrollado debe ser uno dirigido a atender las necesidades identificadas de cada uno de los participantes. En este Plan se debe considerar la integración del personal escolar que atiende al estudiante, así como los padres quienes son parte de la red de apoyo inmediata con la cual cuenta el estudiante</a:t>
            </a:r>
            <a:r>
              <a:rPr lang="es-PR" sz="5600" dirty="0">
                <a:latin typeface="Calibri" panose="020F0502020204030204" pitchFamily="34" charset="0"/>
                <a:cs typeface="Calibri" panose="020F0502020204030204" pitchFamily="34" charset="0"/>
              </a:rPr>
              <a:t>.</a:t>
            </a:r>
            <a:endParaRPr lang="en-US" sz="5600" kern="1200" dirty="0">
              <a:solidFill>
                <a:schemeClr val="tx1"/>
              </a:solidFill>
              <a:latin typeface="Calibri" panose="020F0502020204030204" pitchFamily="34" charset="0"/>
              <a:ea typeface="+mn-ea"/>
              <a:cs typeface="Calibri" panose="020F0502020204030204" pitchFamily="34" charset="0"/>
            </a:endParaRPr>
          </a:p>
          <a:p>
            <a:pPr marL="154099" lvl="3" algn="just" defTabSz="308199"/>
            <a:endParaRPr lang="es-PR" sz="4314" b="1" i="1" kern="1200" dirty="0">
              <a:solidFill>
                <a:schemeClr val="tx1"/>
              </a:solidFill>
              <a:latin typeface="Calibri" panose="020F0502020204030204" pitchFamily="34" charset="0"/>
              <a:ea typeface="+mn-ea"/>
              <a:cs typeface="Calibri" panose="020F0502020204030204" pitchFamily="34" charset="0"/>
            </a:endParaRPr>
          </a:p>
          <a:p>
            <a:pPr defTabSz="308199"/>
            <a:r>
              <a:rPr lang="es-PR" sz="4314" kern="1200" dirty="0">
                <a:solidFill>
                  <a:schemeClr val="tx1"/>
                </a:solidFill>
                <a:latin typeface="Calibri" panose="020F0502020204030204" pitchFamily="34" charset="0"/>
                <a:ea typeface="+mn-ea"/>
                <a:cs typeface="Calibri" panose="020F0502020204030204" pitchFamily="34" charset="0"/>
              </a:rPr>
              <a:t> </a:t>
            </a:r>
            <a:endParaRPr lang="en-US" dirty="0"/>
          </a:p>
        </p:txBody>
      </p:sp>
      <p:sp>
        <p:nvSpPr>
          <p:cNvPr id="2" name="Rectangle 1">
            <a:extLst>
              <a:ext uri="{FF2B5EF4-FFF2-40B4-BE49-F238E27FC236}">
                <a16:creationId xmlns:a16="http://schemas.microsoft.com/office/drawing/2014/main" id="{9DD26CA3-830F-4D7A-8552-B63A2CF18AE1}"/>
              </a:ext>
            </a:extLst>
          </p:cNvPr>
          <p:cNvSpPr/>
          <p:nvPr/>
        </p:nvSpPr>
        <p:spPr>
          <a:xfrm>
            <a:off x="6819948" y="5470355"/>
            <a:ext cx="4005479" cy="105891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defTabSz="308199"/>
            <a:r>
              <a:rPr lang="es-PR" sz="1177" kern="1200">
                <a:solidFill>
                  <a:schemeClr val="lt1"/>
                </a:solidFill>
                <a:latin typeface="+mn-lt"/>
                <a:ea typeface="+mn-ea"/>
                <a:cs typeface="+mn-cs"/>
              </a:rPr>
              <a:t>A pesar de que la escuela es quien identifica los participantes del Programa, es responsabilidad del DE garantizar que los servicios son ofrecidos a los estudiantes elegibles. </a:t>
            </a:r>
            <a:endParaRPr lang="es-PR" sz="2400"/>
          </a:p>
        </p:txBody>
      </p:sp>
      <p:sp>
        <p:nvSpPr>
          <p:cNvPr id="7" name="TextBox 6">
            <a:extLst>
              <a:ext uri="{FF2B5EF4-FFF2-40B4-BE49-F238E27FC236}">
                <a16:creationId xmlns:a16="http://schemas.microsoft.com/office/drawing/2014/main" id="{38F11056-BFAC-7CB2-43B4-4ED35BDAD3EA}"/>
              </a:ext>
            </a:extLst>
          </p:cNvPr>
          <p:cNvSpPr txBox="1"/>
          <p:nvPr/>
        </p:nvSpPr>
        <p:spPr>
          <a:xfrm>
            <a:off x="917342" y="792401"/>
            <a:ext cx="602472" cy="369332"/>
          </a:xfrm>
          <a:prstGeom prst="rect">
            <a:avLst/>
          </a:prstGeom>
          <a:noFill/>
        </p:spPr>
        <p:txBody>
          <a:bodyPr wrap="square" rtlCol="0">
            <a:spAutoFit/>
          </a:bodyPr>
          <a:lstStyle/>
          <a:p>
            <a:r>
              <a:rPr lang="es-PR" dirty="0"/>
              <a:t>4</a:t>
            </a:r>
          </a:p>
        </p:txBody>
      </p:sp>
    </p:spTree>
    <p:extLst>
      <p:ext uri="{BB962C8B-B14F-4D97-AF65-F5344CB8AC3E}">
        <p14:creationId xmlns:p14="http://schemas.microsoft.com/office/powerpoint/2010/main" val="911261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A05802-6BDA-4ECE-917E-2268DF813C23}"/>
              </a:ext>
            </a:extLst>
          </p:cNvPr>
          <p:cNvSpPr>
            <a:spLocks noGrp="1"/>
          </p:cNvSpPr>
          <p:nvPr>
            <p:ph type="subTitle" idx="1"/>
          </p:nvPr>
        </p:nvSpPr>
        <p:spPr>
          <a:xfrm>
            <a:off x="2074606" y="1072738"/>
            <a:ext cx="8170607" cy="5377223"/>
          </a:xfrm>
        </p:spPr>
        <p:txBody>
          <a:bodyPr>
            <a:normAutofit fontScale="25000" lnSpcReduction="20000"/>
          </a:bodyPr>
          <a:lstStyle/>
          <a:p>
            <a:pPr marL="0" indent="0">
              <a:lnSpc>
                <a:spcPct val="120000"/>
              </a:lnSpc>
              <a:spcBef>
                <a:spcPts val="0"/>
              </a:spcBef>
              <a:buNone/>
            </a:pPr>
            <a:endParaRPr lang="en-US" sz="6400" dirty="0">
              <a:latin typeface="Calibri" panose="020F0502020204030204" pitchFamily="34" charset="0"/>
              <a:cs typeface="Calibri" panose="020F0502020204030204" pitchFamily="34" charset="0"/>
            </a:endParaRPr>
          </a:p>
          <a:p>
            <a:pPr marL="0" lvl="3" indent="0" algn="l">
              <a:lnSpc>
                <a:spcPct val="120000"/>
              </a:lnSpc>
              <a:spcBef>
                <a:spcPts val="0"/>
              </a:spcBef>
              <a:buNone/>
            </a:pPr>
            <a:r>
              <a:rPr lang="es-PR" sz="6400" b="1" i="1" dirty="0">
                <a:latin typeface="Calibri" panose="020F0502020204030204" pitchFamily="34" charset="0"/>
                <a:cs typeface="Calibri" panose="020F0502020204030204" pitchFamily="34" charset="0"/>
              </a:rPr>
              <a:t>Coordinar la necesidad de los servicios educativos</a:t>
            </a:r>
            <a:endParaRPr lang="en-US" sz="6400" b="1" i="1" dirty="0">
              <a:latin typeface="Calibri" panose="020F0502020204030204" pitchFamily="34" charset="0"/>
              <a:cs typeface="Calibri" panose="020F0502020204030204" pitchFamily="34" charset="0"/>
            </a:endParaRPr>
          </a:p>
          <a:p>
            <a:pPr marL="0" indent="0" algn="just">
              <a:lnSpc>
                <a:spcPct val="120000"/>
              </a:lnSpc>
              <a:spcBef>
                <a:spcPts val="0"/>
              </a:spcBef>
              <a:buNone/>
            </a:pPr>
            <a:r>
              <a:rPr lang="es-PR" sz="6400" dirty="0">
                <a:latin typeface="Calibri" panose="020F0502020204030204" pitchFamily="34" charset="0"/>
                <a:cs typeface="Calibri" panose="020F0502020204030204" pitchFamily="34" charset="0"/>
              </a:rPr>
              <a:t>La escuela realizará el proceso de desglose de los fondos con el Programa Título III-A y el Programa Aprendices de Español como Segundo Idioma, de la Secretaría Auxiliar de Servicios Académicos (SASA), a tenor con el Plan de Trabajo establecido para atender las necesidades de cada participante, según identificadas en el paso 3.</a:t>
            </a:r>
          </a:p>
          <a:p>
            <a:pPr marL="0" indent="0" algn="just">
              <a:lnSpc>
                <a:spcPct val="120000"/>
              </a:lnSpc>
              <a:spcBef>
                <a:spcPts val="0"/>
              </a:spcBef>
              <a:buNone/>
            </a:pPr>
            <a:endParaRPr lang="en-US" sz="6400" dirty="0">
              <a:latin typeface="Calibri" panose="020F0502020204030204" pitchFamily="34" charset="0"/>
              <a:cs typeface="Calibri" panose="020F0502020204030204" pitchFamily="34" charset="0"/>
            </a:endParaRPr>
          </a:p>
          <a:p>
            <a:pPr marL="0" indent="0" algn="just">
              <a:lnSpc>
                <a:spcPct val="120000"/>
              </a:lnSpc>
              <a:spcBef>
                <a:spcPts val="0"/>
              </a:spcBef>
              <a:buNone/>
            </a:pPr>
            <a:r>
              <a:rPr lang="es-PR" sz="6400" b="1" i="1" dirty="0">
                <a:latin typeface="Calibri" panose="020F0502020204030204" pitchFamily="34" charset="0"/>
                <a:cs typeface="Calibri" panose="020F0502020204030204" pitchFamily="34" charset="0"/>
              </a:rPr>
              <a:t>Administrar la prueba anual del lenguaje</a:t>
            </a:r>
            <a:endParaRPr lang="en-US" sz="6400" dirty="0">
              <a:latin typeface="Calibri" panose="020F0502020204030204" pitchFamily="34" charset="0"/>
              <a:cs typeface="Calibri" panose="020F0502020204030204" pitchFamily="34" charset="0"/>
            </a:endParaRPr>
          </a:p>
          <a:p>
            <a:pPr marL="0" indent="0">
              <a:lnSpc>
                <a:spcPct val="120000"/>
              </a:lnSpc>
              <a:spcBef>
                <a:spcPts val="0"/>
              </a:spcBef>
              <a:buNone/>
            </a:pPr>
            <a:r>
              <a:rPr lang="es-PR" sz="6400" dirty="0">
                <a:latin typeface="Calibri" panose="020F0502020204030204" pitchFamily="34" charset="0"/>
                <a:cs typeface="Calibri" panose="020F0502020204030204" pitchFamily="34" charset="0"/>
              </a:rPr>
              <a:t>Se recomienda que se cuente con una prueba anual, con el propósito que</a:t>
            </a:r>
            <a:r>
              <a:rPr lang="es-PR" sz="6400" dirty="0">
                <a:solidFill>
                  <a:srgbClr val="FF0000"/>
                </a:solidFill>
                <a:latin typeface="Calibri" panose="020F0502020204030204" pitchFamily="34" charset="0"/>
                <a:cs typeface="Calibri" panose="020F0502020204030204" pitchFamily="34" charset="0"/>
              </a:rPr>
              <a:t> </a:t>
            </a:r>
            <a:r>
              <a:rPr lang="es-PR" sz="6400" dirty="0">
                <a:latin typeface="Calibri" panose="020F0502020204030204" pitchFamily="34" charset="0"/>
                <a:cs typeface="Calibri" panose="020F0502020204030204" pitchFamily="34" charset="0"/>
              </a:rPr>
              <a:t>se pueda determinar el progreso de los participantes. Además, esta herramienta es el criterio para determinar la salida de los participantes del Programa, debido a que ya no necesita los servicios por ser proficiente en español. Se recomienda que la Prueba Anual sea similar o igual a la de Cernimiento de forma tal que se pueda medir el progreso de los participantes.</a:t>
            </a:r>
          </a:p>
          <a:p>
            <a:pPr marL="0" indent="0">
              <a:lnSpc>
                <a:spcPct val="120000"/>
              </a:lnSpc>
              <a:spcBef>
                <a:spcPts val="0"/>
              </a:spcBef>
              <a:buNone/>
            </a:pPr>
            <a:endParaRPr lang="en-US" sz="6400" dirty="0">
              <a:latin typeface="Calibri" panose="020F0502020204030204" pitchFamily="34" charset="0"/>
              <a:cs typeface="Calibri" panose="020F0502020204030204" pitchFamily="34" charset="0"/>
            </a:endParaRPr>
          </a:p>
          <a:p>
            <a:pPr marL="0" indent="0">
              <a:lnSpc>
                <a:spcPct val="120000"/>
              </a:lnSpc>
              <a:spcBef>
                <a:spcPts val="0"/>
              </a:spcBef>
              <a:buNone/>
            </a:pPr>
            <a:r>
              <a:rPr lang="es-PR" sz="6400" b="1" i="1" dirty="0">
                <a:latin typeface="Calibri" panose="020F0502020204030204" pitchFamily="34" charset="0"/>
                <a:cs typeface="Calibri" panose="020F0502020204030204" pitchFamily="34" charset="0"/>
              </a:rPr>
              <a:t>Establecer los criterios de salida del Programa, incluyendo el seguimiento durante 4 años consecutivos</a:t>
            </a:r>
            <a:endParaRPr lang="en-US" sz="6400" dirty="0">
              <a:latin typeface="Calibri" panose="020F0502020204030204" pitchFamily="34" charset="0"/>
              <a:cs typeface="Calibri" panose="020F0502020204030204" pitchFamily="34" charset="0"/>
            </a:endParaRPr>
          </a:p>
          <a:p>
            <a:pPr marL="0" indent="0">
              <a:lnSpc>
                <a:spcPct val="120000"/>
              </a:lnSpc>
              <a:spcBef>
                <a:spcPts val="0"/>
              </a:spcBef>
              <a:buNone/>
            </a:pPr>
            <a:r>
              <a:rPr lang="es-PR" sz="6400" dirty="0">
                <a:latin typeface="Calibri" panose="020F0502020204030204" pitchFamily="34" charset="0"/>
                <a:cs typeface="Calibri" panose="020F0502020204030204" pitchFamily="34" charset="0"/>
              </a:rPr>
              <a:t>La escuela debe establecer los criterios para determinar cuando el estudiante tiene el dominio del idioma y no requiere los servicios del Programa. Cabe señalar, una vez concluida la participación del estudiante en los servicios, se requiere ofrecer seguimiento durante 4 años adicionales para asegurar que los servicios fueron efectivos y que el estudiante obtiene logros y progresa al igual que sus pares. </a:t>
            </a:r>
            <a:endParaRPr lang="en-US" sz="6400" dirty="0">
              <a:latin typeface="Calibri" panose="020F0502020204030204" pitchFamily="34" charset="0"/>
              <a:cs typeface="Calibri" panose="020F0502020204030204" pitchFamily="34" charset="0"/>
            </a:endParaRPr>
          </a:p>
          <a:p>
            <a:endParaRPr lang="en-US" dirty="0"/>
          </a:p>
        </p:txBody>
      </p:sp>
      <p:sp>
        <p:nvSpPr>
          <p:cNvPr id="2" name="TextBox 1">
            <a:extLst>
              <a:ext uri="{FF2B5EF4-FFF2-40B4-BE49-F238E27FC236}">
                <a16:creationId xmlns:a16="http://schemas.microsoft.com/office/drawing/2014/main" id="{89603E9E-EEC6-26A7-F209-4F16BA7A2623}"/>
              </a:ext>
            </a:extLst>
          </p:cNvPr>
          <p:cNvSpPr txBox="1"/>
          <p:nvPr/>
        </p:nvSpPr>
        <p:spPr>
          <a:xfrm>
            <a:off x="1042219" y="4483509"/>
            <a:ext cx="285136" cy="369332"/>
          </a:xfrm>
          <a:prstGeom prst="rect">
            <a:avLst/>
          </a:prstGeom>
          <a:noFill/>
        </p:spPr>
        <p:txBody>
          <a:bodyPr wrap="square" rtlCol="0">
            <a:spAutoFit/>
          </a:bodyPr>
          <a:lstStyle/>
          <a:p>
            <a:r>
              <a:rPr lang="es-PR" dirty="0"/>
              <a:t>5</a:t>
            </a:r>
          </a:p>
        </p:txBody>
      </p:sp>
    </p:spTree>
    <p:extLst>
      <p:ext uri="{BB962C8B-B14F-4D97-AF65-F5344CB8AC3E}">
        <p14:creationId xmlns:p14="http://schemas.microsoft.com/office/powerpoint/2010/main" val="1872781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235" y="562975"/>
            <a:ext cx="8472314" cy="1139869"/>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algn="ctr"/>
            <a:r>
              <a:rPr lang="es-PR" sz="2800" b="1" i="1" dirty="0"/>
              <a:t>Resumen del Modelo recomendado del Proceso a seguir</a:t>
            </a:r>
            <a:endParaRPr lang="en-US"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66537018"/>
              </p:ext>
            </p:extLst>
          </p:nvPr>
        </p:nvGraphicFramePr>
        <p:xfrm>
          <a:off x="457200" y="2272553"/>
          <a:ext cx="11040035" cy="3953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A5DDC5B9-2BA4-E1D2-9FEE-470E258FA104}"/>
              </a:ext>
            </a:extLst>
          </p:cNvPr>
          <p:cNvSpPr txBox="1"/>
          <p:nvPr/>
        </p:nvSpPr>
        <p:spPr>
          <a:xfrm>
            <a:off x="1061884" y="763803"/>
            <a:ext cx="481781" cy="369332"/>
          </a:xfrm>
          <a:prstGeom prst="rect">
            <a:avLst/>
          </a:prstGeom>
          <a:noFill/>
        </p:spPr>
        <p:txBody>
          <a:bodyPr wrap="square" rtlCol="0">
            <a:spAutoFit/>
          </a:bodyPr>
          <a:lstStyle/>
          <a:p>
            <a:r>
              <a:rPr lang="es-PR" dirty="0"/>
              <a:t>6</a:t>
            </a:r>
          </a:p>
        </p:txBody>
      </p:sp>
    </p:spTree>
    <p:extLst>
      <p:ext uri="{BB962C8B-B14F-4D97-AF65-F5344CB8AC3E}">
        <p14:creationId xmlns:p14="http://schemas.microsoft.com/office/powerpoint/2010/main" val="627860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9883" y="306999"/>
            <a:ext cx="6147002" cy="935876"/>
          </a:xfrm>
        </p:spPr>
        <p:txBody>
          <a:bodyPr>
            <a:normAutofit fontScale="90000"/>
          </a:bodyPr>
          <a:lstStyle/>
          <a:p>
            <a:pPr algn="ctr"/>
            <a:r>
              <a:rPr lang="es-PR" sz="25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CÓMO IDENTIFICAR UN ESTUDIANTE </a:t>
            </a:r>
            <a:r>
              <a:rPr lang="es-PR" sz="2500" b="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CANDIDATO </a:t>
            </a:r>
            <a:r>
              <a:rPr lang="es-PR" sz="25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PARA PARTICIPAR DEL PROGRAMA</a:t>
            </a:r>
          </a:p>
        </p:txBody>
      </p:sp>
      <p:sp>
        <p:nvSpPr>
          <p:cNvPr id="3" name="Content Placeholder 2"/>
          <p:cNvSpPr>
            <a:spLocks noGrp="1"/>
          </p:cNvSpPr>
          <p:nvPr>
            <p:ph idx="1"/>
          </p:nvPr>
        </p:nvSpPr>
        <p:spPr>
          <a:xfrm>
            <a:off x="204228" y="1446136"/>
            <a:ext cx="11587162" cy="5420998"/>
          </a:xfrm>
        </p:spPr>
        <p:txBody>
          <a:bodyPr>
            <a:normAutofit/>
          </a:bodyPr>
          <a:lstStyle/>
          <a:p>
            <a:pPr algn="just"/>
            <a:r>
              <a:rPr lang="es-PR" b="1" u="sng"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Aprendices de Español </a:t>
            </a:r>
            <a:r>
              <a:rPr lang="es-PR"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como segundo idioma son aquellos estudiantes que:</a:t>
            </a:r>
          </a:p>
          <a:p>
            <a:pPr marL="685800" lvl="1" algn="just">
              <a:buClr>
                <a:schemeClr val="accent6"/>
              </a:buClr>
              <a:buFont typeface="Wingdings" panose="05000000000000000000" pitchFamily="2" charset="2"/>
              <a:buChar char="§"/>
            </a:pPr>
            <a:r>
              <a:rPr lang="es-PR" dirty="0">
                <a:latin typeface="Calibri" panose="020F0502020204030204" pitchFamily="34" charset="0"/>
                <a:cs typeface="Calibri" panose="020F0502020204030204" pitchFamily="34" charset="0"/>
              </a:rPr>
              <a:t>Tienen entre 3 a 18 años, que presenten una o más de las siguientes características:</a:t>
            </a:r>
          </a:p>
          <a:p>
            <a:pPr marL="685800" lvl="1" algn="just">
              <a:buClr>
                <a:schemeClr val="accent6"/>
              </a:buClr>
              <a:buFont typeface="Wingdings" panose="05000000000000000000" pitchFamily="2" charset="2"/>
              <a:buChar char="§"/>
            </a:pPr>
            <a:r>
              <a:rPr lang="es-PR" dirty="0">
                <a:latin typeface="Calibri" panose="020F0502020204030204" pitchFamily="34" charset="0"/>
                <a:cs typeface="Calibri" panose="020F0502020204030204" pitchFamily="34" charset="0"/>
              </a:rPr>
              <a:t>Su idioma principal no es español y reflejan dificultades para </a:t>
            </a:r>
            <a:r>
              <a:rPr lang="es-PR"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comprender, hablar, leer o escribir </a:t>
            </a:r>
            <a:r>
              <a:rPr lang="es-PR" dirty="0">
                <a:latin typeface="Calibri" panose="020F0502020204030204" pitchFamily="34" charset="0"/>
                <a:cs typeface="Calibri" panose="020F0502020204030204" pitchFamily="34" charset="0"/>
              </a:rPr>
              <a:t>en el idioma español.</a:t>
            </a:r>
          </a:p>
          <a:p>
            <a:pPr lvl="2" algn="just">
              <a:buClr>
                <a:schemeClr val="accent6">
                  <a:lumMod val="60000"/>
                  <a:lumOff val="40000"/>
                </a:schemeClr>
              </a:buClr>
              <a:buFont typeface="Wingdings" panose="05000000000000000000" pitchFamily="2" charset="2"/>
              <a:buChar char="q"/>
            </a:pPr>
            <a:r>
              <a:rPr lang="es-PR" dirty="0">
                <a:latin typeface="Calibri" panose="020F0502020204030204" pitchFamily="34" charset="0"/>
                <a:cs typeface="Calibri" panose="020F0502020204030204" pitchFamily="34" charset="0"/>
              </a:rPr>
              <a:t>Nació fuera de PR, donde el idioma de instrucción NO es el español.</a:t>
            </a:r>
          </a:p>
          <a:p>
            <a:pPr lvl="2" algn="just">
              <a:buClr>
                <a:schemeClr val="accent6">
                  <a:lumMod val="60000"/>
                  <a:lumOff val="40000"/>
                </a:schemeClr>
              </a:buClr>
              <a:buFont typeface="Wingdings" panose="05000000000000000000" pitchFamily="2" charset="2"/>
              <a:buChar char="q"/>
            </a:pPr>
            <a:r>
              <a:rPr lang="es-PR" dirty="0">
                <a:latin typeface="Calibri" panose="020F0502020204030204" pitchFamily="34" charset="0"/>
                <a:cs typeface="Calibri" panose="020F0502020204030204" pitchFamily="34" charset="0"/>
              </a:rPr>
              <a:t>Nació en PR, pero educado fuera de PR donde el idioma de instrucción NO es el español).</a:t>
            </a:r>
          </a:p>
          <a:p>
            <a:pPr lvl="1" algn="just">
              <a:buClr>
                <a:schemeClr val="accent6"/>
              </a:buClr>
              <a:buFont typeface="Wingdings" panose="05000000000000000000" pitchFamily="2" charset="2"/>
              <a:buChar char="§"/>
            </a:pPr>
            <a:r>
              <a:rPr lang="es-PR" dirty="0">
                <a:latin typeface="Calibri" panose="020F0502020204030204" pitchFamily="34" charset="0"/>
                <a:cs typeface="Calibri" panose="020F0502020204030204" pitchFamily="34" charset="0"/>
              </a:rPr>
              <a:t>Nunca ha asistido a la escuela.</a:t>
            </a:r>
          </a:p>
          <a:p>
            <a:pPr marL="685800" lvl="1" algn="just">
              <a:buClr>
                <a:schemeClr val="accent6"/>
              </a:buClr>
              <a:buFont typeface="Wingdings" panose="05000000000000000000" pitchFamily="2" charset="2"/>
              <a:buChar char="§"/>
            </a:pPr>
            <a:r>
              <a:rPr lang="es-PR" dirty="0">
                <a:latin typeface="Calibri" panose="020F0502020204030204" pitchFamily="34" charset="0"/>
                <a:cs typeface="Calibri" panose="020F0502020204030204" pitchFamily="34" charset="0"/>
              </a:rPr>
              <a:t>Fue escolarizado en otro idioma.</a:t>
            </a:r>
          </a:p>
          <a:p>
            <a:pPr marL="685800" lvl="1" algn="just">
              <a:buClr>
                <a:schemeClr val="accent6"/>
              </a:buClr>
              <a:buFont typeface="Wingdings" panose="05000000000000000000" pitchFamily="2" charset="2"/>
              <a:buChar char="§"/>
            </a:pPr>
            <a:r>
              <a:rPr lang="es-PR" dirty="0">
                <a:latin typeface="Calibri" panose="020F0502020204030204" pitchFamily="34" charset="0"/>
                <a:cs typeface="Calibri" panose="020F0502020204030204" pitchFamily="34" charset="0"/>
              </a:rPr>
              <a:t>Nació y ha sido escolarizado en PR, pero no domina el idioma español.</a:t>
            </a:r>
          </a:p>
          <a:p>
            <a:pPr marL="685800" lvl="1" algn="just">
              <a:buClr>
                <a:schemeClr val="accent6"/>
              </a:buClr>
              <a:buFont typeface="Wingdings" panose="05000000000000000000" pitchFamily="2" charset="2"/>
              <a:buChar char="§"/>
            </a:pPr>
            <a:r>
              <a:rPr lang="es-PR" dirty="0">
                <a:latin typeface="Calibri" panose="020F0502020204030204" pitchFamily="34" charset="0"/>
                <a:cs typeface="Calibri" panose="020F0502020204030204" pitchFamily="34" charset="0"/>
              </a:rPr>
              <a:t>Proviene de un hogar donde predomina el uso de un idioma que no es español. </a:t>
            </a:r>
          </a:p>
          <a:p>
            <a:pPr marL="685800" lvl="1" algn="just">
              <a:buClr>
                <a:schemeClr val="accent6"/>
              </a:buClr>
              <a:buFont typeface="Wingdings" panose="05000000000000000000" pitchFamily="2" charset="2"/>
              <a:buChar char="§"/>
            </a:pPr>
            <a:r>
              <a:rPr lang="es-PR" dirty="0">
                <a:latin typeface="Calibri" panose="020F0502020204030204" pitchFamily="34" charset="0"/>
                <a:cs typeface="Calibri" panose="020F0502020204030204" pitchFamily="34" charset="0"/>
              </a:rPr>
              <a:t>Es un indio americano o nativo de Alaska. </a:t>
            </a:r>
          </a:p>
          <a:p>
            <a:pPr marL="0" indent="0" algn="ctr">
              <a:buNone/>
            </a:pPr>
            <a:r>
              <a:rPr lang="es-PR" b="1" i="1" dirty="0">
                <a:solidFill>
                  <a:srgbClr val="7030A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Estos criterios aplican a estudiantes de educación especial que también son AE, en este caso los servicios se pueden extender hasta los 21 años.</a:t>
            </a:r>
          </a:p>
          <a:p>
            <a:pPr marL="0" indent="0">
              <a:buNone/>
            </a:pPr>
            <a:endParaRPr lang="en-US" dirty="0"/>
          </a:p>
        </p:txBody>
      </p:sp>
      <p:sp>
        <p:nvSpPr>
          <p:cNvPr id="6" name="Slide Number Placeholder 5"/>
          <p:cNvSpPr>
            <a:spLocks noGrp="1"/>
          </p:cNvSpPr>
          <p:nvPr>
            <p:ph type="sldNum" sz="quarter" idx="12"/>
          </p:nvPr>
        </p:nvSpPr>
        <p:spPr/>
        <p:txBody>
          <a:bodyPr/>
          <a:lstStyle/>
          <a:p>
            <a:r>
              <a:rPr lang="en-US" dirty="0"/>
              <a:t>7</a:t>
            </a:r>
          </a:p>
        </p:txBody>
      </p:sp>
    </p:spTree>
    <p:extLst>
      <p:ext uri="{BB962C8B-B14F-4D97-AF65-F5344CB8AC3E}">
        <p14:creationId xmlns:p14="http://schemas.microsoft.com/office/powerpoint/2010/main" val="1224997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4871" y="481985"/>
            <a:ext cx="8192111" cy="491409"/>
          </a:xfrm>
        </p:spPr>
        <p:txBody>
          <a:bodyPr>
            <a:normAutofit/>
          </a:bodyPr>
          <a:lstStyle/>
          <a:p>
            <a:r>
              <a:rPr lang="es-PR" sz="24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PROCESO PARA LA IDENTIFICACIÓN DEL PARTICIPANTE AE</a:t>
            </a:r>
          </a:p>
        </p:txBody>
      </p:sp>
      <p:sp>
        <p:nvSpPr>
          <p:cNvPr id="3" name="Content Placeholder 2"/>
          <p:cNvSpPr>
            <a:spLocks noGrp="1"/>
          </p:cNvSpPr>
          <p:nvPr>
            <p:ph idx="1"/>
          </p:nvPr>
        </p:nvSpPr>
        <p:spPr>
          <a:xfrm>
            <a:off x="685799" y="1268361"/>
            <a:ext cx="11268635" cy="5441721"/>
          </a:xfrm>
        </p:spPr>
        <p:txBody>
          <a:bodyPr>
            <a:normAutofit/>
          </a:bodyPr>
          <a:lstStyle/>
          <a:p>
            <a:pPr marL="0" indent="0" algn="just">
              <a:lnSpc>
                <a:spcPct val="110000"/>
              </a:lnSpc>
              <a:spcBef>
                <a:spcPts val="0"/>
              </a:spcBef>
              <a:buClr>
                <a:schemeClr val="accent4">
                  <a:lumMod val="75000"/>
                </a:schemeClr>
              </a:buClr>
              <a:buNone/>
            </a:pPr>
            <a:r>
              <a:rPr lang="es-ES" dirty="0">
                <a:latin typeface="Calibri" panose="020F0502020204030204" pitchFamily="34" charset="0"/>
                <a:cs typeface="Calibri" panose="020F0502020204030204" pitchFamily="34" charset="0"/>
              </a:rPr>
              <a:t>Se requiere que la escuela cuente con un proceso para la identificación de los participantes del Programa. Entre las diversas alternativas existentes pueden considerar las que se detallan a continuación, las cuales son consideradas entre las mejores prácticas para estos procesos, entre otras:</a:t>
            </a:r>
          </a:p>
          <a:p>
            <a:pPr marL="0" indent="0" algn="just">
              <a:lnSpc>
                <a:spcPct val="110000"/>
              </a:lnSpc>
              <a:spcBef>
                <a:spcPts val="0"/>
              </a:spcBef>
              <a:buClr>
                <a:schemeClr val="accent4">
                  <a:lumMod val="75000"/>
                </a:schemeClr>
              </a:buClr>
              <a:buNone/>
            </a:pPr>
            <a:endParaRPr lang="es-ES" dirty="0">
              <a:latin typeface="Calibri" panose="020F0502020204030204" pitchFamily="34" charset="0"/>
              <a:cs typeface="Calibri" panose="020F0502020204030204" pitchFamily="34" charset="0"/>
            </a:endParaRPr>
          </a:p>
          <a:p>
            <a:pPr marL="230188" indent="-230188" algn="just">
              <a:lnSpc>
                <a:spcPct val="110000"/>
              </a:lnSpc>
              <a:spcBef>
                <a:spcPts val="0"/>
              </a:spcBef>
              <a:buClr>
                <a:schemeClr val="accent4">
                  <a:lumMod val="75000"/>
                </a:schemeClr>
              </a:buClr>
              <a:buFont typeface="Wingdings" panose="05000000000000000000" pitchFamily="2" charset="2"/>
              <a:buChar char="ü"/>
            </a:pPr>
            <a:r>
              <a:rPr lang="es-ES" i="1" dirty="0">
                <a:latin typeface="Calibri" panose="020F0502020204030204" pitchFamily="34" charset="0"/>
                <a:cs typeface="Calibri" panose="020F0502020204030204" pitchFamily="34" charset="0"/>
              </a:rPr>
              <a:t>Prueba diagnóstica de </a:t>
            </a:r>
            <a:r>
              <a:rPr lang="es-PR" i="1" dirty="0">
                <a:latin typeface="Calibri" panose="020F0502020204030204" pitchFamily="34" charset="0"/>
                <a:cs typeface="Calibri" panose="020F0502020204030204" pitchFamily="34" charset="0"/>
              </a:rPr>
              <a:t>proficiencia</a:t>
            </a:r>
            <a:r>
              <a:rPr lang="es-ES" i="1" dirty="0">
                <a:latin typeface="Calibri" panose="020F0502020204030204" pitchFamily="34" charset="0"/>
                <a:cs typeface="Calibri" panose="020F0502020204030204" pitchFamily="34" charset="0"/>
              </a:rPr>
              <a:t> lingüística que mida las cuatro artes del lenguaje, para el proceso de cernimiento y para determinar los logros obtenidos al concluir el año escolar (Anual). </a:t>
            </a:r>
          </a:p>
          <a:p>
            <a:pPr marL="230188" indent="-230188" algn="just">
              <a:lnSpc>
                <a:spcPct val="110000"/>
              </a:lnSpc>
              <a:spcBef>
                <a:spcPts val="0"/>
              </a:spcBef>
              <a:buClr>
                <a:schemeClr val="accent4">
                  <a:lumMod val="75000"/>
                </a:schemeClr>
              </a:buClr>
              <a:buFont typeface="Wingdings" panose="05000000000000000000" pitchFamily="2" charset="2"/>
              <a:buChar char="ü"/>
            </a:pPr>
            <a:r>
              <a:rPr lang="es-ES" i="1" dirty="0">
                <a:latin typeface="Calibri" panose="020F0502020204030204" pitchFamily="34" charset="0"/>
                <a:cs typeface="Calibri" panose="020F0502020204030204" pitchFamily="34" charset="0"/>
              </a:rPr>
              <a:t>Entrevista con el padre, madre o tutor legal, sobre el idioma principal del estudiante en el hogar</a:t>
            </a:r>
            <a:endParaRPr lang="es-PR" i="1" dirty="0">
              <a:latin typeface="Calibri" panose="020F0502020204030204" pitchFamily="34" charset="0"/>
              <a:cs typeface="Calibri" panose="020F0502020204030204" pitchFamily="34" charset="0"/>
            </a:endParaRPr>
          </a:p>
          <a:p>
            <a:pPr marL="0" indent="0" algn="just">
              <a:lnSpc>
                <a:spcPct val="110000"/>
              </a:lnSpc>
              <a:spcBef>
                <a:spcPts val="0"/>
              </a:spcBef>
              <a:buClr>
                <a:schemeClr val="accent4">
                  <a:lumMod val="75000"/>
                </a:schemeClr>
              </a:buClr>
              <a:buFont typeface="Wingdings" panose="05000000000000000000" pitchFamily="2" charset="2"/>
              <a:buChar char="ü"/>
            </a:pPr>
            <a:r>
              <a:rPr lang="es-ES" i="1" dirty="0">
                <a:latin typeface="Calibri" panose="020F0502020204030204" pitchFamily="34" charset="0"/>
                <a:cs typeface="Calibri" panose="020F0502020204030204" pitchFamily="34" charset="0"/>
              </a:rPr>
              <a:t>Entrevista con el estudiante sobre su idioma de dominio principal </a:t>
            </a:r>
            <a:endParaRPr lang="es-PR" i="1" dirty="0">
              <a:latin typeface="Calibri" panose="020F0502020204030204" pitchFamily="34" charset="0"/>
              <a:cs typeface="Calibri" panose="020F0502020204030204" pitchFamily="34" charset="0"/>
            </a:endParaRPr>
          </a:p>
          <a:p>
            <a:pPr marL="0" indent="0" algn="just">
              <a:lnSpc>
                <a:spcPct val="110000"/>
              </a:lnSpc>
              <a:spcBef>
                <a:spcPts val="0"/>
              </a:spcBef>
              <a:buClr>
                <a:schemeClr val="accent4">
                  <a:lumMod val="75000"/>
                </a:schemeClr>
              </a:buClr>
              <a:buFont typeface="Wingdings" panose="05000000000000000000" pitchFamily="2" charset="2"/>
              <a:buChar char="ü"/>
            </a:pPr>
            <a:r>
              <a:rPr lang="es-ES" i="1" dirty="0">
                <a:latin typeface="Calibri" panose="020F0502020204030204" pitchFamily="34" charset="0"/>
                <a:cs typeface="Calibri" panose="020F0502020204030204" pitchFamily="34" charset="0"/>
              </a:rPr>
              <a:t>Referido de un maestro o personal de la escuela</a:t>
            </a:r>
            <a:endParaRPr lang="es-PR" i="1" dirty="0">
              <a:latin typeface="Calibri" panose="020F0502020204030204" pitchFamily="34" charset="0"/>
              <a:cs typeface="Calibri" panose="020F0502020204030204" pitchFamily="34" charset="0"/>
            </a:endParaRPr>
          </a:p>
          <a:p>
            <a:pPr marL="0" indent="0" algn="just">
              <a:lnSpc>
                <a:spcPct val="110000"/>
              </a:lnSpc>
              <a:spcBef>
                <a:spcPts val="0"/>
              </a:spcBef>
              <a:buClr>
                <a:schemeClr val="accent4">
                  <a:lumMod val="75000"/>
                </a:schemeClr>
              </a:buClr>
              <a:buFont typeface="Wingdings" panose="05000000000000000000" pitchFamily="2" charset="2"/>
              <a:buChar char="ü"/>
            </a:pPr>
            <a:r>
              <a:rPr lang="es-ES" i="1" dirty="0">
                <a:latin typeface="Calibri" panose="020F0502020204030204" pitchFamily="34" charset="0"/>
                <a:cs typeface="Calibri" panose="020F0502020204030204" pitchFamily="34" charset="0"/>
              </a:rPr>
              <a:t>Encuesta sobre el idioma principal del estudiante </a:t>
            </a:r>
          </a:p>
          <a:p>
            <a:pPr marL="0" indent="0" algn="just">
              <a:lnSpc>
                <a:spcPct val="110000"/>
              </a:lnSpc>
              <a:spcBef>
                <a:spcPts val="0"/>
              </a:spcBef>
              <a:buClr>
                <a:schemeClr val="accent4">
                  <a:lumMod val="75000"/>
                </a:schemeClr>
              </a:buClr>
              <a:buNone/>
            </a:pPr>
            <a:endParaRPr lang="es-ES" i="1" dirty="0">
              <a:latin typeface="Calibri" panose="020F0502020204030204" pitchFamily="34" charset="0"/>
              <a:cs typeface="Calibri" panose="020F0502020204030204" pitchFamily="34" charset="0"/>
            </a:endParaRPr>
          </a:p>
          <a:p>
            <a:pPr marL="0" indent="0" algn="just">
              <a:lnSpc>
                <a:spcPct val="110000"/>
              </a:lnSpc>
              <a:spcBef>
                <a:spcPts val="0"/>
              </a:spcBef>
              <a:buClr>
                <a:schemeClr val="accent4">
                  <a:lumMod val="75000"/>
                </a:schemeClr>
              </a:buClr>
              <a:buNone/>
            </a:pPr>
            <a:r>
              <a:rPr lang="es-ES" i="1" dirty="0">
                <a:latin typeface="Calibri" panose="020F0502020204030204" pitchFamily="34" charset="0"/>
                <a:cs typeface="Calibri" panose="020F0502020204030204" pitchFamily="34" charset="0"/>
              </a:rPr>
              <a:t>Sin embargo, se recomienda que se administre una prueba diagnóstica a cada candidato donde se mida el nivel de dominio de las 4 artes del lenguaje: </a:t>
            </a:r>
            <a:r>
              <a:rPr lang="es-ES" b="1" i="1" dirty="0">
                <a:latin typeface="Calibri" panose="020F0502020204030204" pitchFamily="34" charset="0"/>
                <a:cs typeface="Calibri" panose="020F0502020204030204" pitchFamily="34" charset="0"/>
              </a:rPr>
              <a:t>leer, hablar, escribir y comprender el idioma</a:t>
            </a:r>
            <a:r>
              <a:rPr lang="es-ES" i="1" dirty="0">
                <a:latin typeface="Calibri" panose="020F0502020204030204" pitchFamily="34" charset="0"/>
                <a:cs typeface="Calibri" panose="020F0502020204030204" pitchFamily="34" charset="0"/>
              </a:rPr>
              <a:t>. Aquellos estudiantes que no demuestren proficiencia serán los participantes del Programa. </a:t>
            </a:r>
          </a:p>
          <a:p>
            <a:pPr marL="0" indent="0" algn="just">
              <a:lnSpc>
                <a:spcPct val="110000"/>
              </a:lnSpc>
              <a:spcBef>
                <a:spcPts val="0"/>
              </a:spcBef>
              <a:buClr>
                <a:schemeClr val="accent4">
                  <a:lumMod val="75000"/>
                </a:schemeClr>
              </a:buClr>
              <a:buNone/>
            </a:pPr>
            <a:endParaRPr lang="es-ES" i="1" dirty="0">
              <a:latin typeface="Calibri" panose="020F0502020204030204" pitchFamily="34" charset="0"/>
              <a:cs typeface="Calibri" panose="020F0502020204030204" pitchFamily="34" charset="0"/>
            </a:endParaRPr>
          </a:p>
          <a:p>
            <a:pPr marL="0" indent="0" algn="just">
              <a:lnSpc>
                <a:spcPct val="110000"/>
              </a:lnSpc>
              <a:spcBef>
                <a:spcPts val="0"/>
              </a:spcBef>
              <a:buClr>
                <a:schemeClr val="accent4">
                  <a:lumMod val="75000"/>
                </a:schemeClr>
              </a:buClr>
              <a:buNone/>
            </a:pPr>
            <a:r>
              <a:rPr lang="es-ES" i="1" dirty="0">
                <a:latin typeface="Calibri" panose="020F0502020204030204" pitchFamily="34" charset="0"/>
                <a:cs typeface="Calibri" panose="020F0502020204030204" pitchFamily="34" charset="0"/>
              </a:rPr>
              <a:t>Al concluir el curso escolar, se les debe administrar la misma prueba para determinar los logros y si pueden salir del Programa o si continúan siendo participantes, para el próximo curso escolar. </a:t>
            </a:r>
            <a:endParaRPr lang="es-PR" i="1" dirty="0">
              <a:latin typeface="Calibri" panose="020F0502020204030204" pitchFamily="34" charset="0"/>
              <a:cs typeface="Calibri" panose="020F0502020204030204" pitchFamily="34" charset="0"/>
            </a:endParaRPr>
          </a:p>
        </p:txBody>
      </p:sp>
      <p:sp>
        <p:nvSpPr>
          <p:cNvPr id="6" name="Slide Number Placeholder 5"/>
          <p:cNvSpPr>
            <a:spLocks noGrp="1"/>
          </p:cNvSpPr>
          <p:nvPr>
            <p:ph type="sldNum" sz="quarter" idx="12"/>
          </p:nvPr>
        </p:nvSpPr>
        <p:spPr/>
        <p:txBody>
          <a:bodyPr/>
          <a:lstStyle/>
          <a:p>
            <a:r>
              <a:rPr lang="en-US" dirty="0"/>
              <a:t>8</a:t>
            </a:r>
          </a:p>
        </p:txBody>
      </p:sp>
    </p:spTree>
    <p:extLst>
      <p:ext uri="{BB962C8B-B14F-4D97-AF65-F5344CB8AC3E}">
        <p14:creationId xmlns:p14="http://schemas.microsoft.com/office/powerpoint/2010/main" val="196196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63B387-FC35-4841-B235-06FE481D3310}"/>
              </a:ext>
            </a:extLst>
          </p:cNvPr>
          <p:cNvSpPr>
            <a:spLocks noGrp="1"/>
          </p:cNvSpPr>
          <p:nvPr>
            <p:ph idx="1"/>
          </p:nvPr>
        </p:nvSpPr>
        <p:spPr>
          <a:xfrm>
            <a:off x="406400" y="1754909"/>
            <a:ext cx="11509375" cy="4974505"/>
          </a:xfrm>
        </p:spPr>
        <p:txBody>
          <a:bodyPr>
            <a:normAutofit/>
          </a:bodyPr>
          <a:lstStyle/>
          <a:p>
            <a:pPr marL="230188" indent="-230188" algn="just">
              <a:lnSpc>
                <a:spcPct val="100000"/>
              </a:lnSpc>
              <a:spcBef>
                <a:spcPts val="0"/>
              </a:spcBef>
            </a:pPr>
            <a:r>
              <a:rPr lang="es-ES" sz="2400" dirty="0">
                <a:latin typeface="Calibri" panose="020F0502020204030204" pitchFamily="34" charset="0"/>
                <a:cs typeface="Calibri" panose="020F0502020204030204" pitchFamily="34" charset="0"/>
              </a:rPr>
              <a:t>Le escuela privada puede crear y administrar una prueba del idioma utilizando sus funcionarios y/o maestros. </a:t>
            </a:r>
          </a:p>
          <a:p>
            <a:pPr marL="230188" indent="-230188" algn="just">
              <a:lnSpc>
                <a:spcPct val="100000"/>
              </a:lnSpc>
              <a:spcBef>
                <a:spcPts val="0"/>
              </a:spcBef>
            </a:pPr>
            <a:r>
              <a:rPr lang="es-ES" sz="2400" dirty="0">
                <a:latin typeface="Calibri" panose="020F0502020204030204" pitchFamily="34" charset="0"/>
                <a:cs typeface="Calibri" panose="020F0502020204030204" pitchFamily="34" charset="0"/>
              </a:rPr>
              <a:t>Se pueden utilizar los fondos del Programa para coordinar la administración de la prueba a través del proveedor contratado por el DEPR , conforme procesos de RFP, para estos propósitos.</a:t>
            </a:r>
          </a:p>
          <a:p>
            <a:pPr marL="230188" indent="-230188" algn="just">
              <a:lnSpc>
                <a:spcPct val="100000"/>
              </a:lnSpc>
              <a:spcBef>
                <a:spcPts val="0"/>
              </a:spcBef>
            </a:pPr>
            <a:r>
              <a:rPr lang="es-ES" sz="2400" dirty="0">
                <a:latin typeface="Calibri" panose="020F0502020204030204" pitchFamily="34" charset="0"/>
                <a:cs typeface="Calibri" panose="020F0502020204030204" pitchFamily="34" charset="0"/>
              </a:rPr>
              <a:t>El DEPR es responsable de garantizar que los estudiantes de escuelas privadas estén identificados apropiadamente, por ende, se solicitará una </a:t>
            </a:r>
            <a:r>
              <a:rPr lang="es-ES" sz="2400" b="1" dirty="0">
                <a:latin typeface="Calibri" panose="020F0502020204030204" pitchFamily="34" charset="0"/>
                <a:cs typeface="Calibri" panose="020F0502020204030204" pitchFamily="34" charset="0"/>
              </a:rPr>
              <a:t>certificación</a:t>
            </a:r>
            <a:r>
              <a:rPr lang="es-ES" sz="2400" dirty="0">
                <a:latin typeface="Calibri" panose="020F0502020204030204" pitchFamily="34" charset="0"/>
                <a:cs typeface="Calibri" panose="020F0502020204030204" pitchFamily="34" charset="0"/>
              </a:rPr>
              <a:t> oficial donde se indique el proceso llevado a cabo y la lista de los participantes.  </a:t>
            </a:r>
          </a:p>
          <a:p>
            <a:pPr marL="230188" indent="-230188" algn="just">
              <a:lnSpc>
                <a:spcPct val="100000"/>
              </a:lnSpc>
              <a:spcBef>
                <a:spcPts val="0"/>
              </a:spcBef>
            </a:pPr>
            <a:r>
              <a:rPr lang="es-ES" sz="2400" dirty="0">
                <a:latin typeface="Calibri" panose="020F0502020204030204" pitchFamily="34" charset="0"/>
                <a:cs typeface="Calibri" panose="020F0502020204030204" pitchFamily="34" charset="0"/>
              </a:rPr>
              <a:t>En cualquier caso, se debe reportar al DEPR qué niños han sido identificados como AE, utilizando el formulario de Certificación diseñado para estos efectos. </a:t>
            </a:r>
          </a:p>
          <a:p>
            <a:pPr marL="230188" indent="-230188" algn="just">
              <a:lnSpc>
                <a:spcPct val="100000"/>
              </a:lnSpc>
              <a:spcBef>
                <a:spcPts val="0"/>
              </a:spcBef>
            </a:pPr>
            <a:r>
              <a:rPr lang="es-ES" sz="2400" dirty="0">
                <a:latin typeface="Calibri" panose="020F0502020204030204" pitchFamily="34" charset="0"/>
                <a:cs typeface="Calibri" panose="020F0502020204030204" pitchFamily="34" charset="0"/>
              </a:rPr>
              <a:t>El proceso de identificación de los participantes será objeto de evaluación por parte del Programa y de la Unidad de Monitoria.  </a:t>
            </a:r>
            <a:endParaRPr lang="en-US" sz="2400" dirty="0">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EE0446C8-2C40-4A03-93BD-B162FCF70E24}"/>
              </a:ext>
            </a:extLst>
          </p:cNvPr>
          <p:cNvSpPr/>
          <p:nvPr/>
        </p:nvSpPr>
        <p:spPr>
          <a:xfrm>
            <a:off x="2691967" y="651012"/>
            <a:ext cx="6808066" cy="692728"/>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230188" indent="-230188" algn="ctr">
              <a:lnSpc>
                <a:spcPct val="100000"/>
              </a:lnSpc>
              <a:spcBef>
                <a:spcPts val="0"/>
              </a:spcBef>
              <a:buNone/>
            </a:pPr>
            <a:r>
              <a:rPr lang="es-ES" sz="2400" b="1" dirty="0">
                <a:solidFill>
                  <a:schemeClr val="tx1"/>
                </a:solidFill>
                <a:latin typeface="Calibri" panose="020F0502020204030204" pitchFamily="34" charset="0"/>
                <a:cs typeface="Calibri" panose="020F0502020204030204" pitchFamily="34" charset="0"/>
              </a:rPr>
              <a:t>ASPECTOS RELACIONADOS A LA PRUEBA </a:t>
            </a:r>
          </a:p>
          <a:p>
            <a:pPr marL="230188" indent="-230188" algn="ctr">
              <a:lnSpc>
                <a:spcPct val="100000"/>
              </a:lnSpc>
              <a:spcBef>
                <a:spcPts val="0"/>
              </a:spcBef>
              <a:buNone/>
            </a:pPr>
            <a:r>
              <a:rPr lang="es-ES" sz="2400" b="1" dirty="0">
                <a:solidFill>
                  <a:schemeClr val="tx1"/>
                </a:solidFill>
                <a:latin typeface="Calibri" panose="020F0502020204030204" pitchFamily="34" charset="0"/>
                <a:cs typeface="Calibri" panose="020F0502020204030204" pitchFamily="34" charset="0"/>
              </a:rPr>
              <a:t>PARA MEDIR LA PROFICIENCIA LINGUISTICA </a:t>
            </a:r>
          </a:p>
        </p:txBody>
      </p:sp>
      <p:sp>
        <p:nvSpPr>
          <p:cNvPr id="4" name="TextBox 3">
            <a:extLst>
              <a:ext uri="{FF2B5EF4-FFF2-40B4-BE49-F238E27FC236}">
                <a16:creationId xmlns:a16="http://schemas.microsoft.com/office/drawing/2014/main" id="{84BD5DB7-9270-0F4B-5231-31427AD46A4E}"/>
              </a:ext>
            </a:extLst>
          </p:cNvPr>
          <p:cNvSpPr txBox="1"/>
          <p:nvPr/>
        </p:nvSpPr>
        <p:spPr>
          <a:xfrm>
            <a:off x="1130710" y="812710"/>
            <a:ext cx="275302" cy="369332"/>
          </a:xfrm>
          <a:prstGeom prst="rect">
            <a:avLst/>
          </a:prstGeom>
          <a:noFill/>
        </p:spPr>
        <p:txBody>
          <a:bodyPr wrap="square" rtlCol="0">
            <a:spAutoFit/>
          </a:bodyPr>
          <a:lstStyle/>
          <a:p>
            <a:r>
              <a:rPr lang="es-PR" dirty="0"/>
              <a:t>9</a:t>
            </a:r>
          </a:p>
        </p:txBody>
      </p:sp>
    </p:spTree>
    <p:extLst>
      <p:ext uri="{BB962C8B-B14F-4D97-AF65-F5344CB8AC3E}">
        <p14:creationId xmlns:p14="http://schemas.microsoft.com/office/powerpoint/2010/main" val="129078285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9079</TotalTime>
  <Words>2453</Words>
  <Application>Microsoft Office PowerPoint</Application>
  <PresentationFormat>Widescreen</PresentationFormat>
  <Paragraphs>176</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Wingdings</vt:lpstr>
      <vt:lpstr>Wingdings 3</vt:lpstr>
      <vt:lpstr>Wisp</vt:lpstr>
      <vt:lpstr>Programa Título III-A  Servicios Equitativos</vt:lpstr>
      <vt:lpstr>Propósitos del programa</vt:lpstr>
      <vt:lpstr>REQUISITOS DE LEY- Proceso de Consulta  para Ofrecer SERVICIOS EQUITATIVOS</vt:lpstr>
      <vt:lpstr>Modelo de Proceso a Seguir</vt:lpstr>
      <vt:lpstr>PowerPoint Presentation</vt:lpstr>
      <vt:lpstr>Resumen del Modelo recomendado del Proceso a seguir</vt:lpstr>
      <vt:lpstr>CÓMO IDENTIFICAR UN ESTUDIANTE CANDIDATO PARA PARTICIPAR DEL PROGRAMA</vt:lpstr>
      <vt:lpstr>PROCESO PARA LA IDENTIFICACIÓN DEL PARTICIPANTE AE</vt:lpstr>
      <vt:lpstr>PowerPoint Presentation</vt:lpstr>
      <vt:lpstr>IDENTIFICACIÓN DE LOS  PARTICIPANTES EN LA CONSULTA</vt:lpstr>
      <vt:lpstr>Validación de Participantes</vt:lpstr>
      <vt:lpstr>PowerPoint Presentation</vt:lpstr>
      <vt:lpstr>REQUISITOS DE LEY SERVICIOS EQUITATIVOS</vt:lpstr>
      <vt:lpstr>REQUISITOS DE LEY- SERVICIOS EQUITATIVOS</vt:lpstr>
      <vt:lpstr>EJEMPLOS DE SERVICIOS QUE PUEDE PROVEER EL PROGRAMA Y REQUISITOS</vt:lpstr>
      <vt:lpstr>EJEMPLOS DE SERVICIOS QUE PUEDE PROVEER EL PROGRAMA</vt:lpstr>
      <vt:lpstr>IMPORTANTE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Título iii-a servicios Equitativos</dc:title>
  <dc:creator>María del Carmen Martínez</dc:creator>
  <cp:lastModifiedBy>Ileana Cortes</cp:lastModifiedBy>
  <cp:revision>27</cp:revision>
  <cp:lastPrinted>2024-01-31T23:28:12Z</cp:lastPrinted>
  <dcterms:created xsi:type="dcterms:W3CDTF">2020-03-13T20:01:38Z</dcterms:created>
  <dcterms:modified xsi:type="dcterms:W3CDTF">2024-02-13T13:02:35Z</dcterms:modified>
</cp:coreProperties>
</file>