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71" r:id="rId3"/>
    <p:sldId id="380" r:id="rId4"/>
    <p:sldId id="372" r:id="rId5"/>
    <p:sldId id="381" r:id="rId6"/>
    <p:sldId id="373" r:id="rId7"/>
    <p:sldId id="257" r:id="rId8"/>
    <p:sldId id="364" r:id="rId9"/>
    <p:sldId id="383" r:id="rId10"/>
    <p:sldId id="384" r:id="rId11"/>
    <p:sldId id="370" r:id="rId12"/>
    <p:sldId id="375" r:id="rId13"/>
    <p:sldId id="376" r:id="rId14"/>
    <p:sldId id="377" r:id="rId15"/>
    <p:sldId id="378" r:id="rId16"/>
    <p:sldId id="379" r:id="rId17"/>
  </p:sldIdLst>
  <p:sldSz cx="12192000" cy="6858000"/>
  <p:notesSz cx="6858000" cy="9144000"/>
  <p:embeddedFontLst>
    <p:embeddedFont>
      <p:font typeface="Montserrat"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926"/>
    <a:srgbClr val="C83B80"/>
    <a:srgbClr val="09517B"/>
    <a:srgbClr val="03674A"/>
    <a:srgbClr val="0B8D9A"/>
    <a:srgbClr val="0955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p:restoredTop sz="94670"/>
  </p:normalViewPr>
  <p:slideViewPr>
    <p:cSldViewPr snapToGrid="0">
      <p:cViewPr varScale="1">
        <p:scale>
          <a:sx n="87" d="100"/>
          <a:sy n="87"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diagrams/_rels/data1.xml.rels><?xml version="1.0" encoding="UTF-8" standalone="yes"?>
<Relationships xmlns="http://schemas.openxmlformats.org/package/2006/relationships"><Relationship Id="rId1" Type="http://schemas.openxmlformats.org/officeDocument/2006/relationships/hyperlink" Target="mailto:Martinez_Ma@de.pr.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Martinez_Ma@de.pr.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8D699-D59F-4298-B717-5AD0AA1C4C50}"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PR"/>
        </a:p>
      </dgm:t>
    </dgm:pt>
    <dgm:pt modelId="{B0F755F9-E34F-4C52-A3FF-044F8C7AFACB}">
      <dgm:prSet phldrT="[Text]" custT="1"/>
      <dgm:spPr/>
      <dgm:t>
        <a:bodyPr/>
        <a:lstStyle/>
        <a:p>
          <a:r>
            <a:rPr lang="es-PR" sz="1200" b="1" noProof="0" dirty="0">
              <a:solidFill>
                <a:schemeClr val="tx1"/>
              </a:solidFill>
              <a:latin typeface="Montserrat" panose="00000500000000000000" pitchFamily="2" charset="0"/>
            </a:rPr>
            <a:t>La escuela radica la solicitud/querella, a través del  Correo Electrónico </a:t>
          </a:r>
          <a:r>
            <a:rPr lang="en-US" sz="1200" b="1" noProof="0" dirty="0">
              <a:solidFill>
                <a:schemeClr val="tx1"/>
              </a:solidFill>
              <a:latin typeface="Montserrat" panose="00000500000000000000" pitchFamily="2" charset="0"/>
            </a:rPr>
            <a:t>(Email) </a:t>
          </a:r>
          <a:r>
            <a:rPr lang="en-US" sz="1200" b="1" noProof="0" dirty="0">
              <a:solidFill>
                <a:srgbClr val="FF0000"/>
              </a:solidFill>
              <a:latin typeface="Montserrat" panose="00000500000000000000" pitchFamily="2" charset="0"/>
              <a:hlinkClick xmlns:r="http://schemas.openxmlformats.org/officeDocument/2006/relationships" r:id="rId1"/>
            </a:rPr>
            <a:t>Martinez_Ma@de.pr.gov</a:t>
          </a:r>
          <a:endParaRPr lang="en-US" sz="1200" b="1" noProof="0" dirty="0">
            <a:solidFill>
              <a:srgbClr val="FF0000"/>
            </a:solidFill>
            <a:latin typeface="Montserrat" panose="00000500000000000000" pitchFamily="2" charset="0"/>
          </a:endParaRPr>
        </a:p>
        <a:p>
          <a:endParaRPr lang="es-PR" sz="1200" b="1" dirty="0">
            <a:solidFill>
              <a:srgbClr val="FF0000"/>
            </a:solidFill>
            <a:latin typeface="Montserrat" panose="00000500000000000000" pitchFamily="2" charset="0"/>
          </a:endParaRPr>
        </a:p>
      </dgm:t>
    </dgm:pt>
    <dgm:pt modelId="{94C2EC88-97CF-4D7A-A360-6E56E81D348E}" type="parTrans" cxnId="{9841A39C-6C1D-4E84-B4FF-FF5AA208894D}">
      <dgm:prSet/>
      <dgm:spPr/>
      <dgm:t>
        <a:bodyPr/>
        <a:lstStyle/>
        <a:p>
          <a:endParaRPr lang="es-PR" sz="900">
            <a:solidFill>
              <a:schemeClr val="tx1"/>
            </a:solidFill>
            <a:latin typeface="Montserrat" panose="00000500000000000000" pitchFamily="2" charset="0"/>
          </a:endParaRPr>
        </a:p>
      </dgm:t>
    </dgm:pt>
    <dgm:pt modelId="{1CB2BE16-D798-4102-8DA2-468EBC3FCDF0}" type="sibTrans" cxnId="{9841A39C-6C1D-4E84-B4FF-FF5AA208894D}">
      <dgm:prSet custT="1"/>
      <dgm:spPr/>
      <dgm:t>
        <a:bodyPr/>
        <a:lstStyle/>
        <a:p>
          <a:endParaRPr lang="es-PR" sz="900">
            <a:solidFill>
              <a:schemeClr val="tx1"/>
            </a:solidFill>
            <a:latin typeface="Montserrat" panose="00000500000000000000" pitchFamily="2" charset="0"/>
          </a:endParaRPr>
        </a:p>
      </dgm:t>
    </dgm:pt>
    <dgm:pt modelId="{95217CA1-B090-4D18-A272-1F3F43CD9A55}">
      <dgm:prSet phldrT="[Text]" custT="1"/>
      <dgm:spPr/>
      <dgm:t>
        <a:bodyPr/>
        <a:lstStyle/>
        <a:p>
          <a:r>
            <a:rPr lang="es-PR" sz="1200" b="1" noProof="0" dirty="0">
              <a:solidFill>
                <a:schemeClr val="tx1"/>
              </a:solidFill>
              <a:latin typeface="Montserrat" panose="00000500000000000000" pitchFamily="2" charset="0"/>
            </a:rPr>
            <a:t>El </a:t>
          </a:r>
          <a:r>
            <a:rPr lang="es-PR" sz="1200" b="1" i="1" noProof="0" dirty="0" err="1">
              <a:solidFill>
                <a:schemeClr val="tx1"/>
              </a:solidFill>
              <a:latin typeface="Montserrat" panose="00000500000000000000" pitchFamily="2" charset="0"/>
            </a:rPr>
            <a:t>Ombudsman</a:t>
          </a:r>
          <a:r>
            <a:rPr lang="es-PR" sz="1200" b="1" noProof="0" dirty="0">
              <a:solidFill>
                <a:schemeClr val="tx1"/>
              </a:solidFill>
              <a:latin typeface="Montserrat" panose="00000500000000000000" pitchFamily="2" charset="0"/>
            </a:rPr>
            <a:t> evaluará la Solicitud/querella  recibida y determinará la acción a seguir.</a:t>
          </a:r>
        </a:p>
      </dgm:t>
    </dgm:pt>
    <dgm:pt modelId="{BB16C5A7-AB99-46DB-9715-14BB31A5F0F4}" type="parTrans" cxnId="{5033CDCC-13CC-48FC-A1CA-3B11A44EACCB}">
      <dgm:prSet/>
      <dgm:spPr/>
      <dgm:t>
        <a:bodyPr/>
        <a:lstStyle/>
        <a:p>
          <a:endParaRPr lang="es-PR" sz="900">
            <a:solidFill>
              <a:schemeClr val="tx1"/>
            </a:solidFill>
            <a:latin typeface="Montserrat" panose="00000500000000000000" pitchFamily="2" charset="0"/>
          </a:endParaRPr>
        </a:p>
      </dgm:t>
    </dgm:pt>
    <dgm:pt modelId="{AC7FA796-A430-4D6C-9E8B-BA1914F85144}" type="sibTrans" cxnId="{5033CDCC-13CC-48FC-A1CA-3B11A44EACCB}">
      <dgm:prSet custT="1"/>
      <dgm:spPr/>
      <dgm:t>
        <a:bodyPr/>
        <a:lstStyle/>
        <a:p>
          <a:endParaRPr lang="es-PR" sz="900">
            <a:solidFill>
              <a:schemeClr val="tx1"/>
            </a:solidFill>
            <a:latin typeface="Montserrat" panose="00000500000000000000" pitchFamily="2" charset="0"/>
          </a:endParaRPr>
        </a:p>
      </dgm:t>
    </dgm:pt>
    <dgm:pt modelId="{33EF9911-CCF6-4D5E-BCD5-AE290D01D733}">
      <dgm:prSet phldrT="[Text]" custT="1"/>
      <dgm:spPr/>
      <dgm:t>
        <a:bodyPr/>
        <a:lstStyle/>
        <a:p>
          <a:r>
            <a:rPr lang="es-PR" sz="1200" b="1" noProof="0" dirty="0">
              <a:solidFill>
                <a:schemeClr val="tx1"/>
              </a:solidFill>
              <a:latin typeface="Montserrat" panose="00000500000000000000" pitchFamily="2" charset="0"/>
            </a:rPr>
            <a:t>El </a:t>
          </a:r>
          <a:r>
            <a:rPr lang="es-PR" sz="1200" b="1" i="1" noProof="0" dirty="0">
              <a:solidFill>
                <a:schemeClr val="tx1"/>
              </a:solidFill>
              <a:latin typeface="Montserrat" panose="00000500000000000000" pitchFamily="2" charset="0"/>
            </a:rPr>
            <a:t>Ombudsman</a:t>
          </a:r>
          <a:r>
            <a:rPr lang="es-PR" sz="1200" b="1" noProof="0" dirty="0">
              <a:solidFill>
                <a:schemeClr val="tx1"/>
              </a:solidFill>
              <a:latin typeface="Montserrat" panose="00000500000000000000" pitchFamily="2" charset="0"/>
            </a:rPr>
            <a:t>  gestionará  información adicional con el Programa y con la escuela, de ser necesario</a:t>
          </a:r>
          <a:r>
            <a:rPr lang="es-PR" sz="1200" noProof="0" dirty="0">
              <a:solidFill>
                <a:schemeClr val="tx1"/>
              </a:solidFill>
              <a:latin typeface="Montserrat" panose="00000500000000000000" pitchFamily="2" charset="0"/>
            </a:rPr>
            <a:t>.</a:t>
          </a:r>
        </a:p>
      </dgm:t>
    </dgm:pt>
    <dgm:pt modelId="{60990A37-4AAB-42E1-A212-6DC69A7D9BF1}" type="parTrans" cxnId="{6F8F4F4D-2D1F-454F-908F-17A095775A08}">
      <dgm:prSet/>
      <dgm:spPr/>
      <dgm:t>
        <a:bodyPr/>
        <a:lstStyle/>
        <a:p>
          <a:endParaRPr lang="es-PR" sz="900">
            <a:solidFill>
              <a:schemeClr val="tx1"/>
            </a:solidFill>
            <a:latin typeface="Montserrat" panose="00000500000000000000" pitchFamily="2" charset="0"/>
          </a:endParaRPr>
        </a:p>
      </dgm:t>
    </dgm:pt>
    <dgm:pt modelId="{6FCC35C2-7215-4779-A213-E9B990A6785B}" type="sibTrans" cxnId="{6F8F4F4D-2D1F-454F-908F-17A095775A08}">
      <dgm:prSet custT="1"/>
      <dgm:spPr/>
      <dgm:t>
        <a:bodyPr/>
        <a:lstStyle/>
        <a:p>
          <a:endParaRPr lang="es-PR" sz="900">
            <a:solidFill>
              <a:schemeClr val="tx1"/>
            </a:solidFill>
            <a:latin typeface="Montserrat" panose="00000500000000000000" pitchFamily="2" charset="0"/>
          </a:endParaRPr>
        </a:p>
      </dgm:t>
    </dgm:pt>
    <dgm:pt modelId="{B482F2BA-61E9-4639-B555-6B55E3109F59}">
      <dgm:prSet phldrT="[Text]" custT="1"/>
      <dgm:spPr/>
      <dgm:t>
        <a:bodyPr/>
        <a:lstStyle/>
        <a:p>
          <a:r>
            <a:rPr lang="es-PR" sz="1200" b="1" noProof="0" dirty="0">
              <a:solidFill>
                <a:schemeClr val="tx1"/>
              </a:solidFill>
              <a:latin typeface="Montserrat" panose="00000500000000000000" pitchFamily="2" charset="0"/>
            </a:rPr>
            <a:t>Los programas y las escuelas tendrán </a:t>
          </a:r>
          <a:r>
            <a:rPr lang="es-PR" sz="1200" b="1" noProof="0" dirty="0">
              <a:solidFill>
                <a:srgbClr val="FF0000"/>
              </a:solidFill>
              <a:latin typeface="Montserrat" panose="00000500000000000000" pitchFamily="2" charset="0"/>
            </a:rPr>
            <a:t>5 días </a:t>
          </a:r>
          <a:r>
            <a:rPr lang="es-PR" sz="1200" b="1" noProof="0" dirty="0">
              <a:solidFill>
                <a:schemeClr val="tx1"/>
              </a:solidFill>
              <a:latin typeface="Montserrat" panose="00000500000000000000" pitchFamily="2" charset="0"/>
            </a:rPr>
            <a:t>laborables  para presentar las evidencias o información que sea solicitada por parte del </a:t>
          </a:r>
          <a:r>
            <a:rPr lang="en-US" sz="1200" b="1" i="1" dirty="0" err="1">
              <a:solidFill>
                <a:schemeClr val="tx1"/>
              </a:solidFill>
              <a:latin typeface="Montserrat" panose="00000500000000000000" pitchFamily="2" charset="0"/>
            </a:rPr>
            <a:t>Ombusdman</a:t>
          </a:r>
          <a:r>
            <a:rPr lang="en-US" sz="900" dirty="0">
              <a:solidFill>
                <a:schemeClr val="tx1"/>
              </a:solidFill>
              <a:latin typeface="Montserrat" panose="00000500000000000000" pitchFamily="2" charset="0"/>
            </a:rPr>
            <a:t>.</a:t>
          </a:r>
          <a:endParaRPr lang="es-PR" sz="900" dirty="0">
            <a:solidFill>
              <a:schemeClr val="tx1"/>
            </a:solidFill>
            <a:latin typeface="Montserrat" panose="00000500000000000000" pitchFamily="2" charset="0"/>
          </a:endParaRPr>
        </a:p>
      </dgm:t>
    </dgm:pt>
    <dgm:pt modelId="{9C264048-899E-49F9-94CF-F0861D083D06}" type="parTrans" cxnId="{E450D82E-8FFE-4CCE-8A03-64B24DC2F7DC}">
      <dgm:prSet/>
      <dgm:spPr/>
      <dgm:t>
        <a:bodyPr/>
        <a:lstStyle/>
        <a:p>
          <a:endParaRPr lang="es-PR" sz="900">
            <a:solidFill>
              <a:schemeClr val="tx1"/>
            </a:solidFill>
            <a:latin typeface="Montserrat" panose="00000500000000000000" pitchFamily="2" charset="0"/>
          </a:endParaRPr>
        </a:p>
      </dgm:t>
    </dgm:pt>
    <dgm:pt modelId="{21F7AE3B-EB9E-4583-94AC-1D1A5D1EF4C1}" type="sibTrans" cxnId="{E450D82E-8FFE-4CCE-8A03-64B24DC2F7DC}">
      <dgm:prSet custT="1"/>
      <dgm:spPr/>
      <dgm:t>
        <a:bodyPr/>
        <a:lstStyle/>
        <a:p>
          <a:endParaRPr lang="es-PR" sz="900">
            <a:solidFill>
              <a:schemeClr val="tx1"/>
            </a:solidFill>
            <a:latin typeface="Montserrat" panose="00000500000000000000" pitchFamily="2" charset="0"/>
          </a:endParaRPr>
        </a:p>
      </dgm:t>
    </dgm:pt>
    <dgm:pt modelId="{9FA50FAD-35A8-40AE-A80B-255A2B113FBB}">
      <dgm:prSet phldrT="[Text]" custT="1"/>
      <dgm:spPr/>
      <dgm:t>
        <a:bodyPr/>
        <a:lstStyle/>
        <a:p>
          <a:r>
            <a:rPr lang="en-US" sz="1200" b="1" dirty="0">
              <a:solidFill>
                <a:schemeClr val="tx1"/>
              </a:solidFill>
              <a:latin typeface="Montserrat" panose="00000500000000000000" pitchFamily="2" charset="0"/>
            </a:rPr>
            <a:t>  </a:t>
          </a:r>
          <a:r>
            <a:rPr lang="es-PR" sz="1200" b="1" noProof="0" dirty="0">
              <a:solidFill>
                <a:schemeClr val="tx1"/>
              </a:solidFill>
              <a:latin typeface="Montserrat" panose="00000500000000000000" pitchFamily="2" charset="0"/>
            </a:rPr>
            <a:t>El </a:t>
          </a:r>
          <a:r>
            <a:rPr lang="es-PR" sz="1200" b="1" i="1" noProof="0" dirty="0" err="1">
              <a:solidFill>
                <a:schemeClr val="tx1"/>
              </a:solidFill>
              <a:latin typeface="Montserrat" panose="00000500000000000000" pitchFamily="2" charset="0"/>
            </a:rPr>
            <a:t>Ombudsman</a:t>
          </a:r>
          <a:r>
            <a:rPr lang="es-PR" sz="1200" b="1" noProof="0" dirty="0">
              <a:solidFill>
                <a:schemeClr val="tx1"/>
              </a:solidFill>
              <a:latin typeface="Montserrat" panose="00000500000000000000" pitchFamily="2" charset="0"/>
            </a:rPr>
            <a:t> emitirá su determinación sobre el caso. En aquellas situaciones donde la querella incluya procesos de compras se continuará ofreciendo seguimiento hasta que la escuelas reciba los bienes y servicios aprobados por el programa. </a:t>
          </a:r>
        </a:p>
      </dgm:t>
    </dgm:pt>
    <dgm:pt modelId="{EDD19AAF-8903-4202-963F-AA4974ABBA24}" type="parTrans" cxnId="{F8C6F5E8-3283-4C70-8546-9C27B14B3DA9}">
      <dgm:prSet/>
      <dgm:spPr/>
      <dgm:t>
        <a:bodyPr/>
        <a:lstStyle/>
        <a:p>
          <a:endParaRPr lang="es-PR" sz="900">
            <a:solidFill>
              <a:schemeClr val="tx1"/>
            </a:solidFill>
            <a:latin typeface="Montserrat" panose="00000500000000000000" pitchFamily="2" charset="0"/>
          </a:endParaRPr>
        </a:p>
      </dgm:t>
    </dgm:pt>
    <dgm:pt modelId="{F6782011-4898-457D-B10C-9C7B110F8BCF}" type="sibTrans" cxnId="{F8C6F5E8-3283-4C70-8546-9C27B14B3DA9}">
      <dgm:prSet/>
      <dgm:spPr/>
      <dgm:t>
        <a:bodyPr/>
        <a:lstStyle/>
        <a:p>
          <a:endParaRPr lang="es-PR" sz="900">
            <a:solidFill>
              <a:schemeClr val="tx1"/>
            </a:solidFill>
            <a:latin typeface="Montserrat" panose="00000500000000000000" pitchFamily="2" charset="0"/>
          </a:endParaRPr>
        </a:p>
      </dgm:t>
    </dgm:pt>
    <dgm:pt modelId="{F88C0564-C31A-41FB-B370-737D93054A20}">
      <dgm:prSet custT="1"/>
      <dgm:spPr/>
      <dgm:t>
        <a:bodyPr/>
        <a:lstStyle/>
        <a:p>
          <a:r>
            <a:rPr lang="es-PR" sz="1200" b="1" noProof="0" dirty="0">
              <a:solidFill>
                <a:sysClr val="windowText" lastClr="000000"/>
              </a:solidFill>
              <a:latin typeface="Montserrat" panose="00000500000000000000" pitchFamily="2" charset="0"/>
            </a:rPr>
            <a:t>Luego de evaluadas las evidencias, del </a:t>
          </a:r>
          <a:r>
            <a:rPr lang="es-PR" sz="1200" b="1" i="1" noProof="0" dirty="0">
              <a:solidFill>
                <a:sysClr val="windowText" lastClr="000000"/>
              </a:solidFill>
              <a:latin typeface="Montserrat" panose="00000500000000000000" pitchFamily="2" charset="0"/>
            </a:rPr>
            <a:t>Ombudsman </a:t>
          </a:r>
          <a:r>
            <a:rPr lang="es-PR" sz="1200" b="1" noProof="0" dirty="0">
              <a:solidFill>
                <a:sysClr val="windowText" lastClr="000000"/>
              </a:solidFill>
              <a:latin typeface="Montserrat" panose="00000500000000000000" pitchFamily="2" charset="0"/>
            </a:rPr>
            <a:t>considerar necesario, se llevará a cabo un proceso de entrevista con las partes y de ser requerido un proceso de medicación. </a:t>
          </a:r>
        </a:p>
      </dgm:t>
    </dgm:pt>
    <dgm:pt modelId="{CC4AE191-6C9C-43F1-98B0-5B828FC055BC}" type="parTrans" cxnId="{F9A6966C-3C15-4929-AB1C-0211438379C9}">
      <dgm:prSet/>
      <dgm:spPr/>
      <dgm:t>
        <a:bodyPr/>
        <a:lstStyle/>
        <a:p>
          <a:endParaRPr lang="en-US" sz="900">
            <a:latin typeface="Montserrat" panose="00000500000000000000" pitchFamily="2" charset="0"/>
          </a:endParaRPr>
        </a:p>
      </dgm:t>
    </dgm:pt>
    <dgm:pt modelId="{EB0BCF87-2001-4445-BC2A-DA5C9A412C1F}" type="sibTrans" cxnId="{F9A6966C-3C15-4929-AB1C-0211438379C9}">
      <dgm:prSet custT="1"/>
      <dgm:spPr/>
      <dgm:t>
        <a:bodyPr/>
        <a:lstStyle/>
        <a:p>
          <a:endParaRPr lang="en-US" sz="900">
            <a:latin typeface="Montserrat" panose="00000500000000000000" pitchFamily="2" charset="0"/>
          </a:endParaRPr>
        </a:p>
      </dgm:t>
    </dgm:pt>
    <dgm:pt modelId="{01167E38-0B78-428D-91E0-482A8638F45B}" type="pres">
      <dgm:prSet presAssocID="{5F08D699-D59F-4298-B717-5AD0AA1C4C50}" presName="Name0" presStyleCnt="0">
        <dgm:presLayoutVars>
          <dgm:dir/>
          <dgm:resizeHandles val="exact"/>
        </dgm:presLayoutVars>
      </dgm:prSet>
      <dgm:spPr/>
    </dgm:pt>
    <dgm:pt modelId="{91AC256C-BFBE-4688-92BC-49FD19105DEE}" type="pres">
      <dgm:prSet presAssocID="{B0F755F9-E34F-4C52-A3FF-044F8C7AFACB}" presName="node" presStyleLbl="node1" presStyleIdx="0" presStyleCnt="6">
        <dgm:presLayoutVars>
          <dgm:bulletEnabled val="1"/>
        </dgm:presLayoutVars>
      </dgm:prSet>
      <dgm:spPr/>
    </dgm:pt>
    <dgm:pt modelId="{6C9FDA66-08FB-41EF-B4E6-F4000BD69EFF}" type="pres">
      <dgm:prSet presAssocID="{1CB2BE16-D798-4102-8DA2-468EBC3FCDF0}" presName="sibTrans" presStyleLbl="sibTrans1D1" presStyleIdx="0" presStyleCnt="5"/>
      <dgm:spPr/>
    </dgm:pt>
    <dgm:pt modelId="{18B8F490-DE7C-4AF5-9517-AB54287873C8}" type="pres">
      <dgm:prSet presAssocID="{1CB2BE16-D798-4102-8DA2-468EBC3FCDF0}" presName="connectorText" presStyleLbl="sibTrans1D1" presStyleIdx="0" presStyleCnt="5"/>
      <dgm:spPr/>
    </dgm:pt>
    <dgm:pt modelId="{B1C9A5FC-A6AC-4388-ABC5-D71037B7267E}" type="pres">
      <dgm:prSet presAssocID="{95217CA1-B090-4D18-A272-1F3F43CD9A55}" presName="node" presStyleLbl="node1" presStyleIdx="1" presStyleCnt="6" custLinFactNeighborY="-2281">
        <dgm:presLayoutVars>
          <dgm:bulletEnabled val="1"/>
        </dgm:presLayoutVars>
      </dgm:prSet>
      <dgm:spPr/>
    </dgm:pt>
    <dgm:pt modelId="{2F94BABD-684B-4222-962B-5A8AF9CC2CE0}" type="pres">
      <dgm:prSet presAssocID="{AC7FA796-A430-4D6C-9E8B-BA1914F85144}" presName="sibTrans" presStyleLbl="sibTrans1D1" presStyleIdx="1" presStyleCnt="5"/>
      <dgm:spPr/>
    </dgm:pt>
    <dgm:pt modelId="{04B3B68F-F6FC-4EB7-B7AB-5A5C3001BDB4}" type="pres">
      <dgm:prSet presAssocID="{AC7FA796-A430-4D6C-9E8B-BA1914F85144}" presName="connectorText" presStyleLbl="sibTrans1D1" presStyleIdx="1" presStyleCnt="5"/>
      <dgm:spPr/>
    </dgm:pt>
    <dgm:pt modelId="{346469FB-F663-4200-9D8A-49F315F8448B}" type="pres">
      <dgm:prSet presAssocID="{33EF9911-CCF6-4D5E-BCD5-AE290D01D733}" presName="node" presStyleLbl="node1" presStyleIdx="2" presStyleCnt="6">
        <dgm:presLayoutVars>
          <dgm:bulletEnabled val="1"/>
        </dgm:presLayoutVars>
      </dgm:prSet>
      <dgm:spPr/>
    </dgm:pt>
    <dgm:pt modelId="{587D4A43-4E0B-4942-BDF8-8CC9EB829F64}" type="pres">
      <dgm:prSet presAssocID="{6FCC35C2-7215-4779-A213-E9B990A6785B}" presName="sibTrans" presStyleLbl="sibTrans1D1" presStyleIdx="2" presStyleCnt="5"/>
      <dgm:spPr/>
    </dgm:pt>
    <dgm:pt modelId="{7F8ADFEA-F7ED-4B0A-9828-FCC05DD9453F}" type="pres">
      <dgm:prSet presAssocID="{6FCC35C2-7215-4779-A213-E9B990A6785B}" presName="connectorText" presStyleLbl="sibTrans1D1" presStyleIdx="2" presStyleCnt="5"/>
      <dgm:spPr/>
    </dgm:pt>
    <dgm:pt modelId="{3C2DA67E-489F-4DBC-99ED-2715D99FE174}" type="pres">
      <dgm:prSet presAssocID="{B482F2BA-61E9-4639-B555-6B55E3109F59}" presName="node" presStyleLbl="node1" presStyleIdx="3" presStyleCnt="6">
        <dgm:presLayoutVars>
          <dgm:bulletEnabled val="1"/>
        </dgm:presLayoutVars>
      </dgm:prSet>
      <dgm:spPr/>
    </dgm:pt>
    <dgm:pt modelId="{978EA789-9357-4BB9-BD8D-D2DB2CEE4CB0}" type="pres">
      <dgm:prSet presAssocID="{21F7AE3B-EB9E-4583-94AC-1D1A5D1EF4C1}" presName="sibTrans" presStyleLbl="sibTrans1D1" presStyleIdx="3" presStyleCnt="5"/>
      <dgm:spPr/>
    </dgm:pt>
    <dgm:pt modelId="{3BB6B645-5048-459B-A52D-25E7E8E4377B}" type="pres">
      <dgm:prSet presAssocID="{21F7AE3B-EB9E-4583-94AC-1D1A5D1EF4C1}" presName="connectorText" presStyleLbl="sibTrans1D1" presStyleIdx="3" presStyleCnt="5"/>
      <dgm:spPr/>
    </dgm:pt>
    <dgm:pt modelId="{501C3963-D901-41AF-82FF-509685749771}" type="pres">
      <dgm:prSet presAssocID="{F88C0564-C31A-41FB-B370-737D93054A20}" presName="node" presStyleLbl="node1" presStyleIdx="4" presStyleCnt="6" custScaleY="130467">
        <dgm:presLayoutVars>
          <dgm:bulletEnabled val="1"/>
        </dgm:presLayoutVars>
      </dgm:prSet>
      <dgm:spPr/>
    </dgm:pt>
    <dgm:pt modelId="{02CD3D61-ADA0-4BE9-8203-7F214D0896D5}" type="pres">
      <dgm:prSet presAssocID="{EB0BCF87-2001-4445-BC2A-DA5C9A412C1F}" presName="sibTrans" presStyleLbl="sibTrans1D1" presStyleIdx="4" presStyleCnt="5"/>
      <dgm:spPr/>
    </dgm:pt>
    <dgm:pt modelId="{21ED21E2-066A-4781-9C88-7C8DCF34F67B}" type="pres">
      <dgm:prSet presAssocID="{EB0BCF87-2001-4445-BC2A-DA5C9A412C1F}" presName="connectorText" presStyleLbl="sibTrans1D1" presStyleIdx="4" presStyleCnt="5"/>
      <dgm:spPr/>
    </dgm:pt>
    <dgm:pt modelId="{611D86C3-B27F-4499-8903-2170E9771FE3}" type="pres">
      <dgm:prSet presAssocID="{9FA50FAD-35A8-40AE-A80B-255A2B113FBB}" presName="node" presStyleLbl="node1" presStyleIdx="5" presStyleCnt="6" custScaleX="113853" custScaleY="133376">
        <dgm:presLayoutVars>
          <dgm:bulletEnabled val="1"/>
        </dgm:presLayoutVars>
      </dgm:prSet>
      <dgm:spPr/>
    </dgm:pt>
  </dgm:ptLst>
  <dgm:cxnLst>
    <dgm:cxn modelId="{264F230A-C1D2-4D7B-84EF-E41620FA9EB9}" type="presOf" srcId="{6FCC35C2-7215-4779-A213-E9B990A6785B}" destId="{587D4A43-4E0B-4942-BDF8-8CC9EB829F64}" srcOrd="0" destOrd="0" presId="urn:microsoft.com/office/officeart/2005/8/layout/bProcess3"/>
    <dgm:cxn modelId="{593D4E0A-A301-4E59-8258-C51F98C28F2B}" type="presOf" srcId="{33EF9911-CCF6-4D5E-BCD5-AE290D01D733}" destId="{346469FB-F663-4200-9D8A-49F315F8448B}" srcOrd="0" destOrd="0" presId="urn:microsoft.com/office/officeart/2005/8/layout/bProcess3"/>
    <dgm:cxn modelId="{3F1AE619-B91F-4DE7-A00E-6766929DDB20}" type="presOf" srcId="{1CB2BE16-D798-4102-8DA2-468EBC3FCDF0}" destId="{18B8F490-DE7C-4AF5-9517-AB54287873C8}" srcOrd="1" destOrd="0" presId="urn:microsoft.com/office/officeart/2005/8/layout/bProcess3"/>
    <dgm:cxn modelId="{40A0B91D-FFFE-4468-B551-536E0D0400B9}" type="presOf" srcId="{95217CA1-B090-4D18-A272-1F3F43CD9A55}" destId="{B1C9A5FC-A6AC-4388-ABC5-D71037B7267E}" srcOrd="0" destOrd="0" presId="urn:microsoft.com/office/officeart/2005/8/layout/bProcess3"/>
    <dgm:cxn modelId="{524CB322-AD85-4FF4-9AE9-0E5B9892DD34}" type="presOf" srcId="{9FA50FAD-35A8-40AE-A80B-255A2B113FBB}" destId="{611D86C3-B27F-4499-8903-2170E9771FE3}" srcOrd="0" destOrd="0" presId="urn:microsoft.com/office/officeart/2005/8/layout/bProcess3"/>
    <dgm:cxn modelId="{E55DFD25-A0BE-4146-A145-3FAF20780314}" type="presOf" srcId="{EB0BCF87-2001-4445-BC2A-DA5C9A412C1F}" destId="{02CD3D61-ADA0-4BE9-8203-7F214D0896D5}" srcOrd="0" destOrd="0" presId="urn:microsoft.com/office/officeart/2005/8/layout/bProcess3"/>
    <dgm:cxn modelId="{B3C9A12B-FE77-4D40-B361-39C199E39C64}" type="presOf" srcId="{B482F2BA-61E9-4639-B555-6B55E3109F59}" destId="{3C2DA67E-489F-4DBC-99ED-2715D99FE174}" srcOrd="0" destOrd="0" presId="urn:microsoft.com/office/officeart/2005/8/layout/bProcess3"/>
    <dgm:cxn modelId="{E450D82E-8FFE-4CCE-8A03-64B24DC2F7DC}" srcId="{5F08D699-D59F-4298-B717-5AD0AA1C4C50}" destId="{B482F2BA-61E9-4639-B555-6B55E3109F59}" srcOrd="3" destOrd="0" parTransId="{9C264048-899E-49F9-94CF-F0861D083D06}" sibTransId="{21F7AE3B-EB9E-4583-94AC-1D1A5D1EF4C1}"/>
    <dgm:cxn modelId="{117D9B3C-30B7-4CB9-9F6C-3451B2734769}" type="presOf" srcId="{B0F755F9-E34F-4C52-A3FF-044F8C7AFACB}" destId="{91AC256C-BFBE-4688-92BC-49FD19105DEE}" srcOrd="0" destOrd="0" presId="urn:microsoft.com/office/officeart/2005/8/layout/bProcess3"/>
    <dgm:cxn modelId="{F2409B3F-F6CA-43A5-9290-376CC58F7E12}" type="presOf" srcId="{EB0BCF87-2001-4445-BC2A-DA5C9A412C1F}" destId="{21ED21E2-066A-4781-9C88-7C8DCF34F67B}" srcOrd="1" destOrd="0" presId="urn:microsoft.com/office/officeart/2005/8/layout/bProcess3"/>
    <dgm:cxn modelId="{AB9A205D-38F6-4F2C-8E65-49CE02A6B200}" type="presOf" srcId="{AC7FA796-A430-4D6C-9E8B-BA1914F85144}" destId="{2F94BABD-684B-4222-962B-5A8AF9CC2CE0}" srcOrd="0" destOrd="0" presId="urn:microsoft.com/office/officeart/2005/8/layout/bProcess3"/>
    <dgm:cxn modelId="{B38E636A-6862-44A0-A576-AD79CACC4A4D}" type="presOf" srcId="{21F7AE3B-EB9E-4583-94AC-1D1A5D1EF4C1}" destId="{3BB6B645-5048-459B-A52D-25E7E8E4377B}" srcOrd="1" destOrd="0" presId="urn:microsoft.com/office/officeart/2005/8/layout/bProcess3"/>
    <dgm:cxn modelId="{F9A6966C-3C15-4929-AB1C-0211438379C9}" srcId="{5F08D699-D59F-4298-B717-5AD0AA1C4C50}" destId="{F88C0564-C31A-41FB-B370-737D93054A20}" srcOrd="4" destOrd="0" parTransId="{CC4AE191-6C9C-43F1-98B0-5B828FC055BC}" sibTransId="{EB0BCF87-2001-4445-BC2A-DA5C9A412C1F}"/>
    <dgm:cxn modelId="{6F8F4F4D-2D1F-454F-908F-17A095775A08}" srcId="{5F08D699-D59F-4298-B717-5AD0AA1C4C50}" destId="{33EF9911-CCF6-4D5E-BCD5-AE290D01D733}" srcOrd="2" destOrd="0" parTransId="{60990A37-4AAB-42E1-A212-6DC69A7D9BF1}" sibTransId="{6FCC35C2-7215-4779-A213-E9B990A6785B}"/>
    <dgm:cxn modelId="{A5C48893-32AA-4C7F-AFD8-89BA85F1D50D}" type="presOf" srcId="{F88C0564-C31A-41FB-B370-737D93054A20}" destId="{501C3963-D901-41AF-82FF-509685749771}" srcOrd="0" destOrd="0" presId="urn:microsoft.com/office/officeart/2005/8/layout/bProcess3"/>
    <dgm:cxn modelId="{9841A39C-6C1D-4E84-B4FF-FF5AA208894D}" srcId="{5F08D699-D59F-4298-B717-5AD0AA1C4C50}" destId="{B0F755F9-E34F-4C52-A3FF-044F8C7AFACB}" srcOrd="0" destOrd="0" parTransId="{94C2EC88-97CF-4D7A-A360-6E56E81D348E}" sibTransId="{1CB2BE16-D798-4102-8DA2-468EBC3FCDF0}"/>
    <dgm:cxn modelId="{8B4D6ABB-494E-4ED4-A016-A68695517406}" type="presOf" srcId="{AC7FA796-A430-4D6C-9E8B-BA1914F85144}" destId="{04B3B68F-F6FC-4EB7-B7AB-5A5C3001BDB4}" srcOrd="1" destOrd="0" presId="urn:microsoft.com/office/officeart/2005/8/layout/bProcess3"/>
    <dgm:cxn modelId="{07EF70BD-0C4A-4450-8129-823810586C47}" type="presOf" srcId="{6FCC35C2-7215-4779-A213-E9B990A6785B}" destId="{7F8ADFEA-F7ED-4B0A-9828-FCC05DD9453F}" srcOrd="1" destOrd="0" presId="urn:microsoft.com/office/officeart/2005/8/layout/bProcess3"/>
    <dgm:cxn modelId="{852858C2-52C6-466B-A04F-1DAAA5FA8850}" type="presOf" srcId="{21F7AE3B-EB9E-4583-94AC-1D1A5D1EF4C1}" destId="{978EA789-9357-4BB9-BD8D-D2DB2CEE4CB0}" srcOrd="0" destOrd="0" presId="urn:microsoft.com/office/officeart/2005/8/layout/bProcess3"/>
    <dgm:cxn modelId="{5033CDCC-13CC-48FC-A1CA-3B11A44EACCB}" srcId="{5F08D699-D59F-4298-B717-5AD0AA1C4C50}" destId="{95217CA1-B090-4D18-A272-1F3F43CD9A55}" srcOrd="1" destOrd="0" parTransId="{BB16C5A7-AB99-46DB-9715-14BB31A5F0F4}" sibTransId="{AC7FA796-A430-4D6C-9E8B-BA1914F85144}"/>
    <dgm:cxn modelId="{026014E1-C454-42F7-9B11-11F070783D12}" type="presOf" srcId="{5F08D699-D59F-4298-B717-5AD0AA1C4C50}" destId="{01167E38-0B78-428D-91E0-482A8638F45B}" srcOrd="0" destOrd="0" presId="urn:microsoft.com/office/officeart/2005/8/layout/bProcess3"/>
    <dgm:cxn modelId="{F8C6F5E8-3283-4C70-8546-9C27B14B3DA9}" srcId="{5F08D699-D59F-4298-B717-5AD0AA1C4C50}" destId="{9FA50FAD-35A8-40AE-A80B-255A2B113FBB}" srcOrd="5" destOrd="0" parTransId="{EDD19AAF-8903-4202-963F-AA4974ABBA24}" sibTransId="{F6782011-4898-457D-B10C-9C7B110F8BCF}"/>
    <dgm:cxn modelId="{D09ECAF1-F433-492D-8560-D3D20E9AD6BE}" type="presOf" srcId="{1CB2BE16-D798-4102-8DA2-468EBC3FCDF0}" destId="{6C9FDA66-08FB-41EF-B4E6-F4000BD69EFF}" srcOrd="0" destOrd="0" presId="urn:microsoft.com/office/officeart/2005/8/layout/bProcess3"/>
    <dgm:cxn modelId="{117C0148-F9D1-4CF2-BF42-89C1660AEAC7}" type="presParOf" srcId="{01167E38-0B78-428D-91E0-482A8638F45B}" destId="{91AC256C-BFBE-4688-92BC-49FD19105DEE}" srcOrd="0" destOrd="0" presId="urn:microsoft.com/office/officeart/2005/8/layout/bProcess3"/>
    <dgm:cxn modelId="{8E59EEBE-9D24-4A0D-B50C-92D465259093}" type="presParOf" srcId="{01167E38-0B78-428D-91E0-482A8638F45B}" destId="{6C9FDA66-08FB-41EF-B4E6-F4000BD69EFF}" srcOrd="1" destOrd="0" presId="urn:microsoft.com/office/officeart/2005/8/layout/bProcess3"/>
    <dgm:cxn modelId="{7148A183-F1C6-4184-8DE8-6A044A39A7E5}" type="presParOf" srcId="{6C9FDA66-08FB-41EF-B4E6-F4000BD69EFF}" destId="{18B8F490-DE7C-4AF5-9517-AB54287873C8}" srcOrd="0" destOrd="0" presId="urn:microsoft.com/office/officeart/2005/8/layout/bProcess3"/>
    <dgm:cxn modelId="{2AFBACF6-7A12-4ECB-A108-F8C106C4FEBC}" type="presParOf" srcId="{01167E38-0B78-428D-91E0-482A8638F45B}" destId="{B1C9A5FC-A6AC-4388-ABC5-D71037B7267E}" srcOrd="2" destOrd="0" presId="urn:microsoft.com/office/officeart/2005/8/layout/bProcess3"/>
    <dgm:cxn modelId="{383B2F1C-B84D-4BB1-9F30-4230BF189BAD}" type="presParOf" srcId="{01167E38-0B78-428D-91E0-482A8638F45B}" destId="{2F94BABD-684B-4222-962B-5A8AF9CC2CE0}" srcOrd="3" destOrd="0" presId="urn:microsoft.com/office/officeart/2005/8/layout/bProcess3"/>
    <dgm:cxn modelId="{2B20FEB0-B88D-403D-AFC3-8D4347014DF0}" type="presParOf" srcId="{2F94BABD-684B-4222-962B-5A8AF9CC2CE0}" destId="{04B3B68F-F6FC-4EB7-B7AB-5A5C3001BDB4}" srcOrd="0" destOrd="0" presId="urn:microsoft.com/office/officeart/2005/8/layout/bProcess3"/>
    <dgm:cxn modelId="{CF89FCFA-8EAD-4194-B493-F0D39C98C03B}" type="presParOf" srcId="{01167E38-0B78-428D-91E0-482A8638F45B}" destId="{346469FB-F663-4200-9D8A-49F315F8448B}" srcOrd="4" destOrd="0" presId="urn:microsoft.com/office/officeart/2005/8/layout/bProcess3"/>
    <dgm:cxn modelId="{40C2C473-E12D-4905-80E1-22F17D8F01C6}" type="presParOf" srcId="{01167E38-0B78-428D-91E0-482A8638F45B}" destId="{587D4A43-4E0B-4942-BDF8-8CC9EB829F64}" srcOrd="5" destOrd="0" presId="urn:microsoft.com/office/officeart/2005/8/layout/bProcess3"/>
    <dgm:cxn modelId="{875E8128-D57D-431B-A582-7537A99FF525}" type="presParOf" srcId="{587D4A43-4E0B-4942-BDF8-8CC9EB829F64}" destId="{7F8ADFEA-F7ED-4B0A-9828-FCC05DD9453F}" srcOrd="0" destOrd="0" presId="urn:microsoft.com/office/officeart/2005/8/layout/bProcess3"/>
    <dgm:cxn modelId="{30899881-C8AE-40FC-AB05-327061E9EF6B}" type="presParOf" srcId="{01167E38-0B78-428D-91E0-482A8638F45B}" destId="{3C2DA67E-489F-4DBC-99ED-2715D99FE174}" srcOrd="6" destOrd="0" presId="urn:microsoft.com/office/officeart/2005/8/layout/bProcess3"/>
    <dgm:cxn modelId="{CBB3B707-7199-4666-A251-7E77FC552938}" type="presParOf" srcId="{01167E38-0B78-428D-91E0-482A8638F45B}" destId="{978EA789-9357-4BB9-BD8D-D2DB2CEE4CB0}" srcOrd="7" destOrd="0" presId="urn:microsoft.com/office/officeart/2005/8/layout/bProcess3"/>
    <dgm:cxn modelId="{967F5BFC-4871-46F8-82C6-0B17AAF223A7}" type="presParOf" srcId="{978EA789-9357-4BB9-BD8D-D2DB2CEE4CB0}" destId="{3BB6B645-5048-459B-A52D-25E7E8E4377B}" srcOrd="0" destOrd="0" presId="urn:microsoft.com/office/officeart/2005/8/layout/bProcess3"/>
    <dgm:cxn modelId="{539E8CDE-1950-4E6E-AA59-529450A3DB77}" type="presParOf" srcId="{01167E38-0B78-428D-91E0-482A8638F45B}" destId="{501C3963-D901-41AF-82FF-509685749771}" srcOrd="8" destOrd="0" presId="urn:microsoft.com/office/officeart/2005/8/layout/bProcess3"/>
    <dgm:cxn modelId="{6C0E4045-B690-47F3-899E-7BB5E25726D7}" type="presParOf" srcId="{01167E38-0B78-428D-91E0-482A8638F45B}" destId="{02CD3D61-ADA0-4BE9-8203-7F214D0896D5}" srcOrd="9" destOrd="0" presId="urn:microsoft.com/office/officeart/2005/8/layout/bProcess3"/>
    <dgm:cxn modelId="{27B91B9E-FCB3-427E-ABCA-64DD072F5881}" type="presParOf" srcId="{02CD3D61-ADA0-4BE9-8203-7F214D0896D5}" destId="{21ED21E2-066A-4781-9C88-7C8DCF34F67B}" srcOrd="0" destOrd="0" presId="urn:microsoft.com/office/officeart/2005/8/layout/bProcess3"/>
    <dgm:cxn modelId="{E12296E0-CC9C-4FEB-88C1-B36D6B2DB977}" type="presParOf" srcId="{01167E38-0B78-428D-91E0-482A8638F45B}" destId="{611D86C3-B27F-4499-8903-2170E9771FE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FDA66-08FB-41EF-B4E6-F4000BD69EFF}">
      <dsp:nvSpPr>
        <dsp:cNvPr id="0" name=""/>
        <dsp:cNvSpPr/>
      </dsp:nvSpPr>
      <dsp:spPr>
        <a:xfrm>
          <a:off x="2607442" y="857488"/>
          <a:ext cx="568242" cy="91440"/>
        </a:xfrm>
        <a:custGeom>
          <a:avLst/>
          <a:gdLst/>
          <a:ahLst/>
          <a:cxnLst/>
          <a:rect l="0" t="0" r="0" b="0"/>
          <a:pathLst>
            <a:path>
              <a:moveTo>
                <a:pt x="0" y="81353"/>
              </a:moveTo>
              <a:lnTo>
                <a:pt x="301221" y="81353"/>
              </a:lnTo>
              <a:lnTo>
                <a:pt x="301221" y="45720"/>
              </a:lnTo>
              <a:lnTo>
                <a:pt x="568242"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PR" sz="900" kern="1200">
            <a:solidFill>
              <a:schemeClr val="tx1"/>
            </a:solidFill>
            <a:latin typeface="Montserrat" panose="00000500000000000000" pitchFamily="2" charset="0"/>
          </a:endParaRPr>
        </a:p>
      </dsp:txBody>
      <dsp:txXfrm>
        <a:off x="2876565" y="900211"/>
        <a:ext cx="29995" cy="5994"/>
      </dsp:txXfrm>
    </dsp:sp>
    <dsp:sp modelId="{91AC256C-BFBE-4688-92BC-49FD19105DEE}">
      <dsp:nvSpPr>
        <dsp:cNvPr id="0" name=""/>
        <dsp:cNvSpPr/>
      </dsp:nvSpPr>
      <dsp:spPr>
        <a:xfrm>
          <a:off x="5578" y="157743"/>
          <a:ext cx="2603663" cy="156219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noProof="0" dirty="0">
              <a:solidFill>
                <a:schemeClr val="tx1"/>
              </a:solidFill>
              <a:latin typeface="Montserrat" panose="00000500000000000000" pitchFamily="2" charset="0"/>
            </a:rPr>
            <a:t>La escuela radica la solicitud/querella, a través del  Correo Electrónico </a:t>
          </a:r>
          <a:r>
            <a:rPr lang="en-US" sz="1200" b="1" kern="1200" noProof="0" dirty="0">
              <a:solidFill>
                <a:schemeClr val="tx1"/>
              </a:solidFill>
              <a:latin typeface="Montserrat" panose="00000500000000000000" pitchFamily="2" charset="0"/>
            </a:rPr>
            <a:t>(Email) </a:t>
          </a:r>
          <a:r>
            <a:rPr lang="en-US" sz="1200" b="1" kern="1200" noProof="0" dirty="0">
              <a:solidFill>
                <a:srgbClr val="FF0000"/>
              </a:solidFill>
              <a:latin typeface="Montserrat" panose="00000500000000000000" pitchFamily="2" charset="0"/>
              <a:hlinkClick xmlns:r="http://schemas.openxmlformats.org/officeDocument/2006/relationships" r:id="rId1"/>
            </a:rPr>
            <a:t>Martinez_Ma@de.pr.gov</a:t>
          </a:r>
          <a:endParaRPr lang="en-US" sz="1200" b="1" kern="1200" noProof="0" dirty="0">
            <a:solidFill>
              <a:srgbClr val="FF0000"/>
            </a:solidFill>
            <a:latin typeface="Montserrat" panose="00000500000000000000" pitchFamily="2" charset="0"/>
          </a:endParaRPr>
        </a:p>
        <a:p>
          <a:pPr marL="0" lvl="0" indent="0" algn="ctr" defTabSz="533400">
            <a:lnSpc>
              <a:spcPct val="90000"/>
            </a:lnSpc>
            <a:spcBef>
              <a:spcPct val="0"/>
            </a:spcBef>
            <a:spcAft>
              <a:spcPct val="35000"/>
            </a:spcAft>
            <a:buNone/>
          </a:pPr>
          <a:endParaRPr lang="es-PR" sz="1200" b="1" kern="1200" dirty="0">
            <a:solidFill>
              <a:srgbClr val="FF0000"/>
            </a:solidFill>
            <a:latin typeface="Montserrat" panose="00000500000000000000" pitchFamily="2" charset="0"/>
          </a:endParaRPr>
        </a:p>
      </dsp:txBody>
      <dsp:txXfrm>
        <a:off x="5578" y="157743"/>
        <a:ext cx="2603663" cy="1562197"/>
      </dsp:txXfrm>
    </dsp:sp>
    <dsp:sp modelId="{2F94BABD-684B-4222-962B-5A8AF9CC2CE0}">
      <dsp:nvSpPr>
        <dsp:cNvPr id="0" name=""/>
        <dsp:cNvSpPr/>
      </dsp:nvSpPr>
      <dsp:spPr>
        <a:xfrm>
          <a:off x="5809947" y="857488"/>
          <a:ext cx="568242" cy="91440"/>
        </a:xfrm>
        <a:custGeom>
          <a:avLst/>
          <a:gdLst/>
          <a:ahLst/>
          <a:cxnLst/>
          <a:rect l="0" t="0" r="0" b="0"/>
          <a:pathLst>
            <a:path>
              <a:moveTo>
                <a:pt x="0" y="45720"/>
              </a:moveTo>
              <a:lnTo>
                <a:pt x="301221" y="45720"/>
              </a:lnTo>
              <a:lnTo>
                <a:pt x="301221" y="81353"/>
              </a:lnTo>
              <a:lnTo>
                <a:pt x="568242" y="81353"/>
              </a:lnTo>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PR" sz="900" kern="1200">
            <a:solidFill>
              <a:schemeClr val="tx1"/>
            </a:solidFill>
            <a:latin typeface="Montserrat" panose="00000500000000000000" pitchFamily="2" charset="0"/>
          </a:endParaRPr>
        </a:p>
      </dsp:txBody>
      <dsp:txXfrm>
        <a:off x="6079071" y="900211"/>
        <a:ext cx="29995" cy="5994"/>
      </dsp:txXfrm>
    </dsp:sp>
    <dsp:sp modelId="{B1C9A5FC-A6AC-4388-ABC5-D71037B7267E}">
      <dsp:nvSpPr>
        <dsp:cNvPr id="0" name=""/>
        <dsp:cNvSpPr/>
      </dsp:nvSpPr>
      <dsp:spPr>
        <a:xfrm>
          <a:off x="3208084" y="122109"/>
          <a:ext cx="2603663" cy="156219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noProof="0" dirty="0">
              <a:solidFill>
                <a:schemeClr val="tx1"/>
              </a:solidFill>
              <a:latin typeface="Montserrat" panose="00000500000000000000" pitchFamily="2" charset="0"/>
            </a:rPr>
            <a:t>El </a:t>
          </a:r>
          <a:r>
            <a:rPr lang="es-PR" sz="1200" b="1" i="1" kern="1200" noProof="0" dirty="0" err="1">
              <a:solidFill>
                <a:schemeClr val="tx1"/>
              </a:solidFill>
              <a:latin typeface="Montserrat" panose="00000500000000000000" pitchFamily="2" charset="0"/>
            </a:rPr>
            <a:t>Ombudsman</a:t>
          </a:r>
          <a:r>
            <a:rPr lang="es-PR" sz="1200" b="1" kern="1200" noProof="0" dirty="0">
              <a:solidFill>
                <a:schemeClr val="tx1"/>
              </a:solidFill>
              <a:latin typeface="Montserrat" panose="00000500000000000000" pitchFamily="2" charset="0"/>
            </a:rPr>
            <a:t> evaluará la Solicitud/querella  recibida y determinará la acción a seguir.</a:t>
          </a:r>
        </a:p>
      </dsp:txBody>
      <dsp:txXfrm>
        <a:off x="3208084" y="122109"/>
        <a:ext cx="2603663" cy="1562197"/>
      </dsp:txXfrm>
    </dsp:sp>
    <dsp:sp modelId="{587D4A43-4E0B-4942-BDF8-8CC9EB829F64}">
      <dsp:nvSpPr>
        <dsp:cNvPr id="0" name=""/>
        <dsp:cNvSpPr/>
      </dsp:nvSpPr>
      <dsp:spPr>
        <a:xfrm>
          <a:off x="1307410" y="1718141"/>
          <a:ext cx="6405011" cy="828942"/>
        </a:xfrm>
        <a:custGeom>
          <a:avLst/>
          <a:gdLst/>
          <a:ahLst/>
          <a:cxnLst/>
          <a:rect l="0" t="0" r="0" b="0"/>
          <a:pathLst>
            <a:path>
              <a:moveTo>
                <a:pt x="6405011" y="0"/>
              </a:moveTo>
              <a:lnTo>
                <a:pt x="6405011" y="431571"/>
              </a:lnTo>
              <a:lnTo>
                <a:pt x="0" y="431571"/>
              </a:lnTo>
              <a:lnTo>
                <a:pt x="0" y="828942"/>
              </a:lnTo>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PR" sz="900" kern="1200">
            <a:solidFill>
              <a:schemeClr val="tx1"/>
            </a:solidFill>
            <a:latin typeface="Montserrat" panose="00000500000000000000" pitchFamily="2" charset="0"/>
          </a:endParaRPr>
        </a:p>
      </dsp:txBody>
      <dsp:txXfrm>
        <a:off x="4348355" y="2129615"/>
        <a:ext cx="323121" cy="5994"/>
      </dsp:txXfrm>
    </dsp:sp>
    <dsp:sp modelId="{346469FB-F663-4200-9D8A-49F315F8448B}">
      <dsp:nvSpPr>
        <dsp:cNvPr id="0" name=""/>
        <dsp:cNvSpPr/>
      </dsp:nvSpPr>
      <dsp:spPr>
        <a:xfrm>
          <a:off x="6410590" y="157743"/>
          <a:ext cx="2603663" cy="156219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noProof="0" dirty="0">
              <a:solidFill>
                <a:schemeClr val="tx1"/>
              </a:solidFill>
              <a:latin typeface="Montserrat" panose="00000500000000000000" pitchFamily="2" charset="0"/>
            </a:rPr>
            <a:t>El </a:t>
          </a:r>
          <a:r>
            <a:rPr lang="es-PR" sz="1200" b="1" i="1" kern="1200" noProof="0" dirty="0">
              <a:solidFill>
                <a:schemeClr val="tx1"/>
              </a:solidFill>
              <a:latin typeface="Montserrat" panose="00000500000000000000" pitchFamily="2" charset="0"/>
            </a:rPr>
            <a:t>Ombudsman</a:t>
          </a:r>
          <a:r>
            <a:rPr lang="es-PR" sz="1200" b="1" kern="1200" noProof="0" dirty="0">
              <a:solidFill>
                <a:schemeClr val="tx1"/>
              </a:solidFill>
              <a:latin typeface="Montserrat" panose="00000500000000000000" pitchFamily="2" charset="0"/>
            </a:rPr>
            <a:t>  gestionará  información adicional con el Programa y con la escuela, de ser necesario</a:t>
          </a:r>
          <a:r>
            <a:rPr lang="es-PR" sz="1200" kern="1200" noProof="0" dirty="0">
              <a:solidFill>
                <a:schemeClr val="tx1"/>
              </a:solidFill>
              <a:latin typeface="Montserrat" panose="00000500000000000000" pitchFamily="2" charset="0"/>
            </a:rPr>
            <a:t>.</a:t>
          </a:r>
        </a:p>
      </dsp:txBody>
      <dsp:txXfrm>
        <a:off x="6410590" y="157743"/>
        <a:ext cx="2603663" cy="1562197"/>
      </dsp:txXfrm>
    </dsp:sp>
    <dsp:sp modelId="{978EA789-9357-4BB9-BD8D-D2DB2CEE4CB0}">
      <dsp:nvSpPr>
        <dsp:cNvPr id="0" name=""/>
        <dsp:cNvSpPr/>
      </dsp:nvSpPr>
      <dsp:spPr>
        <a:xfrm>
          <a:off x="2607442" y="3314862"/>
          <a:ext cx="568242" cy="91440"/>
        </a:xfrm>
        <a:custGeom>
          <a:avLst/>
          <a:gdLst/>
          <a:ahLst/>
          <a:cxnLst/>
          <a:rect l="0" t="0" r="0" b="0"/>
          <a:pathLst>
            <a:path>
              <a:moveTo>
                <a:pt x="0" y="45720"/>
              </a:moveTo>
              <a:lnTo>
                <a:pt x="568242"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PR" sz="900" kern="1200">
            <a:solidFill>
              <a:schemeClr val="tx1"/>
            </a:solidFill>
            <a:latin typeface="Montserrat" panose="00000500000000000000" pitchFamily="2" charset="0"/>
          </a:endParaRPr>
        </a:p>
      </dsp:txBody>
      <dsp:txXfrm>
        <a:off x="2876592" y="3357585"/>
        <a:ext cx="29942" cy="5994"/>
      </dsp:txXfrm>
    </dsp:sp>
    <dsp:sp modelId="{3C2DA67E-489F-4DBC-99ED-2715D99FE174}">
      <dsp:nvSpPr>
        <dsp:cNvPr id="0" name=""/>
        <dsp:cNvSpPr/>
      </dsp:nvSpPr>
      <dsp:spPr>
        <a:xfrm>
          <a:off x="5578" y="2579483"/>
          <a:ext cx="2603663" cy="156219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noProof="0" dirty="0">
              <a:solidFill>
                <a:schemeClr val="tx1"/>
              </a:solidFill>
              <a:latin typeface="Montserrat" panose="00000500000000000000" pitchFamily="2" charset="0"/>
            </a:rPr>
            <a:t>Los programas y las escuelas tendrán </a:t>
          </a:r>
          <a:r>
            <a:rPr lang="es-PR" sz="1200" b="1" kern="1200" noProof="0" dirty="0">
              <a:solidFill>
                <a:srgbClr val="FF0000"/>
              </a:solidFill>
              <a:latin typeface="Montserrat" panose="00000500000000000000" pitchFamily="2" charset="0"/>
            </a:rPr>
            <a:t>5 días </a:t>
          </a:r>
          <a:r>
            <a:rPr lang="es-PR" sz="1200" b="1" kern="1200" noProof="0" dirty="0">
              <a:solidFill>
                <a:schemeClr val="tx1"/>
              </a:solidFill>
              <a:latin typeface="Montserrat" panose="00000500000000000000" pitchFamily="2" charset="0"/>
            </a:rPr>
            <a:t>laborables  para presentar las evidencias o información que sea solicitada por parte del </a:t>
          </a:r>
          <a:r>
            <a:rPr lang="en-US" sz="1200" b="1" i="1" kern="1200" dirty="0" err="1">
              <a:solidFill>
                <a:schemeClr val="tx1"/>
              </a:solidFill>
              <a:latin typeface="Montserrat" panose="00000500000000000000" pitchFamily="2" charset="0"/>
            </a:rPr>
            <a:t>Ombusdman</a:t>
          </a:r>
          <a:r>
            <a:rPr lang="en-US" sz="900" kern="1200" dirty="0">
              <a:solidFill>
                <a:schemeClr val="tx1"/>
              </a:solidFill>
              <a:latin typeface="Montserrat" panose="00000500000000000000" pitchFamily="2" charset="0"/>
            </a:rPr>
            <a:t>.</a:t>
          </a:r>
          <a:endParaRPr lang="es-PR" sz="900" kern="1200" dirty="0">
            <a:solidFill>
              <a:schemeClr val="tx1"/>
            </a:solidFill>
            <a:latin typeface="Montserrat" panose="00000500000000000000" pitchFamily="2" charset="0"/>
          </a:endParaRPr>
        </a:p>
      </dsp:txBody>
      <dsp:txXfrm>
        <a:off x="5578" y="2579483"/>
        <a:ext cx="2603663" cy="1562197"/>
      </dsp:txXfrm>
    </dsp:sp>
    <dsp:sp modelId="{02CD3D61-ADA0-4BE9-8203-7F214D0896D5}">
      <dsp:nvSpPr>
        <dsp:cNvPr id="0" name=""/>
        <dsp:cNvSpPr/>
      </dsp:nvSpPr>
      <dsp:spPr>
        <a:xfrm>
          <a:off x="5809947" y="3314862"/>
          <a:ext cx="568242" cy="91440"/>
        </a:xfrm>
        <a:custGeom>
          <a:avLst/>
          <a:gdLst/>
          <a:ahLst/>
          <a:cxnLst/>
          <a:rect l="0" t="0" r="0" b="0"/>
          <a:pathLst>
            <a:path>
              <a:moveTo>
                <a:pt x="0" y="45720"/>
              </a:moveTo>
              <a:lnTo>
                <a:pt x="568242" y="45720"/>
              </a:lnTo>
            </a:path>
          </a:pathLst>
        </a:custGeom>
        <a:noFill/>
        <a:ln w="9525" cap="flat" cmpd="sng" algn="ctr">
          <a:solidFill>
            <a:schemeClr val="accent6">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ontserrat" panose="00000500000000000000" pitchFamily="2" charset="0"/>
          </a:endParaRPr>
        </a:p>
      </dsp:txBody>
      <dsp:txXfrm>
        <a:off x="6079098" y="3357585"/>
        <a:ext cx="29942" cy="5994"/>
      </dsp:txXfrm>
    </dsp:sp>
    <dsp:sp modelId="{501C3963-D901-41AF-82FF-509685749771}">
      <dsp:nvSpPr>
        <dsp:cNvPr id="0" name=""/>
        <dsp:cNvSpPr/>
      </dsp:nvSpPr>
      <dsp:spPr>
        <a:xfrm>
          <a:off x="3208084" y="2341505"/>
          <a:ext cx="2603663" cy="2038152"/>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noProof="0" dirty="0">
              <a:solidFill>
                <a:sysClr val="windowText" lastClr="000000"/>
              </a:solidFill>
              <a:latin typeface="Montserrat" panose="00000500000000000000" pitchFamily="2" charset="0"/>
            </a:rPr>
            <a:t>Luego de evaluadas las evidencias, del </a:t>
          </a:r>
          <a:r>
            <a:rPr lang="es-PR" sz="1200" b="1" i="1" kern="1200" noProof="0" dirty="0">
              <a:solidFill>
                <a:sysClr val="windowText" lastClr="000000"/>
              </a:solidFill>
              <a:latin typeface="Montserrat" panose="00000500000000000000" pitchFamily="2" charset="0"/>
            </a:rPr>
            <a:t>Ombudsman </a:t>
          </a:r>
          <a:r>
            <a:rPr lang="es-PR" sz="1200" b="1" kern="1200" noProof="0" dirty="0">
              <a:solidFill>
                <a:sysClr val="windowText" lastClr="000000"/>
              </a:solidFill>
              <a:latin typeface="Montserrat" panose="00000500000000000000" pitchFamily="2" charset="0"/>
            </a:rPr>
            <a:t>considerar necesario, se llevará a cabo un proceso de entrevista con las partes y de ser requerido un proceso de medicación. </a:t>
          </a:r>
        </a:p>
      </dsp:txBody>
      <dsp:txXfrm>
        <a:off x="3208084" y="2341505"/>
        <a:ext cx="2603663" cy="2038152"/>
      </dsp:txXfrm>
    </dsp:sp>
    <dsp:sp modelId="{611D86C3-B27F-4499-8903-2170E9771FE3}">
      <dsp:nvSpPr>
        <dsp:cNvPr id="0" name=""/>
        <dsp:cNvSpPr/>
      </dsp:nvSpPr>
      <dsp:spPr>
        <a:xfrm>
          <a:off x="6410590" y="2318783"/>
          <a:ext cx="2964348" cy="208359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ontserrat" panose="00000500000000000000" pitchFamily="2" charset="0"/>
            </a:rPr>
            <a:t>  </a:t>
          </a:r>
          <a:r>
            <a:rPr lang="es-PR" sz="1200" b="1" kern="1200" noProof="0" dirty="0">
              <a:solidFill>
                <a:schemeClr val="tx1"/>
              </a:solidFill>
              <a:latin typeface="Montserrat" panose="00000500000000000000" pitchFamily="2" charset="0"/>
            </a:rPr>
            <a:t>El </a:t>
          </a:r>
          <a:r>
            <a:rPr lang="es-PR" sz="1200" b="1" i="1" kern="1200" noProof="0" dirty="0" err="1">
              <a:solidFill>
                <a:schemeClr val="tx1"/>
              </a:solidFill>
              <a:latin typeface="Montserrat" panose="00000500000000000000" pitchFamily="2" charset="0"/>
            </a:rPr>
            <a:t>Ombudsman</a:t>
          </a:r>
          <a:r>
            <a:rPr lang="es-PR" sz="1200" b="1" kern="1200" noProof="0" dirty="0">
              <a:solidFill>
                <a:schemeClr val="tx1"/>
              </a:solidFill>
              <a:latin typeface="Montserrat" panose="00000500000000000000" pitchFamily="2" charset="0"/>
            </a:rPr>
            <a:t> emitirá su determinación sobre el caso. En aquellas situaciones donde la querella incluya procesos de compras se continuará ofreciendo seguimiento hasta que la escuelas reciba los bienes y servicios aprobados por el programa. </a:t>
          </a:r>
        </a:p>
      </dsp:txBody>
      <dsp:txXfrm>
        <a:off x="6410590" y="2318783"/>
        <a:ext cx="2964348" cy="208359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90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12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644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2870538"/>
            <a:ext cx="9144000" cy="2387700"/>
          </a:xfrm>
          <a:prstGeom prst="rect">
            <a:avLst/>
          </a:prstGeom>
          <a:noFill/>
          <a:ln>
            <a:noFill/>
          </a:ln>
        </p:spPr>
        <p:txBody>
          <a:bodyPr spcFirstLastPara="1" wrap="square" lIns="91425" tIns="45700" rIns="91425" bIns="45700" anchor="b" anchorCtr="0">
            <a:normAutofit/>
          </a:bodyPr>
          <a:lstStyle>
            <a:lvl1pPr lvl="0">
              <a:lnSpc>
                <a:spcPct val="90000"/>
              </a:lnSpc>
              <a:spcBef>
                <a:spcPts val="0"/>
              </a:spcBef>
              <a:spcAft>
                <a:spcPts val="0"/>
              </a:spcAft>
              <a:buClr>
                <a:schemeClr val="lt1"/>
              </a:buClr>
              <a:buSzPts val="5400"/>
              <a:buFont typeface="Montserrat"/>
              <a:buNone/>
              <a:defRPr sz="54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S"/>
              <a:t>‹#›</a:t>
            </a:fld>
            <a:endParaRPr dirty="0"/>
          </a:p>
        </p:txBody>
      </p:sp>
      <p:sp>
        <p:nvSpPr>
          <p:cNvPr id="29" name="Google Shape;29;p5"/>
          <p:cNvSpPr txBox="1">
            <a:spLocks noGrp="1"/>
          </p:cNvSpPr>
          <p:nvPr>
            <p:ph type="ctrTitle"/>
          </p:nvPr>
        </p:nvSpPr>
        <p:spPr>
          <a:xfrm>
            <a:off x="4897900" y="1371400"/>
            <a:ext cx="6644100" cy="31497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SzPts val="5400"/>
              <a:buFont typeface="Montserrat"/>
              <a:buNone/>
              <a:defRPr sz="5400">
                <a:latin typeface="Montserrat"/>
                <a:ea typeface="Montserrat"/>
                <a:cs typeface="Montserrat"/>
                <a:sym typeface="Montserrat"/>
              </a:defRPr>
            </a:lvl1pPr>
            <a:lvl2pPr lvl="1"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2pPr>
            <a:lvl3pPr lvl="2"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3pPr>
            <a:lvl4pPr lvl="3"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4pPr>
            <a:lvl5pPr lvl="4"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5pPr>
            <a:lvl6pPr lvl="5"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6pPr>
            <a:lvl7pPr lvl="6"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7pPr>
            <a:lvl8pPr lvl="7"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8pPr>
            <a:lvl9pPr lvl="8"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S"/>
              <a:t>‹#›</a:t>
            </a:fld>
            <a:endParaRPr dirty="0"/>
          </a:p>
        </p:txBody>
      </p:sp>
      <p:sp>
        <p:nvSpPr>
          <p:cNvPr id="68" name="Google Shape;68;p10"/>
          <p:cNvSpPr txBox="1">
            <a:spLocks noGrp="1"/>
          </p:cNvSpPr>
          <p:nvPr>
            <p:ph type="title"/>
          </p:nvPr>
        </p:nvSpPr>
        <p:spPr>
          <a:xfrm>
            <a:off x="346625" y="365125"/>
            <a:ext cx="114234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200"/>
              <a:buFont typeface="Montserrat"/>
              <a:buNone/>
              <a:defRPr sz="3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0"/>
          <p:cNvSpPr txBox="1">
            <a:spLocks noGrp="1"/>
          </p:cNvSpPr>
          <p:nvPr>
            <p:ph type="subTitle" idx="1"/>
          </p:nvPr>
        </p:nvSpPr>
        <p:spPr>
          <a:xfrm>
            <a:off x="1443875"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0" name="Google Shape;70;p10"/>
          <p:cNvSpPr txBox="1">
            <a:spLocks noGrp="1"/>
          </p:cNvSpPr>
          <p:nvPr>
            <p:ph type="body" idx="2"/>
          </p:nvPr>
        </p:nvSpPr>
        <p:spPr>
          <a:xfrm>
            <a:off x="1466375" y="4702488"/>
            <a:ext cx="2238000" cy="974400"/>
          </a:xfrm>
          <a:prstGeom prst="rect">
            <a:avLst/>
          </a:prstGeom>
        </p:spPr>
        <p:txBody>
          <a:bodyPr spcFirstLastPara="1" wrap="square" lIns="91425" tIns="45700" rIns="91425" bIns="45700" anchor="t" anchorCtr="0">
            <a:normAutofit/>
          </a:bodyPr>
          <a:lstStyle>
            <a:lvl1pPr marL="457200" lvl="0" indent="-292100"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400" lvl="1"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600" lvl="2"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800" lvl="3"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6000" lvl="4"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200" lvl="5"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400" lvl="6"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600" lvl="7"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800" lvl="8"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1" name="Google Shape;71;p10"/>
          <p:cNvSpPr>
            <a:spLocks noGrp="1"/>
          </p:cNvSpPr>
          <p:nvPr>
            <p:ph type="pic" idx="3"/>
          </p:nvPr>
        </p:nvSpPr>
        <p:spPr>
          <a:xfrm>
            <a:off x="1685025" y="1953725"/>
            <a:ext cx="1853700" cy="1853700"/>
          </a:xfrm>
          <a:prstGeom prst="ellipse">
            <a:avLst/>
          </a:prstGeom>
          <a:noFill/>
          <a:ln>
            <a:noFill/>
          </a:ln>
        </p:spPr>
      </p:sp>
      <p:sp>
        <p:nvSpPr>
          <p:cNvPr id="72" name="Google Shape;72;p10"/>
          <p:cNvSpPr txBox="1">
            <a:spLocks noGrp="1"/>
          </p:cNvSpPr>
          <p:nvPr>
            <p:ph type="subTitle" idx="4"/>
          </p:nvPr>
        </p:nvSpPr>
        <p:spPr>
          <a:xfrm>
            <a:off x="4708802"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3" name="Google Shape;73;p10"/>
          <p:cNvSpPr txBox="1">
            <a:spLocks noGrp="1"/>
          </p:cNvSpPr>
          <p:nvPr>
            <p:ph type="body" idx="5"/>
          </p:nvPr>
        </p:nvSpPr>
        <p:spPr>
          <a:xfrm>
            <a:off x="4731302" y="4702488"/>
            <a:ext cx="2238000" cy="974400"/>
          </a:xfrm>
          <a:prstGeom prst="rect">
            <a:avLst/>
          </a:prstGeom>
        </p:spPr>
        <p:txBody>
          <a:bodyPr spcFirstLastPara="1" wrap="square" lIns="91425" tIns="45700" rIns="91425" bIns="45700" anchor="t" anchorCtr="0">
            <a:normAutofit/>
          </a:bodyPr>
          <a:lstStyle>
            <a:lvl1pPr marL="457200" lvl="0" indent="-292100"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400" lvl="1"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600" lvl="2"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800" lvl="3"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6000" lvl="4"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200" lvl="5"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400" lvl="6"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600" lvl="7"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800" lvl="8"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4" name="Google Shape;74;p10"/>
          <p:cNvSpPr>
            <a:spLocks noGrp="1"/>
          </p:cNvSpPr>
          <p:nvPr>
            <p:ph type="pic" idx="6"/>
          </p:nvPr>
        </p:nvSpPr>
        <p:spPr>
          <a:xfrm>
            <a:off x="4949952" y="1953725"/>
            <a:ext cx="1853700" cy="1853700"/>
          </a:xfrm>
          <a:prstGeom prst="ellipse">
            <a:avLst/>
          </a:prstGeom>
          <a:noFill/>
          <a:ln>
            <a:noFill/>
          </a:ln>
        </p:spPr>
      </p:sp>
      <p:sp>
        <p:nvSpPr>
          <p:cNvPr id="75" name="Google Shape;75;p10"/>
          <p:cNvSpPr txBox="1">
            <a:spLocks noGrp="1"/>
          </p:cNvSpPr>
          <p:nvPr>
            <p:ph type="subTitle" idx="7"/>
          </p:nvPr>
        </p:nvSpPr>
        <p:spPr>
          <a:xfrm>
            <a:off x="8047907"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6" name="Google Shape;76;p10"/>
          <p:cNvSpPr txBox="1">
            <a:spLocks noGrp="1"/>
          </p:cNvSpPr>
          <p:nvPr>
            <p:ph type="body" idx="8"/>
          </p:nvPr>
        </p:nvSpPr>
        <p:spPr>
          <a:xfrm>
            <a:off x="8070407" y="4702488"/>
            <a:ext cx="2238000" cy="974400"/>
          </a:xfrm>
          <a:prstGeom prst="rect">
            <a:avLst/>
          </a:prstGeom>
        </p:spPr>
        <p:txBody>
          <a:bodyPr spcFirstLastPara="1" wrap="square" lIns="91425" tIns="45700" rIns="91425" bIns="45700" anchor="t" anchorCtr="0">
            <a:normAutofit/>
          </a:bodyPr>
          <a:lstStyle>
            <a:lvl1pPr marL="457200" lvl="0" indent="-292100"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400" lvl="1"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600" lvl="2"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800" lvl="3"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6000" lvl="4"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200" lvl="5"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400" lvl="6"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600" lvl="7"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800" lvl="8"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7" name="Google Shape;77;p10"/>
          <p:cNvSpPr>
            <a:spLocks noGrp="1"/>
          </p:cNvSpPr>
          <p:nvPr>
            <p:ph type="pic" idx="9"/>
          </p:nvPr>
        </p:nvSpPr>
        <p:spPr>
          <a:xfrm>
            <a:off x="8289057" y="1953725"/>
            <a:ext cx="1853700" cy="1853700"/>
          </a:xfrm>
          <a:prstGeom prst="ellipse">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Martinez_Ma@de.pr.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id/photo/1403206"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000000@de.pr.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Martinez_Ma@de.pr.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2350726" y="2780146"/>
            <a:ext cx="8354219" cy="1887890"/>
          </a:xfrm>
          <a:prstGeom prst="rect">
            <a:avLst/>
          </a:prstGeom>
          <a:solidFill>
            <a:schemeClr val="dk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b" anchorCtr="0">
            <a:normAutofit fontScale="90000"/>
          </a:bodyPr>
          <a:lstStyle/>
          <a:p>
            <a:pPr marL="0" lvl="0" indent="0" algn="ctr" rtl="0">
              <a:spcBef>
                <a:spcPts val="0"/>
              </a:spcBef>
              <a:spcAft>
                <a:spcPts val="0"/>
              </a:spcAft>
              <a:buNone/>
            </a:pPr>
            <a:r>
              <a:rPr lang="es-US" sz="2800" b="1" dirty="0"/>
              <a:t>OFICINA DE ASUNTOS FEDERALES </a:t>
            </a:r>
            <a:r>
              <a:rPr lang="es-US" sz="2800" dirty="0"/>
              <a:t>(OFA)</a:t>
            </a:r>
            <a:br>
              <a:rPr lang="es-US" sz="2800" dirty="0"/>
            </a:br>
            <a:r>
              <a:rPr lang="es-US" sz="2800" dirty="0"/>
              <a:t>María del C. Martínez Alonso</a:t>
            </a:r>
            <a:br>
              <a:rPr lang="es-US" sz="2800" dirty="0"/>
            </a:br>
            <a:r>
              <a:rPr lang="en-US" sz="2800" i="1" dirty="0"/>
              <a:t>Ombudswoman</a:t>
            </a:r>
            <a:r>
              <a:rPr lang="es-US" sz="2800" dirty="0"/>
              <a:t> para las Escuelas Privadas </a:t>
            </a:r>
            <a:br>
              <a:rPr lang="es-US" sz="2800" dirty="0"/>
            </a:br>
            <a:br>
              <a:rPr lang="es-US" sz="2800" dirty="0"/>
            </a:br>
            <a:r>
              <a:rPr lang="es-US" sz="2800" dirty="0"/>
              <a:t>15 de febrero de 2024</a:t>
            </a:r>
            <a:endParaRPr sz="2800" b="1" dirty="0">
              <a:latin typeface="Montserrat"/>
              <a:ea typeface="Montserrat"/>
              <a:cs typeface="Montserrat"/>
              <a:sym typeface="Montserrat"/>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210699" y="168855"/>
            <a:ext cx="11566332" cy="745545"/>
          </a:xfrm>
          <a:prstGeom prst="rect">
            <a:avLst/>
          </a:prstGeom>
          <a:ln w="38100">
            <a:solidFill>
              <a:schemeClr val="accent2"/>
            </a:solidFill>
          </a:ln>
        </p:spPr>
        <p:txBody>
          <a:bodyPr spcFirstLastPara="1" wrap="square" lIns="91425" tIns="45700" rIns="91425" bIns="45700" anchor="ctr" anchorCtr="0">
            <a:normAutofit/>
          </a:bodyPr>
          <a:lstStyle/>
          <a:p>
            <a:pPr lvl="0"/>
            <a:r>
              <a:rPr lang="es-US" sz="2800" b="1" u="sng" dirty="0"/>
              <a:t>Paso 3</a:t>
            </a:r>
            <a:r>
              <a:rPr lang="es-US" sz="2800" b="1" dirty="0"/>
              <a:t>: Incluir aquellas evidencias que tengan disponible </a:t>
            </a:r>
          </a:p>
        </p:txBody>
      </p:sp>
      <p:sp>
        <p:nvSpPr>
          <p:cNvPr id="2" name="Rectangle 1">
            <a:extLst>
              <a:ext uri="{FF2B5EF4-FFF2-40B4-BE49-F238E27FC236}">
                <a16:creationId xmlns:a16="http://schemas.microsoft.com/office/drawing/2014/main" id="{1567752F-1201-B9E0-448A-1D97C1FC7F90}"/>
              </a:ext>
            </a:extLst>
          </p:cNvPr>
          <p:cNvSpPr/>
          <p:nvPr/>
        </p:nvSpPr>
        <p:spPr>
          <a:xfrm>
            <a:off x="892365" y="1156772"/>
            <a:ext cx="9738911" cy="5001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s-PR" sz="2000" dirty="0"/>
          </a:p>
          <a:p>
            <a:pPr marL="285750" indent="-285750" algn="just"/>
            <a:r>
              <a:rPr lang="es-PR" sz="2000" b="1" dirty="0">
                <a:solidFill>
                  <a:schemeClr val="accent2">
                    <a:lumMod val="60000"/>
                    <a:lumOff val="40000"/>
                  </a:schemeClr>
                </a:solidFill>
              </a:rPr>
              <a:t>6</a:t>
            </a:r>
            <a:r>
              <a:rPr lang="es-PR" sz="2000" dirty="0">
                <a:solidFill>
                  <a:schemeClr val="accent2">
                    <a:lumMod val="60000"/>
                    <a:lumOff val="40000"/>
                  </a:schemeClr>
                </a:solidFill>
              </a:rPr>
              <a:t>. </a:t>
            </a:r>
            <a:r>
              <a:rPr lang="es-PR" sz="2000" dirty="0"/>
              <a:t>En el correo electrónico se deben incluir aquellas evidencias documentales que tengan disponibles y que sustenten la querella. Las evidencias deben ser enumeradas. En caso de que el envío de las evidencias requiera que se utilice más de un correo electrónico, debe crear un mensaje adicional, utilizando el mismo asuntos que se estableció en el correo electrónico donde se estableció la querella. En este deben indicar  la cantidad  total de las evidencias provistas.</a:t>
            </a:r>
          </a:p>
          <a:p>
            <a:pPr marL="971550" lvl="5" indent="-342900">
              <a:buClr>
                <a:schemeClr val="accent2">
                  <a:lumMod val="75000"/>
                </a:schemeClr>
              </a:buClr>
              <a:buFont typeface="Wingdings" panose="05000000000000000000" pitchFamily="2" charset="2"/>
              <a:buChar char="Ø"/>
            </a:pPr>
            <a:endParaRPr lang="es-PR" sz="2000" dirty="0"/>
          </a:p>
          <a:p>
            <a:pPr marL="341313" lvl="4" indent="-341313" algn="just">
              <a:buClr>
                <a:schemeClr val="accent2">
                  <a:lumMod val="75000"/>
                </a:schemeClr>
              </a:buClr>
            </a:pPr>
            <a:r>
              <a:rPr lang="es-PR" sz="2000" b="1" dirty="0">
                <a:solidFill>
                  <a:schemeClr val="accent2">
                    <a:lumMod val="60000"/>
                    <a:lumOff val="40000"/>
                  </a:schemeClr>
                </a:solidFill>
              </a:rPr>
              <a:t>5. </a:t>
            </a:r>
            <a:r>
              <a:rPr lang="es-PR" sz="2000" dirty="0">
                <a:solidFill>
                  <a:schemeClr val="bg1"/>
                </a:solidFill>
              </a:rPr>
              <a:t>Envíe el mensaje . </a:t>
            </a:r>
          </a:p>
          <a:p>
            <a:pPr marL="341313" lvl="4" indent="-341313" algn="just">
              <a:buClr>
                <a:schemeClr val="accent2">
                  <a:lumMod val="75000"/>
                </a:schemeClr>
              </a:buClr>
            </a:pPr>
            <a:endParaRPr lang="es-PR" sz="2000" dirty="0">
              <a:solidFill>
                <a:schemeClr val="bg1"/>
              </a:solidFill>
            </a:endParaRPr>
          </a:p>
          <a:p>
            <a:pPr marL="341313" lvl="4" indent="-341313" algn="just">
              <a:buClr>
                <a:schemeClr val="accent2">
                  <a:lumMod val="75000"/>
                </a:schemeClr>
              </a:buClr>
            </a:pPr>
            <a:r>
              <a:rPr lang="es-PR" sz="2000" b="1" dirty="0">
                <a:solidFill>
                  <a:schemeClr val="accent2">
                    <a:lumMod val="60000"/>
                    <a:lumOff val="40000"/>
                  </a:schemeClr>
                </a:solidFill>
              </a:rPr>
              <a:t>6.</a:t>
            </a:r>
            <a:r>
              <a:rPr lang="es-PR" sz="2000" dirty="0">
                <a:solidFill>
                  <a:schemeClr val="bg1"/>
                </a:solidFill>
              </a:rPr>
              <a:t> Verifique que el mensaje haya sido enviado. Este dato puede validarlo en la bandeja de los </a:t>
            </a:r>
            <a:r>
              <a:rPr lang="es-PR" sz="2000" b="1" i="1" dirty="0" err="1">
                <a:solidFill>
                  <a:schemeClr val="accent2">
                    <a:lumMod val="60000"/>
                    <a:lumOff val="40000"/>
                  </a:schemeClr>
                </a:solidFill>
              </a:rPr>
              <a:t>sent</a:t>
            </a:r>
            <a:r>
              <a:rPr lang="es-PR" sz="2000" b="1" i="1" dirty="0">
                <a:solidFill>
                  <a:schemeClr val="accent2">
                    <a:lumMod val="60000"/>
                    <a:lumOff val="40000"/>
                  </a:schemeClr>
                </a:solidFill>
              </a:rPr>
              <a:t> ítems </a:t>
            </a:r>
            <a:r>
              <a:rPr lang="es-PR" sz="2000" dirty="0">
                <a:solidFill>
                  <a:schemeClr val="bg1"/>
                </a:solidFill>
              </a:rPr>
              <a:t>de su correo electrónico. </a:t>
            </a:r>
            <a:endParaRPr lang="es-PR" sz="2000" dirty="0"/>
          </a:p>
        </p:txBody>
      </p:sp>
      <p:pic>
        <p:nvPicPr>
          <p:cNvPr id="4" name="Picture 3">
            <a:extLst>
              <a:ext uri="{FF2B5EF4-FFF2-40B4-BE49-F238E27FC236}">
                <a16:creationId xmlns:a16="http://schemas.microsoft.com/office/drawing/2014/main" id="{D8680681-C237-EC29-B5AE-5EC5527A2474}"/>
              </a:ext>
            </a:extLst>
          </p:cNvPr>
          <p:cNvPicPr>
            <a:picLocks noChangeAspect="1"/>
          </p:cNvPicPr>
          <p:nvPr/>
        </p:nvPicPr>
        <p:blipFill>
          <a:blip r:embed="rId3"/>
          <a:stretch>
            <a:fillRect/>
          </a:stretch>
        </p:blipFill>
        <p:spPr>
          <a:xfrm>
            <a:off x="3291174" y="3580483"/>
            <a:ext cx="1324893" cy="374574"/>
          </a:xfrm>
          <a:prstGeom prst="rect">
            <a:avLst/>
          </a:prstGeom>
        </p:spPr>
      </p:pic>
    </p:spTree>
    <p:extLst>
      <p:ext uri="{BB962C8B-B14F-4D97-AF65-F5344CB8AC3E}">
        <p14:creationId xmlns:p14="http://schemas.microsoft.com/office/powerpoint/2010/main" val="3161436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2000"/>
                                        <p:tgtEl>
                                          <p:spTgt spid="178"/>
                                        </p:tgtEl>
                                      </p:cBhvr>
                                    </p:animEffect>
                                    <p:anim calcmode="lin" valueType="num">
                                      <p:cBhvr>
                                        <p:cTn id="8" dur="2000" fill="hold"/>
                                        <p:tgtEl>
                                          <p:spTgt spid="178"/>
                                        </p:tgtEl>
                                        <p:attrNameLst>
                                          <p:attrName>ppt_w</p:attrName>
                                        </p:attrNameLst>
                                      </p:cBhvr>
                                      <p:tavLst>
                                        <p:tav tm="0" fmla="#ppt_w*sin(2.5*pi*$)">
                                          <p:val>
                                            <p:fltVal val="0"/>
                                          </p:val>
                                        </p:tav>
                                        <p:tav tm="100000">
                                          <p:val>
                                            <p:fltVal val="1"/>
                                          </p:val>
                                        </p:tav>
                                      </p:tavLst>
                                    </p:anim>
                                    <p:anim calcmode="lin" valueType="num">
                                      <p:cBhvr>
                                        <p:cTn id="9" dur="2000" fill="hold"/>
                                        <p:tgtEl>
                                          <p:spTgt spid="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88CD-575D-4CBF-C56B-C3A203DDE544}"/>
              </a:ext>
            </a:extLst>
          </p:cNvPr>
          <p:cNvSpPr>
            <a:spLocks noGrp="1"/>
          </p:cNvSpPr>
          <p:nvPr>
            <p:ph type="title"/>
          </p:nvPr>
        </p:nvSpPr>
        <p:spPr>
          <a:xfrm>
            <a:off x="914400" y="365125"/>
            <a:ext cx="10177154" cy="573026"/>
          </a:xfrm>
          <a:ln w="38100">
            <a:solidFill>
              <a:schemeClr val="accent5"/>
            </a:solidFill>
          </a:ln>
        </p:spPr>
        <p:txBody>
          <a:bodyPr>
            <a:normAutofit fontScale="90000"/>
          </a:bodyPr>
          <a:lstStyle/>
          <a:p>
            <a:pPr marR="0" lvl="0">
              <a:lnSpc>
                <a:spcPct val="107000"/>
              </a:lnSpc>
              <a:spcBef>
                <a:spcPts val="0"/>
              </a:spcBef>
              <a:spcAft>
                <a:spcPts val="800"/>
              </a:spcAft>
            </a:pPr>
            <a:r>
              <a:rPr lang="es-PR" sz="2800" b="1" dirty="0">
                <a:solidFill>
                  <a:srgbClr val="202124"/>
                </a:solidFill>
                <a:effectLst/>
                <a:latin typeface="Montserrat" panose="00000500000000000000" pitchFamily="2" charset="0"/>
                <a:ea typeface="Calibri" panose="020F0502020204030204" pitchFamily="34" charset="0"/>
                <a:cs typeface="Times New Roman" panose="02020603050405020304" pitchFamily="18" charset="0"/>
              </a:rPr>
              <a:t>PROCESO DE INTERVENCIÓN DE LAS QUERELLAS</a:t>
            </a:r>
            <a:endParaRPr lang="es-PR"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33B11062-BFD4-4423-A0AC-9039C7FCC7E3}"/>
              </a:ext>
            </a:extLst>
          </p:cNvPr>
          <p:cNvGraphicFramePr/>
          <p:nvPr>
            <p:extLst>
              <p:ext uri="{D42A27DB-BD31-4B8C-83A1-F6EECF244321}">
                <p14:modId xmlns:p14="http://schemas.microsoft.com/office/powerpoint/2010/main" val="197935734"/>
              </p:ext>
            </p:extLst>
          </p:nvPr>
        </p:nvGraphicFramePr>
        <p:xfrm>
          <a:off x="1405741" y="1045030"/>
          <a:ext cx="9380518" cy="456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D54DAA1-9FF6-3B59-BC70-0F175814F2DA}"/>
              </a:ext>
            </a:extLst>
          </p:cNvPr>
          <p:cNvSpPr/>
          <p:nvPr/>
        </p:nvSpPr>
        <p:spPr>
          <a:xfrm>
            <a:off x="771896" y="5605154"/>
            <a:ext cx="10462162" cy="57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just">
              <a:lnSpc>
                <a:spcPct val="107000"/>
              </a:lnSpc>
              <a:spcBef>
                <a:spcPts val="0"/>
              </a:spcBef>
              <a:spcAft>
                <a:spcPts val="800"/>
              </a:spcAft>
            </a:pPr>
            <a:r>
              <a:rPr lang="es-PR" sz="1200" b="1" dirty="0">
                <a:effectLst/>
                <a:latin typeface="Montserrat" panose="00000500000000000000" pitchFamily="2" charset="0"/>
                <a:ea typeface="Times New Roman" panose="02020603050405020304" pitchFamily="18" charset="0"/>
                <a:cs typeface="Times New Roman" panose="02020603050405020304" pitchFamily="18" charset="0"/>
              </a:rPr>
              <a:t>La sección 8503(a) de ESEA establece como requisito que el </a:t>
            </a:r>
            <a:r>
              <a:rPr lang="es-PR" sz="1200" b="1" i="1" dirty="0">
                <a:effectLst/>
                <a:latin typeface="Montserrat" panose="00000500000000000000" pitchFamily="2" charset="0"/>
                <a:ea typeface="Times New Roman" panose="02020603050405020304" pitchFamily="18" charset="0"/>
                <a:cs typeface="Times New Roman" panose="02020603050405020304" pitchFamily="18" charset="0"/>
              </a:rPr>
              <a:t>Ombudsman </a:t>
            </a:r>
            <a:r>
              <a:rPr lang="es-PR" sz="1200" b="1" dirty="0">
                <a:effectLst/>
                <a:latin typeface="Montserrat" panose="00000500000000000000" pitchFamily="2" charset="0"/>
                <a:ea typeface="Times New Roman" panose="02020603050405020304" pitchFamily="18" charset="0"/>
                <a:cs typeface="Times New Roman" panose="02020603050405020304" pitchFamily="18" charset="0"/>
              </a:rPr>
              <a:t>resuelva la querella en escrito dentro de 45 días. De no resolver en 45 días, la persona querellante puede apelar al Departamento de Educación (ESEA sec. 8503(b)). Este término de tiempo no incluye los procesos relacionados a la adquisición de bienes y servicios.</a:t>
            </a:r>
            <a:endParaRPr lang="es-P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393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BFF7-717A-8F2A-6D7E-328C61AAFB08}"/>
              </a:ext>
            </a:extLst>
          </p:cNvPr>
          <p:cNvSpPr>
            <a:spLocks noGrp="1"/>
          </p:cNvSpPr>
          <p:nvPr>
            <p:ph type="title"/>
          </p:nvPr>
        </p:nvSpPr>
        <p:spPr>
          <a:xfrm>
            <a:off x="2525863" y="238095"/>
            <a:ext cx="6616134" cy="570600"/>
          </a:xfrm>
          <a:solidFill>
            <a:schemeClr val="bg1"/>
          </a:solidFill>
          <a:ln w="38100">
            <a:solidFill>
              <a:srgbClr val="00B0F0"/>
            </a:solidFill>
          </a:ln>
        </p:spPr>
        <p:txBody>
          <a:bodyPr>
            <a:normAutofit/>
          </a:bodyPr>
          <a:lstStyle/>
          <a:p>
            <a:r>
              <a:rPr lang="es-PR" sz="2800" b="1" dirty="0">
                <a:effectLst/>
                <a:latin typeface="Montserrat" panose="00000500000000000000" pitchFamily="2" charset="0"/>
                <a:ea typeface="Calibri" panose="020F0502020204030204" pitchFamily="34" charset="0"/>
                <a:cs typeface="Times New Roman" panose="02020603050405020304" pitchFamily="18" charset="0"/>
              </a:rPr>
              <a:t>PROCESO DE APELACIÓN</a:t>
            </a:r>
            <a:endParaRPr lang="es-PR" sz="2800" dirty="0"/>
          </a:p>
        </p:txBody>
      </p:sp>
      <p:sp>
        <p:nvSpPr>
          <p:cNvPr id="3" name="Subtitle 2">
            <a:extLst>
              <a:ext uri="{FF2B5EF4-FFF2-40B4-BE49-F238E27FC236}">
                <a16:creationId xmlns:a16="http://schemas.microsoft.com/office/drawing/2014/main" id="{F8CF98F5-B511-2010-316E-0CFA650C8159}"/>
              </a:ext>
            </a:extLst>
          </p:cNvPr>
          <p:cNvSpPr>
            <a:spLocks noGrp="1"/>
          </p:cNvSpPr>
          <p:nvPr>
            <p:ph type="subTitle" idx="1"/>
          </p:nvPr>
        </p:nvSpPr>
        <p:spPr>
          <a:xfrm>
            <a:off x="910046" y="1935245"/>
            <a:ext cx="2260500" cy="570600"/>
          </a:xfr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s-PR" b="1" noProof="0" dirty="0">
                <a:latin typeface="Montserrat" panose="00000500000000000000" pitchFamily="2" charset="0"/>
              </a:rPr>
              <a:t>Apelación</a:t>
            </a:r>
          </a:p>
          <a:p>
            <a:endParaRPr lang="es-PR" dirty="0"/>
          </a:p>
        </p:txBody>
      </p:sp>
      <p:sp>
        <p:nvSpPr>
          <p:cNvPr id="4" name="Text Placeholder 3">
            <a:extLst>
              <a:ext uri="{FF2B5EF4-FFF2-40B4-BE49-F238E27FC236}">
                <a16:creationId xmlns:a16="http://schemas.microsoft.com/office/drawing/2014/main" id="{5FD0B577-E761-ABC8-3C1B-33FC70D5EC99}"/>
              </a:ext>
            </a:extLst>
          </p:cNvPr>
          <p:cNvSpPr>
            <a:spLocks noGrp="1"/>
          </p:cNvSpPr>
          <p:nvPr>
            <p:ph type="body" idx="2"/>
          </p:nvPr>
        </p:nvSpPr>
        <p:spPr>
          <a:xfrm>
            <a:off x="819396" y="2642240"/>
            <a:ext cx="2441801" cy="1900333"/>
          </a:xfrm>
          <a:ln w="38100">
            <a:solidFill>
              <a:schemeClr val="bg1">
                <a:lumMod val="75000"/>
              </a:schemeClr>
            </a:solidFill>
          </a:ln>
        </p:spPr>
        <p:txBody>
          <a:bodyPr>
            <a:normAutofit/>
          </a:bodyPr>
          <a:lstStyle/>
          <a:p>
            <a:pPr marL="165100" indent="0">
              <a:buNone/>
            </a:pPr>
            <a:r>
              <a:rPr lang="es-PR" sz="1200" noProof="0" dirty="0">
                <a:solidFill>
                  <a:schemeClr val="tx1"/>
                </a:solidFill>
                <a:latin typeface="Montserrat" panose="00000500000000000000" pitchFamily="2" charset="0"/>
              </a:rPr>
              <a:t>La  escuela le envía al </a:t>
            </a:r>
            <a:r>
              <a:rPr lang="es-PR" sz="1200" i="1" noProof="0" dirty="0">
                <a:solidFill>
                  <a:schemeClr val="tx1"/>
                </a:solidFill>
                <a:latin typeface="Montserrat" panose="00000500000000000000" pitchFamily="2" charset="0"/>
              </a:rPr>
              <a:t>Ombudsman</a:t>
            </a:r>
            <a:r>
              <a:rPr lang="es-PR" sz="1200" noProof="0" dirty="0">
                <a:solidFill>
                  <a:schemeClr val="tx1"/>
                </a:solidFill>
                <a:latin typeface="Montserrat" panose="00000500000000000000" pitchFamily="2" charset="0"/>
              </a:rPr>
              <a:t> una solicitud de reconsideración. En la misma debe establecer la razón para el desacuerdo con la determinación del caso</a:t>
            </a:r>
            <a:r>
              <a:rPr lang="es-PR" sz="1000" noProof="0" dirty="0">
                <a:solidFill>
                  <a:schemeClr val="tx1"/>
                </a:solidFill>
                <a:latin typeface="Montserrat" panose="00000500000000000000" pitchFamily="2" charset="0"/>
              </a:rPr>
              <a:t>.</a:t>
            </a:r>
            <a:endParaRPr lang="es-PR" dirty="0">
              <a:solidFill>
                <a:schemeClr val="tx1"/>
              </a:solidFill>
            </a:endParaRPr>
          </a:p>
          <a:p>
            <a:endParaRPr lang="es-PR" dirty="0"/>
          </a:p>
        </p:txBody>
      </p:sp>
      <p:sp>
        <p:nvSpPr>
          <p:cNvPr id="6" name="Subtitle 5">
            <a:extLst>
              <a:ext uri="{FF2B5EF4-FFF2-40B4-BE49-F238E27FC236}">
                <a16:creationId xmlns:a16="http://schemas.microsoft.com/office/drawing/2014/main" id="{8B5D7002-2A78-AA04-7C12-26FDB2A45390}"/>
              </a:ext>
            </a:extLst>
          </p:cNvPr>
          <p:cNvSpPr>
            <a:spLocks noGrp="1"/>
          </p:cNvSpPr>
          <p:nvPr>
            <p:ph type="subTitle" idx="4"/>
          </p:nvPr>
        </p:nvSpPr>
        <p:spPr>
          <a:xfrm>
            <a:off x="4714930" y="1953199"/>
            <a:ext cx="2219009" cy="570600"/>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s-PR" b="1" noProof="0" dirty="0">
                <a:latin typeface="Montserrat" panose="00000500000000000000" pitchFamily="2" charset="0"/>
              </a:rPr>
              <a:t>Evaluación</a:t>
            </a:r>
          </a:p>
          <a:p>
            <a:endParaRPr lang="es-PR" dirty="0"/>
          </a:p>
        </p:txBody>
      </p:sp>
      <p:sp>
        <p:nvSpPr>
          <p:cNvPr id="7" name="Text Placeholder 6">
            <a:extLst>
              <a:ext uri="{FF2B5EF4-FFF2-40B4-BE49-F238E27FC236}">
                <a16:creationId xmlns:a16="http://schemas.microsoft.com/office/drawing/2014/main" id="{5F8ABF3C-9C5C-CDF7-3CFC-9EEA03A53E53}"/>
              </a:ext>
            </a:extLst>
          </p:cNvPr>
          <p:cNvSpPr>
            <a:spLocks noGrp="1"/>
          </p:cNvSpPr>
          <p:nvPr>
            <p:ph type="body" idx="5"/>
          </p:nvPr>
        </p:nvSpPr>
        <p:spPr>
          <a:xfrm>
            <a:off x="4714930" y="2671051"/>
            <a:ext cx="2238000" cy="1900333"/>
          </a:xfrm>
          <a:ln w="38100">
            <a:solidFill>
              <a:srgbClr val="7030A0"/>
            </a:solidFill>
          </a:ln>
        </p:spPr>
        <p:txBody>
          <a:bodyPr>
            <a:normAutofit/>
          </a:bodyPr>
          <a:lstStyle/>
          <a:p>
            <a:pPr marL="165100" indent="0">
              <a:buNone/>
            </a:pPr>
            <a:r>
              <a:rPr lang="es-PR" sz="1200" i="0" noProof="0" dirty="0">
                <a:solidFill>
                  <a:schemeClr val="tx1"/>
                </a:solidFill>
                <a:latin typeface="Montserrat" panose="00000500000000000000" pitchFamily="2" charset="0"/>
              </a:rPr>
              <a:t>El </a:t>
            </a:r>
            <a:r>
              <a:rPr lang="es-PR" sz="1200" i="1" noProof="0" dirty="0">
                <a:solidFill>
                  <a:schemeClr val="tx1"/>
                </a:solidFill>
                <a:latin typeface="Montserrat" panose="00000500000000000000" pitchFamily="2" charset="0"/>
              </a:rPr>
              <a:t>Ombudsman</a:t>
            </a:r>
            <a:r>
              <a:rPr lang="es-PR" sz="1200" noProof="0" dirty="0">
                <a:solidFill>
                  <a:schemeClr val="tx1"/>
                </a:solidFill>
                <a:latin typeface="Montserrat" panose="00000500000000000000" pitchFamily="2" charset="0"/>
              </a:rPr>
              <a:t> envía la Solicitud al/la director(a) de Asuntos Federales, a quien se le provee la documentación del caso. De este así requerirlo, se reúne con las partes.</a:t>
            </a:r>
            <a:endParaRPr lang="es-PR" sz="1200" dirty="0">
              <a:solidFill>
                <a:schemeClr val="tx1"/>
              </a:solidFill>
            </a:endParaRPr>
          </a:p>
        </p:txBody>
      </p:sp>
      <p:sp>
        <p:nvSpPr>
          <p:cNvPr id="9" name="Subtitle 8">
            <a:extLst>
              <a:ext uri="{FF2B5EF4-FFF2-40B4-BE49-F238E27FC236}">
                <a16:creationId xmlns:a16="http://schemas.microsoft.com/office/drawing/2014/main" id="{E7E6F63A-90A9-BD2F-3103-F7B1F8A93B31}"/>
              </a:ext>
            </a:extLst>
          </p:cNvPr>
          <p:cNvSpPr>
            <a:spLocks noGrp="1"/>
          </p:cNvSpPr>
          <p:nvPr>
            <p:ph type="subTitle" idx="7"/>
          </p:nvPr>
        </p:nvSpPr>
        <p:spPr>
          <a:xfrm>
            <a:off x="8884553" y="1935245"/>
            <a:ext cx="2260500" cy="570600"/>
          </a:xfrm>
          <a:solidFill>
            <a:schemeClr val="tx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s-PR" b="1" noProof="0" dirty="0">
                <a:latin typeface="Montserrat" panose="00000500000000000000" pitchFamily="2" charset="0"/>
              </a:rPr>
              <a:t>Determinación</a:t>
            </a:r>
          </a:p>
          <a:p>
            <a:endParaRPr lang="es-PR" dirty="0"/>
          </a:p>
        </p:txBody>
      </p:sp>
      <p:sp>
        <p:nvSpPr>
          <p:cNvPr id="10" name="Text Placeholder 9">
            <a:extLst>
              <a:ext uri="{FF2B5EF4-FFF2-40B4-BE49-F238E27FC236}">
                <a16:creationId xmlns:a16="http://schemas.microsoft.com/office/drawing/2014/main" id="{A3E259A6-A518-C92C-0AB0-94317BA13C21}"/>
              </a:ext>
            </a:extLst>
          </p:cNvPr>
          <p:cNvSpPr>
            <a:spLocks noGrp="1"/>
          </p:cNvSpPr>
          <p:nvPr>
            <p:ph type="body" idx="8"/>
          </p:nvPr>
        </p:nvSpPr>
        <p:spPr>
          <a:xfrm>
            <a:off x="8907053" y="2659316"/>
            <a:ext cx="2238000" cy="1912068"/>
          </a:xfrm>
          <a:ln w="38100">
            <a:solidFill>
              <a:schemeClr val="accent6">
                <a:lumMod val="40000"/>
                <a:lumOff val="60000"/>
              </a:schemeClr>
            </a:solidFill>
          </a:ln>
        </p:spPr>
        <p:txBody>
          <a:bodyPr>
            <a:normAutofit fontScale="85000" lnSpcReduction="20000"/>
          </a:bodyPr>
          <a:lstStyle/>
          <a:p>
            <a:pPr marL="165100" indent="0">
              <a:buNone/>
            </a:pPr>
            <a:r>
              <a:rPr lang="es-PR" sz="1500" noProof="0" dirty="0">
                <a:solidFill>
                  <a:schemeClr val="tx1"/>
                </a:solidFill>
                <a:latin typeface="Montserrat" panose="00000500000000000000" pitchFamily="2" charset="0"/>
              </a:rPr>
              <a:t>El/la directora(a) de Asuntos Federales, luego de analizar la información provista, emite la determinación final del caso en el Departamento de Educación de Puerto Rico (DEPR).</a:t>
            </a:r>
          </a:p>
          <a:p>
            <a:endParaRPr lang="es-PR" dirty="0"/>
          </a:p>
        </p:txBody>
      </p:sp>
      <p:sp>
        <p:nvSpPr>
          <p:cNvPr id="12" name="Rectangle 11">
            <a:extLst>
              <a:ext uri="{FF2B5EF4-FFF2-40B4-BE49-F238E27FC236}">
                <a16:creationId xmlns:a16="http://schemas.microsoft.com/office/drawing/2014/main" id="{350B6F05-3DB1-6F13-6C4F-D102FD2E7816}"/>
              </a:ext>
            </a:extLst>
          </p:cNvPr>
          <p:cNvSpPr/>
          <p:nvPr/>
        </p:nvSpPr>
        <p:spPr>
          <a:xfrm>
            <a:off x="570015" y="4718636"/>
            <a:ext cx="10770920" cy="144879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marL="58738" marR="0" algn="just">
              <a:lnSpc>
                <a:spcPct val="107000"/>
              </a:lnSpc>
              <a:spcBef>
                <a:spcPts val="0"/>
              </a:spcBef>
              <a:spcAft>
                <a:spcPts val="0"/>
              </a:spcAft>
            </a:pPr>
            <a:r>
              <a:rPr lang="es-PR" sz="1600" dirty="0">
                <a:effectLst/>
                <a:latin typeface="Montserrat" panose="00000500000000000000" pitchFamily="2" charset="0"/>
                <a:ea typeface="Times New Roman" panose="02020603050405020304" pitchFamily="18" charset="0"/>
                <a:cs typeface="Times New Roman" panose="02020603050405020304" pitchFamily="18" charset="0"/>
              </a:rPr>
              <a:t>Cualquier parte interesada en la querella puede someter una apelación de la resolución al Secretario de Educación. Esta apelación tiene que radicarse no más tarde de los 30 días siguiente de la resolución de querella (o 45 días desde que no hubiera determinación o resolución que resolviendo la querella).  El Departamento de Educación tiene 90 días para investigar y resolver la apelación de la reclamación desde que se acusa de recibo sobre la determinación del </a:t>
            </a:r>
            <a:r>
              <a:rPr lang="es-PR" sz="1600" i="1" dirty="0">
                <a:effectLst/>
                <a:latin typeface="Montserrat" panose="00000500000000000000" pitchFamily="2" charset="0"/>
                <a:ea typeface="Times New Roman" panose="02020603050405020304" pitchFamily="18" charset="0"/>
                <a:cs typeface="Times New Roman" panose="02020603050405020304" pitchFamily="18" charset="0"/>
              </a:rPr>
              <a:t>Ombudsman. </a:t>
            </a:r>
            <a:r>
              <a:rPr lang="es-PR" sz="1600" dirty="0">
                <a:effectLst/>
                <a:latin typeface="Montserrat" panose="00000500000000000000" pitchFamily="2" charset="0"/>
                <a:ea typeface="Times New Roman" panose="02020603050405020304" pitchFamily="18" charset="0"/>
                <a:cs typeface="Times New Roman" panose="02020603050405020304" pitchFamily="18"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5FA4365-424A-4F14-F138-ACF38CEB3E07}"/>
              </a:ext>
            </a:extLst>
          </p:cNvPr>
          <p:cNvSpPr/>
          <p:nvPr/>
        </p:nvSpPr>
        <p:spPr>
          <a:xfrm>
            <a:off x="372093" y="958750"/>
            <a:ext cx="11447813" cy="706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marR="0" algn="just">
              <a:lnSpc>
                <a:spcPct val="107000"/>
              </a:lnSpc>
              <a:spcBef>
                <a:spcPts val="0"/>
              </a:spcBef>
              <a:spcAft>
                <a:spcPts val="800"/>
              </a:spcAft>
            </a:pPr>
            <a:r>
              <a:rPr lang="es-PR"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Cuando una escuela privada no está de acuerdo con la determinación emitida por el </a:t>
            </a:r>
            <a:r>
              <a:rPr lang="es-PR" i="1"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Ombudsman</a:t>
            </a:r>
            <a:r>
              <a:rPr lang="es-PR"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 o cuando la querella no ha sido resuelta en el término establecido (45 días), la escuela puede radicar una apelación (dentro los primeros 30 días luego de emitida la determinación). El proceso de apelación se presenta en el siguiente diagrama.</a:t>
            </a:r>
            <a:endParaRPr lang="es-P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3441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8F33-17A8-D5DD-22FC-B520621174BA}"/>
              </a:ext>
            </a:extLst>
          </p:cNvPr>
          <p:cNvSpPr>
            <a:spLocks noGrp="1"/>
          </p:cNvSpPr>
          <p:nvPr>
            <p:ph type="title"/>
          </p:nvPr>
        </p:nvSpPr>
        <p:spPr>
          <a:xfrm>
            <a:off x="1092530" y="365125"/>
            <a:ext cx="9607138" cy="478023"/>
          </a:xfrm>
          <a:ln w="38100">
            <a:solidFill>
              <a:srgbClr val="0070C0"/>
            </a:solidFill>
          </a:ln>
        </p:spPr>
        <p:txBody>
          <a:bodyPr>
            <a:normAutofit/>
          </a:bodyPr>
          <a:lstStyle/>
          <a:p>
            <a:r>
              <a:rPr lang="es-PR" sz="2800" b="1" dirty="0">
                <a:effectLst/>
                <a:latin typeface="Montserrat" panose="00000500000000000000" pitchFamily="2" charset="0"/>
                <a:ea typeface="Calibri" panose="020F0502020204030204" pitchFamily="34" charset="0"/>
                <a:cs typeface="Times New Roman" panose="02020603050405020304" pitchFamily="18" charset="0"/>
              </a:rPr>
              <a:t>NIVELES PARA LA REVISIÓN DE LAS QUERELLAS</a:t>
            </a:r>
            <a:endParaRPr lang="es-PR" sz="2800" dirty="0"/>
          </a:p>
        </p:txBody>
      </p:sp>
      <p:pic>
        <p:nvPicPr>
          <p:cNvPr id="12" name="Picture 11">
            <a:extLst>
              <a:ext uri="{FF2B5EF4-FFF2-40B4-BE49-F238E27FC236}">
                <a16:creationId xmlns:a16="http://schemas.microsoft.com/office/drawing/2014/main" id="{FB62EC05-69FF-2130-9D38-04294BFD0F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3774" y="2006931"/>
            <a:ext cx="5660200" cy="337441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74656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15C4-212D-8F0E-7F97-014A5DD8EB90}"/>
              </a:ext>
            </a:extLst>
          </p:cNvPr>
          <p:cNvSpPr>
            <a:spLocks noGrp="1"/>
          </p:cNvSpPr>
          <p:nvPr>
            <p:ph type="title"/>
          </p:nvPr>
        </p:nvSpPr>
        <p:spPr>
          <a:xfrm>
            <a:off x="2046846" y="317623"/>
            <a:ext cx="7726547" cy="739281"/>
          </a:xfrm>
          <a:ln w="38100">
            <a:solidFill>
              <a:srgbClr val="7030A0"/>
            </a:solidFill>
          </a:ln>
        </p:spPr>
        <p:txBody>
          <a:bodyPr>
            <a:noAutofit/>
          </a:bodyPr>
          <a:lstStyle/>
          <a:p>
            <a:r>
              <a:rPr lang="es-PR" sz="3600" b="1" dirty="0">
                <a:effectLst/>
                <a:latin typeface="Montserrat" panose="00000500000000000000" pitchFamily="2" charset="0"/>
                <a:ea typeface="Calibri" panose="020F0502020204030204" pitchFamily="34" charset="0"/>
                <a:cs typeface="Times New Roman" panose="02020603050405020304" pitchFamily="18" charset="0"/>
              </a:rPr>
              <a:t>Otros Aspectos Importantes</a:t>
            </a:r>
            <a:endParaRPr lang="es-PR" sz="3600" dirty="0"/>
          </a:p>
        </p:txBody>
      </p:sp>
      <p:sp>
        <p:nvSpPr>
          <p:cNvPr id="6" name="Subtitle 5">
            <a:extLst>
              <a:ext uri="{FF2B5EF4-FFF2-40B4-BE49-F238E27FC236}">
                <a16:creationId xmlns:a16="http://schemas.microsoft.com/office/drawing/2014/main" id="{61D4190F-AA1E-FDB7-28AC-4CCA72BB4A6E}"/>
              </a:ext>
            </a:extLst>
          </p:cNvPr>
          <p:cNvSpPr>
            <a:spLocks noGrp="1"/>
          </p:cNvSpPr>
          <p:nvPr>
            <p:ph type="subTitle" idx="4"/>
          </p:nvPr>
        </p:nvSpPr>
        <p:spPr>
          <a:xfrm>
            <a:off x="593766" y="1273628"/>
            <a:ext cx="11213933" cy="4759037"/>
          </a:xfrm>
          <a:ln w="38100">
            <a:solidFill>
              <a:srgbClr val="FFC000"/>
            </a:solidFill>
          </a:ln>
        </p:spPr>
        <p:txBody>
          <a:bodyPr>
            <a:normAutofit fontScale="92500" lnSpcReduction="10000"/>
          </a:bodyPr>
          <a:lstStyle/>
          <a:p>
            <a:pPr marL="342900" marR="0" lvl="0" indent="-342900" algn="just">
              <a:lnSpc>
                <a:spcPct val="107000"/>
              </a:lnSpc>
              <a:spcBef>
                <a:spcPts val="0"/>
              </a:spcBef>
              <a:spcAft>
                <a:spcPts val="800"/>
              </a:spcAft>
              <a:buFont typeface="Symbol" panose="05050102010706020507" pitchFamily="18" charset="2"/>
              <a:buChar char=""/>
              <a:tabLst>
                <a:tab pos="1130300" algn="l"/>
              </a:tabLst>
            </a:pPr>
            <a:r>
              <a:rPr lang="es-PR" sz="2400" b="0" dirty="0">
                <a:effectLst/>
                <a:latin typeface="Montserrat" panose="00000500000000000000" pitchFamily="2" charset="0"/>
                <a:ea typeface="Calibri" panose="020F0502020204030204" pitchFamily="34" charset="0"/>
                <a:cs typeface="Times New Roman" panose="02020603050405020304" pitchFamily="18" charset="0"/>
              </a:rPr>
              <a:t>El </a:t>
            </a:r>
            <a:r>
              <a:rPr lang="es-PR" sz="2400" b="0" i="1" dirty="0">
                <a:effectLst/>
                <a:latin typeface="Montserrat" panose="00000500000000000000" pitchFamily="2" charset="0"/>
                <a:ea typeface="Calibri" panose="020F0502020204030204" pitchFamily="34" charset="0"/>
                <a:cs typeface="Times New Roman" panose="02020603050405020304" pitchFamily="18" charset="0"/>
              </a:rPr>
              <a:t>Ombudsman</a:t>
            </a:r>
            <a:r>
              <a:rPr lang="es-PR" sz="2400" b="0" dirty="0">
                <a:effectLst/>
                <a:latin typeface="Montserrat" panose="00000500000000000000" pitchFamily="2" charset="0"/>
                <a:ea typeface="Calibri" panose="020F0502020204030204" pitchFamily="34" charset="0"/>
                <a:cs typeface="Times New Roman" panose="02020603050405020304" pitchFamily="18" charset="0"/>
              </a:rPr>
              <a:t> NO debe ser copiado en todas las Comunicaciones que surjan entre las escuelas y los programas, a menos que exista una queja o querella que se esté investigando, relacionada al tema a ser tratado en el correo electrónico a ser enviado.</a:t>
            </a:r>
          </a:p>
          <a:p>
            <a:pPr marL="0" marR="0" lvl="0" indent="0" algn="just">
              <a:lnSpc>
                <a:spcPct val="107000"/>
              </a:lnSpc>
              <a:spcBef>
                <a:spcPts val="0"/>
              </a:spcBef>
              <a:spcAft>
                <a:spcPts val="800"/>
              </a:spcAft>
              <a:tabLst>
                <a:tab pos="1130300" algn="l"/>
              </a:tabLst>
            </a:pPr>
            <a:endParaRPr lang="es-PR"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tabLst>
                <a:tab pos="457200" algn="l"/>
                <a:tab pos="685800" algn="l"/>
                <a:tab pos="1130300" algn="l"/>
              </a:tabLst>
            </a:pPr>
            <a:r>
              <a:rPr lang="es-PR" sz="2400" b="0" dirty="0">
                <a:effectLst/>
                <a:latin typeface="Montserrat" panose="00000500000000000000" pitchFamily="2" charset="0"/>
                <a:ea typeface="Calibri" panose="020F0502020204030204" pitchFamily="34" charset="0"/>
                <a:cs typeface="Times New Roman" panose="02020603050405020304" pitchFamily="18" charset="0"/>
              </a:rPr>
              <a:t>Las escuelas deben cumplir con los procesos y fechas límites establecidas por la Agencia. </a:t>
            </a:r>
          </a:p>
          <a:p>
            <a:pPr marL="0" marR="0" lvl="0" indent="0" algn="just">
              <a:lnSpc>
                <a:spcPct val="107000"/>
              </a:lnSpc>
              <a:spcBef>
                <a:spcPts val="0"/>
              </a:spcBef>
              <a:spcAft>
                <a:spcPts val="800"/>
              </a:spcAft>
              <a:tabLst>
                <a:tab pos="457200" algn="l"/>
                <a:tab pos="685800" algn="l"/>
                <a:tab pos="1130300" algn="l"/>
              </a:tabLst>
            </a:pPr>
            <a:endParaRPr lang="es-PR"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tabLst>
                <a:tab pos="457200" algn="l"/>
                <a:tab pos="685800" algn="l"/>
                <a:tab pos="1130300" algn="l"/>
              </a:tabLst>
            </a:pPr>
            <a:r>
              <a:rPr lang="es-PR" sz="2400" b="0" dirty="0">
                <a:effectLst/>
                <a:latin typeface="Montserrat" panose="00000500000000000000" pitchFamily="2" charset="0"/>
                <a:ea typeface="Calibri" panose="020F0502020204030204" pitchFamily="34" charset="0"/>
                <a:cs typeface="Times New Roman" panose="02020603050405020304" pitchFamily="18" charset="0"/>
              </a:rPr>
              <a:t>De interesar radicar una queja o querella, la misma tiene que ser establecida por el director escolar o la alta gerencia de la escuela. En el proceso no se aceptará la participación de personas externas a la escuela o que no hayan sido convocadas por el </a:t>
            </a:r>
            <a:r>
              <a:rPr lang="es-PR" sz="2400" b="0" i="1" dirty="0">
                <a:effectLst/>
                <a:latin typeface="Montserrat" panose="00000500000000000000" pitchFamily="2" charset="0"/>
                <a:ea typeface="Calibri" panose="020F0502020204030204" pitchFamily="34" charset="0"/>
                <a:cs typeface="Times New Roman" panose="02020603050405020304" pitchFamily="18" charset="0"/>
              </a:rPr>
              <a:t>Ombudsman</a:t>
            </a:r>
            <a:r>
              <a:rPr lang="es-PR" sz="2400" b="0" dirty="0">
                <a:effectLst/>
                <a:latin typeface="Montserrat" panose="00000500000000000000" pitchFamily="2" charset="0"/>
                <a:ea typeface="Calibri" panose="020F0502020204030204" pitchFamily="34" charset="0"/>
                <a:cs typeface="Times New Roman" panose="02020603050405020304" pitchFamily="18" charset="0"/>
              </a:rPr>
              <a:t>.</a:t>
            </a:r>
            <a:endParaRPr lang="es-PR" sz="24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s-PR" dirty="0"/>
          </a:p>
        </p:txBody>
      </p:sp>
    </p:spTree>
    <p:extLst>
      <p:ext uri="{BB962C8B-B14F-4D97-AF65-F5344CB8AC3E}">
        <p14:creationId xmlns:p14="http://schemas.microsoft.com/office/powerpoint/2010/main" val="63278695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15C4-212D-8F0E-7F97-014A5DD8EB90}"/>
              </a:ext>
            </a:extLst>
          </p:cNvPr>
          <p:cNvSpPr>
            <a:spLocks noGrp="1"/>
          </p:cNvSpPr>
          <p:nvPr>
            <p:ph type="title"/>
          </p:nvPr>
        </p:nvSpPr>
        <p:spPr>
          <a:xfrm>
            <a:off x="2058721" y="691696"/>
            <a:ext cx="7726547" cy="739281"/>
          </a:xfrm>
          <a:ln w="38100">
            <a:solidFill>
              <a:srgbClr val="7030A0"/>
            </a:solidFill>
          </a:ln>
        </p:spPr>
        <p:txBody>
          <a:bodyPr>
            <a:noAutofit/>
          </a:bodyPr>
          <a:lstStyle/>
          <a:p>
            <a:r>
              <a:rPr lang="es-PR" sz="3600" b="1" dirty="0">
                <a:effectLst/>
                <a:latin typeface="Montserrat" panose="00000500000000000000" pitchFamily="2" charset="0"/>
                <a:ea typeface="Calibri" panose="020F0502020204030204" pitchFamily="34" charset="0"/>
                <a:cs typeface="Times New Roman" panose="02020603050405020304" pitchFamily="18" charset="0"/>
              </a:rPr>
              <a:t>Otros Aspectos Importantes</a:t>
            </a:r>
            <a:endParaRPr lang="es-PR" sz="3600" dirty="0"/>
          </a:p>
        </p:txBody>
      </p:sp>
      <p:sp>
        <p:nvSpPr>
          <p:cNvPr id="6" name="Subtitle 5">
            <a:extLst>
              <a:ext uri="{FF2B5EF4-FFF2-40B4-BE49-F238E27FC236}">
                <a16:creationId xmlns:a16="http://schemas.microsoft.com/office/drawing/2014/main" id="{61D4190F-AA1E-FDB7-28AC-4CCA72BB4A6E}"/>
              </a:ext>
            </a:extLst>
          </p:cNvPr>
          <p:cNvSpPr>
            <a:spLocks noGrp="1"/>
          </p:cNvSpPr>
          <p:nvPr>
            <p:ph type="subTitle" idx="4"/>
          </p:nvPr>
        </p:nvSpPr>
        <p:spPr>
          <a:xfrm>
            <a:off x="593766" y="1816925"/>
            <a:ext cx="11213933" cy="3610098"/>
          </a:xfrm>
          <a:ln w="38100">
            <a:solidFill>
              <a:srgbClr val="FFC000"/>
            </a:solidFill>
          </a:ln>
        </p:spPr>
        <p:txBody>
          <a:bodyPr>
            <a:normAutofit fontScale="85000" lnSpcReduction="20000"/>
          </a:bodyPr>
          <a:lstStyle/>
          <a:p>
            <a:pPr marL="342900" marR="0" lvl="0" indent="-342900" algn="just">
              <a:lnSpc>
                <a:spcPct val="107000"/>
              </a:lnSpc>
              <a:spcBef>
                <a:spcPts val="0"/>
              </a:spcBef>
              <a:spcAft>
                <a:spcPts val="800"/>
              </a:spcAft>
              <a:buFont typeface="Symbol" panose="05050102010706020507" pitchFamily="18" charset="2"/>
              <a:buChar char=""/>
              <a:tabLst>
                <a:tab pos="457200" algn="l"/>
                <a:tab pos="685800" algn="l"/>
                <a:tab pos="1130300" algn="l"/>
              </a:tabLst>
            </a:pPr>
            <a:r>
              <a:rPr lang="es-PR" sz="2400" b="0" dirty="0">
                <a:effectLst/>
                <a:latin typeface="Montserrat" panose="00000500000000000000" pitchFamily="2" charset="0"/>
                <a:ea typeface="Calibri" panose="020F0502020204030204" pitchFamily="34" charset="0"/>
                <a:cs typeface="Times New Roman" panose="02020603050405020304" pitchFamily="18" charset="0"/>
              </a:rPr>
              <a:t>El proceso del </a:t>
            </a:r>
            <a:r>
              <a:rPr lang="es-PR" sz="2400" b="0" i="1" dirty="0">
                <a:effectLst/>
                <a:latin typeface="Montserrat" panose="00000500000000000000" pitchFamily="2" charset="0"/>
                <a:ea typeface="Calibri" panose="020F0502020204030204" pitchFamily="34" charset="0"/>
                <a:cs typeface="Times New Roman" panose="02020603050405020304" pitchFamily="18" charset="0"/>
              </a:rPr>
              <a:t>Ombudsman</a:t>
            </a:r>
            <a:r>
              <a:rPr lang="es-PR" sz="2400" b="0" dirty="0">
                <a:effectLst/>
                <a:latin typeface="Montserrat" panose="00000500000000000000" pitchFamily="2" charset="0"/>
                <a:ea typeface="Calibri" panose="020F0502020204030204" pitchFamily="34" charset="0"/>
                <a:cs typeface="Times New Roman" panose="02020603050405020304" pitchFamily="18" charset="0"/>
              </a:rPr>
              <a:t> es uno directo con la administración de la escuela, donde no se considerará la intervención de terceros.</a:t>
            </a:r>
          </a:p>
          <a:p>
            <a:pPr marL="0" marR="0" lvl="0" indent="0" algn="just">
              <a:lnSpc>
                <a:spcPct val="107000"/>
              </a:lnSpc>
              <a:spcBef>
                <a:spcPts val="0"/>
              </a:spcBef>
              <a:spcAft>
                <a:spcPts val="800"/>
              </a:spcAft>
              <a:tabLst>
                <a:tab pos="457200" algn="l"/>
                <a:tab pos="685800" algn="l"/>
                <a:tab pos="1130300" algn="l"/>
              </a:tabLst>
            </a:pPr>
            <a:endParaRPr lang="es-PR"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tabLst>
                <a:tab pos="457200" algn="l"/>
                <a:tab pos="685800" algn="l"/>
                <a:tab pos="1130300" algn="l"/>
              </a:tabLst>
            </a:pPr>
            <a:r>
              <a:rPr lang="es-PR" sz="2400" b="0" dirty="0">
                <a:effectLst/>
                <a:latin typeface="Montserrat" panose="00000500000000000000" pitchFamily="2" charset="0"/>
                <a:ea typeface="Calibri" panose="020F0502020204030204" pitchFamily="34" charset="0"/>
                <a:cs typeface="Times New Roman" panose="02020603050405020304" pitchFamily="18" charset="0"/>
              </a:rPr>
              <a:t>El USDE no acepta casos que no hayan pasado previamente por el proceso de quejas y querellas establecidos en la Agencia. Cuando reciben este tipo de caso directamente, al validar con la Agencia si no pasó por el proceso establecido, el mismo es devuelto para que sea intervenido por el Ombudsman de la Agencia correspondiente.</a:t>
            </a:r>
            <a:endParaRPr lang="es-PR" sz="24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tabLst>
                <a:tab pos="1130300" algn="l"/>
              </a:tabLst>
            </a:pPr>
            <a:r>
              <a:rPr lang="es-PR" sz="2400" b="0" u="none" strike="noStrike" dirty="0">
                <a:effectLst/>
                <a:latin typeface="Montserrat" panose="00000500000000000000" pitchFamily="2" charset="0"/>
                <a:ea typeface="Calibri" panose="020F0502020204030204" pitchFamily="34" charset="0"/>
                <a:cs typeface="Times New Roman" panose="02020603050405020304" pitchFamily="18" charset="0"/>
              </a:rPr>
              <a:t> </a:t>
            </a:r>
            <a:endParaRPr lang="es-PR" sz="2400" b="0" dirty="0">
              <a:effectLst/>
              <a:latin typeface="Calibri" panose="020F0502020204030204" pitchFamily="34" charset="0"/>
              <a:ea typeface="Calibri" panose="020F0502020204030204" pitchFamily="34" charset="0"/>
              <a:cs typeface="Times New Roman" panose="02020603050405020304" pitchFamily="18" charset="0"/>
            </a:endParaRPr>
          </a:p>
          <a:p>
            <a:pPr marL="119063" marR="0" indent="0" algn="just">
              <a:lnSpc>
                <a:spcPct val="107000"/>
              </a:lnSpc>
              <a:spcBef>
                <a:spcPts val="0"/>
              </a:spcBef>
              <a:spcAft>
                <a:spcPts val="800"/>
              </a:spcAft>
              <a:tabLst>
                <a:tab pos="1130300" algn="l"/>
              </a:tabLst>
            </a:pPr>
            <a:r>
              <a:rPr lang="es-PR" sz="2400" u="sng" dirty="0">
                <a:effectLst/>
                <a:latin typeface="Montserrat" panose="00000500000000000000" pitchFamily="2" charset="0"/>
                <a:ea typeface="Calibri" panose="020F0502020204030204" pitchFamily="34" charset="0"/>
                <a:cs typeface="Times New Roman" panose="02020603050405020304" pitchFamily="18" charset="0"/>
              </a:rPr>
              <a:t>De interesar solicitar otros servicios, tales como: orientación y asistencia técnica, favor de enviar un correo electrónico a </a:t>
            </a:r>
            <a:r>
              <a:rPr lang="es-PR" sz="2400" u="sng" dirty="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2"/>
              </a:rPr>
              <a:t>Martinez_Ma@de.pr.gov</a:t>
            </a:r>
            <a:r>
              <a:rPr lang="es-PR" sz="2400" u="sng" dirty="0">
                <a:effectLst/>
                <a:latin typeface="Montserrat" panose="00000500000000000000" pitchFamily="2" charset="0"/>
                <a:ea typeface="Calibri" panose="020F0502020204030204" pitchFamily="34" charset="0"/>
                <a:cs typeface="Times New Roman" panose="02020603050405020304" pitchFamily="18" charset="0"/>
              </a:rPr>
              <a:t>.</a:t>
            </a:r>
            <a:endParaRPr lang="es-P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PR" dirty="0"/>
          </a:p>
        </p:txBody>
      </p:sp>
    </p:spTree>
    <p:extLst>
      <p:ext uri="{BB962C8B-B14F-4D97-AF65-F5344CB8AC3E}">
        <p14:creationId xmlns:p14="http://schemas.microsoft.com/office/powerpoint/2010/main" val="147254958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981976-22E5-CD12-BCBF-F839BFD7E0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07082" y="795645"/>
            <a:ext cx="5040086" cy="4411683"/>
          </a:xfrm>
          <a:prstGeom prst="rect">
            <a:avLst/>
          </a:prstGeom>
        </p:spPr>
      </p:pic>
    </p:spTree>
    <p:extLst>
      <p:ext uri="{BB962C8B-B14F-4D97-AF65-F5344CB8AC3E}">
        <p14:creationId xmlns:p14="http://schemas.microsoft.com/office/powerpoint/2010/main" val="40115976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6189-7F7B-9FDB-687A-6DBF04EE7FD0}"/>
              </a:ext>
            </a:extLst>
          </p:cNvPr>
          <p:cNvSpPr>
            <a:spLocks noGrp="1"/>
          </p:cNvSpPr>
          <p:nvPr>
            <p:ph type="ctrTitle"/>
          </p:nvPr>
        </p:nvSpPr>
        <p:spPr>
          <a:xfrm>
            <a:off x="5114442" y="1286359"/>
            <a:ext cx="6464000" cy="3463771"/>
          </a:xfrm>
          <a:ln w="28575">
            <a:solidFill>
              <a:srgbClr val="E27926"/>
            </a:solidFill>
          </a:ln>
        </p:spPr>
        <p:txBody>
          <a:bodyPr lIns="91440" anchor="t" anchorCtr="0">
            <a:normAutofit/>
          </a:bodyPr>
          <a:lstStyle/>
          <a:p>
            <a:pPr algn="just"/>
            <a:r>
              <a:rPr lang="es-PR" sz="2700" dirty="0"/>
              <a:t>La Sección 1117 y el Título VIII de la </a:t>
            </a:r>
            <a:r>
              <a:rPr lang="es-PR" sz="2700" i="1" dirty="0" err="1"/>
              <a:t>Every</a:t>
            </a:r>
            <a:r>
              <a:rPr lang="es-PR" sz="2700" i="1" dirty="0"/>
              <a:t> </a:t>
            </a:r>
            <a:r>
              <a:rPr lang="es-PR" sz="2700" i="1" dirty="0" err="1"/>
              <a:t>Student</a:t>
            </a:r>
            <a:r>
              <a:rPr lang="es-PR" sz="2700" i="1" dirty="0"/>
              <a:t> </a:t>
            </a:r>
            <a:r>
              <a:rPr lang="es-PR" sz="2700" i="1" dirty="0" err="1"/>
              <a:t>Suceeds</a:t>
            </a:r>
            <a:r>
              <a:rPr lang="es-PR" sz="2700" i="1" dirty="0"/>
              <a:t> </a:t>
            </a:r>
            <a:r>
              <a:rPr lang="es-PR" sz="2700" i="1" dirty="0" err="1"/>
              <a:t>A</a:t>
            </a:r>
            <a:r>
              <a:rPr lang="es-PR" sz="2700" dirty="0" err="1"/>
              <a:t>ct</a:t>
            </a:r>
            <a:r>
              <a:rPr lang="es-PR" sz="2700" dirty="0"/>
              <a:t> (ESSA) (dic. 2015) establecen que:</a:t>
            </a:r>
            <a:br>
              <a:rPr lang="es-PR" sz="2700" dirty="0"/>
            </a:br>
            <a:br>
              <a:rPr lang="es-PR" sz="2700" dirty="0"/>
            </a:br>
            <a:r>
              <a:rPr lang="es-PR" sz="2700" b="1" i="1" dirty="0"/>
              <a:t>Todo estudiante que asiste a una escuela privada tiene derecho a participar de forma equitativa en los diferentes programas federales.</a:t>
            </a:r>
            <a:endParaRPr lang="es-PR" sz="2700" b="1" dirty="0"/>
          </a:p>
        </p:txBody>
      </p:sp>
      <p:sp>
        <p:nvSpPr>
          <p:cNvPr id="5" name="Rectangle 4">
            <a:extLst>
              <a:ext uri="{FF2B5EF4-FFF2-40B4-BE49-F238E27FC236}">
                <a16:creationId xmlns:a16="http://schemas.microsoft.com/office/drawing/2014/main" id="{B8BD8BBE-ABC6-66C0-17F6-37917C2884F1}"/>
              </a:ext>
            </a:extLst>
          </p:cNvPr>
          <p:cNvSpPr/>
          <p:nvPr/>
        </p:nvSpPr>
        <p:spPr>
          <a:xfrm>
            <a:off x="2115127" y="129309"/>
            <a:ext cx="2863274" cy="88669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solidFill>
                  <a:schemeClr val="tx1"/>
                </a:solidFill>
              </a:rPr>
              <a:t>BASE LEGAL</a:t>
            </a:r>
            <a:endParaRPr lang="es-PR" sz="2800" b="1" dirty="0">
              <a:solidFill>
                <a:schemeClr val="tx1"/>
              </a:solidFill>
            </a:endParaRPr>
          </a:p>
        </p:txBody>
      </p:sp>
    </p:spTree>
    <p:extLst>
      <p:ext uri="{BB962C8B-B14F-4D97-AF65-F5344CB8AC3E}">
        <p14:creationId xmlns:p14="http://schemas.microsoft.com/office/powerpoint/2010/main" val="1057159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6189-7F7B-9FDB-687A-6DBF04EE7FD0}"/>
              </a:ext>
            </a:extLst>
          </p:cNvPr>
          <p:cNvSpPr>
            <a:spLocks noGrp="1"/>
          </p:cNvSpPr>
          <p:nvPr>
            <p:ph type="ctrTitle"/>
          </p:nvPr>
        </p:nvSpPr>
        <p:spPr>
          <a:xfrm>
            <a:off x="4881361" y="1016000"/>
            <a:ext cx="6742971" cy="5442332"/>
          </a:xfrm>
          <a:ln w="28575">
            <a:solidFill>
              <a:srgbClr val="E27926"/>
            </a:solidFill>
          </a:ln>
        </p:spPr>
        <p:txBody>
          <a:bodyPr lIns="91440" anchor="t" anchorCtr="0">
            <a:normAutofit/>
          </a:bodyPr>
          <a:lstStyle/>
          <a:p>
            <a:pPr algn="just"/>
            <a:r>
              <a:rPr lang="es-PR" sz="2400" dirty="0"/>
              <a:t>En Puerto Rico, de los programas federales incluidos en las diferentes secciones de la ley previamente mencionada, los que se trabajan son los siguientes:</a:t>
            </a:r>
            <a:br>
              <a:rPr lang="es-PR" sz="2400" dirty="0"/>
            </a:br>
            <a:endParaRPr lang="es-PR" sz="2400" dirty="0"/>
          </a:p>
        </p:txBody>
      </p:sp>
      <p:sp>
        <p:nvSpPr>
          <p:cNvPr id="5" name="Rectangle 4">
            <a:extLst>
              <a:ext uri="{FF2B5EF4-FFF2-40B4-BE49-F238E27FC236}">
                <a16:creationId xmlns:a16="http://schemas.microsoft.com/office/drawing/2014/main" id="{B8BD8BBE-ABC6-66C0-17F6-37917C2884F1}"/>
              </a:ext>
            </a:extLst>
          </p:cNvPr>
          <p:cNvSpPr/>
          <p:nvPr/>
        </p:nvSpPr>
        <p:spPr>
          <a:xfrm>
            <a:off x="2115127" y="129309"/>
            <a:ext cx="2863274" cy="88669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solidFill>
                  <a:schemeClr val="tx1"/>
                </a:solidFill>
              </a:rPr>
              <a:t>BASE LEGAL</a:t>
            </a:r>
            <a:endParaRPr lang="es-PR" sz="2800" b="1" dirty="0">
              <a:solidFill>
                <a:schemeClr val="tx1"/>
              </a:solidFill>
            </a:endParaRPr>
          </a:p>
        </p:txBody>
      </p:sp>
      <p:sp>
        <p:nvSpPr>
          <p:cNvPr id="3" name="Rectangle 2">
            <a:extLst>
              <a:ext uri="{FF2B5EF4-FFF2-40B4-BE49-F238E27FC236}">
                <a16:creationId xmlns:a16="http://schemas.microsoft.com/office/drawing/2014/main" id="{622EE32E-FEA4-6C37-DF75-A373FBCF4E32}"/>
              </a:ext>
            </a:extLst>
          </p:cNvPr>
          <p:cNvSpPr/>
          <p:nvPr/>
        </p:nvSpPr>
        <p:spPr>
          <a:xfrm>
            <a:off x="5532895" y="2619214"/>
            <a:ext cx="5439905" cy="1921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PR" sz="2400" dirty="0">
                <a:solidFill>
                  <a:schemeClr val="tx1"/>
                </a:solidFill>
              </a:rPr>
              <a:t>Título I-A</a:t>
            </a:r>
          </a:p>
          <a:p>
            <a:pPr marL="285750" indent="-285750">
              <a:buFont typeface="Wingdings" panose="05000000000000000000" pitchFamily="2" charset="2"/>
              <a:buChar char="ü"/>
            </a:pPr>
            <a:r>
              <a:rPr lang="es-PR" sz="2400" dirty="0">
                <a:solidFill>
                  <a:schemeClr val="tx1"/>
                </a:solidFill>
              </a:rPr>
              <a:t>Título II-A</a:t>
            </a:r>
          </a:p>
          <a:p>
            <a:pPr marL="285750" indent="-285750">
              <a:buFont typeface="Wingdings" panose="05000000000000000000" pitchFamily="2" charset="2"/>
              <a:buChar char="ü"/>
            </a:pPr>
            <a:r>
              <a:rPr lang="es-PR" sz="2400" dirty="0">
                <a:solidFill>
                  <a:schemeClr val="tx1"/>
                </a:solidFill>
              </a:rPr>
              <a:t>Título III-A</a:t>
            </a:r>
          </a:p>
          <a:p>
            <a:pPr marL="285750" indent="-285750">
              <a:buFont typeface="Wingdings" panose="05000000000000000000" pitchFamily="2" charset="2"/>
              <a:buChar char="ü"/>
            </a:pPr>
            <a:r>
              <a:rPr lang="es-PR" sz="2400" dirty="0">
                <a:solidFill>
                  <a:schemeClr val="tx1"/>
                </a:solidFill>
              </a:rPr>
              <a:t>Título IV-A </a:t>
            </a:r>
          </a:p>
          <a:p>
            <a:pPr marL="285750" indent="-285750">
              <a:buFont typeface="Wingdings" panose="05000000000000000000" pitchFamily="2" charset="2"/>
              <a:buChar char="ü"/>
            </a:pPr>
            <a:r>
              <a:rPr lang="en-US" sz="2400" dirty="0">
                <a:solidFill>
                  <a:schemeClr val="tx1"/>
                </a:solidFill>
              </a:rPr>
              <a:t>Título IV-B (</a:t>
            </a:r>
            <a:r>
              <a:rPr lang="en-US" sz="2400" i="1" dirty="0">
                <a:solidFill>
                  <a:schemeClr val="tx1"/>
                </a:solidFill>
              </a:rPr>
              <a:t>21st Century</a:t>
            </a:r>
            <a:r>
              <a:rPr lang="en-US" sz="2400" dirty="0">
                <a:solidFill>
                  <a:schemeClr val="tx1"/>
                </a:solidFill>
              </a:rPr>
              <a:t>)</a:t>
            </a:r>
            <a:endParaRPr lang="es-PR" sz="2400" dirty="0">
              <a:solidFill>
                <a:schemeClr val="tx1"/>
              </a:solidFill>
            </a:endParaRPr>
          </a:p>
        </p:txBody>
      </p:sp>
      <p:sp>
        <p:nvSpPr>
          <p:cNvPr id="7" name="Rectangle 6">
            <a:extLst>
              <a:ext uri="{FF2B5EF4-FFF2-40B4-BE49-F238E27FC236}">
                <a16:creationId xmlns:a16="http://schemas.microsoft.com/office/drawing/2014/main" id="{611E6336-330D-E05F-F1A7-A57731657EDB}"/>
              </a:ext>
            </a:extLst>
          </p:cNvPr>
          <p:cNvSpPr/>
          <p:nvPr/>
        </p:nvSpPr>
        <p:spPr>
          <a:xfrm>
            <a:off x="4881361" y="4757980"/>
            <a:ext cx="6416903" cy="151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800"/>
              </a:spcAft>
            </a:pPr>
            <a:r>
              <a:rPr lang="es-PR" sz="2400" dirty="0">
                <a:solidFill>
                  <a:srgbClr val="202124"/>
                </a:solidFill>
                <a:effectLst/>
                <a:latin typeface="Montserrat" panose="00000500000000000000" pitchFamily="2" charset="0"/>
                <a:ea typeface="Calibri" panose="020F0502020204030204" pitchFamily="34" charset="0"/>
                <a:cs typeface="Times New Roman" panose="02020603050405020304" pitchFamily="18" charset="0"/>
              </a:rPr>
              <a:t>Además, las escuelas privadas tienen derecho a una participación equitativa en los programas de emergencia que así lo indiquen.</a:t>
            </a:r>
            <a:endParaRPr lang="es-P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49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C671-17FE-F9C7-043F-8157A4266D55}"/>
              </a:ext>
            </a:extLst>
          </p:cNvPr>
          <p:cNvSpPr>
            <a:spLocks noGrp="1"/>
          </p:cNvSpPr>
          <p:nvPr>
            <p:ph type="ctrTitle"/>
          </p:nvPr>
        </p:nvSpPr>
        <p:spPr>
          <a:xfrm>
            <a:off x="4262032" y="1155641"/>
            <a:ext cx="7795649" cy="4780209"/>
          </a:xfrm>
          <a:ln w="38100">
            <a:solidFill>
              <a:srgbClr val="E27926"/>
            </a:solidFill>
          </a:ln>
        </p:spPr>
        <p:txBody>
          <a:bodyPr wrap="square" anchor="t">
            <a:noAutofit/>
          </a:bodyPr>
          <a:lstStyle/>
          <a:p>
            <a:pPr algn="just">
              <a:lnSpc>
                <a:spcPct val="100000"/>
              </a:lnSpc>
            </a:pPr>
            <a:r>
              <a:rPr lang="es-PR" sz="2400" dirty="0"/>
              <a:t>La sec. 200.68 del reglamento (34 CFR parte 200) establece que cada Agencia Estatal de Educación (SEA por sus siglas en inglés) designará a un </a:t>
            </a:r>
            <a:r>
              <a:rPr lang="es-PR" sz="2400" i="1" dirty="0"/>
              <a:t>Ombudsman</a:t>
            </a:r>
            <a:r>
              <a:rPr lang="es-PR" sz="2400" dirty="0"/>
              <a:t> con el propósito de”:</a:t>
            </a:r>
            <a:br>
              <a:rPr lang="es-PR" sz="2400" dirty="0"/>
            </a:br>
            <a:br>
              <a:rPr lang="es-PR" sz="2400" dirty="0"/>
            </a:br>
            <a:endParaRPr lang="es-PR" sz="2400" dirty="0"/>
          </a:p>
        </p:txBody>
      </p:sp>
      <p:sp>
        <p:nvSpPr>
          <p:cNvPr id="3" name="Rectangle 2">
            <a:extLst>
              <a:ext uri="{FF2B5EF4-FFF2-40B4-BE49-F238E27FC236}">
                <a16:creationId xmlns:a16="http://schemas.microsoft.com/office/drawing/2014/main" id="{A8FD155D-8F98-06D0-C8D6-85C1D80A8ABC}"/>
              </a:ext>
            </a:extLst>
          </p:cNvPr>
          <p:cNvSpPr/>
          <p:nvPr/>
        </p:nvSpPr>
        <p:spPr>
          <a:xfrm>
            <a:off x="2115127" y="129309"/>
            <a:ext cx="2863274" cy="88669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solidFill>
                  <a:schemeClr val="tx1"/>
                </a:solidFill>
              </a:rPr>
              <a:t>BASE LEGAL</a:t>
            </a:r>
            <a:endParaRPr lang="es-PR" sz="2800" b="1" dirty="0">
              <a:solidFill>
                <a:schemeClr val="tx1"/>
              </a:solidFill>
            </a:endParaRPr>
          </a:p>
        </p:txBody>
      </p:sp>
      <p:sp>
        <p:nvSpPr>
          <p:cNvPr id="4" name="Rectangle 3">
            <a:extLst>
              <a:ext uri="{FF2B5EF4-FFF2-40B4-BE49-F238E27FC236}">
                <a16:creationId xmlns:a16="http://schemas.microsoft.com/office/drawing/2014/main" id="{2C89667C-ECA4-5BF9-20C0-29147185F11F}"/>
              </a:ext>
            </a:extLst>
          </p:cNvPr>
          <p:cNvSpPr/>
          <p:nvPr/>
        </p:nvSpPr>
        <p:spPr>
          <a:xfrm>
            <a:off x="4579748" y="2929179"/>
            <a:ext cx="7160217" cy="27731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just">
              <a:lnSpc>
                <a:spcPct val="107000"/>
              </a:lnSpc>
              <a:spcBef>
                <a:spcPts val="0"/>
              </a:spcBef>
              <a:spcAft>
                <a:spcPts val="800"/>
              </a:spcAft>
              <a:buFont typeface="Wingdings" panose="05000000000000000000" pitchFamily="2" charset="2"/>
              <a:buChar char=""/>
            </a:pPr>
            <a:r>
              <a:rPr lang="es-PR" sz="2400" dirty="0">
                <a:solidFill>
                  <a:srgbClr val="202124"/>
                </a:solidFill>
                <a:effectLst/>
                <a:latin typeface="Montserrat" panose="00000500000000000000" pitchFamily="2" charset="0"/>
                <a:ea typeface="Calibri" panose="020F0502020204030204" pitchFamily="34" charset="0"/>
                <a:cs typeface="Times New Roman" panose="02020603050405020304" pitchFamily="18" charset="0"/>
              </a:rPr>
              <a:t>monitorear y garantizar equidad en los servicios relacionados a los programas para los cuales es elegible la población que asiste a las escuelas privadas;</a:t>
            </a:r>
            <a:endParaRPr lang="es-P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s-PR" sz="2400" dirty="0">
                <a:solidFill>
                  <a:srgbClr val="202124"/>
                </a:solidFill>
                <a:effectLst/>
                <a:latin typeface="Montserrat" panose="00000500000000000000" pitchFamily="2" charset="0"/>
                <a:ea typeface="Calibri" panose="020F0502020204030204" pitchFamily="34" charset="0"/>
                <a:cs typeface="Times New Roman" panose="02020603050405020304" pitchFamily="18" charset="0"/>
              </a:rPr>
              <a:t>velar por el cumplimiento con los requisitos y procesos establecidos para que puedan acceder y recibir dichos servicios. </a:t>
            </a:r>
            <a:endParaRPr lang="es-P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46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C671-17FE-F9C7-043F-8157A4266D55}"/>
              </a:ext>
            </a:extLst>
          </p:cNvPr>
          <p:cNvSpPr>
            <a:spLocks noGrp="1"/>
          </p:cNvSpPr>
          <p:nvPr>
            <p:ph type="ctrTitle"/>
          </p:nvPr>
        </p:nvSpPr>
        <p:spPr>
          <a:xfrm>
            <a:off x="4935819" y="1767315"/>
            <a:ext cx="6753816" cy="3323369"/>
          </a:xfrm>
          <a:ln w="38100">
            <a:solidFill>
              <a:srgbClr val="E27926"/>
            </a:solidFill>
          </a:ln>
        </p:spPr>
        <p:txBody>
          <a:bodyPr wrap="square" anchor="t">
            <a:noAutofit/>
          </a:bodyPr>
          <a:lstStyle/>
          <a:p>
            <a:pPr algn="just"/>
            <a:r>
              <a:rPr lang="es-PR" sz="2800" dirty="0"/>
              <a:t>La sec. 1117 (b)(6)(A) establece el proceso de radicación de querellas para aquellas escuelas que consideren que hubo algún incumplimiento por parte de la Agencia relacionado con la participación equitativa de los estudiantes de las escuelas privadas.</a:t>
            </a:r>
          </a:p>
        </p:txBody>
      </p:sp>
      <p:sp>
        <p:nvSpPr>
          <p:cNvPr id="3" name="Rectangle 2">
            <a:extLst>
              <a:ext uri="{FF2B5EF4-FFF2-40B4-BE49-F238E27FC236}">
                <a16:creationId xmlns:a16="http://schemas.microsoft.com/office/drawing/2014/main" id="{A8FD155D-8F98-06D0-C8D6-85C1D80A8ABC}"/>
              </a:ext>
            </a:extLst>
          </p:cNvPr>
          <p:cNvSpPr/>
          <p:nvPr/>
        </p:nvSpPr>
        <p:spPr>
          <a:xfrm>
            <a:off x="2115127" y="129309"/>
            <a:ext cx="2863274" cy="88669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solidFill>
                  <a:schemeClr val="tx1"/>
                </a:solidFill>
              </a:rPr>
              <a:t>BASE LEGAL</a:t>
            </a:r>
            <a:endParaRPr lang="es-PR" sz="2800" b="1" dirty="0">
              <a:solidFill>
                <a:schemeClr val="tx1"/>
              </a:solidFill>
            </a:endParaRPr>
          </a:p>
        </p:txBody>
      </p:sp>
    </p:spTree>
    <p:extLst>
      <p:ext uri="{BB962C8B-B14F-4D97-AF65-F5344CB8AC3E}">
        <p14:creationId xmlns:p14="http://schemas.microsoft.com/office/powerpoint/2010/main" val="627101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BC0D-FD27-185A-9502-346E7266EA43}"/>
              </a:ext>
            </a:extLst>
          </p:cNvPr>
          <p:cNvSpPr>
            <a:spLocks noGrp="1"/>
          </p:cNvSpPr>
          <p:nvPr>
            <p:ph type="ctrTitle"/>
          </p:nvPr>
        </p:nvSpPr>
        <p:spPr>
          <a:xfrm>
            <a:off x="4688234" y="310930"/>
            <a:ext cx="6648773" cy="5671416"/>
          </a:xfrm>
          <a:ln w="28575">
            <a:solidFill>
              <a:srgbClr val="E27926"/>
            </a:solidFill>
          </a:ln>
        </p:spPr>
        <p:txBody>
          <a:bodyPr anchor="t">
            <a:normAutofit/>
          </a:bodyPr>
          <a:lstStyle/>
          <a:p>
            <a:pPr algn="just">
              <a:lnSpc>
                <a:spcPct val="100000"/>
              </a:lnSpc>
            </a:pPr>
            <a:r>
              <a:rPr lang="es-PR" sz="2200" dirty="0"/>
              <a:t>El </a:t>
            </a:r>
            <a:r>
              <a:rPr lang="es-PR" sz="2200" i="1" dirty="0"/>
              <a:t>Ombudsman</a:t>
            </a:r>
            <a:r>
              <a:rPr lang="es-PR" sz="2200" dirty="0"/>
              <a:t> promoverá el cumplimiento con los requisitos de Ley y tendrá un rol significativo al monitorear que los procesos establecidos sean justos y equitativos para las escuelas privadas participantes.</a:t>
            </a:r>
            <a:br>
              <a:rPr lang="es-PR" sz="2700" dirty="0"/>
            </a:br>
            <a:br>
              <a:rPr lang="es-PR" sz="2700" dirty="0"/>
            </a:br>
            <a:r>
              <a:rPr lang="es-PR" sz="2200" dirty="0"/>
              <a:t>Aquellas escuelas que entiendan que sus derechos están siendo violentados o que algún proceso no es justo o equitativo, en comparación con las escuelas públicas, pueden recurrir a este recurso para: </a:t>
            </a:r>
            <a:br>
              <a:rPr lang="es-PR" sz="2200" dirty="0"/>
            </a:br>
            <a:endParaRPr lang="es-PR" sz="2200" dirty="0"/>
          </a:p>
        </p:txBody>
      </p:sp>
      <p:sp>
        <p:nvSpPr>
          <p:cNvPr id="3" name="Rectangle 2">
            <a:extLst>
              <a:ext uri="{FF2B5EF4-FFF2-40B4-BE49-F238E27FC236}">
                <a16:creationId xmlns:a16="http://schemas.microsoft.com/office/drawing/2014/main" id="{D06B45FA-4A3E-7187-BCB9-9D96D08EC21B}"/>
              </a:ext>
            </a:extLst>
          </p:cNvPr>
          <p:cNvSpPr/>
          <p:nvPr/>
        </p:nvSpPr>
        <p:spPr>
          <a:xfrm>
            <a:off x="1758666" y="222299"/>
            <a:ext cx="2863274" cy="88669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a:solidFill>
                  <a:schemeClr val="tx1"/>
                </a:solidFill>
              </a:rPr>
              <a:t>BASE LEGAL</a:t>
            </a:r>
            <a:endParaRPr lang="es-PR" sz="2800" b="1" dirty="0">
              <a:solidFill>
                <a:schemeClr val="tx1"/>
              </a:solidFill>
            </a:endParaRPr>
          </a:p>
        </p:txBody>
      </p:sp>
      <p:sp>
        <p:nvSpPr>
          <p:cNvPr id="4" name="Rectangle 3">
            <a:extLst>
              <a:ext uri="{FF2B5EF4-FFF2-40B4-BE49-F238E27FC236}">
                <a16:creationId xmlns:a16="http://schemas.microsoft.com/office/drawing/2014/main" id="{AD7B50CA-A8D6-7470-6527-9CCFE432A57A}"/>
              </a:ext>
            </a:extLst>
          </p:cNvPr>
          <p:cNvSpPr/>
          <p:nvPr/>
        </p:nvSpPr>
        <p:spPr>
          <a:xfrm>
            <a:off x="4998201" y="4091553"/>
            <a:ext cx="6028841" cy="173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07000"/>
              </a:lnSpc>
              <a:spcBef>
                <a:spcPts val="0"/>
              </a:spcBef>
              <a:spcAft>
                <a:spcPts val="800"/>
              </a:spcAft>
              <a:buFont typeface="Wingdings" panose="05000000000000000000" pitchFamily="2" charset="2"/>
              <a:buChar char=""/>
            </a:pPr>
            <a:r>
              <a:rPr lang="es-PR" sz="2400" dirty="0">
                <a:solidFill>
                  <a:srgbClr val="202124"/>
                </a:solidFill>
                <a:effectLst/>
                <a:latin typeface="Montserrat" panose="00000500000000000000" pitchFamily="2" charset="0"/>
                <a:ea typeface="Calibri" panose="020F0502020204030204" pitchFamily="34" charset="0"/>
                <a:cs typeface="Arial" panose="020B0604020202020204" pitchFamily="34" charset="0"/>
              </a:rPr>
              <a:t>orientación, </a:t>
            </a:r>
            <a:endParaRPr lang="es-P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s-PR" sz="2400" dirty="0">
                <a:solidFill>
                  <a:srgbClr val="202124"/>
                </a:solidFill>
                <a:effectLst/>
                <a:latin typeface="Montserrat" panose="00000500000000000000" pitchFamily="2" charset="0"/>
                <a:ea typeface="Calibri" panose="020F0502020204030204" pitchFamily="34" charset="0"/>
                <a:cs typeface="Arial" panose="020B0604020202020204" pitchFamily="34" charset="0"/>
              </a:rPr>
              <a:t>asistencia técnica y</a:t>
            </a:r>
            <a:endParaRPr lang="es-P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s-PR" sz="2400" dirty="0">
                <a:solidFill>
                  <a:srgbClr val="202124"/>
                </a:solidFill>
                <a:effectLst/>
                <a:latin typeface="Montserrat" panose="00000500000000000000" pitchFamily="2" charset="0"/>
                <a:ea typeface="Calibri" panose="020F0502020204030204" pitchFamily="34" charset="0"/>
                <a:cs typeface="Arial" panose="020B0604020202020204" pitchFamily="34" charset="0"/>
              </a:rPr>
              <a:t>de estimarlo pertinente, radicar una queja o querella.</a:t>
            </a:r>
            <a:endParaRPr lang="es-P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611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Google Shape;161;p22">
            <a:extLst>
              <a:ext uri="{FF2B5EF4-FFF2-40B4-BE49-F238E27FC236}">
                <a16:creationId xmlns:a16="http://schemas.microsoft.com/office/drawing/2014/main" id="{C3B0F2B2-003D-1847-B921-78D10EF66371}"/>
              </a:ext>
            </a:extLst>
          </p:cNvPr>
          <p:cNvSpPr txBox="1">
            <a:spLocks/>
          </p:cNvSpPr>
          <p:nvPr/>
        </p:nvSpPr>
        <p:spPr>
          <a:xfrm>
            <a:off x="3463637" y="636124"/>
            <a:ext cx="8225021" cy="924413"/>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45700" rIns="91425" bIns="45700" anchor="ctr" anchorCtr="0">
            <a:normAutofit fontScale="47500" lnSpcReduction="20000"/>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1pPr>
            <a:lvl2pPr marR="0" lvl="1"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2pPr>
            <a:lvl3pPr marR="0" lvl="2"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3pPr>
            <a:lvl4pPr marR="0" lvl="3"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4pPr>
            <a:lvl5pPr marR="0" lvl="4"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5pPr>
            <a:lvl6pPr marR="0" lvl="5"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6pPr>
            <a:lvl7pPr marR="0" lvl="6"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7pPr>
            <a:lvl8pPr marR="0" lvl="7"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8pPr>
            <a:lvl9pPr marR="0" lvl="8"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9pPr>
          </a:lstStyle>
          <a:p>
            <a:pPr algn="ctr"/>
            <a:r>
              <a:rPr lang="es-US" sz="5000" b="1" dirty="0"/>
              <a:t>Pasos a seguir la  radicación de querella de las escuelas privadas participantes de los Programas Federales</a:t>
            </a:r>
          </a:p>
        </p:txBody>
      </p:sp>
      <p:sp>
        <p:nvSpPr>
          <p:cNvPr id="4" name="Title 3">
            <a:extLst>
              <a:ext uri="{FF2B5EF4-FFF2-40B4-BE49-F238E27FC236}">
                <a16:creationId xmlns:a16="http://schemas.microsoft.com/office/drawing/2014/main" id="{C489842C-8C0F-4E48-8BC4-6FF51F95034C}"/>
              </a:ext>
            </a:extLst>
          </p:cNvPr>
          <p:cNvSpPr>
            <a:spLocks noGrp="1"/>
          </p:cNvSpPr>
          <p:nvPr>
            <p:ph type="ctrTitle"/>
          </p:nvPr>
        </p:nvSpPr>
        <p:spPr>
          <a:xfrm>
            <a:off x="4965641" y="2863272"/>
            <a:ext cx="5600760" cy="923637"/>
          </a:xfrm>
          <a:ln w="57150">
            <a:solidFill>
              <a:srgbClr val="7030A0"/>
            </a:solidFill>
          </a:ln>
          <a:effectLst>
            <a:innerShdw blurRad="63500" dist="50800">
              <a:prstClr val="black">
                <a:alpha val="50000"/>
              </a:prstClr>
            </a:innerShdw>
          </a:effectLst>
          <a:scene3d>
            <a:camera prst="orthographicFront"/>
            <a:lightRig rig="threePt" dir="t"/>
          </a:scene3d>
          <a:sp3d>
            <a:bevelT prst="angle"/>
          </a:sp3d>
        </p:spPr>
        <p:txBody>
          <a:bodyPr>
            <a:normAutofit/>
          </a:bodyPr>
          <a:lstStyle/>
          <a:p>
            <a:pPr algn="just"/>
            <a:r>
              <a:rPr lang="es-ES_tradnl" sz="1600" dirty="0"/>
              <a:t>A continuación, se incluye la guía de los pasos a seguir para completar el formulario relacionada la radicación de querellas: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210699" y="168855"/>
            <a:ext cx="11566332" cy="745545"/>
          </a:xfrm>
          <a:prstGeom prst="rect">
            <a:avLst/>
          </a:prstGeom>
          <a:ln w="38100">
            <a:solidFill>
              <a:schemeClr val="accent2"/>
            </a:solidFill>
          </a:ln>
        </p:spPr>
        <p:txBody>
          <a:bodyPr spcFirstLastPara="1" wrap="square" lIns="91425" tIns="45700" rIns="91425" bIns="45700" anchor="ctr" anchorCtr="0">
            <a:normAutofit/>
          </a:bodyPr>
          <a:lstStyle/>
          <a:p>
            <a:pPr lvl="0"/>
            <a:r>
              <a:rPr lang="es-US" sz="2800" b="1" u="sng" dirty="0"/>
              <a:t>Paso 1</a:t>
            </a:r>
            <a:r>
              <a:rPr lang="es-US" sz="2800" b="1" dirty="0"/>
              <a:t>: Acceder al Correo Electrónico Oficial de la Escuela</a:t>
            </a:r>
          </a:p>
        </p:txBody>
      </p:sp>
      <p:sp>
        <p:nvSpPr>
          <p:cNvPr id="2" name="Rectangle 1">
            <a:extLst>
              <a:ext uri="{FF2B5EF4-FFF2-40B4-BE49-F238E27FC236}">
                <a16:creationId xmlns:a16="http://schemas.microsoft.com/office/drawing/2014/main" id="{1567752F-1201-B9E0-448A-1D97C1FC7F90}"/>
              </a:ext>
            </a:extLst>
          </p:cNvPr>
          <p:cNvSpPr/>
          <p:nvPr/>
        </p:nvSpPr>
        <p:spPr>
          <a:xfrm>
            <a:off x="903382" y="1145755"/>
            <a:ext cx="9738911" cy="5001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s-PR" sz="2000" dirty="0"/>
          </a:p>
          <a:p>
            <a:pPr marL="457200" indent="-457200" algn="just">
              <a:buClr>
                <a:schemeClr val="accent2">
                  <a:lumMod val="60000"/>
                  <a:lumOff val="40000"/>
                </a:schemeClr>
              </a:buClr>
              <a:buAutoNum type="arabicPeriod"/>
            </a:pPr>
            <a:r>
              <a:rPr lang="es-PR" sz="2000" dirty="0"/>
              <a:t>Las escuelas deben utilizar el correo electrónico oficial que les fue asignado por el Departamento de Educación. (</a:t>
            </a:r>
            <a:r>
              <a:rPr lang="es-PR" sz="2000" dirty="0" err="1"/>
              <a:t>Ej</a:t>
            </a:r>
            <a:r>
              <a:rPr lang="es-PR" sz="2000" dirty="0"/>
              <a:t>: </a:t>
            </a:r>
            <a:r>
              <a:rPr lang="es-PR" sz="2000" b="1" i="1" u="sng" dirty="0">
                <a:solidFill>
                  <a:schemeClr val="accent2">
                    <a:lumMod val="60000"/>
                    <a:lumOff val="40000"/>
                  </a:schemeClr>
                </a:solidFill>
                <a:hlinkClick r:id="rId3">
                  <a:extLst>
                    <a:ext uri="{A12FA001-AC4F-418D-AE19-62706E023703}">
                      <ahyp:hlinkClr xmlns:ahyp="http://schemas.microsoft.com/office/drawing/2018/hyperlinkcolor" val="tx"/>
                    </a:ext>
                  </a:extLst>
                </a:hlinkClick>
              </a:rPr>
              <a:t>A000000@de.pr.gov</a:t>
            </a:r>
            <a:r>
              <a:rPr lang="es-PR" sz="2000" dirty="0"/>
              <a:t>). </a:t>
            </a:r>
          </a:p>
          <a:p>
            <a:pPr marL="457200" indent="-457200" algn="just">
              <a:buClr>
                <a:schemeClr val="accent2">
                  <a:lumMod val="60000"/>
                  <a:lumOff val="40000"/>
                </a:schemeClr>
              </a:buClr>
              <a:buAutoNum type="arabicPeriod"/>
            </a:pPr>
            <a:r>
              <a:rPr lang="es-PR" sz="2000" dirty="0"/>
              <a:t>El email debe ser dirigido al correo electrónico de María del Carmen Martínez Alonso, </a:t>
            </a:r>
            <a:r>
              <a:rPr lang="es-PR" sz="2000" dirty="0" err="1"/>
              <a:t>Ombudswoman</a:t>
            </a:r>
            <a:r>
              <a:rPr lang="es-PR" sz="2000" dirty="0"/>
              <a:t> (</a:t>
            </a:r>
            <a:r>
              <a:rPr lang="es-PR" sz="2000" b="1"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Martinez_Ma@de.pr.gov</a:t>
            </a:r>
            <a:r>
              <a:rPr lang="es-PR" sz="2000" dirty="0"/>
              <a:t>).</a:t>
            </a:r>
          </a:p>
          <a:p>
            <a:pPr marL="457200" indent="-457200" algn="just">
              <a:buClr>
                <a:schemeClr val="accent2">
                  <a:lumMod val="60000"/>
                  <a:lumOff val="40000"/>
                </a:schemeClr>
              </a:buClr>
              <a:buAutoNum type="arabicPeriod"/>
            </a:pPr>
            <a:r>
              <a:rPr lang="es-PR" sz="2000" dirty="0"/>
              <a:t>En el asunto se debe establecer que es una querella, el año al cual corresponde, el número de actividad de la escuela y el programa sobre el cual se está radicando la solicitud de intervención.</a:t>
            </a:r>
          </a:p>
          <a:p>
            <a:endParaRPr lang="es-PR" sz="2000" dirty="0"/>
          </a:p>
          <a:p>
            <a:pPr marL="457200" indent="-457200">
              <a:buAutoNum type="arabicPeriod"/>
            </a:pPr>
            <a:endParaRPr lang="es-PR" sz="2000" dirty="0"/>
          </a:p>
          <a:p>
            <a:pPr marL="457200" indent="-457200">
              <a:buAutoNum type="arabicPeriod"/>
            </a:pPr>
            <a:endParaRPr lang="es-PR" sz="2000" dirty="0"/>
          </a:p>
          <a:p>
            <a:endParaRPr lang="es-PR" sz="2000" dirty="0"/>
          </a:p>
          <a:p>
            <a:pPr marL="457200" indent="-457200">
              <a:buAutoNum type="arabicPeriod"/>
            </a:pPr>
            <a:endParaRPr lang="es-PR" sz="2000" dirty="0"/>
          </a:p>
        </p:txBody>
      </p:sp>
      <p:pic>
        <p:nvPicPr>
          <p:cNvPr id="9" name="Picture 8">
            <a:extLst>
              <a:ext uri="{FF2B5EF4-FFF2-40B4-BE49-F238E27FC236}">
                <a16:creationId xmlns:a16="http://schemas.microsoft.com/office/drawing/2014/main" id="{375417F5-2952-DDB0-ED83-F64351FA38DF}"/>
              </a:ext>
            </a:extLst>
          </p:cNvPr>
          <p:cNvPicPr>
            <a:picLocks noChangeAspect="1"/>
          </p:cNvPicPr>
          <p:nvPr/>
        </p:nvPicPr>
        <p:blipFill>
          <a:blip r:embed="rId5"/>
          <a:stretch>
            <a:fillRect/>
          </a:stretch>
        </p:blipFill>
        <p:spPr>
          <a:xfrm>
            <a:off x="2188445" y="4021385"/>
            <a:ext cx="7168783" cy="1690860"/>
          </a:xfrm>
          <a:prstGeom prst="rect">
            <a:avLst/>
          </a:prstGeom>
          <a:ln w="228600" cap="sq" cmpd="thickThin">
            <a:solidFill>
              <a:srgbClr val="000000"/>
            </a:solidFill>
            <a:prstDash val="solid"/>
            <a:miter lim="800000"/>
          </a:ln>
          <a:effectLst>
            <a:innerShdw blurRad="76200">
              <a:srgbClr val="000000"/>
            </a:innerShdw>
            <a:softEdge rad="12700"/>
          </a:effectLst>
        </p:spPr>
      </p:pic>
    </p:spTree>
    <p:extLst>
      <p:ext uri="{BB962C8B-B14F-4D97-AF65-F5344CB8AC3E}">
        <p14:creationId xmlns:p14="http://schemas.microsoft.com/office/powerpoint/2010/main" val="25599237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2000"/>
                                        <p:tgtEl>
                                          <p:spTgt spid="178"/>
                                        </p:tgtEl>
                                      </p:cBhvr>
                                    </p:animEffect>
                                    <p:anim calcmode="lin" valueType="num">
                                      <p:cBhvr>
                                        <p:cTn id="8" dur="2000" fill="hold"/>
                                        <p:tgtEl>
                                          <p:spTgt spid="178"/>
                                        </p:tgtEl>
                                        <p:attrNameLst>
                                          <p:attrName>ppt_w</p:attrName>
                                        </p:attrNameLst>
                                      </p:cBhvr>
                                      <p:tavLst>
                                        <p:tav tm="0" fmla="#ppt_w*sin(2.5*pi*$)">
                                          <p:val>
                                            <p:fltVal val="0"/>
                                          </p:val>
                                        </p:tav>
                                        <p:tav tm="100000">
                                          <p:val>
                                            <p:fltVal val="1"/>
                                          </p:val>
                                        </p:tav>
                                      </p:tavLst>
                                    </p:anim>
                                    <p:anim calcmode="lin" valueType="num">
                                      <p:cBhvr>
                                        <p:cTn id="9" dur="2000" fill="hold"/>
                                        <p:tgtEl>
                                          <p:spTgt spid="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210699" y="168855"/>
            <a:ext cx="11566332" cy="745545"/>
          </a:xfrm>
          <a:prstGeom prst="rect">
            <a:avLst/>
          </a:prstGeom>
          <a:ln w="38100">
            <a:solidFill>
              <a:schemeClr val="accent2"/>
            </a:solidFill>
          </a:ln>
        </p:spPr>
        <p:txBody>
          <a:bodyPr spcFirstLastPara="1" wrap="square" lIns="91425" tIns="45700" rIns="91425" bIns="45700" anchor="ctr" anchorCtr="0">
            <a:normAutofit/>
          </a:bodyPr>
          <a:lstStyle/>
          <a:p>
            <a:pPr lvl="0"/>
            <a:r>
              <a:rPr lang="es-US" sz="2800" b="1" u="sng" dirty="0"/>
              <a:t>Paso 2</a:t>
            </a:r>
            <a:r>
              <a:rPr lang="es-US" sz="2800" b="1" dirty="0"/>
              <a:t>: Establecer a qué corresponde la querella</a:t>
            </a:r>
          </a:p>
        </p:txBody>
      </p:sp>
      <p:sp>
        <p:nvSpPr>
          <p:cNvPr id="2" name="Rectangle 1">
            <a:extLst>
              <a:ext uri="{FF2B5EF4-FFF2-40B4-BE49-F238E27FC236}">
                <a16:creationId xmlns:a16="http://schemas.microsoft.com/office/drawing/2014/main" id="{1567752F-1201-B9E0-448A-1D97C1FC7F90}"/>
              </a:ext>
            </a:extLst>
          </p:cNvPr>
          <p:cNvSpPr/>
          <p:nvPr/>
        </p:nvSpPr>
        <p:spPr>
          <a:xfrm>
            <a:off x="903382" y="1145755"/>
            <a:ext cx="9738911" cy="5001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s-PR" sz="2000" dirty="0"/>
          </a:p>
          <a:p>
            <a:r>
              <a:rPr lang="es-PR" sz="2000" b="1" dirty="0">
                <a:solidFill>
                  <a:schemeClr val="accent2">
                    <a:lumMod val="60000"/>
                    <a:lumOff val="40000"/>
                  </a:schemeClr>
                </a:solidFill>
              </a:rPr>
              <a:t>4</a:t>
            </a:r>
            <a:r>
              <a:rPr lang="es-PR" sz="2000" dirty="0">
                <a:solidFill>
                  <a:schemeClr val="accent2">
                    <a:lumMod val="60000"/>
                    <a:lumOff val="40000"/>
                  </a:schemeClr>
                </a:solidFill>
              </a:rPr>
              <a:t>. </a:t>
            </a:r>
            <a:r>
              <a:rPr lang="es-PR" sz="2000" dirty="0"/>
              <a:t>En el contenido del mensaje se debe establecer a qué se relaciona la querella:</a:t>
            </a:r>
          </a:p>
          <a:p>
            <a:endParaRPr lang="es-PR" sz="2000" dirty="0"/>
          </a:p>
          <a:p>
            <a:pPr marL="971550" lvl="5" indent="-342900">
              <a:buClr>
                <a:schemeClr val="accent2">
                  <a:lumMod val="75000"/>
                </a:schemeClr>
              </a:buClr>
              <a:buFont typeface="Wingdings" panose="05000000000000000000" pitchFamily="2" charset="2"/>
              <a:buChar char="Ø"/>
            </a:pPr>
            <a:r>
              <a:rPr lang="es-PR" sz="2000" i="1" dirty="0"/>
              <a:t>Requisitos establecidos para acceder a algún programa</a:t>
            </a:r>
          </a:p>
          <a:p>
            <a:pPr marL="971550" lvl="5" indent="-342900">
              <a:buClr>
                <a:schemeClr val="accent2">
                  <a:lumMod val="75000"/>
                </a:schemeClr>
              </a:buClr>
              <a:buFont typeface="Wingdings" panose="05000000000000000000" pitchFamily="2" charset="2"/>
              <a:buChar char="Ø"/>
            </a:pPr>
            <a:r>
              <a:rPr lang="es-PR" sz="2000" i="1" dirty="0"/>
              <a:t>Determinación del programa sobre algún servicio solicitado</a:t>
            </a:r>
          </a:p>
          <a:p>
            <a:pPr marL="971550" lvl="5" indent="-342900">
              <a:buClr>
                <a:schemeClr val="accent2">
                  <a:lumMod val="75000"/>
                </a:schemeClr>
              </a:buClr>
              <a:buFont typeface="Wingdings" panose="05000000000000000000" pitchFamily="2" charset="2"/>
              <a:buChar char="Ø"/>
            </a:pPr>
            <a:r>
              <a:rPr lang="es-PR" sz="2000" i="1" dirty="0"/>
              <a:t>Asuntos relacionados a la adquisición de buenes y servicios</a:t>
            </a:r>
          </a:p>
          <a:p>
            <a:pPr marL="971550" lvl="5" indent="-342900">
              <a:buClr>
                <a:schemeClr val="accent2">
                  <a:lumMod val="75000"/>
                </a:schemeClr>
              </a:buClr>
              <a:buFont typeface="Wingdings" panose="05000000000000000000" pitchFamily="2" charset="2"/>
              <a:buChar char="Ø"/>
            </a:pPr>
            <a:r>
              <a:rPr lang="es-PR" sz="2000" i="1" dirty="0"/>
              <a:t>Insatisfacción con los servicios recibidos</a:t>
            </a:r>
          </a:p>
          <a:p>
            <a:pPr marL="971550" lvl="5" indent="-342900">
              <a:buClr>
                <a:schemeClr val="accent2">
                  <a:lumMod val="75000"/>
                </a:schemeClr>
              </a:buClr>
              <a:buFont typeface="Wingdings" panose="05000000000000000000" pitchFamily="2" charset="2"/>
              <a:buChar char="Ø"/>
            </a:pPr>
            <a:r>
              <a:rPr lang="es-PR" sz="2000" i="1" dirty="0"/>
              <a:t>Otro asunto -  debe describir brevemente la situación </a:t>
            </a:r>
            <a:r>
              <a:rPr lang="es-PR" sz="2000" dirty="0"/>
              <a:t>a la cual se relaciona la querella</a:t>
            </a:r>
          </a:p>
          <a:p>
            <a:pPr marL="971550" lvl="5" indent="-342900">
              <a:buClr>
                <a:schemeClr val="accent2">
                  <a:lumMod val="75000"/>
                </a:schemeClr>
              </a:buClr>
              <a:buFont typeface="Wingdings" panose="05000000000000000000" pitchFamily="2" charset="2"/>
              <a:buChar char="Ø"/>
            </a:pPr>
            <a:endParaRPr lang="es-PR" sz="2000" dirty="0"/>
          </a:p>
          <a:p>
            <a:pPr marL="341313" lvl="4" indent="-341313" algn="just">
              <a:buClr>
                <a:schemeClr val="accent2">
                  <a:lumMod val="75000"/>
                </a:schemeClr>
              </a:buClr>
            </a:pPr>
            <a:r>
              <a:rPr lang="es-PR" sz="2000" b="1" dirty="0">
                <a:solidFill>
                  <a:schemeClr val="accent2">
                    <a:lumMod val="60000"/>
                    <a:lumOff val="40000"/>
                  </a:schemeClr>
                </a:solidFill>
              </a:rPr>
              <a:t>5. </a:t>
            </a:r>
            <a:r>
              <a:rPr lang="es-PR" sz="2000" dirty="0">
                <a:solidFill>
                  <a:schemeClr val="bg1"/>
                </a:solidFill>
              </a:rPr>
              <a:t>En esta sección se debe establecer la situación que desea sea intervenida. Además, debe incluir el nombre de la escuela, el nombre de quién radica la querella, puesto que ocupa en la escuela, y un número de teléfono donde se le pueda contactar.  </a:t>
            </a:r>
            <a:endParaRPr lang="es-PR" sz="2000" dirty="0"/>
          </a:p>
        </p:txBody>
      </p:sp>
    </p:spTree>
    <p:extLst>
      <p:ext uri="{BB962C8B-B14F-4D97-AF65-F5344CB8AC3E}">
        <p14:creationId xmlns:p14="http://schemas.microsoft.com/office/powerpoint/2010/main" val="367143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2000"/>
                                        <p:tgtEl>
                                          <p:spTgt spid="178"/>
                                        </p:tgtEl>
                                      </p:cBhvr>
                                    </p:animEffect>
                                    <p:anim calcmode="lin" valueType="num">
                                      <p:cBhvr>
                                        <p:cTn id="8" dur="2000" fill="hold"/>
                                        <p:tgtEl>
                                          <p:spTgt spid="178"/>
                                        </p:tgtEl>
                                        <p:attrNameLst>
                                          <p:attrName>ppt_w</p:attrName>
                                        </p:attrNameLst>
                                      </p:cBhvr>
                                      <p:tavLst>
                                        <p:tav tm="0" fmla="#ppt_w*sin(2.5*pi*$)">
                                          <p:val>
                                            <p:fltVal val="0"/>
                                          </p:val>
                                        </p:tav>
                                        <p:tav tm="100000">
                                          <p:val>
                                            <p:fltVal val="1"/>
                                          </p:val>
                                        </p:tav>
                                      </p:tavLst>
                                    </p:anim>
                                    <p:anim calcmode="lin" valueType="num">
                                      <p:cBhvr>
                                        <p:cTn id="9" dur="2000" fill="hold"/>
                                        <p:tgtEl>
                                          <p:spTgt spid="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theme/theme1.xml><?xml version="1.0" encoding="utf-8"?>
<a:theme xmlns:a="http://schemas.openxmlformats.org/drawingml/2006/main" name="D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1446</Words>
  <Application>Microsoft Office PowerPoint</Application>
  <PresentationFormat>Widescreen</PresentationFormat>
  <Paragraphs>80</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Montserrat</vt:lpstr>
      <vt:lpstr>Symbol</vt:lpstr>
      <vt:lpstr>Calibri</vt:lpstr>
      <vt:lpstr>Wingdings</vt:lpstr>
      <vt:lpstr>DE Theme</vt:lpstr>
      <vt:lpstr>OFICINA DE ASUNTOS FEDERALES (OFA) María del C. Martínez Alonso Ombudswoman para las Escuelas Privadas   15 de febrero de 2024</vt:lpstr>
      <vt:lpstr>La Sección 1117 y el Título VIII de la Every Student Suceeds Act (ESSA) (dic. 2015) establecen que:  Todo estudiante que asiste a una escuela privada tiene derecho a participar de forma equitativa en los diferentes programas federales.</vt:lpstr>
      <vt:lpstr>En Puerto Rico, de los programas federales incluidos en las diferentes secciones de la ley previamente mencionada, los que se trabajan son los siguientes: </vt:lpstr>
      <vt:lpstr>La sec. 200.68 del reglamento (34 CFR parte 200) establece que cada Agencia Estatal de Educación (SEA por sus siglas en inglés) designará a un Ombudsman con el propósito de”:  </vt:lpstr>
      <vt:lpstr>La sec. 1117 (b)(6)(A) establece el proceso de radicación de querellas para aquellas escuelas que consideren que hubo algún incumplimiento por parte de la Agencia relacionado con la participación equitativa de los estudiantes de las escuelas privadas.</vt:lpstr>
      <vt:lpstr>El Ombudsman promoverá el cumplimiento con los requisitos de Ley y tendrá un rol significativo al monitorear que los procesos establecidos sean justos y equitativos para las escuelas privadas participantes.  Aquellas escuelas que entiendan que sus derechos están siendo violentados o que algún proceso no es justo o equitativo, en comparación con las escuelas públicas, pueden recurrir a este recurso para:  </vt:lpstr>
      <vt:lpstr>A continuación, se incluye la guía de los pasos a seguir para completar el formulario relacionada la radicación de querellas: </vt:lpstr>
      <vt:lpstr>Paso 1: Acceder al Correo Electrónico Oficial de la Escuela</vt:lpstr>
      <vt:lpstr>Paso 2: Establecer a qué corresponde la querella</vt:lpstr>
      <vt:lpstr>Paso 3: Incluir aquellas evidencias que tengan disponible </vt:lpstr>
      <vt:lpstr>PROCESO DE INTERVENCIÓN DE LAS QUERELLAS</vt:lpstr>
      <vt:lpstr>PROCESO DE APELACIÓN</vt:lpstr>
      <vt:lpstr>NIVELES PARA LA REVISIÓN DE LAS QUERELLAS</vt:lpstr>
      <vt:lpstr>Otros Aspectos Importantes</vt:lpstr>
      <vt:lpstr>Otros Aspectos Importantes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EJEMPLO TÍTULO  A DOS LÍNEAS</dc:title>
  <dc:creator>Naitzabes Martinez</dc:creator>
  <cp:lastModifiedBy>María del Carmen Martínez</cp:lastModifiedBy>
  <cp:revision>40</cp:revision>
  <dcterms:modified xsi:type="dcterms:W3CDTF">2024-02-12T18:48:03Z</dcterms:modified>
</cp:coreProperties>
</file>