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9" r:id="rId1"/>
    <p:sldMasterId id="2147483691" r:id="rId2"/>
    <p:sldMasterId id="2147483703" r:id="rId3"/>
    <p:sldMasterId id="2147483754" r:id="rId4"/>
  </p:sldMasterIdLst>
  <p:notesMasterIdLst>
    <p:notesMasterId r:id="rId18"/>
  </p:notesMasterIdLst>
  <p:handoutMasterIdLst>
    <p:handoutMasterId r:id="rId19"/>
  </p:handoutMasterIdLst>
  <p:sldIdLst>
    <p:sldId id="325" r:id="rId5"/>
    <p:sldId id="343" r:id="rId6"/>
    <p:sldId id="341" r:id="rId7"/>
    <p:sldId id="345" r:id="rId8"/>
    <p:sldId id="366" r:id="rId9"/>
    <p:sldId id="367" r:id="rId10"/>
    <p:sldId id="348" r:id="rId11"/>
    <p:sldId id="426" r:id="rId12"/>
    <p:sldId id="427" r:id="rId13"/>
    <p:sldId id="431" r:id="rId14"/>
    <p:sldId id="430" r:id="rId15"/>
    <p:sldId id="428" r:id="rId16"/>
    <p:sldId id="425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5">
          <p15:clr>
            <a:srgbClr val="A4A3A4"/>
          </p15:clr>
        </p15:guide>
        <p15:guide id="2" orient="horz" pos="2733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576">
          <p15:clr>
            <a:srgbClr val="A4A3A4"/>
          </p15:clr>
        </p15:guide>
        <p15:guide id="5" orient="horz" pos="1490">
          <p15:clr>
            <a:srgbClr val="A4A3A4"/>
          </p15:clr>
        </p15:guide>
        <p15:guide id="6" orient="horz" pos="3520">
          <p15:clr>
            <a:srgbClr val="A4A3A4"/>
          </p15:clr>
        </p15:guide>
        <p15:guide id="7" orient="horz" pos="768">
          <p15:clr>
            <a:srgbClr val="A4A3A4"/>
          </p15:clr>
        </p15:guide>
        <p15:guide id="8" orient="horz" pos="3355">
          <p15:clr>
            <a:srgbClr val="A4A3A4"/>
          </p15:clr>
        </p15:guide>
        <p15:guide id="9" pos="5504">
          <p15:clr>
            <a:srgbClr val="A4A3A4"/>
          </p15:clr>
        </p15:guide>
        <p15:guide id="10" pos="4940">
          <p15:clr>
            <a:srgbClr val="A4A3A4"/>
          </p15:clr>
        </p15:guide>
        <p15:guide id="11" pos="568">
          <p15:clr>
            <a:srgbClr val="A4A3A4"/>
          </p15:clr>
        </p15:guide>
        <p15:guide id="12" pos="3696">
          <p15:clr>
            <a:srgbClr val="A4A3A4"/>
          </p15:clr>
        </p15:guide>
        <p15:guide id="13" pos="9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end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EE8E00"/>
    <a:srgbClr val="75DBFF"/>
    <a:srgbClr val="CC66FF"/>
    <a:srgbClr val="CCB4DA"/>
    <a:srgbClr val="FE90F6"/>
    <a:srgbClr val="E8FD2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A1ABF-985F-46D1-8C05-A47F5936E59F}" v="18" dt="2024-02-12T19:40:16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6395" autoAdjust="0"/>
  </p:normalViewPr>
  <p:slideViewPr>
    <p:cSldViewPr snapToGrid="0">
      <p:cViewPr varScale="1">
        <p:scale>
          <a:sx n="95" d="100"/>
          <a:sy n="95" d="100"/>
        </p:scale>
        <p:origin x="2028" y="96"/>
      </p:cViewPr>
      <p:guideLst>
        <p:guide orient="horz" pos="3885"/>
        <p:guide orient="horz" pos="2733"/>
        <p:guide orient="horz"/>
        <p:guide orient="horz" pos="576"/>
        <p:guide orient="horz" pos="1490"/>
        <p:guide orient="horz" pos="3520"/>
        <p:guide orient="horz" pos="768"/>
        <p:guide orient="horz" pos="3355"/>
        <p:guide pos="5504"/>
        <p:guide pos="4940"/>
        <p:guide pos="568"/>
        <p:guide pos="3696"/>
        <p:guide pos="962"/>
      </p:guideLst>
    </p:cSldViewPr>
  </p:slideViewPr>
  <p:outlineViewPr>
    <p:cViewPr>
      <p:scale>
        <a:sx n="75" d="100"/>
        <a:sy n="75" d="100"/>
      </p:scale>
      <p:origin x="0" y="-4364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12" y="114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M. Oppenheimer Rosario" userId="3134299e-ea8a-4093-ad34-69fe3a8999c5" providerId="ADAL" clId="{5D4A1ABF-985F-46D1-8C05-A47F5936E59F}"/>
    <pc:docChg chg="undo custSel modSld">
      <pc:chgData name="Luis M. Oppenheimer Rosario" userId="3134299e-ea8a-4093-ad34-69fe3a8999c5" providerId="ADAL" clId="{5D4A1ABF-985F-46D1-8C05-A47F5936E59F}" dt="2024-02-12T19:40:16.366" v="46"/>
      <pc:docMkLst>
        <pc:docMk/>
      </pc:docMkLst>
      <pc:sldChg chg="modSp mod">
        <pc:chgData name="Luis M. Oppenheimer Rosario" userId="3134299e-ea8a-4093-ad34-69fe3a8999c5" providerId="ADAL" clId="{5D4A1ABF-985F-46D1-8C05-A47F5936E59F}" dt="2024-02-12T19:40:16.366" v="46"/>
        <pc:sldMkLst>
          <pc:docMk/>
          <pc:sldMk cId="2232065236" sldId="345"/>
        </pc:sldMkLst>
        <pc:graphicFrameChg chg="mod">
          <ac:chgData name="Luis M. Oppenheimer Rosario" userId="3134299e-ea8a-4093-ad34-69fe3a8999c5" providerId="ADAL" clId="{5D4A1ABF-985F-46D1-8C05-A47F5936E59F}" dt="2024-02-12T19:40:16.366" v="46"/>
          <ac:graphicFrameMkLst>
            <pc:docMk/>
            <pc:sldMk cId="2232065236" sldId="345"/>
            <ac:graphicFrameMk id="7" creationId="{D0ACF4B6-BFDC-89C4-856C-66494B5C4F46}"/>
          </ac:graphicFrameMkLst>
        </pc:graphicFrameChg>
      </pc:sldChg>
      <pc:sldChg chg="modSp mod">
        <pc:chgData name="Luis M. Oppenheimer Rosario" userId="3134299e-ea8a-4093-ad34-69fe3a8999c5" providerId="ADAL" clId="{5D4A1ABF-985F-46D1-8C05-A47F5936E59F}" dt="2024-02-12T19:38:44.919" v="32" actId="14100"/>
        <pc:sldMkLst>
          <pc:docMk/>
          <pc:sldMk cId="413753051" sldId="366"/>
        </pc:sldMkLst>
        <pc:graphicFrameChg chg="mod">
          <ac:chgData name="Luis M. Oppenheimer Rosario" userId="3134299e-ea8a-4093-ad34-69fe3a8999c5" providerId="ADAL" clId="{5D4A1ABF-985F-46D1-8C05-A47F5936E59F}" dt="2024-02-12T19:38:44.919" v="32" actId="14100"/>
          <ac:graphicFrameMkLst>
            <pc:docMk/>
            <pc:sldMk cId="413753051" sldId="366"/>
            <ac:graphicFrameMk id="7" creationId="{BB6F346D-2974-744B-C1EB-1273CD0617C8}"/>
          </ac:graphicFrameMkLst>
        </pc:graphicFrameChg>
      </pc:sldChg>
      <pc:sldChg chg="modSp">
        <pc:chgData name="Luis M. Oppenheimer Rosario" userId="3134299e-ea8a-4093-ad34-69fe3a8999c5" providerId="ADAL" clId="{5D4A1ABF-985F-46D1-8C05-A47F5936E59F}" dt="2024-02-12T19:38:32.466" v="30"/>
        <pc:sldMkLst>
          <pc:docMk/>
          <pc:sldMk cId="1168379944" sldId="367"/>
        </pc:sldMkLst>
        <pc:graphicFrameChg chg="mod">
          <ac:chgData name="Luis M. Oppenheimer Rosario" userId="3134299e-ea8a-4093-ad34-69fe3a8999c5" providerId="ADAL" clId="{5D4A1ABF-985F-46D1-8C05-A47F5936E59F}" dt="2024-02-12T19:38:32.466" v="30"/>
          <ac:graphicFrameMkLst>
            <pc:docMk/>
            <pc:sldMk cId="1168379944" sldId="367"/>
            <ac:graphicFrameMk id="8" creationId="{8A62D4D1-0345-8826-BB72-AB4478C2FC8C}"/>
          </ac:graphicFrameMkLst>
        </pc:graphicFrameChg>
      </pc:sldChg>
      <pc:sldChg chg="modSp mod">
        <pc:chgData name="Luis M. Oppenheimer Rosario" userId="3134299e-ea8a-4093-ad34-69fe3a8999c5" providerId="ADAL" clId="{5D4A1ABF-985F-46D1-8C05-A47F5936E59F}" dt="2024-02-12T19:38:04.681" v="27" actId="12"/>
        <pc:sldMkLst>
          <pc:docMk/>
          <pc:sldMk cId="75794181" sldId="427"/>
        </pc:sldMkLst>
        <pc:spChg chg="mod">
          <ac:chgData name="Luis M. Oppenheimer Rosario" userId="3134299e-ea8a-4093-ad34-69fe3a8999c5" providerId="ADAL" clId="{5D4A1ABF-985F-46D1-8C05-A47F5936E59F}" dt="2024-02-12T19:38:04.681" v="27" actId="12"/>
          <ac:spMkLst>
            <pc:docMk/>
            <pc:sldMk cId="75794181" sldId="427"/>
            <ac:spMk id="3" creationId="{00000000-0000-0000-0000-000000000000}"/>
          </ac:spMkLst>
        </pc:spChg>
      </pc:sldChg>
      <pc:sldChg chg="modSp mod">
        <pc:chgData name="Luis M. Oppenheimer Rosario" userId="3134299e-ea8a-4093-ad34-69fe3a8999c5" providerId="ADAL" clId="{5D4A1ABF-985F-46D1-8C05-A47F5936E59F}" dt="2024-02-12T19:34:37.873" v="18" actId="14100"/>
        <pc:sldMkLst>
          <pc:docMk/>
          <pc:sldMk cId="3393187636" sldId="428"/>
        </pc:sldMkLst>
        <pc:spChg chg="mod">
          <ac:chgData name="Luis M. Oppenheimer Rosario" userId="3134299e-ea8a-4093-ad34-69fe3a8999c5" providerId="ADAL" clId="{5D4A1ABF-985F-46D1-8C05-A47F5936E59F}" dt="2024-02-12T19:34:37.873" v="18" actId="14100"/>
          <ac:spMkLst>
            <pc:docMk/>
            <pc:sldMk cId="3393187636" sldId="428"/>
            <ac:spMk id="3" creationId="{00000000-0000-0000-0000-000000000000}"/>
          </ac:spMkLst>
        </pc:spChg>
      </pc:sldChg>
      <pc:sldChg chg="modSp mod">
        <pc:chgData name="Luis M. Oppenheimer Rosario" userId="3134299e-ea8a-4093-ad34-69fe3a8999c5" providerId="ADAL" clId="{5D4A1ABF-985F-46D1-8C05-A47F5936E59F}" dt="2024-02-12T19:30:46.366" v="7" actId="20577"/>
        <pc:sldMkLst>
          <pc:docMk/>
          <pc:sldMk cId="4189688990" sldId="430"/>
        </pc:sldMkLst>
        <pc:spChg chg="mod">
          <ac:chgData name="Luis M. Oppenheimer Rosario" userId="3134299e-ea8a-4093-ad34-69fe3a8999c5" providerId="ADAL" clId="{5D4A1ABF-985F-46D1-8C05-A47F5936E59F}" dt="2024-02-12T19:30:46.366" v="7" actId="20577"/>
          <ac:spMkLst>
            <pc:docMk/>
            <pc:sldMk cId="4189688990" sldId="430"/>
            <ac:spMk id="11" creationId="{00000000-0000-0000-0000-000000000000}"/>
          </ac:spMkLst>
        </pc:spChg>
      </pc:sldChg>
      <pc:sldChg chg="modSp mod">
        <pc:chgData name="Luis M. Oppenheimer Rosario" userId="3134299e-ea8a-4093-ad34-69fe3a8999c5" providerId="ADAL" clId="{5D4A1ABF-985F-46D1-8C05-A47F5936E59F}" dt="2024-02-12T19:37:12.613" v="23" actId="12"/>
        <pc:sldMkLst>
          <pc:docMk/>
          <pc:sldMk cId="2293238347" sldId="431"/>
        </pc:sldMkLst>
        <pc:spChg chg="mod">
          <ac:chgData name="Luis M. Oppenheimer Rosario" userId="3134299e-ea8a-4093-ad34-69fe3a8999c5" providerId="ADAL" clId="{5D4A1ABF-985F-46D1-8C05-A47F5936E59F}" dt="2024-02-12T19:37:12.613" v="23" actId="12"/>
          <ac:spMkLst>
            <pc:docMk/>
            <pc:sldMk cId="2293238347" sldId="431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057D8-E3DC-4D74-B6EB-649A27E1A8E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445D28-4727-46A8-8798-CF3CB985395F}">
      <dgm:prSet/>
      <dgm:spPr/>
      <dgm:t>
        <a:bodyPr/>
        <a:lstStyle/>
        <a:p>
          <a:r>
            <a:rPr lang="es-PR"/>
            <a:t>Proveer oportunidades de enriquecimiento académico a los estudiantes incluyendo servicios de tutorías para ayudarlos alcanzar los estándares académicos del estado.</a:t>
          </a:r>
          <a:endParaRPr lang="en-US"/>
        </a:p>
      </dgm:t>
    </dgm:pt>
    <dgm:pt modelId="{57B46202-5F01-4B69-91EE-1F0BB5D28630}" type="parTrans" cxnId="{BFC8E8DB-0587-4F04-8B91-D3F9E4DDAF9F}">
      <dgm:prSet/>
      <dgm:spPr/>
      <dgm:t>
        <a:bodyPr/>
        <a:lstStyle/>
        <a:p>
          <a:endParaRPr lang="en-US"/>
        </a:p>
      </dgm:t>
    </dgm:pt>
    <dgm:pt modelId="{B8A3EC21-2061-434F-923C-F6B0461DECE9}" type="sibTrans" cxnId="{BFC8E8DB-0587-4F04-8B91-D3F9E4DDAF9F}">
      <dgm:prSet/>
      <dgm:spPr/>
      <dgm:t>
        <a:bodyPr/>
        <a:lstStyle/>
        <a:p>
          <a:endParaRPr lang="en-US"/>
        </a:p>
      </dgm:t>
    </dgm:pt>
    <dgm:pt modelId="{3886EFBD-F826-41D9-A960-18C094A866DC}">
      <dgm:prSet/>
      <dgm:spPr/>
      <dgm:t>
        <a:bodyPr/>
        <a:lstStyle/>
        <a:p>
          <a:r>
            <a:rPr lang="es-PR"/>
            <a:t>Proveer una variedad de servicios, programas y actividades adicionales para reforzar y complementar el programa académico regular de los estudiantes participantes.</a:t>
          </a:r>
          <a:endParaRPr lang="en-US"/>
        </a:p>
      </dgm:t>
    </dgm:pt>
    <dgm:pt modelId="{8691CD61-7BB0-43E1-9B12-545ED7ACF222}" type="parTrans" cxnId="{632788D7-3E2F-4945-8E8D-D8399E9F98E8}">
      <dgm:prSet/>
      <dgm:spPr/>
      <dgm:t>
        <a:bodyPr/>
        <a:lstStyle/>
        <a:p>
          <a:endParaRPr lang="en-US"/>
        </a:p>
      </dgm:t>
    </dgm:pt>
    <dgm:pt modelId="{7CF0CF0D-8680-4550-BC46-4A6BC115EA50}" type="sibTrans" cxnId="{632788D7-3E2F-4945-8E8D-D8399E9F98E8}">
      <dgm:prSet/>
      <dgm:spPr/>
      <dgm:t>
        <a:bodyPr/>
        <a:lstStyle/>
        <a:p>
          <a:endParaRPr lang="en-US"/>
        </a:p>
      </dgm:t>
    </dgm:pt>
    <dgm:pt modelId="{D8FA1589-B657-45BE-B8BA-F4792F5BDE07}">
      <dgm:prSet/>
      <dgm:spPr/>
      <dgm:t>
        <a:bodyPr/>
        <a:lstStyle/>
        <a:p>
          <a:r>
            <a:rPr lang="es-PR"/>
            <a:t>Proveer a las familias de los estudiantes servidos una participación activa y significativa en la educación de sus hijos e hijas incluyendo oportunidades de alfabetización y desarrollo educativo relacionado.</a:t>
          </a:r>
          <a:endParaRPr lang="en-US"/>
        </a:p>
      </dgm:t>
    </dgm:pt>
    <dgm:pt modelId="{8D3BC778-804F-4140-8153-87DD00A1E03D}" type="parTrans" cxnId="{A17DA3E3-EC0D-493E-AEA6-F50514E126CD}">
      <dgm:prSet/>
      <dgm:spPr/>
      <dgm:t>
        <a:bodyPr/>
        <a:lstStyle/>
        <a:p>
          <a:endParaRPr lang="en-US"/>
        </a:p>
      </dgm:t>
    </dgm:pt>
    <dgm:pt modelId="{033B60A4-7179-4686-AE16-76C194CF07CD}" type="sibTrans" cxnId="{A17DA3E3-EC0D-493E-AEA6-F50514E126CD}">
      <dgm:prSet/>
      <dgm:spPr/>
      <dgm:t>
        <a:bodyPr/>
        <a:lstStyle/>
        <a:p>
          <a:endParaRPr lang="en-US"/>
        </a:p>
      </dgm:t>
    </dgm:pt>
    <dgm:pt modelId="{63460FFF-C565-4094-9E65-56C0C7828838}" type="pres">
      <dgm:prSet presAssocID="{81A057D8-E3DC-4D74-B6EB-649A27E1A8E4}" presName="linear" presStyleCnt="0">
        <dgm:presLayoutVars>
          <dgm:animLvl val="lvl"/>
          <dgm:resizeHandles val="exact"/>
        </dgm:presLayoutVars>
      </dgm:prSet>
      <dgm:spPr/>
    </dgm:pt>
    <dgm:pt modelId="{EE23F35D-FA02-4E1E-B03A-C44120028399}" type="pres">
      <dgm:prSet presAssocID="{B3445D28-4727-46A8-8798-CF3CB98539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320B32-84AF-465F-9567-CA41B1B75CAF}" type="pres">
      <dgm:prSet presAssocID="{B8A3EC21-2061-434F-923C-F6B0461DECE9}" presName="spacer" presStyleCnt="0"/>
      <dgm:spPr/>
    </dgm:pt>
    <dgm:pt modelId="{B7E20A0F-408F-4768-8718-29708E2ACD1A}" type="pres">
      <dgm:prSet presAssocID="{3886EFBD-F826-41D9-A960-18C094A866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AF59D75-6308-4E4E-A5AE-F1FEE156B3C3}" type="pres">
      <dgm:prSet presAssocID="{7CF0CF0D-8680-4550-BC46-4A6BC115EA50}" presName="spacer" presStyleCnt="0"/>
      <dgm:spPr/>
    </dgm:pt>
    <dgm:pt modelId="{B45A3D8A-347C-4DA0-AEE7-4DB0A1B63D86}" type="pres">
      <dgm:prSet presAssocID="{D8FA1589-B657-45BE-B8BA-F4792F5BDE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AF26A26-9836-407B-845A-FD505B60DA3B}" type="presOf" srcId="{81A057D8-E3DC-4D74-B6EB-649A27E1A8E4}" destId="{63460FFF-C565-4094-9E65-56C0C7828838}" srcOrd="0" destOrd="0" presId="urn:microsoft.com/office/officeart/2005/8/layout/vList2"/>
    <dgm:cxn modelId="{95AECE66-264F-430C-B6D0-BCEB93C955F1}" type="presOf" srcId="{B3445D28-4727-46A8-8798-CF3CB985395F}" destId="{EE23F35D-FA02-4E1E-B03A-C44120028399}" srcOrd="0" destOrd="0" presId="urn:microsoft.com/office/officeart/2005/8/layout/vList2"/>
    <dgm:cxn modelId="{83DC198F-1C60-4A9C-BCE4-F2AEAD191616}" type="presOf" srcId="{D8FA1589-B657-45BE-B8BA-F4792F5BDE07}" destId="{B45A3D8A-347C-4DA0-AEE7-4DB0A1B63D86}" srcOrd="0" destOrd="0" presId="urn:microsoft.com/office/officeart/2005/8/layout/vList2"/>
    <dgm:cxn modelId="{C2D72ACE-22D8-45D4-981C-B8E1A6CAF4A9}" type="presOf" srcId="{3886EFBD-F826-41D9-A960-18C094A866DC}" destId="{B7E20A0F-408F-4768-8718-29708E2ACD1A}" srcOrd="0" destOrd="0" presId="urn:microsoft.com/office/officeart/2005/8/layout/vList2"/>
    <dgm:cxn modelId="{632788D7-3E2F-4945-8E8D-D8399E9F98E8}" srcId="{81A057D8-E3DC-4D74-B6EB-649A27E1A8E4}" destId="{3886EFBD-F826-41D9-A960-18C094A866DC}" srcOrd="1" destOrd="0" parTransId="{8691CD61-7BB0-43E1-9B12-545ED7ACF222}" sibTransId="{7CF0CF0D-8680-4550-BC46-4A6BC115EA50}"/>
    <dgm:cxn modelId="{BFC8E8DB-0587-4F04-8B91-D3F9E4DDAF9F}" srcId="{81A057D8-E3DC-4D74-B6EB-649A27E1A8E4}" destId="{B3445D28-4727-46A8-8798-CF3CB985395F}" srcOrd="0" destOrd="0" parTransId="{57B46202-5F01-4B69-91EE-1F0BB5D28630}" sibTransId="{B8A3EC21-2061-434F-923C-F6B0461DECE9}"/>
    <dgm:cxn modelId="{A17DA3E3-EC0D-493E-AEA6-F50514E126CD}" srcId="{81A057D8-E3DC-4D74-B6EB-649A27E1A8E4}" destId="{D8FA1589-B657-45BE-B8BA-F4792F5BDE07}" srcOrd="2" destOrd="0" parTransId="{8D3BC778-804F-4140-8153-87DD00A1E03D}" sibTransId="{033B60A4-7179-4686-AE16-76C194CF07CD}"/>
    <dgm:cxn modelId="{8114D532-F6B2-4ACD-856F-CBF74CE01645}" type="presParOf" srcId="{63460FFF-C565-4094-9E65-56C0C7828838}" destId="{EE23F35D-FA02-4E1E-B03A-C44120028399}" srcOrd="0" destOrd="0" presId="urn:microsoft.com/office/officeart/2005/8/layout/vList2"/>
    <dgm:cxn modelId="{5C64BDD8-C308-4A63-9BA6-29B23D1F9117}" type="presParOf" srcId="{63460FFF-C565-4094-9E65-56C0C7828838}" destId="{62320B32-84AF-465F-9567-CA41B1B75CAF}" srcOrd="1" destOrd="0" presId="urn:microsoft.com/office/officeart/2005/8/layout/vList2"/>
    <dgm:cxn modelId="{49FB2C16-E0CC-40E4-AE56-B58F5678973A}" type="presParOf" srcId="{63460FFF-C565-4094-9E65-56C0C7828838}" destId="{B7E20A0F-408F-4768-8718-29708E2ACD1A}" srcOrd="2" destOrd="0" presId="urn:microsoft.com/office/officeart/2005/8/layout/vList2"/>
    <dgm:cxn modelId="{D3626867-222A-4E10-8BE3-EF10F903A745}" type="presParOf" srcId="{63460FFF-C565-4094-9E65-56C0C7828838}" destId="{8AF59D75-6308-4E4E-A5AE-F1FEE156B3C3}" srcOrd="3" destOrd="0" presId="urn:microsoft.com/office/officeart/2005/8/layout/vList2"/>
    <dgm:cxn modelId="{B246BF5D-E6B0-4420-AE56-A1EBA5D59089}" type="presParOf" srcId="{63460FFF-C565-4094-9E65-56C0C7828838}" destId="{B45A3D8A-347C-4DA0-AEE7-4DB0A1B63D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4CB01-3337-4C19-9C2D-4C14025381C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4B5AC7-33AB-4073-96D1-4C324D97F780}">
      <dgm:prSet/>
      <dgm:spPr/>
      <dgm:t>
        <a:bodyPr/>
        <a:lstStyle/>
        <a:p>
          <a:r>
            <a:rPr lang="es-PR"/>
            <a:t>Cada entidad elegible que reciba una subvención debe llevar a cabo una amplia variedad de actividades que adelanten el aprovechamiento académico de los estudiantes y que apoyen el éxito estudiantil incluyendo </a:t>
          </a:r>
          <a:endParaRPr lang="en-US"/>
        </a:p>
      </dgm:t>
    </dgm:pt>
    <dgm:pt modelId="{AB4CD818-CD04-432E-89A0-4C87B0628504}" type="parTrans" cxnId="{6872895D-85B9-47B2-80AA-C93601C385E6}">
      <dgm:prSet/>
      <dgm:spPr/>
      <dgm:t>
        <a:bodyPr/>
        <a:lstStyle/>
        <a:p>
          <a:endParaRPr lang="en-US"/>
        </a:p>
      </dgm:t>
    </dgm:pt>
    <dgm:pt modelId="{2377E931-C942-4285-8A8C-F4BA5FFCAA70}" type="sibTrans" cxnId="{6872895D-85B9-47B2-80AA-C93601C385E6}">
      <dgm:prSet/>
      <dgm:spPr/>
      <dgm:t>
        <a:bodyPr/>
        <a:lstStyle/>
        <a:p>
          <a:endParaRPr lang="en-US"/>
        </a:p>
      </dgm:t>
    </dgm:pt>
    <dgm:pt modelId="{DF5E6D9D-BC84-4A1C-B618-22F42D23D217}">
      <dgm:prSet/>
      <dgm:spPr/>
      <dgm:t>
        <a:bodyPr/>
        <a:lstStyle/>
        <a:p>
          <a:r>
            <a:rPr lang="es-PR" dirty="0"/>
            <a:t>1. programas de aprendizaje de enriquecimiento académico, programas de mentoría, actividades de educación remedial y servicios de tutorías alineados </a:t>
          </a:r>
          <a:r>
            <a:rPr lang="es-PR"/>
            <a:t>con los estándares académicos estatales y cualquier otro estándar académico local; yel currículo local diseñado para mejorar el aprovechamiento académico de los estudiantes;</a:t>
          </a:r>
          <a:endParaRPr lang="en-US" dirty="0"/>
        </a:p>
      </dgm:t>
    </dgm:pt>
    <dgm:pt modelId="{6E9D9923-031D-41C7-8333-C2A21689AE4F}" type="parTrans" cxnId="{A54B2276-4E6C-449E-A609-AA15E51CE827}">
      <dgm:prSet/>
      <dgm:spPr/>
      <dgm:t>
        <a:bodyPr/>
        <a:lstStyle/>
        <a:p>
          <a:endParaRPr lang="en-US"/>
        </a:p>
      </dgm:t>
    </dgm:pt>
    <dgm:pt modelId="{E12C1333-C3A5-4F4A-B252-AF1F0FF01516}" type="sibTrans" cxnId="{A54B2276-4E6C-449E-A609-AA15E51CE827}">
      <dgm:prSet/>
      <dgm:spPr/>
      <dgm:t>
        <a:bodyPr/>
        <a:lstStyle/>
        <a:p>
          <a:endParaRPr lang="en-US"/>
        </a:p>
      </dgm:t>
    </dgm:pt>
    <dgm:pt modelId="{DFDE3432-60C7-42BB-8BA6-234F32385BAD}">
      <dgm:prSet/>
      <dgm:spPr/>
      <dgm:t>
        <a:bodyPr/>
        <a:lstStyle/>
        <a:p>
          <a:r>
            <a:rPr lang="es-PR"/>
            <a:t>2. actividades educativas de formación integral (“well-rounded education’’) incluyendo actividades que les permitan a los estudiantes ser elegibles para la recuperación de créditos o su obtención;</a:t>
          </a:r>
          <a:endParaRPr lang="en-US"/>
        </a:p>
      </dgm:t>
    </dgm:pt>
    <dgm:pt modelId="{45B53300-19D2-409D-B6CC-0DB35364B5D0}" type="parTrans" cxnId="{71F28D6C-AAAF-42BB-8074-83E4CE8C1C06}">
      <dgm:prSet/>
      <dgm:spPr/>
      <dgm:t>
        <a:bodyPr/>
        <a:lstStyle/>
        <a:p>
          <a:endParaRPr lang="en-US"/>
        </a:p>
      </dgm:t>
    </dgm:pt>
    <dgm:pt modelId="{58FA0F46-AB2C-4656-B109-9F7DD20F90BC}" type="sibTrans" cxnId="{71F28D6C-AAAF-42BB-8074-83E4CE8C1C06}">
      <dgm:prSet/>
      <dgm:spPr/>
      <dgm:t>
        <a:bodyPr/>
        <a:lstStyle/>
        <a:p>
          <a:endParaRPr lang="en-US"/>
        </a:p>
      </dgm:t>
    </dgm:pt>
    <dgm:pt modelId="{7B5C5DEB-61BC-4690-AF09-59C3B12ACAED}" type="pres">
      <dgm:prSet presAssocID="{B514CB01-3337-4C19-9C2D-4C14025381CB}" presName="linear" presStyleCnt="0">
        <dgm:presLayoutVars>
          <dgm:animLvl val="lvl"/>
          <dgm:resizeHandles val="exact"/>
        </dgm:presLayoutVars>
      </dgm:prSet>
      <dgm:spPr/>
    </dgm:pt>
    <dgm:pt modelId="{BC7B2F49-A786-438A-9AB8-1F0E07365F04}" type="pres">
      <dgm:prSet presAssocID="{B64B5AC7-33AB-4073-96D1-4C324D97F780}" presName="parentText" presStyleLbl="node1" presStyleIdx="0" presStyleCnt="3" custScaleY="86816">
        <dgm:presLayoutVars>
          <dgm:chMax val="0"/>
          <dgm:bulletEnabled val="1"/>
        </dgm:presLayoutVars>
      </dgm:prSet>
      <dgm:spPr/>
    </dgm:pt>
    <dgm:pt modelId="{C64F6823-1439-42AC-980F-EAA0349ADF30}" type="pres">
      <dgm:prSet presAssocID="{2377E931-C942-4285-8A8C-F4BA5FFCAA70}" presName="spacer" presStyleCnt="0"/>
      <dgm:spPr/>
    </dgm:pt>
    <dgm:pt modelId="{18D9376C-823A-404F-8AB6-6AF7DEECBA5C}" type="pres">
      <dgm:prSet presAssocID="{DF5E6D9D-BC84-4A1C-B618-22F42D23D217}" presName="parentText" presStyleLbl="node1" presStyleIdx="1" presStyleCnt="3" custScaleY="129651">
        <dgm:presLayoutVars>
          <dgm:chMax val="0"/>
          <dgm:bulletEnabled val="1"/>
        </dgm:presLayoutVars>
      </dgm:prSet>
      <dgm:spPr/>
    </dgm:pt>
    <dgm:pt modelId="{A1352772-A573-441A-BBFF-46AA0917B753}" type="pres">
      <dgm:prSet presAssocID="{E12C1333-C3A5-4F4A-B252-AF1F0FF01516}" presName="spacer" presStyleCnt="0"/>
      <dgm:spPr/>
    </dgm:pt>
    <dgm:pt modelId="{F6A3E03F-4CF4-4D0C-9363-65495579922E}" type="pres">
      <dgm:prSet presAssocID="{DFDE3432-60C7-42BB-8BA6-234F32385BA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872895D-85B9-47B2-80AA-C93601C385E6}" srcId="{B514CB01-3337-4C19-9C2D-4C14025381CB}" destId="{B64B5AC7-33AB-4073-96D1-4C324D97F780}" srcOrd="0" destOrd="0" parTransId="{AB4CD818-CD04-432E-89A0-4C87B0628504}" sibTransId="{2377E931-C942-4285-8A8C-F4BA5FFCAA70}"/>
    <dgm:cxn modelId="{71F28D6C-AAAF-42BB-8074-83E4CE8C1C06}" srcId="{B514CB01-3337-4C19-9C2D-4C14025381CB}" destId="{DFDE3432-60C7-42BB-8BA6-234F32385BAD}" srcOrd="2" destOrd="0" parTransId="{45B53300-19D2-409D-B6CC-0DB35364B5D0}" sibTransId="{58FA0F46-AB2C-4656-B109-9F7DD20F90BC}"/>
    <dgm:cxn modelId="{A54B2276-4E6C-449E-A609-AA15E51CE827}" srcId="{B514CB01-3337-4C19-9C2D-4C14025381CB}" destId="{DF5E6D9D-BC84-4A1C-B618-22F42D23D217}" srcOrd="1" destOrd="0" parTransId="{6E9D9923-031D-41C7-8333-C2A21689AE4F}" sibTransId="{E12C1333-C3A5-4F4A-B252-AF1F0FF01516}"/>
    <dgm:cxn modelId="{D6C7277A-0F6B-42B6-906A-C14A03248C27}" type="presOf" srcId="{DFDE3432-60C7-42BB-8BA6-234F32385BAD}" destId="{F6A3E03F-4CF4-4D0C-9363-65495579922E}" srcOrd="0" destOrd="0" presId="urn:microsoft.com/office/officeart/2005/8/layout/vList2"/>
    <dgm:cxn modelId="{3B2B01CB-59B8-41EC-A835-8BDC7FE35891}" type="presOf" srcId="{B64B5AC7-33AB-4073-96D1-4C324D97F780}" destId="{BC7B2F49-A786-438A-9AB8-1F0E07365F04}" srcOrd="0" destOrd="0" presId="urn:microsoft.com/office/officeart/2005/8/layout/vList2"/>
    <dgm:cxn modelId="{B8A57BD8-AF2A-429B-95E3-DF676ADB00D3}" type="presOf" srcId="{DF5E6D9D-BC84-4A1C-B618-22F42D23D217}" destId="{18D9376C-823A-404F-8AB6-6AF7DEECBA5C}" srcOrd="0" destOrd="0" presId="urn:microsoft.com/office/officeart/2005/8/layout/vList2"/>
    <dgm:cxn modelId="{C3D821DA-C445-43AB-B53F-D94BE71C6B82}" type="presOf" srcId="{B514CB01-3337-4C19-9C2D-4C14025381CB}" destId="{7B5C5DEB-61BC-4690-AF09-59C3B12ACAED}" srcOrd="0" destOrd="0" presId="urn:microsoft.com/office/officeart/2005/8/layout/vList2"/>
    <dgm:cxn modelId="{7717A845-9ACB-4461-B207-E5B16A170B18}" type="presParOf" srcId="{7B5C5DEB-61BC-4690-AF09-59C3B12ACAED}" destId="{BC7B2F49-A786-438A-9AB8-1F0E07365F04}" srcOrd="0" destOrd="0" presId="urn:microsoft.com/office/officeart/2005/8/layout/vList2"/>
    <dgm:cxn modelId="{2B8B41EF-70D6-4932-9FBE-26EA2DEDE294}" type="presParOf" srcId="{7B5C5DEB-61BC-4690-AF09-59C3B12ACAED}" destId="{C64F6823-1439-42AC-980F-EAA0349ADF30}" srcOrd="1" destOrd="0" presId="urn:microsoft.com/office/officeart/2005/8/layout/vList2"/>
    <dgm:cxn modelId="{31B9ABA0-F97E-4CA9-A72F-BBF48BBD2414}" type="presParOf" srcId="{7B5C5DEB-61BC-4690-AF09-59C3B12ACAED}" destId="{18D9376C-823A-404F-8AB6-6AF7DEECBA5C}" srcOrd="2" destOrd="0" presId="urn:microsoft.com/office/officeart/2005/8/layout/vList2"/>
    <dgm:cxn modelId="{9A8CCFA9-84A8-467C-AB27-0ADC0E92FADD}" type="presParOf" srcId="{7B5C5DEB-61BC-4690-AF09-59C3B12ACAED}" destId="{A1352772-A573-441A-BBFF-46AA0917B753}" srcOrd="3" destOrd="0" presId="urn:microsoft.com/office/officeart/2005/8/layout/vList2"/>
    <dgm:cxn modelId="{F392AC2F-CF3C-46AD-873C-087813B7A451}" type="presParOf" srcId="{7B5C5DEB-61BC-4690-AF09-59C3B12ACAED}" destId="{F6A3E03F-4CF4-4D0C-9363-6549557992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213E2E-8C80-44D4-AC90-4B16D2858D6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6F56B0-D78D-4803-AA89-8606BD165BF4}">
      <dgm:prSet/>
      <dgm:spPr/>
      <dgm:t>
        <a:bodyPr/>
        <a:lstStyle/>
        <a:p>
          <a:r>
            <a:rPr lang="es-PR"/>
            <a:t>3. Programas de alfabetización educativa incluyendo programas de alfabetización financiera y programas de alfabetización ambiental;</a:t>
          </a:r>
          <a:endParaRPr lang="en-US"/>
        </a:p>
      </dgm:t>
    </dgm:pt>
    <dgm:pt modelId="{08FF0D64-7CF8-4F6D-8228-720F4272458A}" type="parTrans" cxnId="{D90352BB-C232-4496-AFAE-FFD3304BE305}">
      <dgm:prSet/>
      <dgm:spPr/>
      <dgm:t>
        <a:bodyPr/>
        <a:lstStyle/>
        <a:p>
          <a:endParaRPr lang="en-US"/>
        </a:p>
      </dgm:t>
    </dgm:pt>
    <dgm:pt modelId="{EAE7270C-CC3B-4B33-A14B-3BD4F1069A4F}" type="sibTrans" cxnId="{D90352BB-C232-4496-AFAE-FFD3304BE305}">
      <dgm:prSet/>
      <dgm:spPr/>
      <dgm:t>
        <a:bodyPr/>
        <a:lstStyle/>
        <a:p>
          <a:endParaRPr lang="en-US"/>
        </a:p>
      </dgm:t>
    </dgm:pt>
    <dgm:pt modelId="{41C1F52C-7854-41D7-8309-BE414F223E1B}">
      <dgm:prSet/>
      <dgm:spPr/>
      <dgm:t>
        <a:bodyPr/>
        <a:lstStyle/>
        <a:p>
          <a:r>
            <a:rPr lang="es-PR"/>
            <a:t>4. Programas que apoyen estilos de vida activos y saludables incluyendo educación nutricional y programas regulares y estructurados de actividad física;</a:t>
          </a:r>
          <a:endParaRPr lang="en-US"/>
        </a:p>
      </dgm:t>
    </dgm:pt>
    <dgm:pt modelId="{3C6E9679-F769-46FD-B18B-8B5DCDE52315}" type="parTrans" cxnId="{7178251A-DEB6-4BDC-AF5A-51AB95D4C033}">
      <dgm:prSet/>
      <dgm:spPr/>
      <dgm:t>
        <a:bodyPr/>
        <a:lstStyle/>
        <a:p>
          <a:endParaRPr lang="en-US"/>
        </a:p>
      </dgm:t>
    </dgm:pt>
    <dgm:pt modelId="{7BFC3BD5-CE48-404D-ADAC-20DBD8A797D7}" type="sibTrans" cxnId="{7178251A-DEB6-4BDC-AF5A-51AB95D4C033}">
      <dgm:prSet/>
      <dgm:spPr/>
      <dgm:t>
        <a:bodyPr/>
        <a:lstStyle/>
        <a:p>
          <a:endParaRPr lang="en-US"/>
        </a:p>
      </dgm:t>
    </dgm:pt>
    <dgm:pt modelId="{A99EFF68-5704-4D90-A489-2CAB90FD0198}">
      <dgm:prSet/>
      <dgm:spPr/>
      <dgm:t>
        <a:bodyPr/>
        <a:lstStyle/>
        <a:p>
          <a:r>
            <a:rPr lang="es-PR"/>
            <a:t>5. Servicios para individuos con discapacidades;</a:t>
          </a:r>
          <a:endParaRPr lang="en-US"/>
        </a:p>
      </dgm:t>
    </dgm:pt>
    <dgm:pt modelId="{CC657064-B346-4FAF-AA5D-8ECC8A47A2CD}" type="parTrans" cxnId="{481B8506-28E0-433B-9475-BE292F689148}">
      <dgm:prSet/>
      <dgm:spPr/>
      <dgm:t>
        <a:bodyPr/>
        <a:lstStyle/>
        <a:p>
          <a:endParaRPr lang="en-US"/>
        </a:p>
      </dgm:t>
    </dgm:pt>
    <dgm:pt modelId="{77682D01-679C-48B2-8528-785B34897447}" type="sibTrans" cxnId="{481B8506-28E0-433B-9475-BE292F689148}">
      <dgm:prSet/>
      <dgm:spPr/>
      <dgm:t>
        <a:bodyPr/>
        <a:lstStyle/>
        <a:p>
          <a:endParaRPr lang="en-US"/>
        </a:p>
      </dgm:t>
    </dgm:pt>
    <dgm:pt modelId="{0C5A4925-E7F5-40A1-BB63-097A36303D1C}">
      <dgm:prSet/>
      <dgm:spPr/>
      <dgm:t>
        <a:bodyPr/>
        <a:lstStyle/>
        <a:p>
          <a:r>
            <a:rPr lang="es-PR"/>
            <a:t>6. Programas que provean actividades en horario extendido para aprendices del idioma español que enfaticen el aprovechamiento académico y en las destrezas del lenguaje;</a:t>
          </a:r>
          <a:endParaRPr lang="en-US"/>
        </a:p>
      </dgm:t>
    </dgm:pt>
    <dgm:pt modelId="{E9A3D188-DD4F-47C6-89E3-B6FCAC154064}" type="parTrans" cxnId="{C3658BE3-2825-494B-89D9-CC2E867E8A0B}">
      <dgm:prSet/>
      <dgm:spPr/>
      <dgm:t>
        <a:bodyPr/>
        <a:lstStyle/>
        <a:p>
          <a:endParaRPr lang="en-US"/>
        </a:p>
      </dgm:t>
    </dgm:pt>
    <dgm:pt modelId="{9C9CA911-F594-4C61-8ABF-02281069D5F0}" type="sibTrans" cxnId="{C3658BE3-2825-494B-89D9-CC2E867E8A0B}">
      <dgm:prSet/>
      <dgm:spPr/>
      <dgm:t>
        <a:bodyPr/>
        <a:lstStyle/>
        <a:p>
          <a:endParaRPr lang="en-US"/>
        </a:p>
      </dgm:t>
    </dgm:pt>
    <dgm:pt modelId="{04261070-7826-4DD1-8521-26CAC448B6CF}">
      <dgm:prSet/>
      <dgm:spPr/>
      <dgm:t>
        <a:bodyPr/>
        <a:lstStyle/>
        <a:p>
          <a:r>
            <a:rPr lang="en-US"/>
            <a:t>7. </a:t>
          </a:r>
          <a:r>
            <a:rPr lang="es-PR"/>
            <a:t>Programas culturales;</a:t>
          </a:r>
          <a:endParaRPr lang="en-US"/>
        </a:p>
      </dgm:t>
    </dgm:pt>
    <dgm:pt modelId="{C724248F-E5E2-4DE9-91C4-87746F51E620}" type="parTrans" cxnId="{EA254755-ABA2-4BD8-9C73-38F03AF70D60}">
      <dgm:prSet/>
      <dgm:spPr/>
      <dgm:t>
        <a:bodyPr/>
        <a:lstStyle/>
        <a:p>
          <a:endParaRPr lang="en-US"/>
        </a:p>
      </dgm:t>
    </dgm:pt>
    <dgm:pt modelId="{B1E2CAD4-63F1-4D6F-A268-7324B2B17C83}" type="sibTrans" cxnId="{EA254755-ABA2-4BD8-9C73-38F03AF70D60}">
      <dgm:prSet/>
      <dgm:spPr/>
      <dgm:t>
        <a:bodyPr/>
        <a:lstStyle/>
        <a:p>
          <a:endParaRPr lang="en-US"/>
        </a:p>
      </dgm:t>
    </dgm:pt>
    <dgm:pt modelId="{7C1F620D-F6A8-4EE1-B48D-DED8D5CBD53D}">
      <dgm:prSet/>
      <dgm:spPr/>
      <dgm:t>
        <a:bodyPr/>
        <a:lstStyle/>
        <a:p>
          <a:r>
            <a:rPr lang="es-PR"/>
            <a:t>8. Programas educativos en telecomunicaciones y tecnología;</a:t>
          </a:r>
          <a:endParaRPr lang="en-US"/>
        </a:p>
      </dgm:t>
    </dgm:pt>
    <dgm:pt modelId="{5339D913-53EB-4D0F-8EC4-22A8642A2D90}" type="parTrans" cxnId="{F2E0EEE7-E6A1-4500-A30E-098DEFEBF23D}">
      <dgm:prSet/>
      <dgm:spPr/>
      <dgm:t>
        <a:bodyPr/>
        <a:lstStyle/>
        <a:p>
          <a:endParaRPr lang="en-US"/>
        </a:p>
      </dgm:t>
    </dgm:pt>
    <dgm:pt modelId="{B7E5FCAA-4E4B-4BED-A4D7-B6D2637CE167}" type="sibTrans" cxnId="{F2E0EEE7-E6A1-4500-A30E-098DEFEBF23D}">
      <dgm:prSet/>
      <dgm:spPr/>
      <dgm:t>
        <a:bodyPr/>
        <a:lstStyle/>
        <a:p>
          <a:endParaRPr lang="en-US"/>
        </a:p>
      </dgm:t>
    </dgm:pt>
    <dgm:pt modelId="{C13E97F4-439B-40D4-ADD0-927AD6C8B5C9}">
      <dgm:prSet/>
      <dgm:spPr/>
      <dgm:t>
        <a:bodyPr/>
        <a:lstStyle/>
        <a:p>
          <a:r>
            <a:rPr lang="es-PR"/>
            <a:t>9. Servicios de biblioteca en horario extendido;</a:t>
          </a:r>
          <a:endParaRPr lang="en-US"/>
        </a:p>
      </dgm:t>
    </dgm:pt>
    <dgm:pt modelId="{B3C329DC-D732-4A66-BA83-E7680379E0F6}" type="parTrans" cxnId="{C7D7DECC-F349-412E-BE3C-1E63A6671677}">
      <dgm:prSet/>
      <dgm:spPr/>
      <dgm:t>
        <a:bodyPr/>
        <a:lstStyle/>
        <a:p>
          <a:endParaRPr lang="en-US"/>
        </a:p>
      </dgm:t>
    </dgm:pt>
    <dgm:pt modelId="{F20BE853-7D24-4C13-A4CD-EB91C7823FA8}" type="sibTrans" cxnId="{C7D7DECC-F349-412E-BE3C-1E63A6671677}">
      <dgm:prSet/>
      <dgm:spPr/>
      <dgm:t>
        <a:bodyPr/>
        <a:lstStyle/>
        <a:p>
          <a:endParaRPr lang="en-US"/>
        </a:p>
      </dgm:t>
    </dgm:pt>
    <dgm:pt modelId="{19962C3B-0A9C-42C5-B1BA-3A577A19BD73}">
      <dgm:prSet/>
      <dgm:spPr/>
      <dgm:t>
        <a:bodyPr/>
        <a:lstStyle/>
        <a:p>
          <a:r>
            <a:rPr lang="es-PR" dirty="0"/>
            <a:t>10. Destrezas en habilidades de crianza (aptitudes parentales);</a:t>
          </a:r>
          <a:endParaRPr lang="en-US" dirty="0"/>
        </a:p>
      </dgm:t>
    </dgm:pt>
    <dgm:pt modelId="{6B9239DE-09C8-4A65-9204-F490AB7B5C11}" type="parTrans" cxnId="{B4B1D90F-D785-4F2F-AC31-E609109739E7}">
      <dgm:prSet/>
      <dgm:spPr/>
      <dgm:t>
        <a:bodyPr/>
        <a:lstStyle/>
        <a:p>
          <a:endParaRPr lang="en-US"/>
        </a:p>
      </dgm:t>
    </dgm:pt>
    <dgm:pt modelId="{1F0F697C-AB9A-43C3-B260-230F29590CD0}" type="sibTrans" cxnId="{B4B1D90F-D785-4F2F-AC31-E609109739E7}">
      <dgm:prSet/>
      <dgm:spPr/>
      <dgm:t>
        <a:bodyPr/>
        <a:lstStyle/>
        <a:p>
          <a:endParaRPr lang="en-US"/>
        </a:p>
      </dgm:t>
    </dgm:pt>
    <dgm:pt modelId="{E4365CC7-D13F-453B-9B3B-39B1CC4447B1}" type="pres">
      <dgm:prSet presAssocID="{1D213E2E-8C80-44D4-AC90-4B16D2858D60}" presName="linear" presStyleCnt="0">
        <dgm:presLayoutVars>
          <dgm:animLvl val="lvl"/>
          <dgm:resizeHandles val="exact"/>
        </dgm:presLayoutVars>
      </dgm:prSet>
      <dgm:spPr/>
    </dgm:pt>
    <dgm:pt modelId="{AA3B7F2E-BC6C-489F-918D-41F3D2E87108}" type="pres">
      <dgm:prSet presAssocID="{066F56B0-D78D-4803-AA89-8606BD165BF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F012B2B-89DF-4924-B795-1AF177E3346B}" type="pres">
      <dgm:prSet presAssocID="{EAE7270C-CC3B-4B33-A14B-3BD4F1069A4F}" presName="spacer" presStyleCnt="0"/>
      <dgm:spPr/>
    </dgm:pt>
    <dgm:pt modelId="{9AF498BE-742C-473D-AFB4-A697568936B2}" type="pres">
      <dgm:prSet presAssocID="{41C1F52C-7854-41D7-8309-BE414F223E1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08599AD-6A72-4F9D-B39D-1592EA9694A0}" type="pres">
      <dgm:prSet presAssocID="{7BFC3BD5-CE48-404D-ADAC-20DBD8A797D7}" presName="spacer" presStyleCnt="0"/>
      <dgm:spPr/>
    </dgm:pt>
    <dgm:pt modelId="{3119E0EA-A268-432C-A8B7-AD6ECCCD542D}" type="pres">
      <dgm:prSet presAssocID="{A99EFF68-5704-4D90-A489-2CAB90FD019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6623454-D4C1-48A0-969B-E12EF72FE246}" type="pres">
      <dgm:prSet presAssocID="{77682D01-679C-48B2-8528-785B34897447}" presName="spacer" presStyleCnt="0"/>
      <dgm:spPr/>
    </dgm:pt>
    <dgm:pt modelId="{CE3822F4-9B8D-44C8-9E13-17027F0C131C}" type="pres">
      <dgm:prSet presAssocID="{0C5A4925-E7F5-40A1-BB63-097A36303D1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A93F922-AA9B-4CF6-9A06-27C8A9693601}" type="pres">
      <dgm:prSet presAssocID="{9C9CA911-F594-4C61-8ABF-02281069D5F0}" presName="spacer" presStyleCnt="0"/>
      <dgm:spPr/>
    </dgm:pt>
    <dgm:pt modelId="{354C7E1B-33F4-4C2F-8929-4C52E1B8687A}" type="pres">
      <dgm:prSet presAssocID="{04261070-7826-4DD1-8521-26CAC448B6C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5B00603-535A-4FAC-91CE-A65FE491ECDD}" type="pres">
      <dgm:prSet presAssocID="{B1E2CAD4-63F1-4D6F-A268-7324B2B17C83}" presName="spacer" presStyleCnt="0"/>
      <dgm:spPr/>
    </dgm:pt>
    <dgm:pt modelId="{17247FF9-3427-4929-831B-BC907C314BD7}" type="pres">
      <dgm:prSet presAssocID="{7C1F620D-F6A8-4EE1-B48D-DED8D5CBD53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14E1C11-3020-4723-8CC5-71189C1CA555}" type="pres">
      <dgm:prSet presAssocID="{B7E5FCAA-4E4B-4BED-A4D7-B6D2637CE167}" presName="spacer" presStyleCnt="0"/>
      <dgm:spPr/>
    </dgm:pt>
    <dgm:pt modelId="{785E7F94-E5D6-4D3D-9F81-BAA808A3F6B0}" type="pres">
      <dgm:prSet presAssocID="{C13E97F4-439B-40D4-ADD0-927AD6C8B5C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DA3C4D0-F333-47D6-8FF4-FD1F37177D2F}" type="pres">
      <dgm:prSet presAssocID="{F20BE853-7D24-4C13-A4CD-EB91C7823FA8}" presName="spacer" presStyleCnt="0"/>
      <dgm:spPr/>
    </dgm:pt>
    <dgm:pt modelId="{FEB5FF69-B972-4BE4-912C-C045BF177412}" type="pres">
      <dgm:prSet presAssocID="{19962C3B-0A9C-42C5-B1BA-3A577A19BD7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481B8506-28E0-433B-9475-BE292F689148}" srcId="{1D213E2E-8C80-44D4-AC90-4B16D2858D60}" destId="{A99EFF68-5704-4D90-A489-2CAB90FD0198}" srcOrd="2" destOrd="0" parTransId="{CC657064-B346-4FAF-AA5D-8ECC8A47A2CD}" sibTransId="{77682D01-679C-48B2-8528-785B34897447}"/>
    <dgm:cxn modelId="{3FDEB70F-DC2A-4474-8890-6A87D933D27D}" type="presOf" srcId="{066F56B0-D78D-4803-AA89-8606BD165BF4}" destId="{AA3B7F2E-BC6C-489F-918D-41F3D2E87108}" srcOrd="0" destOrd="0" presId="urn:microsoft.com/office/officeart/2005/8/layout/vList2"/>
    <dgm:cxn modelId="{B4B1D90F-D785-4F2F-AC31-E609109739E7}" srcId="{1D213E2E-8C80-44D4-AC90-4B16D2858D60}" destId="{19962C3B-0A9C-42C5-B1BA-3A577A19BD73}" srcOrd="7" destOrd="0" parTransId="{6B9239DE-09C8-4A65-9204-F490AB7B5C11}" sibTransId="{1F0F697C-AB9A-43C3-B260-230F29590CD0}"/>
    <dgm:cxn modelId="{7178251A-DEB6-4BDC-AF5A-51AB95D4C033}" srcId="{1D213E2E-8C80-44D4-AC90-4B16D2858D60}" destId="{41C1F52C-7854-41D7-8309-BE414F223E1B}" srcOrd="1" destOrd="0" parTransId="{3C6E9679-F769-46FD-B18B-8B5DCDE52315}" sibTransId="{7BFC3BD5-CE48-404D-ADAC-20DBD8A797D7}"/>
    <dgm:cxn modelId="{7A7C4E3C-63CE-4D37-B2DB-994451D86AA3}" type="presOf" srcId="{19962C3B-0A9C-42C5-B1BA-3A577A19BD73}" destId="{FEB5FF69-B972-4BE4-912C-C045BF177412}" srcOrd="0" destOrd="0" presId="urn:microsoft.com/office/officeart/2005/8/layout/vList2"/>
    <dgm:cxn modelId="{EA254755-ABA2-4BD8-9C73-38F03AF70D60}" srcId="{1D213E2E-8C80-44D4-AC90-4B16D2858D60}" destId="{04261070-7826-4DD1-8521-26CAC448B6CF}" srcOrd="4" destOrd="0" parTransId="{C724248F-E5E2-4DE9-91C4-87746F51E620}" sibTransId="{B1E2CAD4-63F1-4D6F-A268-7324B2B17C83}"/>
    <dgm:cxn modelId="{BDEBC276-2FEE-47F2-8FAB-F07F6B6AA2C2}" type="presOf" srcId="{A99EFF68-5704-4D90-A489-2CAB90FD0198}" destId="{3119E0EA-A268-432C-A8B7-AD6ECCCD542D}" srcOrd="0" destOrd="0" presId="urn:microsoft.com/office/officeart/2005/8/layout/vList2"/>
    <dgm:cxn modelId="{80C19C89-6E34-43A0-87CE-D371914D7BDE}" type="presOf" srcId="{41C1F52C-7854-41D7-8309-BE414F223E1B}" destId="{9AF498BE-742C-473D-AFB4-A697568936B2}" srcOrd="0" destOrd="0" presId="urn:microsoft.com/office/officeart/2005/8/layout/vList2"/>
    <dgm:cxn modelId="{5444BE9D-39DA-4798-942D-AF39F0139C13}" type="presOf" srcId="{7C1F620D-F6A8-4EE1-B48D-DED8D5CBD53D}" destId="{17247FF9-3427-4929-831B-BC907C314BD7}" srcOrd="0" destOrd="0" presId="urn:microsoft.com/office/officeart/2005/8/layout/vList2"/>
    <dgm:cxn modelId="{E6D609A3-780B-460C-A6A1-6A411AE880B5}" type="presOf" srcId="{1D213E2E-8C80-44D4-AC90-4B16D2858D60}" destId="{E4365CC7-D13F-453B-9B3B-39B1CC4447B1}" srcOrd="0" destOrd="0" presId="urn:microsoft.com/office/officeart/2005/8/layout/vList2"/>
    <dgm:cxn modelId="{81CA24A9-4674-4912-AF6E-723E9164704A}" type="presOf" srcId="{04261070-7826-4DD1-8521-26CAC448B6CF}" destId="{354C7E1B-33F4-4C2F-8929-4C52E1B8687A}" srcOrd="0" destOrd="0" presId="urn:microsoft.com/office/officeart/2005/8/layout/vList2"/>
    <dgm:cxn modelId="{D90352BB-C232-4496-AFAE-FFD3304BE305}" srcId="{1D213E2E-8C80-44D4-AC90-4B16D2858D60}" destId="{066F56B0-D78D-4803-AA89-8606BD165BF4}" srcOrd="0" destOrd="0" parTransId="{08FF0D64-7CF8-4F6D-8228-720F4272458A}" sibTransId="{EAE7270C-CC3B-4B33-A14B-3BD4F1069A4F}"/>
    <dgm:cxn modelId="{C7D7DECC-F349-412E-BE3C-1E63A6671677}" srcId="{1D213E2E-8C80-44D4-AC90-4B16D2858D60}" destId="{C13E97F4-439B-40D4-ADD0-927AD6C8B5C9}" srcOrd="6" destOrd="0" parTransId="{B3C329DC-D732-4A66-BA83-E7680379E0F6}" sibTransId="{F20BE853-7D24-4C13-A4CD-EB91C7823FA8}"/>
    <dgm:cxn modelId="{767A0CD0-EFD6-4EB6-961D-790835DE537E}" type="presOf" srcId="{0C5A4925-E7F5-40A1-BB63-097A36303D1C}" destId="{CE3822F4-9B8D-44C8-9E13-17027F0C131C}" srcOrd="0" destOrd="0" presId="urn:microsoft.com/office/officeart/2005/8/layout/vList2"/>
    <dgm:cxn modelId="{C3658BE3-2825-494B-89D9-CC2E867E8A0B}" srcId="{1D213E2E-8C80-44D4-AC90-4B16D2858D60}" destId="{0C5A4925-E7F5-40A1-BB63-097A36303D1C}" srcOrd="3" destOrd="0" parTransId="{E9A3D188-DD4F-47C6-89E3-B6FCAC154064}" sibTransId="{9C9CA911-F594-4C61-8ABF-02281069D5F0}"/>
    <dgm:cxn modelId="{F2E0EEE7-E6A1-4500-A30E-098DEFEBF23D}" srcId="{1D213E2E-8C80-44D4-AC90-4B16D2858D60}" destId="{7C1F620D-F6A8-4EE1-B48D-DED8D5CBD53D}" srcOrd="5" destOrd="0" parTransId="{5339D913-53EB-4D0F-8EC4-22A8642A2D90}" sibTransId="{B7E5FCAA-4E4B-4BED-A4D7-B6D2637CE167}"/>
    <dgm:cxn modelId="{C4F808FB-EE33-400C-8D5B-1DF394878C37}" type="presOf" srcId="{C13E97F4-439B-40D4-ADD0-927AD6C8B5C9}" destId="{785E7F94-E5D6-4D3D-9F81-BAA808A3F6B0}" srcOrd="0" destOrd="0" presId="urn:microsoft.com/office/officeart/2005/8/layout/vList2"/>
    <dgm:cxn modelId="{C7690905-B4CF-4E91-B761-CCCBC978D377}" type="presParOf" srcId="{E4365CC7-D13F-453B-9B3B-39B1CC4447B1}" destId="{AA3B7F2E-BC6C-489F-918D-41F3D2E87108}" srcOrd="0" destOrd="0" presId="urn:microsoft.com/office/officeart/2005/8/layout/vList2"/>
    <dgm:cxn modelId="{213124B9-7C85-4710-AEF9-4F3C9DA64397}" type="presParOf" srcId="{E4365CC7-D13F-453B-9B3B-39B1CC4447B1}" destId="{0F012B2B-89DF-4924-B795-1AF177E3346B}" srcOrd="1" destOrd="0" presId="urn:microsoft.com/office/officeart/2005/8/layout/vList2"/>
    <dgm:cxn modelId="{9D20FC00-13F0-4E3F-AF1B-E22D5B277E18}" type="presParOf" srcId="{E4365CC7-D13F-453B-9B3B-39B1CC4447B1}" destId="{9AF498BE-742C-473D-AFB4-A697568936B2}" srcOrd="2" destOrd="0" presId="urn:microsoft.com/office/officeart/2005/8/layout/vList2"/>
    <dgm:cxn modelId="{30D36FD3-66C8-4871-9A86-2D7DC2AFC53E}" type="presParOf" srcId="{E4365CC7-D13F-453B-9B3B-39B1CC4447B1}" destId="{408599AD-6A72-4F9D-B39D-1592EA9694A0}" srcOrd="3" destOrd="0" presId="urn:microsoft.com/office/officeart/2005/8/layout/vList2"/>
    <dgm:cxn modelId="{17D3C17D-CD0A-473E-BF3C-30E6D9B5BBF0}" type="presParOf" srcId="{E4365CC7-D13F-453B-9B3B-39B1CC4447B1}" destId="{3119E0EA-A268-432C-A8B7-AD6ECCCD542D}" srcOrd="4" destOrd="0" presId="urn:microsoft.com/office/officeart/2005/8/layout/vList2"/>
    <dgm:cxn modelId="{F1282025-154E-4944-9FE1-9C7772941741}" type="presParOf" srcId="{E4365CC7-D13F-453B-9B3B-39B1CC4447B1}" destId="{16623454-D4C1-48A0-969B-E12EF72FE246}" srcOrd="5" destOrd="0" presId="urn:microsoft.com/office/officeart/2005/8/layout/vList2"/>
    <dgm:cxn modelId="{7586E781-95C4-42AC-945A-EA5621C61058}" type="presParOf" srcId="{E4365CC7-D13F-453B-9B3B-39B1CC4447B1}" destId="{CE3822F4-9B8D-44C8-9E13-17027F0C131C}" srcOrd="6" destOrd="0" presId="urn:microsoft.com/office/officeart/2005/8/layout/vList2"/>
    <dgm:cxn modelId="{8B1FD413-5D02-410F-BA52-981E63547F25}" type="presParOf" srcId="{E4365CC7-D13F-453B-9B3B-39B1CC4447B1}" destId="{9A93F922-AA9B-4CF6-9A06-27C8A9693601}" srcOrd="7" destOrd="0" presId="urn:microsoft.com/office/officeart/2005/8/layout/vList2"/>
    <dgm:cxn modelId="{736082CC-BA67-45A2-8F80-55A658BF5252}" type="presParOf" srcId="{E4365CC7-D13F-453B-9B3B-39B1CC4447B1}" destId="{354C7E1B-33F4-4C2F-8929-4C52E1B8687A}" srcOrd="8" destOrd="0" presId="urn:microsoft.com/office/officeart/2005/8/layout/vList2"/>
    <dgm:cxn modelId="{4122CB66-DDD0-4248-B044-FE7B177C90FE}" type="presParOf" srcId="{E4365CC7-D13F-453B-9B3B-39B1CC4447B1}" destId="{65B00603-535A-4FAC-91CE-A65FE491ECDD}" srcOrd="9" destOrd="0" presId="urn:microsoft.com/office/officeart/2005/8/layout/vList2"/>
    <dgm:cxn modelId="{EE239A5C-8B2A-4505-8DC3-792E4A941EA8}" type="presParOf" srcId="{E4365CC7-D13F-453B-9B3B-39B1CC4447B1}" destId="{17247FF9-3427-4929-831B-BC907C314BD7}" srcOrd="10" destOrd="0" presId="urn:microsoft.com/office/officeart/2005/8/layout/vList2"/>
    <dgm:cxn modelId="{C56593F4-2F27-46A5-A1D2-980572B15A99}" type="presParOf" srcId="{E4365CC7-D13F-453B-9B3B-39B1CC4447B1}" destId="{B14E1C11-3020-4723-8CC5-71189C1CA555}" srcOrd="11" destOrd="0" presId="urn:microsoft.com/office/officeart/2005/8/layout/vList2"/>
    <dgm:cxn modelId="{4A1EAE2A-685A-4A5E-B57C-DA8BC43AE92A}" type="presParOf" srcId="{E4365CC7-D13F-453B-9B3B-39B1CC4447B1}" destId="{785E7F94-E5D6-4D3D-9F81-BAA808A3F6B0}" srcOrd="12" destOrd="0" presId="urn:microsoft.com/office/officeart/2005/8/layout/vList2"/>
    <dgm:cxn modelId="{9D881EDE-CAD7-43D8-8BD1-4D16116739D8}" type="presParOf" srcId="{E4365CC7-D13F-453B-9B3B-39B1CC4447B1}" destId="{5DA3C4D0-F333-47D6-8FF4-FD1F37177D2F}" srcOrd="13" destOrd="0" presId="urn:microsoft.com/office/officeart/2005/8/layout/vList2"/>
    <dgm:cxn modelId="{0DDDAFC9-8FDA-42A4-B9A5-72170A00931C}" type="presParOf" srcId="{E4365CC7-D13F-453B-9B3B-39B1CC4447B1}" destId="{FEB5FF69-B972-4BE4-912C-C045BF17741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FC1C0B-9DF7-4E14-8B8F-F6AEBEFC785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CE73CC-82DC-4FA0-BB64-E1B2E243BE00}">
      <dgm:prSet/>
      <dgm:spPr/>
      <dgm:t>
        <a:bodyPr/>
        <a:lstStyle/>
        <a:p>
          <a:r>
            <a:rPr lang="es-PR"/>
            <a:t>11. Programas que provean asistencia a estudiantes con ausencias/tardanzas crónicas, suspendidos o expulsados que les permita mejorar su aprovechamiento académico;</a:t>
          </a:r>
          <a:endParaRPr lang="en-US"/>
        </a:p>
      </dgm:t>
    </dgm:pt>
    <dgm:pt modelId="{D3C95793-7856-47DA-A554-C3142FFDAD52}" type="parTrans" cxnId="{7F362AED-C6A7-4EB6-BC08-66E969453A90}">
      <dgm:prSet/>
      <dgm:spPr/>
      <dgm:t>
        <a:bodyPr/>
        <a:lstStyle/>
        <a:p>
          <a:endParaRPr lang="en-US"/>
        </a:p>
      </dgm:t>
    </dgm:pt>
    <dgm:pt modelId="{A48CD52E-6971-4613-A8D9-E9C816963660}" type="sibTrans" cxnId="{7F362AED-C6A7-4EB6-BC08-66E969453A90}">
      <dgm:prSet/>
      <dgm:spPr/>
      <dgm:t>
        <a:bodyPr/>
        <a:lstStyle/>
        <a:p>
          <a:endParaRPr lang="en-US"/>
        </a:p>
      </dgm:t>
    </dgm:pt>
    <dgm:pt modelId="{D116B85E-DAF4-4722-A083-8E141A84E84E}">
      <dgm:prSet/>
      <dgm:spPr/>
      <dgm:t>
        <a:bodyPr/>
        <a:lstStyle/>
        <a:p>
          <a:r>
            <a:rPr lang="es-PR" dirty="0"/>
            <a:t>12. Programas de prevención de drogas y violencia y programas de consejería;</a:t>
          </a:r>
          <a:endParaRPr lang="en-US" dirty="0"/>
        </a:p>
      </dgm:t>
    </dgm:pt>
    <dgm:pt modelId="{DFAB5E73-96CD-4FD4-BA64-64C898AA07B4}" type="parTrans" cxnId="{A8F2A263-AD8F-4A87-AA39-F6DC6D14866E}">
      <dgm:prSet/>
      <dgm:spPr/>
      <dgm:t>
        <a:bodyPr/>
        <a:lstStyle/>
        <a:p>
          <a:endParaRPr lang="en-US"/>
        </a:p>
      </dgm:t>
    </dgm:pt>
    <dgm:pt modelId="{D4882CDA-B50D-4B42-9A39-7A1EB3919762}" type="sibTrans" cxnId="{A8F2A263-AD8F-4A87-AA39-F6DC6D14866E}">
      <dgm:prSet/>
      <dgm:spPr/>
      <dgm:t>
        <a:bodyPr/>
        <a:lstStyle/>
        <a:p>
          <a:endParaRPr lang="en-US"/>
        </a:p>
      </dgm:t>
    </dgm:pt>
    <dgm:pt modelId="{3C303485-2B65-45A2-9BE3-E89764514F07}">
      <dgm:prSet/>
      <dgm:spPr/>
      <dgm:t>
        <a:bodyPr/>
        <a:lstStyle/>
        <a:p>
          <a:r>
            <a:rPr lang="es-PR" dirty="0"/>
            <a:t>13. Programas que construyan destrezas en ciencias, tecnología, ingeniería y matemáticas (referido en este párrafo como STEM) incluyendo ciencias de la computación y que promuevan la innovación en el aprendizaje apoyando métodos de enseñanza no -tradicionales en la educación STEM; y</a:t>
          </a:r>
          <a:endParaRPr lang="en-US" dirty="0"/>
        </a:p>
      </dgm:t>
    </dgm:pt>
    <dgm:pt modelId="{B26E62C4-24DF-496D-8731-FD1B87C38A4E}" type="parTrans" cxnId="{C9BF8D3E-31DE-4D72-A0CA-278276137A4E}">
      <dgm:prSet/>
      <dgm:spPr/>
      <dgm:t>
        <a:bodyPr/>
        <a:lstStyle/>
        <a:p>
          <a:endParaRPr lang="en-US"/>
        </a:p>
      </dgm:t>
    </dgm:pt>
    <dgm:pt modelId="{3FA4F95E-767B-46B6-AAA2-F91AEE547345}" type="sibTrans" cxnId="{C9BF8D3E-31DE-4D72-A0CA-278276137A4E}">
      <dgm:prSet/>
      <dgm:spPr/>
      <dgm:t>
        <a:bodyPr/>
        <a:lstStyle/>
        <a:p>
          <a:endParaRPr lang="en-US"/>
        </a:p>
      </dgm:t>
    </dgm:pt>
    <dgm:pt modelId="{6117657A-CBD3-4FD4-BDA1-BD4A8F9CF003}">
      <dgm:prSet/>
      <dgm:spPr/>
      <dgm:t>
        <a:bodyPr/>
        <a:lstStyle/>
        <a:p>
          <a:r>
            <a:rPr lang="es-PR" dirty="0"/>
            <a:t>14. Programas en colaboración con la fuerza laboral local en campos de trabajo en demanda o que construyan competencias laborales y preparación en carreras asegurando que estén alineados con el Carl D. Perkins </a:t>
          </a:r>
          <a:r>
            <a:rPr lang="es-PR" dirty="0" err="1"/>
            <a:t>Career</a:t>
          </a:r>
          <a:r>
            <a:rPr lang="es-PR" dirty="0"/>
            <a:t> and </a:t>
          </a:r>
          <a:r>
            <a:rPr lang="es-PR" dirty="0" err="1"/>
            <a:t>Technical</a:t>
          </a:r>
          <a:r>
            <a:rPr lang="es-PR" dirty="0"/>
            <a:t> </a:t>
          </a:r>
          <a:r>
            <a:rPr lang="es-PR" dirty="0" err="1"/>
            <a:t>Education</a:t>
          </a:r>
          <a:r>
            <a:rPr lang="es-PR" dirty="0"/>
            <a:t> Act </a:t>
          </a:r>
          <a:r>
            <a:rPr lang="es-PR" dirty="0" err="1"/>
            <a:t>of</a:t>
          </a:r>
          <a:r>
            <a:rPr lang="es-PR" dirty="0"/>
            <a:t> 2006 (20 U.S.C. 2301 et </a:t>
          </a:r>
          <a:r>
            <a:rPr lang="es-PR" dirty="0" err="1"/>
            <a:t>seg</a:t>
          </a:r>
          <a:r>
            <a:rPr lang="es-PR" dirty="0"/>
            <a:t>.) y con el </a:t>
          </a:r>
          <a:r>
            <a:rPr lang="es-PR" dirty="0" err="1"/>
            <a:t>Workforce</a:t>
          </a:r>
          <a:r>
            <a:rPr lang="es-PR" dirty="0"/>
            <a:t> </a:t>
          </a:r>
          <a:r>
            <a:rPr lang="es-PR" dirty="0" err="1"/>
            <a:t>Innovation</a:t>
          </a:r>
          <a:r>
            <a:rPr lang="es-PR" dirty="0"/>
            <a:t> and </a:t>
          </a:r>
          <a:r>
            <a:rPr lang="es-PR" dirty="0" err="1"/>
            <a:t>Opportunity</a:t>
          </a:r>
          <a:r>
            <a:rPr lang="es-PR" dirty="0"/>
            <a:t> Act (29 U.S.C. 3101 et </a:t>
          </a:r>
          <a:r>
            <a:rPr lang="es-PR" dirty="0" err="1"/>
            <a:t>seg</a:t>
          </a:r>
          <a:r>
            <a:rPr lang="es-PR" dirty="0"/>
            <a:t>.).</a:t>
          </a:r>
          <a:endParaRPr lang="en-US" dirty="0"/>
        </a:p>
      </dgm:t>
    </dgm:pt>
    <dgm:pt modelId="{CC029659-434D-40B1-A0FF-22C6B3E7FC6A}" type="parTrans" cxnId="{70B2B8E4-4FA7-4C64-9B12-6F5852ADDCF7}">
      <dgm:prSet/>
      <dgm:spPr/>
      <dgm:t>
        <a:bodyPr/>
        <a:lstStyle/>
        <a:p>
          <a:endParaRPr lang="en-US"/>
        </a:p>
      </dgm:t>
    </dgm:pt>
    <dgm:pt modelId="{487A3B99-D5F3-4A8F-8FBD-13733E8A1185}" type="sibTrans" cxnId="{70B2B8E4-4FA7-4C64-9B12-6F5852ADDCF7}">
      <dgm:prSet/>
      <dgm:spPr/>
      <dgm:t>
        <a:bodyPr/>
        <a:lstStyle/>
        <a:p>
          <a:endParaRPr lang="en-US"/>
        </a:p>
      </dgm:t>
    </dgm:pt>
    <dgm:pt modelId="{C2CB6FC5-08CC-406F-9B7D-4D26FF8403FF}" type="pres">
      <dgm:prSet presAssocID="{19FC1C0B-9DF7-4E14-8B8F-F6AEBEFC7851}" presName="linear" presStyleCnt="0">
        <dgm:presLayoutVars>
          <dgm:animLvl val="lvl"/>
          <dgm:resizeHandles val="exact"/>
        </dgm:presLayoutVars>
      </dgm:prSet>
      <dgm:spPr/>
    </dgm:pt>
    <dgm:pt modelId="{CEDFC612-3697-4ED4-9C71-AB253939145D}" type="pres">
      <dgm:prSet presAssocID="{D0CE73CC-82DC-4FA0-BB64-E1B2E243BE0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89CEEC-0F37-4810-8D65-7C8CFA92D92D}" type="pres">
      <dgm:prSet presAssocID="{A48CD52E-6971-4613-A8D9-E9C816963660}" presName="spacer" presStyleCnt="0"/>
      <dgm:spPr/>
    </dgm:pt>
    <dgm:pt modelId="{E8DD803E-6C11-4DE6-930C-42B46138A327}" type="pres">
      <dgm:prSet presAssocID="{D116B85E-DAF4-4722-A083-8E141A84E84E}" presName="parentText" presStyleLbl="node1" presStyleIdx="1" presStyleCnt="4" custScaleY="118957">
        <dgm:presLayoutVars>
          <dgm:chMax val="0"/>
          <dgm:bulletEnabled val="1"/>
        </dgm:presLayoutVars>
      </dgm:prSet>
      <dgm:spPr/>
    </dgm:pt>
    <dgm:pt modelId="{B58AB913-4E17-4D31-A0AA-C0D3959489B6}" type="pres">
      <dgm:prSet presAssocID="{D4882CDA-B50D-4B42-9A39-7A1EB3919762}" presName="spacer" presStyleCnt="0"/>
      <dgm:spPr/>
    </dgm:pt>
    <dgm:pt modelId="{BFB955B8-5304-4BFC-8645-C09F686B8A04}" type="pres">
      <dgm:prSet presAssocID="{3C303485-2B65-45A2-9BE3-E89764514F07}" presName="parentText" presStyleLbl="node1" presStyleIdx="2" presStyleCnt="4" custScaleY="123923">
        <dgm:presLayoutVars>
          <dgm:chMax val="0"/>
          <dgm:bulletEnabled val="1"/>
        </dgm:presLayoutVars>
      </dgm:prSet>
      <dgm:spPr/>
    </dgm:pt>
    <dgm:pt modelId="{B166F23A-BBA1-41B5-9DA3-FD714D1AFB7E}" type="pres">
      <dgm:prSet presAssocID="{3FA4F95E-767B-46B6-AAA2-F91AEE547345}" presName="spacer" presStyleCnt="0"/>
      <dgm:spPr/>
    </dgm:pt>
    <dgm:pt modelId="{FD1BB2F8-85FC-4C70-8986-14E48E6EB0AC}" type="pres">
      <dgm:prSet presAssocID="{6117657A-CBD3-4FD4-BDA1-BD4A8F9CF003}" presName="parentText" presStyleLbl="node1" presStyleIdx="3" presStyleCnt="4" custScaleY="129321">
        <dgm:presLayoutVars>
          <dgm:chMax val="0"/>
          <dgm:bulletEnabled val="1"/>
        </dgm:presLayoutVars>
      </dgm:prSet>
      <dgm:spPr/>
    </dgm:pt>
  </dgm:ptLst>
  <dgm:cxnLst>
    <dgm:cxn modelId="{4EC1A80F-E48D-4297-A2BA-5C9DF25E4F0D}" type="presOf" srcId="{3C303485-2B65-45A2-9BE3-E89764514F07}" destId="{BFB955B8-5304-4BFC-8645-C09F686B8A04}" srcOrd="0" destOrd="0" presId="urn:microsoft.com/office/officeart/2005/8/layout/vList2"/>
    <dgm:cxn modelId="{37C6F515-150E-400D-BDE6-57F6936E2DCF}" type="presOf" srcId="{6117657A-CBD3-4FD4-BDA1-BD4A8F9CF003}" destId="{FD1BB2F8-85FC-4C70-8986-14E48E6EB0AC}" srcOrd="0" destOrd="0" presId="urn:microsoft.com/office/officeart/2005/8/layout/vList2"/>
    <dgm:cxn modelId="{6C444D18-0FC2-4BA6-8F2D-19923CAED833}" type="presOf" srcId="{19FC1C0B-9DF7-4E14-8B8F-F6AEBEFC7851}" destId="{C2CB6FC5-08CC-406F-9B7D-4D26FF8403FF}" srcOrd="0" destOrd="0" presId="urn:microsoft.com/office/officeart/2005/8/layout/vList2"/>
    <dgm:cxn modelId="{77462323-B3B6-43FA-8843-A6369DCD3877}" type="presOf" srcId="{D116B85E-DAF4-4722-A083-8E141A84E84E}" destId="{E8DD803E-6C11-4DE6-930C-42B46138A327}" srcOrd="0" destOrd="0" presId="urn:microsoft.com/office/officeart/2005/8/layout/vList2"/>
    <dgm:cxn modelId="{C9BF8D3E-31DE-4D72-A0CA-278276137A4E}" srcId="{19FC1C0B-9DF7-4E14-8B8F-F6AEBEFC7851}" destId="{3C303485-2B65-45A2-9BE3-E89764514F07}" srcOrd="2" destOrd="0" parTransId="{B26E62C4-24DF-496D-8731-FD1B87C38A4E}" sibTransId="{3FA4F95E-767B-46B6-AAA2-F91AEE547345}"/>
    <dgm:cxn modelId="{A8F2A263-AD8F-4A87-AA39-F6DC6D14866E}" srcId="{19FC1C0B-9DF7-4E14-8B8F-F6AEBEFC7851}" destId="{D116B85E-DAF4-4722-A083-8E141A84E84E}" srcOrd="1" destOrd="0" parTransId="{DFAB5E73-96CD-4FD4-BA64-64C898AA07B4}" sibTransId="{D4882CDA-B50D-4B42-9A39-7A1EB3919762}"/>
    <dgm:cxn modelId="{F8A8EED2-9434-4E50-A4D0-7C0DA2099970}" type="presOf" srcId="{D0CE73CC-82DC-4FA0-BB64-E1B2E243BE00}" destId="{CEDFC612-3697-4ED4-9C71-AB253939145D}" srcOrd="0" destOrd="0" presId="urn:microsoft.com/office/officeart/2005/8/layout/vList2"/>
    <dgm:cxn modelId="{70B2B8E4-4FA7-4C64-9B12-6F5852ADDCF7}" srcId="{19FC1C0B-9DF7-4E14-8B8F-F6AEBEFC7851}" destId="{6117657A-CBD3-4FD4-BDA1-BD4A8F9CF003}" srcOrd="3" destOrd="0" parTransId="{CC029659-434D-40B1-A0FF-22C6B3E7FC6A}" sibTransId="{487A3B99-D5F3-4A8F-8FBD-13733E8A1185}"/>
    <dgm:cxn modelId="{7F362AED-C6A7-4EB6-BC08-66E969453A90}" srcId="{19FC1C0B-9DF7-4E14-8B8F-F6AEBEFC7851}" destId="{D0CE73CC-82DC-4FA0-BB64-E1B2E243BE00}" srcOrd="0" destOrd="0" parTransId="{D3C95793-7856-47DA-A554-C3142FFDAD52}" sibTransId="{A48CD52E-6971-4613-A8D9-E9C816963660}"/>
    <dgm:cxn modelId="{C94AA190-2A7F-43A2-AA8C-7F471EE030A9}" type="presParOf" srcId="{C2CB6FC5-08CC-406F-9B7D-4D26FF8403FF}" destId="{CEDFC612-3697-4ED4-9C71-AB253939145D}" srcOrd="0" destOrd="0" presId="urn:microsoft.com/office/officeart/2005/8/layout/vList2"/>
    <dgm:cxn modelId="{AE57DD51-9021-4AFC-BA43-37157C3BBBF4}" type="presParOf" srcId="{C2CB6FC5-08CC-406F-9B7D-4D26FF8403FF}" destId="{5F89CEEC-0F37-4810-8D65-7C8CFA92D92D}" srcOrd="1" destOrd="0" presId="urn:microsoft.com/office/officeart/2005/8/layout/vList2"/>
    <dgm:cxn modelId="{AD545D25-B343-4356-922E-90573EB332A2}" type="presParOf" srcId="{C2CB6FC5-08CC-406F-9B7D-4D26FF8403FF}" destId="{E8DD803E-6C11-4DE6-930C-42B46138A327}" srcOrd="2" destOrd="0" presId="urn:microsoft.com/office/officeart/2005/8/layout/vList2"/>
    <dgm:cxn modelId="{D8F55F15-D2B8-4110-8936-EB903CABD741}" type="presParOf" srcId="{C2CB6FC5-08CC-406F-9B7D-4D26FF8403FF}" destId="{B58AB913-4E17-4D31-A0AA-C0D3959489B6}" srcOrd="3" destOrd="0" presId="urn:microsoft.com/office/officeart/2005/8/layout/vList2"/>
    <dgm:cxn modelId="{E31B48E6-8C9D-47DC-9FF5-D6B557BE014B}" type="presParOf" srcId="{C2CB6FC5-08CC-406F-9B7D-4D26FF8403FF}" destId="{BFB955B8-5304-4BFC-8645-C09F686B8A04}" srcOrd="4" destOrd="0" presId="urn:microsoft.com/office/officeart/2005/8/layout/vList2"/>
    <dgm:cxn modelId="{E39268D5-0BA1-482F-8ECB-898EFB4553A4}" type="presParOf" srcId="{C2CB6FC5-08CC-406F-9B7D-4D26FF8403FF}" destId="{B166F23A-BBA1-41B5-9DA3-FD714D1AFB7E}" srcOrd="5" destOrd="0" presId="urn:microsoft.com/office/officeart/2005/8/layout/vList2"/>
    <dgm:cxn modelId="{48C6FA24-5A48-48A6-BB49-23C5603C1601}" type="presParOf" srcId="{C2CB6FC5-08CC-406F-9B7D-4D26FF8403FF}" destId="{FD1BB2F8-85FC-4C70-8986-14E48E6EB0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3F35D-FA02-4E1E-B03A-C44120028399}">
      <dsp:nvSpPr>
        <dsp:cNvPr id="0" name=""/>
        <dsp:cNvSpPr/>
      </dsp:nvSpPr>
      <dsp:spPr>
        <a:xfrm>
          <a:off x="0" y="53970"/>
          <a:ext cx="6740553" cy="11512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Proveer oportunidades de enriquecimiento académico a los estudiantes incluyendo servicios de tutorías para ayudarlos alcanzar los estándares académicos del estado.</a:t>
          </a:r>
          <a:endParaRPr lang="en-US" sz="1600" kern="1200"/>
        </a:p>
      </dsp:txBody>
      <dsp:txXfrm>
        <a:off x="56201" y="110171"/>
        <a:ext cx="6628151" cy="1038877"/>
      </dsp:txXfrm>
    </dsp:sp>
    <dsp:sp modelId="{B7E20A0F-408F-4768-8718-29708E2ACD1A}">
      <dsp:nvSpPr>
        <dsp:cNvPr id="0" name=""/>
        <dsp:cNvSpPr/>
      </dsp:nvSpPr>
      <dsp:spPr>
        <a:xfrm>
          <a:off x="0" y="1251330"/>
          <a:ext cx="6740553" cy="1151279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Proveer una variedad de servicios, programas y actividades adicionales para reforzar y complementar el programa académico regular de los estudiantes participantes.</a:t>
          </a:r>
          <a:endParaRPr lang="en-US" sz="1600" kern="1200"/>
        </a:p>
      </dsp:txBody>
      <dsp:txXfrm>
        <a:off x="56201" y="1307531"/>
        <a:ext cx="6628151" cy="1038877"/>
      </dsp:txXfrm>
    </dsp:sp>
    <dsp:sp modelId="{B45A3D8A-347C-4DA0-AEE7-4DB0A1B63D86}">
      <dsp:nvSpPr>
        <dsp:cNvPr id="0" name=""/>
        <dsp:cNvSpPr/>
      </dsp:nvSpPr>
      <dsp:spPr>
        <a:xfrm>
          <a:off x="0" y="2448690"/>
          <a:ext cx="6740553" cy="1151279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Proveer a las familias de los estudiantes servidos una participación activa y significativa en la educación de sus hijos e hijas incluyendo oportunidades de alfabetización y desarrollo educativo relacionado.</a:t>
          </a:r>
          <a:endParaRPr lang="en-US" sz="1600" kern="1200"/>
        </a:p>
      </dsp:txBody>
      <dsp:txXfrm>
        <a:off x="56201" y="2504891"/>
        <a:ext cx="6628151" cy="1038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B2F49-A786-438A-9AB8-1F0E07365F04}">
      <dsp:nvSpPr>
        <dsp:cNvPr id="0" name=""/>
        <dsp:cNvSpPr/>
      </dsp:nvSpPr>
      <dsp:spPr>
        <a:xfrm>
          <a:off x="0" y="21234"/>
          <a:ext cx="6740553" cy="10665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/>
            <a:t>Cada entidad elegible que reciba una subvención debe llevar a cabo una amplia variedad de actividades que adelanten el aprovechamiento académico de los estudiantes y que apoyen el éxito estudiantil incluyendo </a:t>
          </a:r>
          <a:endParaRPr lang="en-US" sz="1400" kern="1200"/>
        </a:p>
      </dsp:txBody>
      <dsp:txXfrm>
        <a:off x="52064" y="73298"/>
        <a:ext cx="6636425" cy="962406"/>
      </dsp:txXfrm>
    </dsp:sp>
    <dsp:sp modelId="{18D9376C-823A-404F-8AB6-6AF7DEECBA5C}">
      <dsp:nvSpPr>
        <dsp:cNvPr id="0" name=""/>
        <dsp:cNvSpPr/>
      </dsp:nvSpPr>
      <dsp:spPr>
        <a:xfrm>
          <a:off x="0" y="1128089"/>
          <a:ext cx="6740553" cy="1592762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dirty="0"/>
            <a:t>1. programas de aprendizaje de enriquecimiento académico, programas de mentoría, actividades de educación remedial y servicios de tutorías alineados </a:t>
          </a:r>
          <a:r>
            <a:rPr lang="es-PR" sz="1400" kern="1200"/>
            <a:t>con los estándares académicos estatales y cualquier otro estándar académico local; yel currículo local diseñado para mejorar el aprovechamiento académico de los estudiantes;</a:t>
          </a:r>
          <a:endParaRPr lang="en-US" sz="1400" kern="1200" dirty="0"/>
        </a:p>
      </dsp:txBody>
      <dsp:txXfrm>
        <a:off x="77752" y="1205841"/>
        <a:ext cx="6585049" cy="1437258"/>
      </dsp:txXfrm>
    </dsp:sp>
    <dsp:sp modelId="{F6A3E03F-4CF4-4D0C-9363-65495579922E}">
      <dsp:nvSpPr>
        <dsp:cNvPr id="0" name=""/>
        <dsp:cNvSpPr/>
      </dsp:nvSpPr>
      <dsp:spPr>
        <a:xfrm>
          <a:off x="0" y="2761172"/>
          <a:ext cx="6740553" cy="122850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/>
            <a:t>2. actividades educativas de formación integral (“well-rounded education’’) incluyendo actividades que les permitan a los estudiantes ser elegibles para la recuperación de créditos o su obtención;</a:t>
          </a:r>
          <a:endParaRPr lang="en-US" sz="1400" kern="1200"/>
        </a:p>
      </dsp:txBody>
      <dsp:txXfrm>
        <a:off x="59970" y="2821142"/>
        <a:ext cx="6620613" cy="1108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B7F2E-BC6C-489F-918D-41F3D2E87108}">
      <dsp:nvSpPr>
        <dsp:cNvPr id="0" name=""/>
        <dsp:cNvSpPr/>
      </dsp:nvSpPr>
      <dsp:spPr>
        <a:xfrm>
          <a:off x="0" y="320739"/>
          <a:ext cx="6740553" cy="4773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200" kern="1200"/>
            <a:t>3. Programas de alfabetización educativa incluyendo programas de alfabetización financiera y programas de alfabetización ambiental;</a:t>
          </a:r>
          <a:endParaRPr lang="en-US" sz="1200" kern="1200"/>
        </a:p>
      </dsp:txBody>
      <dsp:txXfrm>
        <a:off x="23303" y="344042"/>
        <a:ext cx="6693947" cy="430753"/>
      </dsp:txXfrm>
    </dsp:sp>
    <dsp:sp modelId="{9AF498BE-742C-473D-AFB4-A697568936B2}">
      <dsp:nvSpPr>
        <dsp:cNvPr id="0" name=""/>
        <dsp:cNvSpPr/>
      </dsp:nvSpPr>
      <dsp:spPr>
        <a:xfrm>
          <a:off x="0" y="832659"/>
          <a:ext cx="6740553" cy="477359"/>
        </a:xfrm>
        <a:prstGeom prst="roundRect">
          <a:avLst/>
        </a:prstGeom>
        <a:gradFill rotWithShape="0">
          <a:gsLst>
            <a:gs pos="0">
              <a:schemeClr val="accent2">
                <a:hueOff val="64738"/>
                <a:satOff val="-6856"/>
                <a:lumOff val="-168"/>
                <a:alphaOff val="0"/>
                <a:tint val="96000"/>
                <a:lumMod val="104000"/>
              </a:schemeClr>
            </a:gs>
            <a:gs pos="100000">
              <a:schemeClr val="accent2">
                <a:hueOff val="64738"/>
                <a:satOff val="-6856"/>
                <a:lumOff val="-16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200" kern="1200"/>
            <a:t>4. Programas que apoyen estilos de vida activos y saludables incluyendo educación nutricional y programas regulares y estructurados de actividad física;</a:t>
          </a:r>
          <a:endParaRPr lang="en-US" sz="1200" kern="1200"/>
        </a:p>
      </dsp:txBody>
      <dsp:txXfrm>
        <a:off x="23303" y="855962"/>
        <a:ext cx="6693947" cy="430753"/>
      </dsp:txXfrm>
    </dsp:sp>
    <dsp:sp modelId="{3119E0EA-A268-432C-A8B7-AD6ECCCD542D}">
      <dsp:nvSpPr>
        <dsp:cNvPr id="0" name=""/>
        <dsp:cNvSpPr/>
      </dsp:nvSpPr>
      <dsp:spPr>
        <a:xfrm>
          <a:off x="0" y="1344579"/>
          <a:ext cx="6740553" cy="477359"/>
        </a:xfrm>
        <a:prstGeom prst="roundRect">
          <a:avLst/>
        </a:prstGeom>
        <a:gradFill rotWithShape="0">
          <a:gsLst>
            <a:gs pos="0">
              <a:schemeClr val="accent2">
                <a:hueOff val="129476"/>
                <a:satOff val="-13712"/>
                <a:lumOff val="-336"/>
                <a:alphaOff val="0"/>
                <a:tint val="96000"/>
                <a:lumMod val="104000"/>
              </a:schemeClr>
            </a:gs>
            <a:gs pos="100000">
              <a:schemeClr val="accent2">
                <a:hueOff val="129476"/>
                <a:satOff val="-13712"/>
                <a:lumOff val="-33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200" kern="1200"/>
            <a:t>5. Servicios para individuos con discapacidades;</a:t>
          </a:r>
          <a:endParaRPr lang="en-US" sz="1200" kern="1200"/>
        </a:p>
      </dsp:txBody>
      <dsp:txXfrm>
        <a:off x="23303" y="1367882"/>
        <a:ext cx="6693947" cy="430753"/>
      </dsp:txXfrm>
    </dsp:sp>
    <dsp:sp modelId="{CE3822F4-9B8D-44C8-9E13-17027F0C131C}">
      <dsp:nvSpPr>
        <dsp:cNvPr id="0" name=""/>
        <dsp:cNvSpPr/>
      </dsp:nvSpPr>
      <dsp:spPr>
        <a:xfrm>
          <a:off x="0" y="1856499"/>
          <a:ext cx="6740553" cy="477359"/>
        </a:xfrm>
        <a:prstGeom prst="roundRect">
          <a:avLst/>
        </a:prstGeom>
        <a:gradFill rotWithShape="0">
          <a:gsLst>
            <a:gs pos="0">
              <a:schemeClr val="accent2">
                <a:hueOff val="194214"/>
                <a:satOff val="-20568"/>
                <a:lumOff val="-504"/>
                <a:alphaOff val="0"/>
                <a:tint val="96000"/>
                <a:lumMod val="104000"/>
              </a:schemeClr>
            </a:gs>
            <a:gs pos="100000">
              <a:schemeClr val="accent2">
                <a:hueOff val="194214"/>
                <a:satOff val="-20568"/>
                <a:lumOff val="-50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200" kern="1200"/>
            <a:t>6. Programas que provean actividades en horario extendido para aprendices del idioma español que enfaticen el aprovechamiento académico y en las destrezas del lenguaje;</a:t>
          </a:r>
          <a:endParaRPr lang="en-US" sz="1200" kern="1200"/>
        </a:p>
      </dsp:txBody>
      <dsp:txXfrm>
        <a:off x="23303" y="1879802"/>
        <a:ext cx="6693947" cy="430753"/>
      </dsp:txXfrm>
    </dsp:sp>
    <dsp:sp modelId="{354C7E1B-33F4-4C2F-8929-4C52E1B8687A}">
      <dsp:nvSpPr>
        <dsp:cNvPr id="0" name=""/>
        <dsp:cNvSpPr/>
      </dsp:nvSpPr>
      <dsp:spPr>
        <a:xfrm>
          <a:off x="0" y="2368419"/>
          <a:ext cx="6740553" cy="477359"/>
        </a:xfrm>
        <a:prstGeom prst="roundRect">
          <a:avLst/>
        </a:prstGeom>
        <a:gradFill rotWithShape="0">
          <a:gsLst>
            <a:gs pos="0">
              <a:schemeClr val="accent2">
                <a:hueOff val="258951"/>
                <a:satOff val="-27425"/>
                <a:lumOff val="-672"/>
                <a:alphaOff val="0"/>
                <a:tint val="96000"/>
                <a:lumMod val="104000"/>
              </a:schemeClr>
            </a:gs>
            <a:gs pos="100000">
              <a:schemeClr val="accent2">
                <a:hueOff val="258951"/>
                <a:satOff val="-27425"/>
                <a:lumOff val="-67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7. </a:t>
          </a:r>
          <a:r>
            <a:rPr lang="es-PR" sz="1200" kern="1200"/>
            <a:t>Programas culturales;</a:t>
          </a:r>
          <a:endParaRPr lang="en-US" sz="1200" kern="1200"/>
        </a:p>
      </dsp:txBody>
      <dsp:txXfrm>
        <a:off x="23303" y="2391722"/>
        <a:ext cx="6693947" cy="430753"/>
      </dsp:txXfrm>
    </dsp:sp>
    <dsp:sp modelId="{17247FF9-3427-4929-831B-BC907C314BD7}">
      <dsp:nvSpPr>
        <dsp:cNvPr id="0" name=""/>
        <dsp:cNvSpPr/>
      </dsp:nvSpPr>
      <dsp:spPr>
        <a:xfrm>
          <a:off x="0" y="2880338"/>
          <a:ext cx="6740553" cy="477359"/>
        </a:xfrm>
        <a:prstGeom prst="roundRect">
          <a:avLst/>
        </a:prstGeom>
        <a:gradFill rotWithShape="0">
          <a:gsLst>
            <a:gs pos="0">
              <a:schemeClr val="accent2">
                <a:hueOff val="323689"/>
                <a:satOff val="-34281"/>
                <a:lumOff val="-840"/>
                <a:alphaOff val="0"/>
                <a:tint val="96000"/>
                <a:lumMod val="104000"/>
              </a:schemeClr>
            </a:gs>
            <a:gs pos="100000">
              <a:schemeClr val="accent2">
                <a:hueOff val="323689"/>
                <a:satOff val="-34281"/>
                <a:lumOff val="-84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200" kern="1200"/>
            <a:t>8. Programas educativos en telecomunicaciones y tecnología;</a:t>
          </a:r>
          <a:endParaRPr lang="en-US" sz="1200" kern="1200"/>
        </a:p>
      </dsp:txBody>
      <dsp:txXfrm>
        <a:off x="23303" y="2903641"/>
        <a:ext cx="6693947" cy="430753"/>
      </dsp:txXfrm>
    </dsp:sp>
    <dsp:sp modelId="{785E7F94-E5D6-4D3D-9F81-BAA808A3F6B0}">
      <dsp:nvSpPr>
        <dsp:cNvPr id="0" name=""/>
        <dsp:cNvSpPr/>
      </dsp:nvSpPr>
      <dsp:spPr>
        <a:xfrm>
          <a:off x="0" y="3392258"/>
          <a:ext cx="6740553" cy="477359"/>
        </a:xfrm>
        <a:prstGeom prst="roundRect">
          <a:avLst/>
        </a:prstGeom>
        <a:gradFill rotWithShape="0">
          <a:gsLst>
            <a:gs pos="0">
              <a:schemeClr val="accent2">
                <a:hueOff val="388427"/>
                <a:satOff val="-41137"/>
                <a:lumOff val="-1008"/>
                <a:alphaOff val="0"/>
                <a:tint val="96000"/>
                <a:lumMod val="104000"/>
              </a:schemeClr>
            </a:gs>
            <a:gs pos="100000">
              <a:schemeClr val="accent2">
                <a:hueOff val="388427"/>
                <a:satOff val="-41137"/>
                <a:lumOff val="-100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200" kern="1200"/>
            <a:t>9. Servicios de biblioteca en horario extendido;</a:t>
          </a:r>
          <a:endParaRPr lang="en-US" sz="1200" kern="1200"/>
        </a:p>
      </dsp:txBody>
      <dsp:txXfrm>
        <a:off x="23303" y="3415561"/>
        <a:ext cx="6693947" cy="430753"/>
      </dsp:txXfrm>
    </dsp:sp>
    <dsp:sp modelId="{FEB5FF69-B972-4BE4-912C-C045BF177412}">
      <dsp:nvSpPr>
        <dsp:cNvPr id="0" name=""/>
        <dsp:cNvSpPr/>
      </dsp:nvSpPr>
      <dsp:spPr>
        <a:xfrm>
          <a:off x="0" y="3904178"/>
          <a:ext cx="6740553" cy="477359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200" kern="1200" dirty="0"/>
            <a:t>10. Destrezas en habilidades de crianza (aptitudes parentales);</a:t>
          </a:r>
          <a:endParaRPr lang="en-US" sz="1200" kern="1200" dirty="0"/>
        </a:p>
      </dsp:txBody>
      <dsp:txXfrm>
        <a:off x="23303" y="3927481"/>
        <a:ext cx="6693947" cy="4307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FC612-3697-4ED4-9C71-AB253939145D}">
      <dsp:nvSpPr>
        <dsp:cNvPr id="0" name=""/>
        <dsp:cNvSpPr/>
      </dsp:nvSpPr>
      <dsp:spPr>
        <a:xfrm>
          <a:off x="0" y="98181"/>
          <a:ext cx="6740553" cy="7794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100" kern="1200"/>
            <a:t>11. Programas que provean asistencia a estudiantes con ausencias/tardanzas crónicas, suspendidos o expulsados que les permita mejorar su aprovechamiento académico;</a:t>
          </a:r>
          <a:endParaRPr lang="en-US" sz="1100" kern="1200"/>
        </a:p>
      </dsp:txBody>
      <dsp:txXfrm>
        <a:off x="38049" y="136230"/>
        <a:ext cx="6664455" cy="703341"/>
      </dsp:txXfrm>
    </dsp:sp>
    <dsp:sp modelId="{E8DD803E-6C11-4DE6-930C-42B46138A327}">
      <dsp:nvSpPr>
        <dsp:cNvPr id="0" name=""/>
        <dsp:cNvSpPr/>
      </dsp:nvSpPr>
      <dsp:spPr>
        <a:xfrm>
          <a:off x="0" y="909301"/>
          <a:ext cx="6740553" cy="927197"/>
        </a:xfrm>
        <a:prstGeom prst="roundRect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100" kern="1200" dirty="0"/>
            <a:t>12. Programas de prevención de drogas y violencia y programas de consejería;</a:t>
          </a:r>
          <a:endParaRPr lang="en-US" sz="1100" kern="1200" dirty="0"/>
        </a:p>
      </dsp:txBody>
      <dsp:txXfrm>
        <a:off x="45262" y="954563"/>
        <a:ext cx="6650029" cy="836673"/>
      </dsp:txXfrm>
    </dsp:sp>
    <dsp:sp modelId="{BFB955B8-5304-4BFC-8645-C09F686B8A04}">
      <dsp:nvSpPr>
        <dsp:cNvPr id="0" name=""/>
        <dsp:cNvSpPr/>
      </dsp:nvSpPr>
      <dsp:spPr>
        <a:xfrm>
          <a:off x="0" y="1868178"/>
          <a:ext cx="6740553" cy="965904"/>
        </a:xfrm>
        <a:prstGeom prst="roundRect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100" kern="1200" dirty="0"/>
            <a:t>13. Programas que construyan destrezas en ciencias, tecnología, ingeniería y matemáticas (referido en este párrafo como STEM) incluyendo ciencias de la computación y que promuevan la innovación en el aprendizaje apoyando métodos de enseñanza no -tradicionales en la educación STEM; y</a:t>
          </a:r>
          <a:endParaRPr lang="en-US" sz="1100" kern="1200" dirty="0"/>
        </a:p>
      </dsp:txBody>
      <dsp:txXfrm>
        <a:off x="47152" y="1915330"/>
        <a:ext cx="6646249" cy="871600"/>
      </dsp:txXfrm>
    </dsp:sp>
    <dsp:sp modelId="{FD1BB2F8-85FC-4C70-8986-14E48E6EB0AC}">
      <dsp:nvSpPr>
        <dsp:cNvPr id="0" name=""/>
        <dsp:cNvSpPr/>
      </dsp:nvSpPr>
      <dsp:spPr>
        <a:xfrm>
          <a:off x="0" y="2865763"/>
          <a:ext cx="6740553" cy="1007978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100" kern="1200" dirty="0"/>
            <a:t>14. Programas en colaboración con la fuerza laboral local en campos de trabajo en demanda o que construyan competencias laborales y preparación en carreras asegurando que estén alineados con el Carl D. Perkins </a:t>
          </a:r>
          <a:r>
            <a:rPr lang="es-PR" sz="1100" kern="1200" dirty="0" err="1"/>
            <a:t>Career</a:t>
          </a:r>
          <a:r>
            <a:rPr lang="es-PR" sz="1100" kern="1200" dirty="0"/>
            <a:t> and </a:t>
          </a:r>
          <a:r>
            <a:rPr lang="es-PR" sz="1100" kern="1200" dirty="0" err="1"/>
            <a:t>Technical</a:t>
          </a:r>
          <a:r>
            <a:rPr lang="es-PR" sz="1100" kern="1200" dirty="0"/>
            <a:t> </a:t>
          </a:r>
          <a:r>
            <a:rPr lang="es-PR" sz="1100" kern="1200" dirty="0" err="1"/>
            <a:t>Education</a:t>
          </a:r>
          <a:r>
            <a:rPr lang="es-PR" sz="1100" kern="1200" dirty="0"/>
            <a:t> Act </a:t>
          </a:r>
          <a:r>
            <a:rPr lang="es-PR" sz="1100" kern="1200" dirty="0" err="1"/>
            <a:t>of</a:t>
          </a:r>
          <a:r>
            <a:rPr lang="es-PR" sz="1100" kern="1200" dirty="0"/>
            <a:t> 2006 (20 U.S.C. 2301 et </a:t>
          </a:r>
          <a:r>
            <a:rPr lang="es-PR" sz="1100" kern="1200" dirty="0" err="1"/>
            <a:t>seg</a:t>
          </a:r>
          <a:r>
            <a:rPr lang="es-PR" sz="1100" kern="1200" dirty="0"/>
            <a:t>.) y con el </a:t>
          </a:r>
          <a:r>
            <a:rPr lang="es-PR" sz="1100" kern="1200" dirty="0" err="1"/>
            <a:t>Workforce</a:t>
          </a:r>
          <a:r>
            <a:rPr lang="es-PR" sz="1100" kern="1200" dirty="0"/>
            <a:t> </a:t>
          </a:r>
          <a:r>
            <a:rPr lang="es-PR" sz="1100" kern="1200" dirty="0" err="1"/>
            <a:t>Innovation</a:t>
          </a:r>
          <a:r>
            <a:rPr lang="es-PR" sz="1100" kern="1200" dirty="0"/>
            <a:t> and </a:t>
          </a:r>
          <a:r>
            <a:rPr lang="es-PR" sz="1100" kern="1200" dirty="0" err="1"/>
            <a:t>Opportunity</a:t>
          </a:r>
          <a:r>
            <a:rPr lang="es-PR" sz="1100" kern="1200" dirty="0"/>
            <a:t> Act (29 U.S.C. 3101 et </a:t>
          </a:r>
          <a:r>
            <a:rPr lang="es-PR" sz="1100" kern="1200" dirty="0" err="1"/>
            <a:t>seg</a:t>
          </a:r>
          <a:r>
            <a:rPr lang="es-PR" sz="1100" kern="1200" dirty="0"/>
            <a:t>.).</a:t>
          </a:r>
          <a:endParaRPr lang="en-US" sz="1100" kern="1200" dirty="0"/>
        </a:p>
      </dsp:txBody>
      <dsp:txXfrm>
        <a:off x="49205" y="2914968"/>
        <a:ext cx="6642143" cy="90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="0" i="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 i="0">
                <a:latin typeface="Times" pitchFamily="18" charset="0"/>
              </a:defRPr>
            </a:lvl1pPr>
          </a:lstStyle>
          <a:p>
            <a:fld id="{70CCBA0F-4620-4FDE-9588-54D8C49E735C}" type="datetimeFigureOut">
              <a:rPr lang="es-ES"/>
              <a:pPr/>
              <a:t>12/02/2024</a:t>
            </a:fld>
            <a:endParaRPr lang="es-E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4" rIns="93147" bIns="46574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="0" i="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4" rIns="93147" bIns="46574" numCol="1" anchor="b" anchorCtr="0" compatLnSpc="1">
            <a:prstTxWarp prst="textNoShape">
              <a:avLst/>
            </a:prstTxWarp>
          </a:bodyPr>
          <a:lstStyle>
            <a:lvl1pPr algn="r" defTabSz="930726" eaLnBrk="0" hangingPunct="0">
              <a:defRPr sz="1200" b="0" i="0">
                <a:latin typeface="Times"/>
              </a:defRPr>
            </a:lvl1pPr>
          </a:lstStyle>
          <a:p>
            <a:pPr>
              <a:defRPr/>
            </a:pPr>
            <a:fld id="{9761AC53-F90C-444F-8371-0FE8006C1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04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="0" i="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 i="0">
                <a:latin typeface="Times" pitchFamily="18" charset="0"/>
              </a:defRPr>
            </a:lvl1pPr>
          </a:lstStyle>
          <a:p>
            <a:fld id="{6E6D0A96-D113-4D08-8A05-D7E8A43A111B}" type="datetimeFigureOut">
              <a:rPr lang="es-ES"/>
              <a:pPr/>
              <a:t>12/02/2024</a:t>
            </a:fld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4" rIns="93147" bIns="46574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="0" i="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7" tIns="46574" rIns="93147" bIns="46574" numCol="1" anchor="b" anchorCtr="0" compatLnSpc="1">
            <a:prstTxWarp prst="textNoShape">
              <a:avLst/>
            </a:prstTxWarp>
          </a:bodyPr>
          <a:lstStyle>
            <a:lvl1pPr algn="r" defTabSz="930726" eaLnBrk="0" hangingPunct="0">
              <a:defRPr sz="1200" b="0" i="0">
                <a:latin typeface="Times"/>
              </a:defRPr>
            </a:lvl1pPr>
          </a:lstStyle>
          <a:p>
            <a:pPr>
              <a:defRPr/>
            </a:pPr>
            <a:fld id="{5CA32866-D2E2-4F03-BA6A-59C24DF3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22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38138" indent="-109538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9438" indent="-120650" algn="l" rtl="0" eaLnBrk="0" fontAlgn="base" hangingPunct="0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937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A62AFC4E-B690-447C-8F60-741CD0B287B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7" tIns="46574" rIns="93147" bIns="46574" anchor="b"/>
          <a:lstStyle/>
          <a:p>
            <a:pPr algn="r" defTabSz="928688" eaLnBrk="0" hangingPunct="0"/>
            <a:fld id="{BC0C3682-BC9E-4E48-A6C3-C2A89AC443D4}" type="slidenum">
              <a:rPr lang="en-US" sz="1200" b="0" i="0">
                <a:latin typeface="Times" pitchFamily="18" charset="0"/>
              </a:rPr>
              <a:pPr algn="r" defTabSz="928688" eaLnBrk="0" hangingPunct="0"/>
              <a:t>1</a:t>
            </a:fld>
            <a:endParaRPr lang="en-US" sz="1200" b="0" i="0">
              <a:latin typeface="Times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6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A32866-D2E2-4F03-BA6A-59C24DF30B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2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245D-5A3F-4130-9622-18EDC80EDD7C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5D0F-247B-424E-9E78-AC72A630BF76}" type="slidenum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1315"/>
            <a:ext cx="9144000" cy="2578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8373"/>
          <a:stretch/>
        </p:blipFill>
        <p:spPr>
          <a:xfrm>
            <a:off x="1143000" y="1122363"/>
            <a:ext cx="1517073" cy="1269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67" y="637867"/>
            <a:ext cx="1804766" cy="22388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4"/>
          <a:srcRect l="19240" r="16576"/>
          <a:stretch/>
        </p:blipFill>
        <p:spPr>
          <a:xfrm>
            <a:off x="2714952" y="1391444"/>
            <a:ext cx="4036291" cy="7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6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E29F-805E-441A-A82C-B0DF478D89AE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1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F32-DDED-4266-A922-AA7DE0C38E20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881239" cy="9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2B77-274B-4F3B-9A5E-293DBEFA27C4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5D0F-247B-424E-9E78-AC72A630BF76}" type="slidenum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1315"/>
            <a:ext cx="9144000" cy="2578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8373"/>
          <a:stretch/>
        </p:blipFill>
        <p:spPr>
          <a:xfrm>
            <a:off x="1143000" y="1122363"/>
            <a:ext cx="1517073" cy="1269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67" y="637867"/>
            <a:ext cx="1804766" cy="22388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4"/>
          <a:srcRect l="19240" r="16576"/>
          <a:stretch/>
        </p:blipFill>
        <p:spPr>
          <a:xfrm>
            <a:off x="2714952" y="1391444"/>
            <a:ext cx="4036291" cy="7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4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2307-56BB-4F91-9942-BE9D06DF5EB9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5D0F-247B-424E-9E78-AC72A630BF76}" type="slidenum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0" i="0" dirty="0">
                <a:solidFill>
                  <a:prstClr val="black"/>
                </a:solidFill>
              </a:rPr>
              <a:t>Departamento de Educación de Puerto Rico</a:t>
            </a:r>
            <a:endParaRPr lang="en-US" sz="1000" b="0" i="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3FF9-777A-42D9-BDD4-47C0AC86B1D8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7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71E9-579C-4C93-85EF-957E75A44375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5E07-2023-4B9F-842B-ADF7E740ECD2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F8A0-B871-4A79-9487-E7567EBC2D20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 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83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B0A3-03D6-4783-8029-CCC0161C2CB6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9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F8C3-D4A1-4EAB-9720-B2988E0804B8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0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4760-1DDF-4F44-BF9E-078296FDA936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5D0F-247B-424E-9E78-AC72A630BF76}" type="slidenum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0" i="0" dirty="0">
                <a:solidFill>
                  <a:prstClr val="black"/>
                </a:solidFill>
              </a:rPr>
              <a:t>Departamento de Educación de Puerto Rico</a:t>
            </a:r>
            <a:endParaRPr lang="en-US" sz="1000" b="0" i="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01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C949-18ED-4E18-8603-BA34D3F34EBC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4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B05-48EE-4BF2-AA50-DA6F2917C8F0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1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FEB1-3F07-4B85-AF24-0007F1AF4463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1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245D-5A3F-4130-9622-18EDC80EDD7C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31D5D0F-247B-424E-9E78-AC72A630BF76}" type="slidenum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A87DE9-5971-4876-5A2C-82AD692B9D8F}"/>
              </a:ext>
            </a:extLst>
          </p:cNvPr>
          <p:cNvSpPr/>
          <p:nvPr userDrawn="1"/>
        </p:nvSpPr>
        <p:spPr>
          <a:xfrm>
            <a:off x="0" y="651315"/>
            <a:ext cx="9144000" cy="2578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F3BAF4-4A14-51BE-D43D-43818D996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8373"/>
          <a:stretch/>
        </p:blipFill>
        <p:spPr>
          <a:xfrm>
            <a:off x="1143000" y="1122363"/>
            <a:ext cx="1517073" cy="1269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236437-907F-8D47-F5B1-A0B06A9790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67" y="637867"/>
            <a:ext cx="1804766" cy="2238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C0720-A556-08C8-51E4-CC4B9BFD1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240" r="16576"/>
          <a:stretch/>
        </p:blipFill>
        <p:spPr>
          <a:xfrm>
            <a:off x="2714952" y="1391444"/>
            <a:ext cx="4036291" cy="7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35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4760-1DDF-4F44-BF9E-078296FDA936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5D0F-247B-424E-9E78-AC72A630BF76}" type="slidenum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60A9177-B949-9D66-F39B-841A0A6F5AAB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0" i="0" dirty="0">
                <a:solidFill>
                  <a:prstClr val="black"/>
                </a:solidFill>
              </a:rPr>
              <a:t>Departamento de Educación de Puerto Rico</a:t>
            </a:r>
            <a:endParaRPr lang="en-US" sz="1000" b="0" i="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C450EE-F4F8-95E2-3264-60B3AD2E657A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5BB89-0A5F-23A7-88DB-6F8892A225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8FA9-CDB1-45CD-B6E7-140935B58381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F316D7-9DCC-B900-56B6-2C3E98F09BD1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DCAF03-D6EC-6083-D0AB-564A3877DFE5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70ADF-4F99-9BA3-A120-B0F9E5044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23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654-A297-4AC1-AA6F-EDD1C75C21DC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0C8C924-4403-214E-B3B0-18C345404862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54F8BF-918A-8C4E-5E67-89F369F53F88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6F9DC7-D8DF-A3E1-6048-10F0DDBAE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37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B0F0-9706-419C-9790-CDF3DD81B08A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9E31630-8850-160C-A96F-1571D60DA325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AB52C5-C04B-9CE6-3CA8-EDD0D80F7E6E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A1FF20-CBC4-7C2A-CF81-330C28582B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185F-10E7-4D0F-B985-5399579DE6A1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4CFF5F-CE31-5005-4FE1-3C230CD0BC19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 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0436F-6021-9421-89AA-4E71170A6DE5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15CC38-2979-674E-372A-442B957A0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2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0B0-DBE7-4708-8878-C1E17BAF6D26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71FED-5C1B-D31C-CE91-7AE900F3B996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0F722-A23E-E1BA-95FD-E87311D97F89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0B6D27-D999-7F21-270D-E69288198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8FA9-CDB1-45CD-B6E7-140935B58381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9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E84-AC10-450C-9F0A-7E8D29BA4438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7B6895-3A3B-AA51-D686-DA681E40ACBA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546981-B7AE-46C5-36A1-77E66F054A7D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F658B3-597D-BAD0-D84A-8625DFED93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38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FD64-C540-458F-8FB0-F7D8722EC2B3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0BD1A2-D931-AFD5-CB20-34A1590ABB68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71BC7-F668-7719-A964-F5F430DAFF42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B47E2-7BA1-799B-D908-16367677E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09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C9D07C-29DB-4019-88B6-26A03A716682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15004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C9D07C-29DB-4019-88B6-26A03A716682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42334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C9D07C-29DB-4019-88B6-26A03A716682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538897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C9D07C-29DB-4019-88B6-26A03A716682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57913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8C9D07C-29DB-4019-88B6-26A03A716682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258218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E29F-805E-441A-A82C-B0DF478D89AE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0440F7-48A3-8432-5804-642620C8CF65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A2DE0-F55E-9474-289D-0063F23672F3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F182CF-6F4C-E8F7-8EBF-7282AD110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03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F32-DDED-4266-A922-AA7DE0C38E20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4EB6D9-FF68-1609-EFA8-C6B2ADEACEEF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EB6B9-01AF-E213-A792-DA1A292F738C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A9068-3E23-288F-8464-8DA7F77C7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881239" cy="9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31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2B77-274B-4F3B-9A5E-293DBEFA27C4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31D5D0F-247B-424E-9E78-AC72A630BF76}" type="slidenum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5B7B3-3B36-BC45-E197-8164D0C0E761}"/>
              </a:ext>
            </a:extLst>
          </p:cNvPr>
          <p:cNvSpPr/>
          <p:nvPr userDrawn="1"/>
        </p:nvSpPr>
        <p:spPr>
          <a:xfrm>
            <a:off x="0" y="651315"/>
            <a:ext cx="9144000" cy="2578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B6334-9F1D-B622-9658-0B322014C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8373"/>
          <a:stretch/>
        </p:blipFill>
        <p:spPr>
          <a:xfrm>
            <a:off x="1143000" y="1122363"/>
            <a:ext cx="1517073" cy="1269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462C4-52C7-6120-5F8E-94DAADA999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67" y="637867"/>
            <a:ext cx="1804766" cy="2238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B5D463-9093-8C21-0EE1-1F58178F2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240" r="16576"/>
          <a:stretch/>
        </p:blipFill>
        <p:spPr>
          <a:xfrm>
            <a:off x="2714952" y="1391444"/>
            <a:ext cx="4036291" cy="7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654-A297-4AC1-AA6F-EDD1C75C21DC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58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2307-56BB-4F91-9942-BE9D06DF5EB9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5D0F-247B-424E-9E78-AC72A630BF76}" type="slidenum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498E7F-C60F-339C-7A6A-065557B5354A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0" i="0" dirty="0">
                <a:solidFill>
                  <a:prstClr val="black"/>
                </a:solidFill>
              </a:rPr>
              <a:t>Departamento de Educación de Puerto Rico</a:t>
            </a:r>
            <a:endParaRPr lang="en-US" sz="1000" b="0" i="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4DC54E-0C0D-E3D6-CB17-B083BEB7F4F2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345D6-F791-D034-04EB-EF0863AD4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56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3FF9-777A-42D9-BDD4-47C0AC86B1D8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0247AEE-89C4-7433-8401-DF4DDC7EDB56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D0C848-D260-74B8-3ABB-8E2DF7ACE393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AE5AB5-0F4C-B63B-BCE3-A70A28035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3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71E9-579C-4C93-85EF-957E75A44375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4692AF3-ABA7-E80F-B2D9-2EECA8124D0C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ACF9D-7A7B-A518-759D-B41A55DEE79B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9A3A66-A9EA-5688-4E12-33A0F20E0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19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5E07-2023-4B9F-842B-ADF7E740ECD2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4ED8953-2800-7E78-9802-66B8C021EADA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9B460E-690F-77B9-E230-B46E2A6815A2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F8789-556E-8B00-A868-6B69DCFC6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48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F8A0-B871-4A79-9487-E7567EBC2D20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D85017-4B56-D3F4-28A5-C634E9DE68A1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 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D0832-1A66-E0F4-9342-7A26DF3CAE3C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B0F58E-18F5-6312-2E80-3741CEDCA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4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B0A3-03D6-4783-8029-CCC0161C2CB6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74CAA-6CB6-A83C-213B-AFA4C44D590E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AF2FA-916B-A944-CA4D-DD1BB79047DC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38237-03F8-0FBE-6160-22756D827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2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F8C3-D4A1-4EAB-9720-B2988E0804B8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0FDAC6-8A2C-02A4-74DD-89FC06C4170E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2A258-CBCD-5581-2BBA-F8578BBD420A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850741-3A51-318F-EE6A-FBE1B6B8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18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C949-18ED-4E18-8603-BA34D3F34EBC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62E03B-BA25-A3E4-A3AF-616D8585263C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F74075-19D4-3E99-5906-D60FF5E8AF50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61EC68-C3B9-AC7A-46FA-A5B0F10C2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0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4E16C-8E3E-483D-BC43-28C7987BA1C8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5193354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4E16C-8E3E-483D-BC43-28C7987BA1C8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7638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B0F0-9706-419C-9790-CDF3DD81B08A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87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4E16C-8E3E-483D-BC43-28C7987BA1C8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5282937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4E16C-8E3E-483D-BC43-28C7987BA1C8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22057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34E16C-8E3E-483D-BC43-28C7987BA1C8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087442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B05-48EE-4BF2-AA50-DA6F2917C8F0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EA7830-FB42-34B4-5920-AEDD0B87B418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C816C9-3231-AD63-B3B3-E45504EB0272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7D327D-8F39-EBA3-406D-802D1609A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941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FEB1-3F07-4B85-AF24-0007F1AF4463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CD97E1-A81F-41A9-37C5-46807D12D078}"/>
              </a:ext>
            </a:extLst>
          </p:cNvPr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1A69C6-C2D0-4AE2-55BF-2D56167856B0}"/>
              </a:ext>
            </a:extLst>
          </p:cNvPr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AD7D74-F987-7929-9DA2-7C4113348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6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185F-10E7-4D0F-B985-5399579DE6A1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 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6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B0B0-DBE7-4708-8878-C1E17BAF6D26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E84-AC10-450C-9F0A-7E8D29BA4438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0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FD64-C540-458F-8FB0-F7D8722EC2B3}" type="datetime1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02/12/2024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79A7-38DF-4DA3-B04D-35AD2C520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71500" y="6356351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i="0">
                <a:solidFill>
                  <a:prstClr val="black"/>
                </a:solidFill>
              </a:rPr>
              <a:t>Secretaría Auxiliar de Asuntos Federales</a:t>
            </a:r>
            <a:endParaRPr lang="en-US" b="0" i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09811"/>
            <a:ext cx="9144000" cy="335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8" t="22536" r="15748" b="19765"/>
          <a:stretch/>
        </p:blipFill>
        <p:spPr>
          <a:xfrm>
            <a:off x="7938911" y="112889"/>
            <a:ext cx="1038578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C9D07C-29DB-4019-88B6-26A03A716682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89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34E16C-8E3E-483D-BC43-28C7987BA1C8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27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C9D07C-29DB-4019-88B6-26A03A716682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867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C9D07C-29DB-4019-88B6-26A03A716682}" type="datetime1">
              <a:rPr lang="es-PR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02/12/2024</a:t>
            </a:fld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R" b="0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8279A7-38DF-4DA3-B04D-35AD2C520DF8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07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ivera_Rosa@de.pr.gov" TargetMode="External"/><Relationship Id="rId2" Type="http://schemas.openxmlformats.org/officeDocument/2006/relationships/hyperlink" Target="mailto:Oppenheimer_L@de.pr.gov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hyperlink" Target="mailto:21stcclc@de.pr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34365" y="3243714"/>
            <a:ext cx="7875270" cy="2014086"/>
          </a:xfrm>
        </p:spPr>
        <p:txBody>
          <a:bodyPr>
            <a:normAutofit/>
          </a:bodyPr>
          <a:lstStyle/>
          <a:p>
            <a:r>
              <a:rPr lang="en-US" sz="2800" b="1" i="1" dirty="0"/>
              <a:t>Nita M. Lowey 21</a:t>
            </a:r>
            <a:r>
              <a:rPr lang="en-US" sz="2800" b="1" i="1" baseline="30000" dirty="0"/>
              <a:t>st</a:t>
            </a:r>
            <a:r>
              <a:rPr lang="en-US" sz="2800" b="1" i="1" dirty="0"/>
              <a:t> Century Community Learning Centers Program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518" y="4727208"/>
            <a:ext cx="1981876" cy="1711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03E14C-4899-C2F6-B95F-62098EF001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3"/>
          <a:stretch/>
        </p:blipFill>
        <p:spPr bwMode="auto">
          <a:xfrm>
            <a:off x="562989" y="775820"/>
            <a:ext cx="3543300" cy="1558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el="http://schemas.microsoft.com/office/2019/extlst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87B9D702-02A5-2A0C-441D-C15F934A9682}"/>
              </a:ext>
            </a:extLst>
          </p:cNvPr>
          <p:cNvSpPr txBox="1"/>
          <p:nvPr/>
        </p:nvSpPr>
        <p:spPr>
          <a:xfrm>
            <a:off x="5159365" y="1002409"/>
            <a:ext cx="3132307" cy="19163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el="http://schemas.microsoft.com/office/2019/extlst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200" dirty="0">
                <a:effectLst/>
                <a:latin typeface="Abad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 DE PUERTO RICO</a:t>
            </a:r>
            <a:endParaRPr lang="en-US" sz="1100" dirty="0">
              <a:effectLst/>
              <a:latin typeface="Abad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1200" u="sng" dirty="0">
                <a:effectLst/>
                <a:latin typeface="Abad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EDUCACIÓN</a:t>
            </a:r>
            <a:endParaRPr lang="en-US" sz="1100" dirty="0">
              <a:effectLst/>
              <a:latin typeface="Abad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PR" sz="1200" b="1" dirty="0">
                <a:effectLst/>
                <a:latin typeface="Abad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Oficina de Asuntos Federales</a:t>
            </a:r>
            <a:r>
              <a:rPr lang="en-US" sz="1100" dirty="0">
                <a:effectLst/>
                <a:latin typeface="Abad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r>
              <a:rPr lang="en-US" b="1"/>
              <a:t>Leyes Federales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45" y="3485923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s-PR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 Ley de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Secundaria</a:t>
            </a:r>
            <a:r>
              <a:rPr lang="en-US" dirty="0"/>
              <a:t> y Elemental (ESEA),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enmendada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Ley Todo </a:t>
            </a:r>
            <a:r>
              <a:rPr lang="en-US" dirty="0" err="1"/>
              <a:t>Estudiante</a:t>
            </a:r>
            <a:r>
              <a:rPr lang="en-US" dirty="0"/>
              <a:t> </a:t>
            </a:r>
            <a:r>
              <a:rPr lang="en-US" dirty="0" err="1"/>
              <a:t>Triunfa</a:t>
            </a:r>
            <a:r>
              <a:rPr lang="en-US" dirty="0"/>
              <a:t> (ESSA) del 2015 </a:t>
            </a:r>
            <a:r>
              <a:rPr lang="en-US" dirty="0" err="1"/>
              <a:t>contiene</a:t>
            </a:r>
            <a:r>
              <a:rPr lang="en-US" dirty="0"/>
              <a:t> dos </a:t>
            </a:r>
            <a:r>
              <a:rPr lang="en-US" dirty="0" err="1"/>
              <a:t>secciones</a:t>
            </a:r>
            <a:r>
              <a:rPr lang="en-US" dirty="0"/>
              <a:t> </a:t>
            </a:r>
            <a:r>
              <a:rPr lang="en-US" dirty="0" err="1"/>
              <a:t>aplicables</a:t>
            </a:r>
            <a:r>
              <a:rPr lang="en-US" dirty="0"/>
              <a:t> a las </a:t>
            </a:r>
            <a:r>
              <a:rPr lang="en-US" dirty="0" err="1"/>
              <a:t>escuelas</a:t>
            </a:r>
            <a:r>
              <a:rPr lang="en-US" dirty="0"/>
              <a:t> </a:t>
            </a:r>
            <a:r>
              <a:rPr lang="en-US" dirty="0" err="1"/>
              <a:t>privadas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Sección</a:t>
            </a:r>
            <a:r>
              <a:rPr lang="en-US" dirty="0"/>
              <a:t> 1117: </a:t>
            </a:r>
            <a:r>
              <a:rPr lang="en-US" dirty="0" err="1"/>
              <a:t>Participación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niños</a:t>
            </a:r>
            <a:r>
              <a:rPr lang="en-US" dirty="0"/>
              <a:t> </a:t>
            </a:r>
            <a:r>
              <a:rPr lang="en-US" dirty="0" err="1"/>
              <a:t>matriculados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escuelas</a:t>
            </a:r>
            <a:r>
              <a:rPr lang="en-US" dirty="0"/>
              <a:t> </a:t>
            </a:r>
            <a:r>
              <a:rPr lang="en-US" dirty="0" err="1"/>
              <a:t>privadas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Sección</a:t>
            </a:r>
            <a:r>
              <a:rPr lang="en-US" dirty="0"/>
              <a:t> 8501-8506: </a:t>
            </a:r>
            <a:r>
              <a:rPr lang="en-US" dirty="0" err="1"/>
              <a:t>Escuelas</a:t>
            </a:r>
            <a:r>
              <a:rPr lang="en-US" dirty="0"/>
              <a:t> </a:t>
            </a:r>
            <a:r>
              <a:rPr lang="en-US" dirty="0" err="1"/>
              <a:t>privadas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Título IV, Parte B: la ley require que </a:t>
            </a:r>
            <a:r>
              <a:rPr lang="en-US" dirty="0" err="1"/>
              <a:t>ocurra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consulta entre </a:t>
            </a:r>
            <a:r>
              <a:rPr lang="en-US" dirty="0" err="1"/>
              <a:t>el</a:t>
            </a:r>
            <a:r>
              <a:rPr lang="en-US" dirty="0"/>
              <a:t> sub-grantee y la </a:t>
            </a:r>
            <a:r>
              <a:rPr lang="en-US" dirty="0" err="1"/>
              <a:t>escuela</a:t>
            </a:r>
            <a:r>
              <a:rPr lang="en-US" dirty="0"/>
              <a:t> </a:t>
            </a:r>
            <a:r>
              <a:rPr lang="en-US" dirty="0" err="1"/>
              <a:t>privada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A1AE1-3FF9-0FDD-BF1F-F27CD378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655" y="299167"/>
            <a:ext cx="1525916" cy="6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98950" y="607119"/>
            <a:ext cx="6098663" cy="1280890"/>
          </a:xfrm>
        </p:spPr>
        <p:txBody>
          <a:bodyPr>
            <a:normAutofit/>
          </a:bodyPr>
          <a:lstStyle/>
          <a:p>
            <a:r>
              <a:rPr lang="en-US" b="1" dirty="0" err="1"/>
              <a:t>Elementos</a:t>
            </a:r>
            <a:r>
              <a:rPr lang="en-US" b="1" dirty="0"/>
              <a:t> de la Consulta: </a:t>
            </a:r>
            <a:r>
              <a:rPr lang="en-US" b="1" dirty="0" err="1"/>
              <a:t>Sección</a:t>
            </a:r>
            <a:r>
              <a:rPr lang="en-US" b="1" dirty="0"/>
              <a:t> 8501 (c) (1)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429312" y="2473259"/>
            <a:ext cx="6098663" cy="2751884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s-PR" sz="1500" dirty="0"/>
              <a:t>cómo se identificarán las necesidades de los estudiantes;</a:t>
            </a: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es-PR" sz="1500" dirty="0"/>
              <a:t>qué servicios se ofrecerán;</a:t>
            </a: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es-PR" sz="1500" dirty="0"/>
              <a:t>cómo, dónde y quién proveerá los servicios;</a:t>
            </a: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es-PR" sz="1500" dirty="0"/>
              <a:t>cómo se evaluarán los servicios y cómo se utilizarán los resultados de la evaluación para mejorar los servicios;</a:t>
            </a: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es-PR" sz="1500" dirty="0"/>
              <a:t>el tamaño y alcance de los servicios equitativos que se le proveerá a los estudiantes, maestros y otro personal educativo de la escuela privada elegible y los fondos disponibles para dichos servicios.</a:t>
            </a:r>
            <a:endParaRPr lang="en-US"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8BAADB-167D-98C2-B2C8-2E8B3E76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655" y="299167"/>
            <a:ext cx="1525916" cy="6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dirty="0"/>
              <a:t>Al </a:t>
            </a:r>
            <a:r>
              <a:rPr lang="en-US" sz="2500" b="1" dirty="0" err="1"/>
              <a:t>participar</a:t>
            </a:r>
            <a:r>
              <a:rPr lang="en-US" sz="2500" b="1" dirty="0"/>
              <a:t> de un </a:t>
            </a:r>
            <a:r>
              <a:rPr lang="en-US" sz="2500" b="1" dirty="0" err="1"/>
              <a:t>proyecto</a:t>
            </a:r>
            <a:r>
              <a:rPr lang="en-US" sz="2500" b="1" dirty="0"/>
              <a:t> de </a:t>
            </a:r>
            <a:r>
              <a:rPr lang="en-US" sz="2500" b="1" dirty="0" err="1"/>
              <a:t>otra</a:t>
            </a:r>
            <a:r>
              <a:rPr lang="en-US" sz="2500" b="1" dirty="0"/>
              <a:t> </a:t>
            </a:r>
            <a:r>
              <a:rPr lang="en-US" sz="2500" b="1" dirty="0" err="1"/>
              <a:t>entidad</a:t>
            </a:r>
            <a:r>
              <a:rPr lang="en-US" sz="2500" b="1" dirty="0"/>
              <a:t> </a:t>
            </a:r>
            <a:br>
              <a:rPr lang="en-US" sz="2500" b="1" dirty="0"/>
            </a:br>
            <a:r>
              <a:rPr lang="en-US" sz="2500" b="1" dirty="0" err="1"/>
              <a:t>elegible</a:t>
            </a:r>
            <a:r>
              <a:rPr lang="en-US" sz="2500" b="1" dirty="0"/>
              <a:t>, es </a:t>
            </a:r>
            <a:r>
              <a:rPr lang="en-US" sz="2500" b="1" dirty="0" err="1"/>
              <a:t>importante</a:t>
            </a:r>
            <a:r>
              <a:rPr lang="en-US" sz="2500" b="1" dirty="0"/>
              <a:t> saber que: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45" y="3485923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s-PR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796" y="2133600"/>
            <a:ext cx="6098663" cy="3313458"/>
          </a:xfrm>
        </p:spPr>
        <p:txBody>
          <a:bodyPr>
            <a:normAutofit/>
          </a:bodyPr>
          <a:lstStyle/>
          <a:p>
            <a:r>
              <a:rPr lang="es-PR" sz="1700" dirty="0"/>
              <a:t>La elegibilidad de estudiantes de escuelas privadas no se basa su participación en Título I. Son elegibles los estudiantes de bajos ingresos y baja ejecución académica de las escuelas privadas localizadas en el área servida con los fondos 21</a:t>
            </a:r>
            <a:r>
              <a:rPr lang="es-PR" sz="1700" baseline="30000" dirty="0"/>
              <a:t>st </a:t>
            </a:r>
            <a:r>
              <a:rPr lang="es-PR" sz="1700" dirty="0"/>
              <a:t>CCLC.</a:t>
            </a:r>
            <a:endParaRPr lang="en-US" sz="1700" dirty="0"/>
          </a:p>
          <a:p>
            <a:pPr lvl="0"/>
            <a:r>
              <a:rPr lang="es-PR" sz="1700" dirty="0"/>
              <a:t>Las consultas deben continuar durante toda la implantación y evaluación de los servicios y tales consultas tiene que ocurrir antes de que se tome cualquier decisión que afecte las oportunidades de participación de los estudiantes, maestros y otro personal elegible de las escuelas privadas.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69CEE-62DA-A4EE-3BEA-1F65F01BA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655" y="299167"/>
            <a:ext cx="1525916" cy="6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357759" cy="773718"/>
          </a:xfrm>
        </p:spPr>
        <p:txBody>
          <a:bodyPr/>
          <a:lstStyle/>
          <a:p>
            <a:r>
              <a:rPr lang="en-US" dirty="0"/>
              <a:t>Información  de Contacto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01008"/>
              </p:ext>
            </p:extLst>
          </p:nvPr>
        </p:nvGraphicFramePr>
        <p:xfrm>
          <a:off x="628650" y="2170635"/>
          <a:ext cx="7886700" cy="288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8381785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581424504"/>
                    </a:ext>
                  </a:extLst>
                </a:gridCol>
              </a:tblGrid>
              <a:tr h="4146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Personal del programa 21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Century Community Learning Centers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87156"/>
                  </a:ext>
                </a:extLst>
              </a:tr>
              <a:tr h="72242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>
                        <a:buNone/>
                      </a:pPr>
                      <a:r>
                        <a:rPr lang="en-US" sz="1800" dirty="0"/>
                        <a:t>Luis</a:t>
                      </a:r>
                      <a:r>
                        <a:rPr lang="en-US" sz="1800" baseline="0" dirty="0"/>
                        <a:t> M. Oppenheimer Rosario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800" baseline="0" dirty="0"/>
                        <a:t>Coordinador de programa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hlinkClick r:id="rId2"/>
                        </a:rPr>
                        <a:t>oppenheimer_L</a:t>
                      </a:r>
                      <a:r>
                        <a:rPr lang="en-US" sz="1800" dirty="0">
                          <a:hlinkClick r:id="rId2"/>
                        </a:rPr>
                        <a:t>@de.pr.gov</a:t>
                      </a:r>
                      <a:endParaRPr lang="en-US" sz="1800" dirty="0"/>
                    </a:p>
                    <a:p>
                      <a:pPr algn="l"/>
                      <a:r>
                        <a:rPr lang="en-US" sz="1800" dirty="0"/>
                        <a:t>787-759-2000 Ext 4625308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848844"/>
                  </a:ext>
                </a:extLst>
              </a:tr>
              <a:tr h="40856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>
                        <a:buNone/>
                      </a:pPr>
                      <a:r>
                        <a:rPr lang="en-US" sz="1800" dirty="0"/>
                        <a:t>Rosa</a:t>
                      </a:r>
                      <a:r>
                        <a:rPr lang="en-US" sz="1800" baseline="0" dirty="0"/>
                        <a:t> M. Rivera Báez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Secretaria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3"/>
                        </a:rPr>
                        <a:t>rivera_Rosa@de.pr.gov</a:t>
                      </a:r>
                      <a:endParaRPr 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 787-759-2000 Ext 4625303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21865"/>
                  </a:ext>
                </a:extLst>
              </a:tr>
              <a:tr h="40856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hlinkClick r:id="rId4"/>
                        </a:rPr>
                        <a:t>21stcclc@de.pr.gov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Tahoma" panose="020B0604030504040204" pitchFamily="34" charset="0"/>
                          <a:hlinkClick r:id="rId4"/>
                        </a:rPr>
                        <a:t>21stcclc@de.pr.gov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410363"/>
                  </a:ext>
                </a:extLst>
              </a:tr>
              <a:tr h="40856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Arial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8405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5D0F-247B-424E-9E78-AC72A630BF76}" type="slidenum">
              <a:rPr lang="es-P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P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6ECB5-EA1C-F686-0140-A494986E1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655" y="299167"/>
            <a:ext cx="1525916" cy="6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9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/>
          </a:bodyPr>
          <a:lstStyle/>
          <a:p>
            <a:r>
              <a:rPr lang="es-ES" b="1"/>
              <a:t>Propósitos del Programa (Sección 4201)</a:t>
            </a:r>
            <a:endParaRPr lang="es-PR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6172" y="6135808"/>
            <a:ext cx="6178152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DCE11F4-1BE1-4CC8-8462-2695DBB4122D}" type="slidenum">
              <a:rPr lang="es-PR" smtClean="0"/>
              <a:pPr>
                <a:spcAft>
                  <a:spcPts val="600"/>
                </a:spcAft>
                <a:defRPr/>
              </a:pPr>
              <a:t>2</a:t>
            </a:fld>
            <a:endParaRPr lang="es-P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7FD41-32A3-2DDE-CE45-D49D2800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112" y="185738"/>
            <a:ext cx="1128812" cy="1098313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03E8EDB-2D08-70CA-3DD3-2904AA85A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116388"/>
              </p:ext>
            </p:extLst>
          </p:nvPr>
        </p:nvGraphicFramePr>
        <p:xfrm>
          <a:off x="1346172" y="2222983"/>
          <a:ext cx="6740553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575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Rectangle 17424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1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6" name="Rectangle 17425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27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200" b="1">
                <a:solidFill>
                  <a:srgbClr val="FEFFFF"/>
                </a:solidFill>
              </a:rPr>
              <a:t>Servicios que Ofrecen los “Centros de </a:t>
            </a:r>
            <a:br>
              <a:rPr lang="es-ES" sz="2200" b="1">
                <a:solidFill>
                  <a:srgbClr val="FEFFFF"/>
                </a:solidFill>
              </a:rPr>
            </a:br>
            <a:r>
              <a:rPr lang="es-ES" sz="2200" b="1">
                <a:solidFill>
                  <a:srgbClr val="FEFFFF"/>
                </a:solidFill>
              </a:rPr>
              <a:t>Aprendizaje de la Comunidad”</a:t>
            </a:r>
            <a:endParaRPr lang="en-US" sz="2200" b="1">
              <a:solidFill>
                <a:srgbClr val="FEFFFF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s-PR" sz="1700" dirty="0">
                <a:solidFill>
                  <a:srgbClr val="FEFFFF"/>
                </a:solidFill>
              </a:rPr>
              <a:t>Se refiere a un centro que: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s-PR" sz="1700" dirty="0">
                <a:solidFill>
                  <a:srgbClr val="FEFFFF"/>
                </a:solidFill>
              </a:rPr>
              <a:t>(A) Asiste a los estudiantes a alcanzar los estándares académicos estatales de ejecución en las materias básicas de español, matemática, ciencia e inglés y provee oportunidades de enriquecimiento académico integrando un conjunto de actividades durante horario extendido para reforzar y complementar el programa académico regular de las escuelas a las que asisten los estudiantes que son servidos.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PR" sz="1700" dirty="0">
                <a:solidFill>
                  <a:srgbClr val="FEFFFF"/>
                </a:solidFill>
              </a:rPr>
              <a:t>(B) Ofrecerles a las familias de los estudiantes, que son servidos por tales Centros, oportunidades de alfabetización y de  desarrollo educativo relacionado.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>
              <a:solidFill>
                <a:srgbClr val="FE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1CB332-5D52-4A2E-C37F-B10120D53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92" y="3608645"/>
            <a:ext cx="2251449" cy="70920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/>
          </a:bodyPr>
          <a:lstStyle/>
          <a:p>
            <a:r>
              <a:rPr lang="en-US" b="1"/>
              <a:t>Actividades Autorizadas (Sección 4205)</a:t>
            </a:r>
            <a:endParaRPr lang="es-PR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6172" y="6135808"/>
            <a:ext cx="6178152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DCE11F4-1BE1-4CC8-8462-2695DBB4122D}" type="slidenum">
              <a:rPr lang="es-PR" smtClean="0"/>
              <a:pPr>
                <a:spcAft>
                  <a:spcPts val="600"/>
                </a:spcAft>
                <a:defRPr/>
              </a:pPr>
              <a:t>4</a:t>
            </a:fld>
            <a:endParaRPr lang="es-P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89750-BFEC-2DE7-AF70-5F1F5991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655" y="299167"/>
            <a:ext cx="1525916" cy="615904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0ACF4B6-BFDC-89C4-856C-66494B5C4F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790591"/>
              </p:ext>
            </p:extLst>
          </p:nvPr>
        </p:nvGraphicFramePr>
        <p:xfrm>
          <a:off x="1346172" y="2222983"/>
          <a:ext cx="6740553" cy="401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206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/>
          </a:bodyPr>
          <a:lstStyle/>
          <a:p>
            <a:r>
              <a:rPr lang="en-US" b="1"/>
              <a:t>Actividades Autorizadas (Sección 4205)</a:t>
            </a:r>
            <a:endParaRPr lang="es-PR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6172" y="6135808"/>
            <a:ext cx="6178152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DCE11F4-1BE1-4CC8-8462-2695DBB4122D}" type="slidenum">
              <a:rPr lang="es-PR" smtClean="0"/>
              <a:pPr>
                <a:spcAft>
                  <a:spcPts val="600"/>
                </a:spcAft>
                <a:defRPr/>
              </a:pPr>
              <a:t>5</a:t>
            </a:fld>
            <a:endParaRPr lang="es-P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834DD-E58C-A7FC-8F50-D89C0AB81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655" y="299167"/>
            <a:ext cx="1525916" cy="615904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B6F346D-2974-744B-C1EB-1273CD061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610515"/>
              </p:ext>
            </p:extLst>
          </p:nvPr>
        </p:nvGraphicFramePr>
        <p:xfrm>
          <a:off x="1346172" y="1798655"/>
          <a:ext cx="6740553" cy="470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75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/>
          </a:bodyPr>
          <a:lstStyle/>
          <a:p>
            <a:r>
              <a:rPr lang="en-US" b="1"/>
              <a:t>Actividades Autorizadas (Sección 4205)</a:t>
            </a:r>
            <a:endParaRPr lang="es-PR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6172" y="6135808"/>
            <a:ext cx="6178152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DCE11F4-1BE1-4CC8-8462-2695DBB4122D}" type="slidenum">
              <a:rPr lang="es-PR" smtClean="0"/>
              <a:pPr>
                <a:spcAft>
                  <a:spcPts val="600"/>
                </a:spcAft>
                <a:defRPr/>
              </a:pPr>
              <a:t>6</a:t>
            </a:fld>
            <a:endParaRPr lang="es-P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29557-F34E-12CB-0B93-8D5556CA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655" y="299167"/>
            <a:ext cx="1525916" cy="615904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A62D4D1-0345-8826-BB72-AB4478C2F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217196"/>
              </p:ext>
            </p:extLst>
          </p:nvPr>
        </p:nvGraphicFramePr>
        <p:xfrm>
          <a:off x="1346172" y="1905001"/>
          <a:ext cx="6740553" cy="397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837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s-ES" sz="2800" b="1" kern="0"/>
            </a:br>
            <a:r>
              <a:rPr lang="es-ES" sz="2800" b="1" kern="0"/>
              <a:t>Poblaciones Elegibles</a:t>
            </a:r>
            <a:br>
              <a:rPr lang="es-PR" sz="2800"/>
            </a:br>
            <a:endParaRPr lang="es-PR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/>
              <a:t>Los participantes elegibles para participar de los servicios del programa </a:t>
            </a:r>
            <a:r>
              <a:rPr lang="en-US"/>
              <a:t>21</a:t>
            </a:r>
            <a:r>
              <a:rPr lang="en-US" baseline="30000"/>
              <a:t>st </a:t>
            </a:r>
            <a:r>
              <a:rPr lang="es-PR"/>
              <a:t>CCLC son:</a:t>
            </a:r>
          </a:p>
          <a:p>
            <a:r>
              <a:rPr lang="es-PR"/>
              <a:t>Estudiantes elegibles de Pre-K a 12</a:t>
            </a:r>
            <a:r>
              <a:rPr lang="en-US" baseline="30000"/>
              <a:t>mo</a:t>
            </a:r>
            <a:r>
              <a:rPr lang="en-US"/>
              <a:t> grado de escuelas públicas y privadas.</a:t>
            </a:r>
          </a:p>
          <a:p>
            <a:r>
              <a:rPr lang="en-US"/>
              <a:t>Maestros y otro personal educativo elegible de las escuelas.  </a:t>
            </a:r>
          </a:p>
          <a:p>
            <a:r>
              <a:rPr lang="en-US"/>
              <a:t>Las familias de dichos estudiantes.</a:t>
            </a:r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29796" y="6135808"/>
            <a:ext cx="51271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DCE11F4-1BE1-4CC8-8462-2695DBB4122D}" type="slidenum">
              <a:rPr lang="es-PR" smtClean="0"/>
              <a:pPr>
                <a:spcAft>
                  <a:spcPts val="600"/>
                </a:spcAft>
                <a:defRPr/>
              </a:pPr>
              <a:t>7</a:t>
            </a:fld>
            <a:endParaRPr lang="es-P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8E7FB-2891-F12C-FA6B-FE91F638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655" y="299167"/>
            <a:ext cx="1525916" cy="6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r>
              <a:rPr lang="en-US" b="1"/>
              <a:t>Entidades Elegibles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7195" y="3485922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s-PR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PR" sz="1500"/>
              <a:t>Las entidades elegibles para presentar nuevas propuestas competitivas pueden ser: </a:t>
            </a:r>
            <a:endParaRPr lang="en-US" sz="1500"/>
          </a:p>
          <a:p>
            <a:pPr lvl="0">
              <a:lnSpc>
                <a:spcPct val="90000"/>
              </a:lnSpc>
            </a:pPr>
            <a:r>
              <a:rPr lang="es-PR" sz="1500"/>
              <a:t>Escuelas públicas, Oficinas Regionales Educativas (ORE), municipios, otras entidades gubernamentales,</a:t>
            </a:r>
            <a:endParaRPr lang="en-US" sz="1500"/>
          </a:p>
          <a:p>
            <a:pPr lvl="0">
              <a:lnSpc>
                <a:spcPct val="90000"/>
              </a:lnSpc>
            </a:pPr>
            <a:r>
              <a:rPr lang="es-PR" sz="1500"/>
              <a:t>Escuelas privadas,</a:t>
            </a:r>
            <a:endParaRPr lang="en-US" sz="1500"/>
          </a:p>
          <a:p>
            <a:pPr lvl="0">
              <a:lnSpc>
                <a:spcPct val="90000"/>
              </a:lnSpc>
            </a:pPr>
            <a:r>
              <a:rPr lang="es-PR" sz="1500"/>
              <a:t>Organizaciones de base de fe,</a:t>
            </a:r>
            <a:endParaRPr lang="en-US" sz="1500"/>
          </a:p>
          <a:p>
            <a:pPr lvl="0">
              <a:lnSpc>
                <a:spcPct val="90000"/>
              </a:lnSpc>
            </a:pPr>
            <a:r>
              <a:rPr lang="es-PR" sz="1500"/>
              <a:t>Organizaciones de base comunitaria,</a:t>
            </a:r>
            <a:endParaRPr lang="en-US" sz="1500"/>
          </a:p>
          <a:p>
            <a:pPr lvl="0">
              <a:lnSpc>
                <a:spcPct val="90000"/>
              </a:lnSpc>
            </a:pPr>
            <a:r>
              <a:rPr lang="es-PR" sz="1500"/>
              <a:t>Instituciones de educación superior,</a:t>
            </a:r>
            <a:endParaRPr lang="en-US" sz="1500"/>
          </a:p>
          <a:p>
            <a:pPr lvl="0">
              <a:lnSpc>
                <a:spcPct val="90000"/>
              </a:lnSpc>
            </a:pPr>
            <a:r>
              <a:rPr lang="es-PR" sz="1500"/>
              <a:t>Corporaciones con fines de lucro, debidamente incorporados y</a:t>
            </a:r>
            <a:endParaRPr lang="en-US" sz="1500"/>
          </a:p>
          <a:p>
            <a:pPr lvl="0">
              <a:lnSpc>
                <a:spcPct val="90000"/>
              </a:lnSpc>
            </a:pPr>
            <a:r>
              <a:rPr lang="es-PR" sz="1500"/>
              <a:t>Corporaciones sin fines de lucro debidamente incorporados.</a:t>
            </a:r>
            <a:endParaRPr lang="en-US" sz="1500"/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5A90A-1EE9-D76D-B7C3-267E0A9FF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655" y="299167"/>
            <a:ext cx="1525916" cy="6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r>
              <a:rPr lang="en-US" b="1"/>
              <a:t>Participación de las escuelas privadas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45" y="3485923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s-PR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796" y="2133600"/>
            <a:ext cx="6098663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Las </a:t>
            </a:r>
            <a:r>
              <a:rPr lang="en-US" sz="1700" dirty="0" err="1"/>
              <a:t>escuelas</a:t>
            </a:r>
            <a:r>
              <a:rPr lang="en-US" sz="1700" dirty="0"/>
              <a:t> </a:t>
            </a:r>
            <a:r>
              <a:rPr lang="en-US" sz="1700" dirty="0" err="1"/>
              <a:t>privadas</a:t>
            </a:r>
            <a:r>
              <a:rPr lang="en-US" sz="1700" dirty="0"/>
              <a:t> </a:t>
            </a:r>
            <a:r>
              <a:rPr lang="en-US" sz="1700" dirty="0" err="1"/>
              <a:t>tienen</a:t>
            </a:r>
            <a:r>
              <a:rPr lang="en-US" sz="1700" dirty="0"/>
              <a:t> </a:t>
            </a:r>
            <a:r>
              <a:rPr lang="en-US" sz="1700" dirty="0" err="1"/>
              <a:t>tres</a:t>
            </a:r>
            <a:r>
              <a:rPr lang="en-US" sz="1700" dirty="0"/>
              <a:t> </a:t>
            </a:r>
            <a:r>
              <a:rPr lang="en-US" sz="1700" dirty="0" err="1"/>
              <a:t>maneras</a:t>
            </a:r>
            <a:r>
              <a:rPr lang="en-US" sz="1700" dirty="0"/>
              <a:t> de </a:t>
            </a:r>
            <a:r>
              <a:rPr lang="en-US" sz="1700" dirty="0" err="1"/>
              <a:t>participar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el</a:t>
            </a:r>
            <a:r>
              <a:rPr lang="en-US" sz="1700" dirty="0"/>
              <a:t> </a:t>
            </a:r>
            <a:r>
              <a:rPr lang="en-US" sz="1700" dirty="0" err="1"/>
              <a:t>programa</a:t>
            </a:r>
            <a:r>
              <a:rPr lang="en-US" sz="1700" dirty="0"/>
              <a:t> 21</a:t>
            </a:r>
            <a:r>
              <a:rPr lang="en-US" sz="1700" baseline="30000" dirty="0"/>
              <a:t>st</a:t>
            </a:r>
            <a:r>
              <a:rPr lang="en-US" sz="1700" dirty="0"/>
              <a:t> CCLC: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dirty="0"/>
              <a:t>Como </a:t>
            </a:r>
            <a:r>
              <a:rPr lang="en-US" sz="1700" dirty="0" err="1"/>
              <a:t>entidad</a:t>
            </a:r>
            <a:r>
              <a:rPr lang="en-US" sz="1700" dirty="0"/>
              <a:t> </a:t>
            </a:r>
            <a:r>
              <a:rPr lang="en-US" sz="1700" dirty="0" err="1"/>
              <a:t>elegible</a:t>
            </a:r>
            <a:r>
              <a:rPr lang="en-US" sz="1700" dirty="0"/>
              <a:t>,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escuela</a:t>
            </a:r>
            <a:r>
              <a:rPr lang="en-US" sz="1700" dirty="0"/>
              <a:t> </a:t>
            </a:r>
            <a:r>
              <a:rPr lang="en-US" sz="1700" dirty="0" err="1"/>
              <a:t>privada</a:t>
            </a:r>
            <a:r>
              <a:rPr lang="en-US" sz="1700" dirty="0"/>
              <a:t> </a:t>
            </a:r>
            <a:r>
              <a:rPr lang="en-US" sz="1700" dirty="0" err="1"/>
              <a:t>puede</a:t>
            </a:r>
            <a:r>
              <a:rPr lang="en-US" sz="1700" dirty="0"/>
              <a:t> </a:t>
            </a:r>
            <a:r>
              <a:rPr lang="en-US" sz="1700" dirty="0" err="1"/>
              <a:t>participar</a:t>
            </a:r>
            <a:r>
              <a:rPr lang="en-US" sz="1700" dirty="0"/>
              <a:t> de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convocatoria</a:t>
            </a:r>
            <a:r>
              <a:rPr lang="en-US" sz="1700" dirty="0"/>
              <a:t> </a:t>
            </a:r>
            <a:r>
              <a:rPr lang="en-US" sz="1700" dirty="0" err="1"/>
              <a:t>abierta</a:t>
            </a:r>
            <a:r>
              <a:rPr lang="en-US" sz="1700" dirty="0"/>
              <a:t> y </a:t>
            </a:r>
            <a:r>
              <a:rPr lang="en-US" sz="1700" dirty="0" err="1"/>
              <a:t>someter</a:t>
            </a:r>
            <a:r>
              <a:rPr lang="en-US" sz="1700" dirty="0"/>
              <a:t>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propuesta</a:t>
            </a:r>
            <a:r>
              <a:rPr lang="en-US" sz="1700" dirty="0"/>
              <a:t> </a:t>
            </a:r>
            <a:r>
              <a:rPr lang="en-US" sz="1700" dirty="0" err="1"/>
              <a:t>competitiva</a:t>
            </a:r>
            <a:r>
              <a:rPr lang="en-US" sz="1700" dirty="0"/>
              <a:t> al </a:t>
            </a:r>
            <a:r>
              <a:rPr lang="en-US" sz="1700" dirty="0" err="1"/>
              <a:t>Departamento</a:t>
            </a:r>
            <a:r>
              <a:rPr lang="en-US" sz="1700" dirty="0"/>
              <a:t> de </a:t>
            </a:r>
            <a:r>
              <a:rPr lang="en-US" sz="1700" dirty="0" err="1"/>
              <a:t>Educación</a:t>
            </a:r>
            <a:r>
              <a:rPr lang="en-US" sz="1700" dirty="0"/>
              <a:t> </a:t>
            </a:r>
            <a:r>
              <a:rPr lang="en-US" sz="1700" dirty="0" err="1"/>
              <a:t>cuando</a:t>
            </a:r>
            <a:r>
              <a:rPr lang="en-US" sz="1700" dirty="0"/>
              <a:t> se abra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nueva</a:t>
            </a:r>
            <a:r>
              <a:rPr lang="en-US" sz="1700" dirty="0"/>
              <a:t> </a:t>
            </a:r>
            <a:r>
              <a:rPr lang="en-US" sz="1700" dirty="0" err="1"/>
              <a:t>convocatoria</a:t>
            </a:r>
            <a:r>
              <a:rPr lang="en-US" sz="1700" dirty="0"/>
              <a:t> del </a:t>
            </a:r>
            <a:r>
              <a:rPr lang="en-US" sz="1700" dirty="0" err="1"/>
              <a:t>programa</a:t>
            </a:r>
            <a:r>
              <a:rPr lang="en-US" sz="1700" dirty="0"/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dirty="0" err="1"/>
              <a:t>Puede</a:t>
            </a:r>
            <a:r>
              <a:rPr lang="en-US" sz="1700" dirty="0"/>
              <a:t> </a:t>
            </a:r>
            <a:r>
              <a:rPr lang="en-US" sz="1700" dirty="0" err="1"/>
              <a:t>participar</a:t>
            </a:r>
            <a:r>
              <a:rPr lang="en-US" sz="1700" dirty="0"/>
              <a:t> </a:t>
            </a:r>
            <a:r>
              <a:rPr lang="en-US" sz="1700" dirty="0" err="1"/>
              <a:t>como</a:t>
            </a:r>
            <a:r>
              <a:rPr lang="en-US" sz="1700" dirty="0"/>
              <a:t> </a:t>
            </a:r>
            <a:r>
              <a:rPr lang="en-US" sz="1700" dirty="0" err="1"/>
              <a:t>centro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propuesta</a:t>
            </a:r>
            <a:r>
              <a:rPr lang="en-US" sz="1700" dirty="0"/>
              <a:t> </a:t>
            </a:r>
            <a:r>
              <a:rPr lang="en-US" sz="1700" dirty="0" err="1"/>
              <a:t>sometida</a:t>
            </a:r>
            <a:r>
              <a:rPr lang="en-US" sz="1700" dirty="0"/>
              <a:t> </a:t>
            </a:r>
            <a:r>
              <a:rPr lang="en-US" sz="1700" dirty="0" err="1"/>
              <a:t>por</a:t>
            </a:r>
            <a:r>
              <a:rPr lang="en-US" sz="1700" dirty="0"/>
              <a:t> </a:t>
            </a:r>
            <a:r>
              <a:rPr lang="en-US" sz="1700" dirty="0" err="1"/>
              <a:t>otra</a:t>
            </a:r>
            <a:r>
              <a:rPr lang="en-US" sz="1700" dirty="0"/>
              <a:t> </a:t>
            </a:r>
            <a:r>
              <a:rPr lang="en-US" sz="1700" dirty="0" err="1"/>
              <a:t>entidad</a:t>
            </a:r>
            <a:r>
              <a:rPr lang="en-US" sz="1700" dirty="0"/>
              <a:t> </a:t>
            </a:r>
            <a:r>
              <a:rPr lang="en-US" sz="1700" dirty="0" err="1"/>
              <a:t>elegible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dirty="0"/>
              <a:t>Los </a:t>
            </a:r>
            <a:r>
              <a:rPr lang="en-US" sz="1700" dirty="0" err="1"/>
              <a:t>estudiantes</a:t>
            </a:r>
            <a:r>
              <a:rPr lang="en-US" sz="1700" dirty="0"/>
              <a:t> de la </a:t>
            </a:r>
            <a:r>
              <a:rPr lang="en-US" sz="1700" dirty="0" err="1"/>
              <a:t>escuela</a:t>
            </a:r>
            <a:r>
              <a:rPr lang="en-US" sz="1700" dirty="0"/>
              <a:t> </a:t>
            </a:r>
            <a:r>
              <a:rPr lang="en-US" sz="1700" dirty="0" err="1"/>
              <a:t>privada</a:t>
            </a:r>
            <a:r>
              <a:rPr lang="en-US" sz="1700" dirty="0"/>
              <a:t> </a:t>
            </a:r>
            <a:r>
              <a:rPr lang="en-US" sz="1700" dirty="0" err="1"/>
              <a:t>pueden</a:t>
            </a:r>
            <a:r>
              <a:rPr lang="en-US" sz="1700" dirty="0"/>
              <a:t> </a:t>
            </a:r>
            <a:r>
              <a:rPr lang="en-US" sz="1700" dirty="0" err="1"/>
              <a:t>participar</a:t>
            </a:r>
            <a:r>
              <a:rPr lang="en-US" sz="1700" dirty="0"/>
              <a:t> de </a:t>
            </a:r>
            <a:r>
              <a:rPr lang="en-US" sz="1700" dirty="0" err="1"/>
              <a:t>los</a:t>
            </a:r>
            <a:r>
              <a:rPr lang="en-US" sz="1700" dirty="0"/>
              <a:t> </a:t>
            </a:r>
            <a:r>
              <a:rPr lang="en-US" sz="1700" dirty="0" err="1"/>
              <a:t>servicios</a:t>
            </a:r>
            <a:r>
              <a:rPr lang="en-US" sz="1700" dirty="0"/>
              <a:t> </a:t>
            </a:r>
            <a:r>
              <a:rPr lang="en-US" sz="1700" dirty="0" err="1"/>
              <a:t>ofrecidos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un </a:t>
            </a:r>
            <a:r>
              <a:rPr lang="en-US" sz="1700" dirty="0" err="1"/>
              <a:t>centro</a:t>
            </a:r>
            <a:r>
              <a:rPr lang="en-US" sz="1700" dirty="0"/>
              <a:t> de </a:t>
            </a:r>
            <a:r>
              <a:rPr lang="en-US" sz="1700" dirty="0" err="1"/>
              <a:t>otra</a:t>
            </a:r>
            <a:r>
              <a:rPr lang="en-US" sz="1700" dirty="0"/>
              <a:t> </a:t>
            </a:r>
            <a:r>
              <a:rPr lang="en-US" sz="1700" dirty="0" err="1"/>
              <a:t>entidad</a:t>
            </a:r>
            <a:r>
              <a:rPr lang="en-US" sz="17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62F49-EBD3-C57B-7CCD-8FCC3D203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655" y="299167"/>
            <a:ext cx="1525916" cy="6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17491</TotalTime>
  <Words>1142</Words>
  <Application>Microsoft Office PowerPoint</Application>
  <PresentationFormat>On-screen Show (4:3)</PresentationFormat>
  <Paragraphs>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Abadi</vt:lpstr>
      <vt:lpstr>Arial</vt:lpstr>
      <vt:lpstr>Calibri</vt:lpstr>
      <vt:lpstr>Calibri Light</vt:lpstr>
      <vt:lpstr>Century Gothic</vt:lpstr>
      <vt:lpstr>Times</vt:lpstr>
      <vt:lpstr>Wingdings</vt:lpstr>
      <vt:lpstr>Wingdings 3</vt:lpstr>
      <vt:lpstr>Office Theme</vt:lpstr>
      <vt:lpstr>2_Office Theme</vt:lpstr>
      <vt:lpstr>Wisp</vt:lpstr>
      <vt:lpstr>1_Wisp</vt:lpstr>
      <vt:lpstr>PowerPoint Presentation</vt:lpstr>
      <vt:lpstr>Propósitos del Programa (Sección 4201)</vt:lpstr>
      <vt:lpstr>Servicios que Ofrecen los “Centros de  Aprendizaje de la Comunidad”</vt:lpstr>
      <vt:lpstr>Actividades Autorizadas (Sección 4205)</vt:lpstr>
      <vt:lpstr>Actividades Autorizadas (Sección 4205)</vt:lpstr>
      <vt:lpstr>Actividades Autorizadas (Sección 4205)</vt:lpstr>
      <vt:lpstr> Poblaciones Elegibles </vt:lpstr>
      <vt:lpstr>Entidades Elegibles </vt:lpstr>
      <vt:lpstr>Participación de las escuelas privadas</vt:lpstr>
      <vt:lpstr>Leyes Federales </vt:lpstr>
      <vt:lpstr>Elementos de la Consulta: Sección 8501 (c) (1)</vt:lpstr>
      <vt:lpstr>Al participar de un proyecto de otra entidad  elegible, es importante saber que: </vt:lpstr>
      <vt:lpstr>Información  de Contacto</vt:lpstr>
    </vt:vector>
  </TitlesOfParts>
  <Company>Oracle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 Monroy</dc:creator>
  <dc:description>This presentation contains information proprietary to Oracle Corporation</dc:description>
  <cp:lastModifiedBy>Luis M. Oppenheimer Rosario</cp:lastModifiedBy>
  <cp:revision>2016</cp:revision>
  <cp:lastPrinted>2018-02-28T20:07:41Z</cp:lastPrinted>
  <dcterms:created xsi:type="dcterms:W3CDTF">2004-09-08T23:34:22Z</dcterms:created>
  <dcterms:modified xsi:type="dcterms:W3CDTF">2024-02-12T19:40:21Z</dcterms:modified>
</cp:coreProperties>
</file>