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5" r:id="rId4"/>
    <p:sldMasterId id="2147483745" r:id="rId5"/>
    <p:sldMasterId id="2147483746" r:id="rId6"/>
  </p:sldMasterIdLst>
  <p:notesMasterIdLst>
    <p:notesMasterId r:id="rId51"/>
  </p:notesMasterIdLst>
  <p:sldIdLst>
    <p:sldId id="256" r:id="rId7"/>
    <p:sldId id="366" r:id="rId8"/>
    <p:sldId id="365" r:id="rId9"/>
    <p:sldId id="298" r:id="rId10"/>
    <p:sldId id="368" r:id="rId11"/>
    <p:sldId id="381" r:id="rId12"/>
    <p:sldId id="344" r:id="rId13"/>
    <p:sldId id="360" r:id="rId14"/>
    <p:sldId id="323" r:id="rId15"/>
    <p:sldId id="327" r:id="rId16"/>
    <p:sldId id="340" r:id="rId17"/>
    <p:sldId id="370" r:id="rId18"/>
    <p:sldId id="383" r:id="rId19"/>
    <p:sldId id="384" r:id="rId20"/>
    <p:sldId id="345" r:id="rId21"/>
    <p:sldId id="314" r:id="rId22"/>
    <p:sldId id="334" r:id="rId23"/>
    <p:sldId id="362" r:id="rId24"/>
    <p:sldId id="382" r:id="rId25"/>
    <p:sldId id="378" r:id="rId26"/>
    <p:sldId id="371" r:id="rId27"/>
    <p:sldId id="372" r:id="rId28"/>
    <p:sldId id="373" r:id="rId29"/>
    <p:sldId id="387" r:id="rId30"/>
    <p:sldId id="389" r:id="rId31"/>
    <p:sldId id="388" r:id="rId32"/>
    <p:sldId id="317" r:id="rId33"/>
    <p:sldId id="300" r:id="rId34"/>
    <p:sldId id="335" r:id="rId35"/>
    <p:sldId id="354" r:id="rId36"/>
    <p:sldId id="301" r:id="rId37"/>
    <p:sldId id="347" r:id="rId38"/>
    <p:sldId id="375" r:id="rId39"/>
    <p:sldId id="332" r:id="rId40"/>
    <p:sldId id="364" r:id="rId41"/>
    <p:sldId id="331" r:id="rId42"/>
    <p:sldId id="322" r:id="rId43"/>
    <p:sldId id="379" r:id="rId44"/>
    <p:sldId id="361" r:id="rId45"/>
    <p:sldId id="377" r:id="rId46"/>
    <p:sldId id="352" r:id="rId47"/>
    <p:sldId id="380" r:id="rId48"/>
    <p:sldId id="259" r:id="rId49"/>
    <p:sldId id="260" r:id="rId50"/>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C11A07-6406-1C14-CDC2-2F78F2189C42}" name="Julie Zignego" initials="JZ" userId="Julie Zignego" providerId="None"/>
  <p188:author id="{BBF9FA0B-BEAD-B696-F319-0EFC31C82668}" name="Allyson Bullock" initials="AB" userId="S::ABullock@seiservices.com::b16a3fac-c9e3-467d-8297-a2a1d4694551" providerId="AD"/>
  <p188:author id="{2FA97E2A-C5A5-ACAE-0332-FCF9D57BDDF4}" name="Jesse Goodman" initials="JG" userId="S::JGoodman@seiservices.com::bd0e183f-6477-498c-8f40-6185de31abcb" providerId="AD"/>
  <p188:author id="{F77D3056-3BB7-7D5B-BD25-C61138C92C21}" name="Melissa Seldin" initials="MS" userId="S::mseldin@seiservices.com::e25dffce-c6b9-4106-96e8-a27d05094ea4" providerId="AD"/>
  <p188:author id="{1ED99D59-4F90-362A-C84C-437518134A51}" name="Candace Ferguson" initials="CF" userId="S::cferguson@seiservices.com::979d0734-a49e-4e02-96fa-0366dc77972b" providerId="AD"/>
  <p188:author id="{1AE9C972-FF2E-770D-E498-5710CC5B3850}" name="Vaca, Diego" initials="VD" userId="S::Diego.Vaca@ed.gov::f2bb4dda-e833-4b39-87c8-6bb5e9223a85" providerId="AD"/>
  <p188:author id="{517D4187-9DE4-4BC8-4836-839DD3FA5951}" name="Candace Ferguson" initials="CF" userId="S::CFerguson@seiservices.com::979d0734-a49e-4e02-96fa-0366dc77972b" providerId="AD"/>
  <p188:author id="{CA1A749D-A8A5-87AB-5423-456C0F702A7F}" name="Jaime, Ivonne" initials="JI" userId="S::Ivonne.Jaime@ed.gov::582ab926-4180-4ab8-a104-cd8a92a848db" providerId="AD"/>
  <p188:author id="{A47A79A8-3DA5-8B7D-8200-F60FD4AFF850}" name="LaToya Dansby" initials="LD" userId="S::ldansby@seiservices.com::6f954976-2cd2-4c93-a0dd-a7072c24c794" providerId="AD"/>
  <p188:author id="{1CF1FFD2-BB2B-C895-0D8C-D598C4CD4E64}" name="Ashley Walther" initials="AW" userId="S::awalther@seiservices.com::542e2fc2-4675-44a3-9fa7-7170e5ef0200" providerId="AD"/>
  <p188:author id="{F6B15FD8-C210-E45D-8DB6-845A92401040}" name="Ashley Walther" initials="AW" userId="Ashley Walther" providerId="None"/>
  <p188:author id="{E94A23F2-83BF-FF3A-3812-025BD9AE6A8F}" name="Laurel Sallack" initials="LS" userId="S::lsallack@seiservices.com::75602414-d2f9-410e-b4a7-c91e79730d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9AF"/>
    <a:srgbClr val="BAE38F"/>
    <a:srgbClr val="B0DE7E"/>
    <a:srgbClr val="F7A774"/>
    <a:srgbClr val="EF792F"/>
    <a:srgbClr val="A79F88"/>
    <a:srgbClr val="415364"/>
    <a:srgbClr val="C54B38"/>
    <a:srgbClr val="67676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7254" autoAdjust="0"/>
  </p:normalViewPr>
  <p:slideViewPr>
    <p:cSldViewPr snapToGrid="0">
      <p:cViewPr varScale="1">
        <p:scale>
          <a:sx n="88" d="100"/>
          <a:sy n="88" d="100"/>
        </p:scale>
        <p:origin x="1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93B05-D661-4C03-9367-5F8A9A198C0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80A2A39-9F7C-491B-A5A1-D3E47EA525E7}">
      <dgm:prSet phldrT="[Text]" custT="1"/>
      <dgm:spPr>
        <a:solidFill>
          <a:srgbClr val="415364"/>
        </a:solidFill>
        <a:ln>
          <a:solidFill>
            <a:srgbClr val="415364"/>
          </a:solidFill>
        </a:ln>
      </dgm:spPr>
      <dgm:t>
        <a:bodyPr/>
        <a:lstStyle/>
        <a:p>
          <a:r>
            <a:rPr lang="en-US" sz="1800" dirty="0">
              <a:latin typeface="Calibri"/>
              <a:cs typeface="Calibri"/>
            </a:rPr>
            <a:t>Solos</a:t>
          </a:r>
        </a:p>
      </dgm:t>
    </dgm:pt>
    <dgm:pt modelId="{CD7158BF-B6DB-4209-A0A9-BBA391AE2F7B}" type="parTrans" cxnId="{4EDC5425-6D03-48F0-909E-FFA7A8A8592A}">
      <dgm:prSet/>
      <dgm:spPr/>
      <dgm:t>
        <a:bodyPr/>
        <a:lstStyle/>
        <a:p>
          <a:endParaRPr lang="en-US"/>
        </a:p>
      </dgm:t>
    </dgm:pt>
    <dgm:pt modelId="{DFAA4867-5706-4586-AC08-D8B51B9BB910}" type="sibTrans" cxnId="{4EDC5425-6D03-48F0-909E-FFA7A8A8592A}">
      <dgm:prSet/>
      <dgm:spPr/>
      <dgm:t>
        <a:bodyPr/>
        <a:lstStyle/>
        <a:p>
          <a:endParaRPr lang="en-US"/>
        </a:p>
      </dgm:t>
    </dgm:pt>
    <dgm:pt modelId="{FC0764B2-9D51-4727-91E6-02E6E2DE81BF}">
      <dgm:prSet phldrT="[Text]"/>
      <dgm:spPr>
        <a:ln>
          <a:solidFill>
            <a:srgbClr val="415364"/>
          </a:solidFill>
        </a:ln>
      </dgm:spPr>
      <dgm:t>
        <a:bodyPr/>
        <a:lstStyle/>
        <a:p>
          <a:pPr marL="347472" indent="-347472">
            <a:lnSpc>
              <a:spcPct val="100000"/>
            </a:lnSpc>
            <a:spcBef>
              <a:spcPts val="1440"/>
            </a:spcBef>
            <a:spcAft>
              <a:spcPts val="0"/>
            </a:spcAft>
          </a:pPr>
          <a:r>
            <a:rPr lang="es-ES" dirty="0">
              <a:latin typeface="Calibri"/>
              <a:cs typeface="Calibri"/>
            </a:rPr>
            <a:t>Visite el sitio web de la Guía Uniforme</a:t>
          </a:r>
          <a:r>
            <a:rPr lang="en-US" dirty="0">
              <a:latin typeface="Calibri"/>
              <a:cs typeface="Calibri"/>
            </a:rPr>
            <a:t>.</a:t>
          </a:r>
        </a:p>
      </dgm:t>
    </dgm:pt>
    <dgm:pt modelId="{79BEA4CA-7F14-4B9C-8AF8-F9215AB3807F}" type="parTrans" cxnId="{14877DC0-5C14-4B4C-A0A1-8BA66D58B2E8}">
      <dgm:prSet/>
      <dgm:spPr/>
      <dgm:t>
        <a:bodyPr/>
        <a:lstStyle/>
        <a:p>
          <a:endParaRPr lang="en-US"/>
        </a:p>
      </dgm:t>
    </dgm:pt>
    <dgm:pt modelId="{0617B856-B49A-465E-9953-395F34B43574}" type="sibTrans" cxnId="{14877DC0-5C14-4B4C-A0A1-8BA66D58B2E8}">
      <dgm:prSet/>
      <dgm:spPr/>
      <dgm:t>
        <a:bodyPr/>
        <a:lstStyle/>
        <a:p>
          <a:endParaRPr lang="en-US"/>
        </a:p>
      </dgm:t>
    </dgm:pt>
    <dgm:pt modelId="{A4FB6B5D-5FF9-4379-8718-5FD2CD1C2A5D}">
      <dgm:prSet phldrT="[Text]"/>
      <dgm:spPr>
        <a:ln>
          <a:solidFill>
            <a:srgbClr val="415364"/>
          </a:solidFill>
        </a:ln>
      </dgm:spPr>
      <dgm:t>
        <a:bodyPr/>
        <a:lstStyle/>
        <a:p>
          <a:pPr marL="347472" indent="-347472">
            <a:lnSpc>
              <a:spcPct val="100000"/>
            </a:lnSpc>
            <a:spcBef>
              <a:spcPts val="1440"/>
            </a:spcBef>
            <a:spcAft>
              <a:spcPts val="0"/>
            </a:spcAft>
          </a:pPr>
          <a:r>
            <a:rPr lang="es-ES" dirty="0">
              <a:latin typeface="Calibri"/>
              <a:cs typeface="Calibri"/>
            </a:rPr>
            <a:t>Practique la navegación y la búsqueda en el sitio</a:t>
          </a:r>
          <a:r>
            <a:rPr lang="en-US" dirty="0">
              <a:latin typeface="Calibri"/>
              <a:cs typeface="Calibri"/>
            </a:rPr>
            <a:t>.</a:t>
          </a:r>
        </a:p>
      </dgm:t>
    </dgm:pt>
    <dgm:pt modelId="{8FBF277B-51B5-463D-A80A-E577A7AA35EE}" type="parTrans" cxnId="{35DD470B-AA79-4A7C-8D45-026BB1A47849}">
      <dgm:prSet/>
      <dgm:spPr/>
      <dgm:t>
        <a:bodyPr/>
        <a:lstStyle/>
        <a:p>
          <a:endParaRPr lang="en-US"/>
        </a:p>
      </dgm:t>
    </dgm:pt>
    <dgm:pt modelId="{ABAD603A-4FE6-4727-B8F2-1C074ABB1576}" type="sibTrans" cxnId="{35DD470B-AA79-4A7C-8D45-026BB1A47849}">
      <dgm:prSet/>
      <dgm:spPr/>
      <dgm:t>
        <a:bodyPr/>
        <a:lstStyle/>
        <a:p>
          <a:endParaRPr lang="en-US"/>
        </a:p>
      </dgm:t>
    </dgm:pt>
    <dgm:pt modelId="{23A2492C-24A2-401C-85BC-325E1BEAF7D7}">
      <dgm:prSet phldrT="[Text]" custT="1"/>
      <dgm:spPr>
        <a:solidFill>
          <a:srgbClr val="415364"/>
        </a:solidFill>
        <a:ln>
          <a:solidFill>
            <a:srgbClr val="415364"/>
          </a:solidFill>
        </a:ln>
      </dgm:spPr>
      <dgm:t>
        <a:bodyPr/>
        <a:lstStyle/>
        <a:p>
          <a:r>
            <a:rPr lang="es-ES" sz="1800" noProof="0" dirty="0">
              <a:latin typeface="Calibri"/>
              <a:cs typeface="Calibri"/>
            </a:rPr>
            <a:t>Parejas</a:t>
          </a:r>
        </a:p>
      </dgm:t>
    </dgm:pt>
    <dgm:pt modelId="{E167DFDF-76F3-4867-A747-790A8319DBDF}" type="parTrans" cxnId="{A5E05F6B-6445-4CB1-99C5-4DC5C4C7F472}">
      <dgm:prSet/>
      <dgm:spPr/>
      <dgm:t>
        <a:bodyPr/>
        <a:lstStyle/>
        <a:p>
          <a:endParaRPr lang="en-US"/>
        </a:p>
      </dgm:t>
    </dgm:pt>
    <dgm:pt modelId="{9A5A3033-99F1-4D13-B693-F2D77614D364}" type="sibTrans" cxnId="{A5E05F6B-6445-4CB1-99C5-4DC5C4C7F472}">
      <dgm:prSet/>
      <dgm:spPr/>
      <dgm:t>
        <a:bodyPr/>
        <a:lstStyle/>
        <a:p>
          <a:endParaRPr lang="en-US"/>
        </a:p>
      </dgm:t>
    </dgm:pt>
    <dgm:pt modelId="{54B9EF9A-434D-4DE5-84A9-782A2AB68F4B}">
      <dgm:prSet phldrT="[Text]"/>
      <dgm:spPr>
        <a:ln>
          <a:solidFill>
            <a:srgbClr val="415364"/>
          </a:solidFill>
        </a:ln>
      </dgm:spPr>
      <dgm:t>
        <a:bodyPr/>
        <a:lstStyle/>
        <a:p>
          <a:pPr marL="347472" indent="-347472">
            <a:lnSpc>
              <a:spcPct val="100000"/>
            </a:lnSpc>
            <a:spcBef>
              <a:spcPts val="1440"/>
            </a:spcBef>
          </a:pPr>
          <a:r>
            <a:rPr lang="es-ES" dirty="0">
              <a:latin typeface="Calibri"/>
              <a:cs typeface="Calibri"/>
            </a:rPr>
            <a:t>Localicen  y resuman las secciones de la Guía Uniforme sobre la evaluación de riesgos.</a:t>
          </a:r>
          <a:endParaRPr lang="en-US" dirty="0">
            <a:latin typeface="Calibri"/>
            <a:cs typeface="Calibri"/>
          </a:endParaRPr>
        </a:p>
      </dgm:t>
    </dgm:pt>
    <dgm:pt modelId="{97389C36-029B-4B7F-9335-A1DFFB3B1867}" type="parTrans" cxnId="{97F52468-ABA0-4523-8478-654C5F9FD0D5}">
      <dgm:prSet/>
      <dgm:spPr/>
      <dgm:t>
        <a:bodyPr/>
        <a:lstStyle/>
        <a:p>
          <a:endParaRPr lang="en-US"/>
        </a:p>
      </dgm:t>
    </dgm:pt>
    <dgm:pt modelId="{F1DB9C92-013B-49D7-B80C-C2452D589013}" type="sibTrans" cxnId="{97F52468-ABA0-4523-8478-654C5F9FD0D5}">
      <dgm:prSet/>
      <dgm:spPr/>
      <dgm:t>
        <a:bodyPr/>
        <a:lstStyle/>
        <a:p>
          <a:endParaRPr lang="en-US"/>
        </a:p>
      </dgm:t>
    </dgm:pt>
    <dgm:pt modelId="{D920E0AE-A170-453B-9D4A-2911A9B0D074}">
      <dgm:prSet phldrT="[Text]"/>
      <dgm:spPr>
        <a:ln>
          <a:solidFill>
            <a:srgbClr val="415364"/>
          </a:solidFill>
        </a:ln>
      </dgm:spPr>
      <dgm:t>
        <a:bodyPr/>
        <a:lstStyle/>
        <a:p>
          <a:pPr marL="347472" indent="-347472">
            <a:lnSpc>
              <a:spcPct val="100000"/>
            </a:lnSpc>
            <a:spcBef>
              <a:spcPts val="1440"/>
            </a:spcBef>
          </a:pPr>
          <a:r>
            <a:rPr lang="es-ES" dirty="0">
              <a:latin typeface="Calibri"/>
              <a:cs typeface="Calibri"/>
            </a:rPr>
            <a:t>Localizar y resumir las secciones de la Guía Uniforme sobre el control</a:t>
          </a:r>
          <a:r>
            <a:rPr lang="en-US" dirty="0">
              <a:latin typeface="Calibri"/>
              <a:cs typeface="Calibri"/>
            </a:rPr>
            <a:t>.</a:t>
          </a:r>
        </a:p>
      </dgm:t>
    </dgm:pt>
    <dgm:pt modelId="{B9E74A0E-B667-456B-BB3C-AB4D50611147}" type="parTrans" cxnId="{80B72939-C72B-4751-9B0B-4BD0A2FA0DD0}">
      <dgm:prSet/>
      <dgm:spPr/>
      <dgm:t>
        <a:bodyPr/>
        <a:lstStyle/>
        <a:p>
          <a:endParaRPr lang="en-US"/>
        </a:p>
      </dgm:t>
    </dgm:pt>
    <dgm:pt modelId="{772DBFC6-D0DA-43BD-9AC7-FDC9C3A945FC}" type="sibTrans" cxnId="{80B72939-C72B-4751-9B0B-4BD0A2FA0DD0}">
      <dgm:prSet/>
      <dgm:spPr/>
      <dgm:t>
        <a:bodyPr/>
        <a:lstStyle/>
        <a:p>
          <a:endParaRPr lang="en-US"/>
        </a:p>
      </dgm:t>
    </dgm:pt>
    <dgm:pt modelId="{38C50446-A9E2-4449-8C7E-9E4BA282E0FB}">
      <dgm:prSet phldrT="[Text]" custT="1"/>
      <dgm:spPr>
        <a:solidFill>
          <a:srgbClr val="415364"/>
        </a:solidFill>
        <a:ln>
          <a:solidFill>
            <a:srgbClr val="415364"/>
          </a:solidFill>
        </a:ln>
      </dgm:spPr>
      <dgm:t>
        <a:bodyPr/>
        <a:lstStyle/>
        <a:p>
          <a:r>
            <a:rPr lang="es-ES" sz="1800" dirty="0">
              <a:latin typeface="Calibri"/>
              <a:cs typeface="Calibri"/>
            </a:rPr>
            <a:t>En grupo</a:t>
          </a:r>
          <a:endParaRPr lang="en-US" sz="1800" dirty="0">
            <a:latin typeface="Calibri"/>
            <a:cs typeface="Calibri"/>
          </a:endParaRPr>
        </a:p>
      </dgm:t>
    </dgm:pt>
    <dgm:pt modelId="{0208887A-A3F0-4DC6-86E9-AE9B29CD0632}" type="parTrans" cxnId="{845181EB-4EC2-4EB1-842D-5D977E1CB74D}">
      <dgm:prSet/>
      <dgm:spPr/>
      <dgm:t>
        <a:bodyPr/>
        <a:lstStyle/>
        <a:p>
          <a:endParaRPr lang="en-US"/>
        </a:p>
      </dgm:t>
    </dgm:pt>
    <dgm:pt modelId="{B04C8D22-5C0D-41AF-8E61-7F108B2A2237}" type="sibTrans" cxnId="{845181EB-4EC2-4EB1-842D-5D977E1CB74D}">
      <dgm:prSet/>
      <dgm:spPr/>
      <dgm:t>
        <a:bodyPr/>
        <a:lstStyle/>
        <a:p>
          <a:endParaRPr lang="en-US"/>
        </a:p>
      </dgm:t>
    </dgm:pt>
    <dgm:pt modelId="{00A8A31E-42C5-43F9-AEEE-D17733DED4B3}">
      <dgm:prSet phldrT="[Text]"/>
      <dgm:spPr>
        <a:ln>
          <a:solidFill>
            <a:srgbClr val="415364"/>
          </a:solidFill>
        </a:ln>
      </dgm:spPr>
      <dgm:t>
        <a:bodyPr/>
        <a:lstStyle/>
        <a:p>
          <a:pPr marL="347472" indent="-347472">
            <a:lnSpc>
              <a:spcPct val="100000"/>
            </a:lnSpc>
            <a:spcBef>
              <a:spcPts val="1440"/>
            </a:spcBef>
          </a:pPr>
          <a:r>
            <a:rPr lang="es-ES" dirty="0">
              <a:latin typeface="Calibri"/>
              <a:cs typeface="Calibri"/>
            </a:rPr>
            <a:t>¡Prepárense  para compartir sus experiencias! ¿Qué fue lo más complicado? ¿Tienen preguntas?</a:t>
          </a:r>
          <a:endParaRPr lang="en-US" dirty="0">
            <a:latin typeface="Calibri"/>
            <a:cs typeface="Calibri"/>
          </a:endParaRPr>
        </a:p>
      </dgm:t>
    </dgm:pt>
    <dgm:pt modelId="{38297CF8-4887-4802-B3B6-24786B6FC654}" type="parTrans" cxnId="{221C853D-37D3-4407-AD26-20923E77FA23}">
      <dgm:prSet/>
      <dgm:spPr/>
      <dgm:t>
        <a:bodyPr/>
        <a:lstStyle/>
        <a:p>
          <a:endParaRPr lang="en-US"/>
        </a:p>
      </dgm:t>
    </dgm:pt>
    <dgm:pt modelId="{68A3140B-A937-45D0-B691-5B419F539324}" type="sibTrans" cxnId="{221C853D-37D3-4407-AD26-20923E77FA23}">
      <dgm:prSet/>
      <dgm:spPr/>
      <dgm:t>
        <a:bodyPr/>
        <a:lstStyle/>
        <a:p>
          <a:endParaRPr lang="en-US"/>
        </a:p>
      </dgm:t>
    </dgm:pt>
    <dgm:pt modelId="{AACC7E7D-BD9F-4B92-A9F6-BB1DE1709755}">
      <dgm:prSet phldrT="[Text]"/>
      <dgm:spPr>
        <a:ln>
          <a:solidFill>
            <a:srgbClr val="415364"/>
          </a:solidFill>
        </a:ln>
      </dgm:spPr>
      <dgm:t>
        <a:bodyPr/>
        <a:lstStyle/>
        <a:p>
          <a:pPr marL="347472" indent="-347472">
            <a:lnSpc>
              <a:spcPct val="100000"/>
            </a:lnSpc>
            <a:spcBef>
              <a:spcPts val="1440"/>
            </a:spcBef>
            <a:spcAft>
              <a:spcPts val="0"/>
            </a:spcAft>
          </a:pPr>
          <a:r>
            <a:rPr lang="es-ES" noProof="0" dirty="0">
              <a:latin typeface="Calibri"/>
              <a:cs typeface="Calibri"/>
            </a:rPr>
            <a:t>Encuentre</a:t>
          </a:r>
          <a:r>
            <a:rPr lang="en-US" dirty="0">
              <a:latin typeface="Calibri"/>
              <a:cs typeface="Calibri"/>
            </a:rPr>
            <a:t> 2 CFR 200.</a:t>
          </a:r>
        </a:p>
      </dgm:t>
    </dgm:pt>
    <dgm:pt modelId="{0387B1A0-8441-4CFA-8E9F-666B3857BFD2}" type="parTrans" cxnId="{FF69D555-7244-4DD0-B282-98075A121806}">
      <dgm:prSet/>
      <dgm:spPr/>
      <dgm:t>
        <a:bodyPr/>
        <a:lstStyle/>
        <a:p>
          <a:endParaRPr lang="en-US"/>
        </a:p>
      </dgm:t>
    </dgm:pt>
    <dgm:pt modelId="{9BEB75AC-0F84-4085-8943-774B1E162B00}" type="sibTrans" cxnId="{FF69D555-7244-4DD0-B282-98075A121806}">
      <dgm:prSet/>
      <dgm:spPr/>
      <dgm:t>
        <a:bodyPr/>
        <a:lstStyle/>
        <a:p>
          <a:endParaRPr lang="en-US"/>
        </a:p>
      </dgm:t>
    </dgm:pt>
    <dgm:pt modelId="{45500994-45DF-4FEB-88DA-300CBAF07B9D}" type="pres">
      <dgm:prSet presAssocID="{CA593B05-D661-4C03-9367-5F8A9A198C01}" presName="linearFlow" presStyleCnt="0">
        <dgm:presLayoutVars>
          <dgm:dir/>
          <dgm:animLvl val="lvl"/>
          <dgm:resizeHandles val="exact"/>
        </dgm:presLayoutVars>
      </dgm:prSet>
      <dgm:spPr/>
    </dgm:pt>
    <dgm:pt modelId="{8E689658-FF98-43D7-AEF9-0320BA8E7FD2}" type="pres">
      <dgm:prSet presAssocID="{A80A2A39-9F7C-491B-A5A1-D3E47EA525E7}" presName="composite" presStyleCnt="0"/>
      <dgm:spPr/>
    </dgm:pt>
    <dgm:pt modelId="{221EBB92-295B-4F0F-8444-2B890CECF31A}" type="pres">
      <dgm:prSet presAssocID="{A80A2A39-9F7C-491B-A5A1-D3E47EA525E7}" presName="parentText" presStyleLbl="alignNode1" presStyleIdx="0" presStyleCnt="3">
        <dgm:presLayoutVars>
          <dgm:chMax val="1"/>
          <dgm:bulletEnabled val="1"/>
        </dgm:presLayoutVars>
      </dgm:prSet>
      <dgm:spPr/>
    </dgm:pt>
    <dgm:pt modelId="{7787E915-7750-4D69-AD07-3CB0494B6800}" type="pres">
      <dgm:prSet presAssocID="{A80A2A39-9F7C-491B-A5A1-D3E47EA525E7}" presName="descendantText" presStyleLbl="alignAcc1" presStyleIdx="0" presStyleCnt="3">
        <dgm:presLayoutVars>
          <dgm:bulletEnabled val="1"/>
        </dgm:presLayoutVars>
      </dgm:prSet>
      <dgm:spPr/>
    </dgm:pt>
    <dgm:pt modelId="{F58C5E25-8D8C-4FB9-9EB5-4D244E42C7A2}" type="pres">
      <dgm:prSet presAssocID="{DFAA4867-5706-4586-AC08-D8B51B9BB910}" presName="sp" presStyleCnt="0"/>
      <dgm:spPr/>
    </dgm:pt>
    <dgm:pt modelId="{CA9ECD60-975A-455F-B0E4-4A91C925D132}" type="pres">
      <dgm:prSet presAssocID="{23A2492C-24A2-401C-85BC-325E1BEAF7D7}" presName="composite" presStyleCnt="0"/>
      <dgm:spPr/>
    </dgm:pt>
    <dgm:pt modelId="{B1A3A95A-DCCD-4B70-B055-23BFFE74EC98}" type="pres">
      <dgm:prSet presAssocID="{23A2492C-24A2-401C-85BC-325E1BEAF7D7}" presName="parentText" presStyleLbl="alignNode1" presStyleIdx="1" presStyleCnt="3">
        <dgm:presLayoutVars>
          <dgm:chMax val="1"/>
          <dgm:bulletEnabled val="1"/>
        </dgm:presLayoutVars>
      </dgm:prSet>
      <dgm:spPr/>
    </dgm:pt>
    <dgm:pt modelId="{7178253C-24D4-4B0B-BB5B-9221D6D0FCFD}" type="pres">
      <dgm:prSet presAssocID="{23A2492C-24A2-401C-85BC-325E1BEAF7D7}" presName="descendantText" presStyleLbl="alignAcc1" presStyleIdx="1" presStyleCnt="3">
        <dgm:presLayoutVars>
          <dgm:bulletEnabled val="1"/>
        </dgm:presLayoutVars>
      </dgm:prSet>
      <dgm:spPr/>
    </dgm:pt>
    <dgm:pt modelId="{98B4054C-ED0A-4854-B4F4-BC777E395013}" type="pres">
      <dgm:prSet presAssocID="{9A5A3033-99F1-4D13-B693-F2D77614D364}" presName="sp" presStyleCnt="0"/>
      <dgm:spPr/>
    </dgm:pt>
    <dgm:pt modelId="{1F995FA9-758F-434E-9E2F-D3CE38D87E8C}" type="pres">
      <dgm:prSet presAssocID="{38C50446-A9E2-4449-8C7E-9E4BA282E0FB}" presName="composite" presStyleCnt="0"/>
      <dgm:spPr/>
    </dgm:pt>
    <dgm:pt modelId="{525AC990-61C0-492C-BBB7-866EEF01B750}" type="pres">
      <dgm:prSet presAssocID="{38C50446-A9E2-4449-8C7E-9E4BA282E0FB}" presName="parentText" presStyleLbl="alignNode1" presStyleIdx="2" presStyleCnt="3">
        <dgm:presLayoutVars>
          <dgm:chMax val="1"/>
          <dgm:bulletEnabled val="1"/>
        </dgm:presLayoutVars>
      </dgm:prSet>
      <dgm:spPr/>
    </dgm:pt>
    <dgm:pt modelId="{138C70EA-BB8D-4637-B64A-847C784E3BEE}" type="pres">
      <dgm:prSet presAssocID="{38C50446-A9E2-4449-8C7E-9E4BA282E0FB}" presName="descendantText" presStyleLbl="alignAcc1" presStyleIdx="2" presStyleCnt="3">
        <dgm:presLayoutVars>
          <dgm:bulletEnabled val="1"/>
        </dgm:presLayoutVars>
      </dgm:prSet>
      <dgm:spPr/>
    </dgm:pt>
  </dgm:ptLst>
  <dgm:cxnLst>
    <dgm:cxn modelId="{6F50D504-14CE-4FF9-9E9F-FC520FB2A9A6}" type="presOf" srcId="{FC0764B2-9D51-4727-91E6-02E6E2DE81BF}" destId="{7787E915-7750-4D69-AD07-3CB0494B6800}" srcOrd="0" destOrd="0" presId="urn:microsoft.com/office/officeart/2005/8/layout/chevron2"/>
    <dgm:cxn modelId="{35DD470B-AA79-4A7C-8D45-026BB1A47849}" srcId="{A80A2A39-9F7C-491B-A5A1-D3E47EA525E7}" destId="{A4FB6B5D-5FF9-4379-8718-5FD2CD1C2A5D}" srcOrd="1" destOrd="0" parTransId="{8FBF277B-51B5-463D-A80A-E577A7AA35EE}" sibTransId="{ABAD603A-4FE6-4727-B8F2-1C074ABB1576}"/>
    <dgm:cxn modelId="{F572AC1C-FBBA-48CA-9527-03EC2913E376}" type="presOf" srcId="{A4FB6B5D-5FF9-4379-8718-5FD2CD1C2A5D}" destId="{7787E915-7750-4D69-AD07-3CB0494B6800}" srcOrd="0" destOrd="1" presId="urn:microsoft.com/office/officeart/2005/8/layout/chevron2"/>
    <dgm:cxn modelId="{4EDC5425-6D03-48F0-909E-FFA7A8A8592A}" srcId="{CA593B05-D661-4C03-9367-5F8A9A198C01}" destId="{A80A2A39-9F7C-491B-A5A1-D3E47EA525E7}" srcOrd="0" destOrd="0" parTransId="{CD7158BF-B6DB-4209-A0A9-BBA391AE2F7B}" sibTransId="{DFAA4867-5706-4586-AC08-D8B51B9BB910}"/>
    <dgm:cxn modelId="{80B72939-C72B-4751-9B0B-4BD0A2FA0DD0}" srcId="{23A2492C-24A2-401C-85BC-325E1BEAF7D7}" destId="{D920E0AE-A170-453B-9D4A-2911A9B0D074}" srcOrd="1" destOrd="0" parTransId="{B9E74A0E-B667-456B-BB3C-AB4D50611147}" sibTransId="{772DBFC6-D0DA-43BD-9AC7-FDC9C3A945FC}"/>
    <dgm:cxn modelId="{221C853D-37D3-4407-AD26-20923E77FA23}" srcId="{38C50446-A9E2-4449-8C7E-9E4BA282E0FB}" destId="{00A8A31E-42C5-43F9-AEEE-D17733DED4B3}" srcOrd="0" destOrd="0" parTransId="{38297CF8-4887-4802-B3B6-24786B6FC654}" sibTransId="{68A3140B-A937-45D0-B691-5B419F539324}"/>
    <dgm:cxn modelId="{12C81E44-4A7B-49C6-987F-185CE11631FB}" type="presOf" srcId="{CA593B05-D661-4C03-9367-5F8A9A198C01}" destId="{45500994-45DF-4FEB-88DA-300CBAF07B9D}" srcOrd="0" destOrd="0" presId="urn:microsoft.com/office/officeart/2005/8/layout/chevron2"/>
    <dgm:cxn modelId="{97F52468-ABA0-4523-8478-654C5F9FD0D5}" srcId="{23A2492C-24A2-401C-85BC-325E1BEAF7D7}" destId="{54B9EF9A-434D-4DE5-84A9-782A2AB68F4B}" srcOrd="0" destOrd="0" parTransId="{97389C36-029B-4B7F-9335-A1DFFB3B1867}" sibTransId="{F1DB9C92-013B-49D7-B80C-C2452D589013}"/>
    <dgm:cxn modelId="{A5E05F6B-6445-4CB1-99C5-4DC5C4C7F472}" srcId="{CA593B05-D661-4C03-9367-5F8A9A198C01}" destId="{23A2492C-24A2-401C-85BC-325E1BEAF7D7}" srcOrd="1" destOrd="0" parTransId="{E167DFDF-76F3-4867-A747-790A8319DBDF}" sibTransId="{9A5A3033-99F1-4D13-B693-F2D77614D364}"/>
    <dgm:cxn modelId="{2CE8204C-04F2-4994-A30B-7373602578A7}" type="presOf" srcId="{00A8A31E-42C5-43F9-AEEE-D17733DED4B3}" destId="{138C70EA-BB8D-4637-B64A-847C784E3BEE}" srcOrd="0" destOrd="0" presId="urn:microsoft.com/office/officeart/2005/8/layout/chevron2"/>
    <dgm:cxn modelId="{FF69D555-7244-4DD0-B282-98075A121806}" srcId="{A80A2A39-9F7C-491B-A5A1-D3E47EA525E7}" destId="{AACC7E7D-BD9F-4B92-A9F6-BB1DE1709755}" srcOrd="2" destOrd="0" parTransId="{0387B1A0-8441-4CFA-8E9F-666B3857BFD2}" sibTransId="{9BEB75AC-0F84-4085-8943-774B1E162B00}"/>
    <dgm:cxn modelId="{B4CA968F-E53E-414F-A284-B255846CD0B7}" type="presOf" srcId="{38C50446-A9E2-4449-8C7E-9E4BA282E0FB}" destId="{525AC990-61C0-492C-BBB7-866EEF01B750}" srcOrd="0" destOrd="0" presId="urn:microsoft.com/office/officeart/2005/8/layout/chevron2"/>
    <dgm:cxn modelId="{897B03A3-0161-47A3-8269-5DD7DE360AD4}" type="presOf" srcId="{A80A2A39-9F7C-491B-A5A1-D3E47EA525E7}" destId="{221EBB92-295B-4F0F-8444-2B890CECF31A}" srcOrd="0" destOrd="0" presId="urn:microsoft.com/office/officeart/2005/8/layout/chevron2"/>
    <dgm:cxn modelId="{2F5C91A4-3966-41A0-8824-1B39471DC283}" type="presOf" srcId="{54B9EF9A-434D-4DE5-84A9-782A2AB68F4B}" destId="{7178253C-24D4-4B0B-BB5B-9221D6D0FCFD}" srcOrd="0" destOrd="0" presId="urn:microsoft.com/office/officeart/2005/8/layout/chevron2"/>
    <dgm:cxn modelId="{B05677B8-99C5-4B8B-A8DA-33FE51D711AC}" type="presOf" srcId="{23A2492C-24A2-401C-85BC-325E1BEAF7D7}" destId="{B1A3A95A-DCCD-4B70-B055-23BFFE74EC98}" srcOrd="0" destOrd="0" presId="urn:microsoft.com/office/officeart/2005/8/layout/chevron2"/>
    <dgm:cxn modelId="{14877DC0-5C14-4B4C-A0A1-8BA66D58B2E8}" srcId="{A80A2A39-9F7C-491B-A5A1-D3E47EA525E7}" destId="{FC0764B2-9D51-4727-91E6-02E6E2DE81BF}" srcOrd="0" destOrd="0" parTransId="{79BEA4CA-7F14-4B9C-8AF8-F9215AB3807F}" sibTransId="{0617B856-B49A-465E-9953-395F34B43574}"/>
    <dgm:cxn modelId="{1131DED5-A194-40F2-B5A9-BA15ED7F3ACC}" type="presOf" srcId="{AACC7E7D-BD9F-4B92-A9F6-BB1DE1709755}" destId="{7787E915-7750-4D69-AD07-3CB0494B6800}" srcOrd="0" destOrd="2" presId="urn:microsoft.com/office/officeart/2005/8/layout/chevron2"/>
    <dgm:cxn modelId="{845181EB-4EC2-4EB1-842D-5D977E1CB74D}" srcId="{CA593B05-D661-4C03-9367-5F8A9A198C01}" destId="{38C50446-A9E2-4449-8C7E-9E4BA282E0FB}" srcOrd="2" destOrd="0" parTransId="{0208887A-A3F0-4DC6-86E9-AE9B29CD0632}" sibTransId="{B04C8D22-5C0D-41AF-8E61-7F108B2A2237}"/>
    <dgm:cxn modelId="{8A61EFF6-D1B8-432D-A726-033972E42110}" type="presOf" srcId="{D920E0AE-A170-453B-9D4A-2911A9B0D074}" destId="{7178253C-24D4-4B0B-BB5B-9221D6D0FCFD}" srcOrd="0" destOrd="1" presId="urn:microsoft.com/office/officeart/2005/8/layout/chevron2"/>
    <dgm:cxn modelId="{07BF361E-9765-4CAD-90BE-25B606BE9B48}" type="presParOf" srcId="{45500994-45DF-4FEB-88DA-300CBAF07B9D}" destId="{8E689658-FF98-43D7-AEF9-0320BA8E7FD2}" srcOrd="0" destOrd="0" presId="urn:microsoft.com/office/officeart/2005/8/layout/chevron2"/>
    <dgm:cxn modelId="{58F81CD6-216A-424D-9053-2D3DADAAEFC4}" type="presParOf" srcId="{8E689658-FF98-43D7-AEF9-0320BA8E7FD2}" destId="{221EBB92-295B-4F0F-8444-2B890CECF31A}" srcOrd="0" destOrd="0" presId="urn:microsoft.com/office/officeart/2005/8/layout/chevron2"/>
    <dgm:cxn modelId="{AEEF2575-34B1-4308-ACBE-4A59D3310A1D}" type="presParOf" srcId="{8E689658-FF98-43D7-AEF9-0320BA8E7FD2}" destId="{7787E915-7750-4D69-AD07-3CB0494B6800}" srcOrd="1" destOrd="0" presId="urn:microsoft.com/office/officeart/2005/8/layout/chevron2"/>
    <dgm:cxn modelId="{EB7652C8-82D4-427C-98A9-546C65087124}" type="presParOf" srcId="{45500994-45DF-4FEB-88DA-300CBAF07B9D}" destId="{F58C5E25-8D8C-4FB9-9EB5-4D244E42C7A2}" srcOrd="1" destOrd="0" presId="urn:microsoft.com/office/officeart/2005/8/layout/chevron2"/>
    <dgm:cxn modelId="{83D1297C-8A48-4189-9BAC-ED3D1C795E6B}" type="presParOf" srcId="{45500994-45DF-4FEB-88DA-300CBAF07B9D}" destId="{CA9ECD60-975A-455F-B0E4-4A91C925D132}" srcOrd="2" destOrd="0" presId="urn:microsoft.com/office/officeart/2005/8/layout/chevron2"/>
    <dgm:cxn modelId="{2C2A59CE-AE1E-431C-BC58-04A94E156459}" type="presParOf" srcId="{CA9ECD60-975A-455F-B0E4-4A91C925D132}" destId="{B1A3A95A-DCCD-4B70-B055-23BFFE74EC98}" srcOrd="0" destOrd="0" presId="urn:microsoft.com/office/officeart/2005/8/layout/chevron2"/>
    <dgm:cxn modelId="{03C0A4A2-4C09-49C5-B931-DD6FBBE3C0FF}" type="presParOf" srcId="{CA9ECD60-975A-455F-B0E4-4A91C925D132}" destId="{7178253C-24D4-4B0B-BB5B-9221D6D0FCFD}" srcOrd="1" destOrd="0" presId="urn:microsoft.com/office/officeart/2005/8/layout/chevron2"/>
    <dgm:cxn modelId="{A8E416A8-9963-437F-ABE2-E49C04A21019}" type="presParOf" srcId="{45500994-45DF-4FEB-88DA-300CBAF07B9D}" destId="{98B4054C-ED0A-4854-B4F4-BC777E395013}" srcOrd="3" destOrd="0" presId="urn:microsoft.com/office/officeart/2005/8/layout/chevron2"/>
    <dgm:cxn modelId="{49CD7468-17B5-4FA3-B6E9-7192FCCDF60A}" type="presParOf" srcId="{45500994-45DF-4FEB-88DA-300CBAF07B9D}" destId="{1F995FA9-758F-434E-9E2F-D3CE38D87E8C}" srcOrd="4" destOrd="0" presId="urn:microsoft.com/office/officeart/2005/8/layout/chevron2"/>
    <dgm:cxn modelId="{C07D6C6D-F437-4346-8A5D-C4817B0A8602}" type="presParOf" srcId="{1F995FA9-758F-434E-9E2F-D3CE38D87E8C}" destId="{525AC990-61C0-492C-BBB7-866EEF01B750}" srcOrd="0" destOrd="0" presId="urn:microsoft.com/office/officeart/2005/8/layout/chevron2"/>
    <dgm:cxn modelId="{423684E2-4AAB-4BAB-AF7B-00A1F35BE68E}" type="presParOf" srcId="{1F995FA9-758F-434E-9E2F-D3CE38D87E8C}" destId="{138C70EA-BB8D-4637-B64A-847C784E3BE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B6122-BFBE-44DA-A831-087CB58C7802}"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8517E790-F2AA-43A4-B234-A56298B2C316}">
      <dgm:prSet phldr="0" custT="1"/>
      <dgm:spPr>
        <a:solidFill>
          <a:srgbClr val="415364"/>
        </a:solidFill>
        <a:ln>
          <a:solidFill>
            <a:srgbClr val="415364"/>
          </a:solidFill>
        </a:ln>
        <a:effectLst>
          <a:outerShdw blurRad="50800" dist="38100" dir="2700000" algn="tl" rotWithShape="0">
            <a:prstClr val="black">
              <a:alpha val="40000"/>
            </a:prstClr>
          </a:outerShdw>
        </a:effectLst>
      </dgm:spPr>
      <dgm:t>
        <a:bodyPr/>
        <a:lstStyle/>
        <a:p>
          <a:pPr rtl="0"/>
          <a:r>
            <a:rPr lang="es-ES" sz="3200" dirty="0">
              <a:latin typeface="Calibri"/>
              <a:cs typeface="Calibri"/>
            </a:rPr>
            <a:t>Las entidades intermediarias deben evaluar el riesgo de cada sub-beneficiario para determinar el control apropiado. </a:t>
          </a:r>
        </a:p>
        <a:p>
          <a:pPr rtl="0"/>
          <a:r>
            <a:rPr lang="es-ES" sz="1800" noProof="0" dirty="0">
              <a:latin typeface="Calibri"/>
              <a:cs typeface="Calibri"/>
            </a:rPr>
            <a:t>Sección</a:t>
          </a:r>
          <a:r>
            <a:rPr lang="en-US" sz="1800" dirty="0">
              <a:latin typeface="Calibri"/>
              <a:cs typeface="Calibri"/>
            </a:rPr>
            <a:t> 200.332(b)</a:t>
          </a:r>
        </a:p>
      </dgm:t>
    </dgm:pt>
    <dgm:pt modelId="{78453D9B-A47A-4037-AEDF-E70E83361CC2}" type="parTrans" cxnId="{3F0C5F6E-9A97-4512-A01F-67D62FA37C3E}">
      <dgm:prSet/>
      <dgm:spPr/>
      <dgm:t>
        <a:bodyPr/>
        <a:lstStyle/>
        <a:p>
          <a:endParaRPr lang="en-US"/>
        </a:p>
      </dgm:t>
    </dgm:pt>
    <dgm:pt modelId="{08E6CA69-A629-4F44-A558-508474C2690E}" type="sibTrans" cxnId="{3F0C5F6E-9A97-4512-A01F-67D62FA37C3E}">
      <dgm:prSet/>
      <dgm:spPr/>
      <dgm:t>
        <a:bodyPr/>
        <a:lstStyle/>
        <a:p>
          <a:endParaRPr lang="en-US"/>
        </a:p>
      </dgm:t>
    </dgm:pt>
    <dgm:pt modelId="{C238EAC1-CD0F-4438-A926-F7F875945D48}">
      <dgm:prSet phldr="0" custT="1"/>
      <dgm:spPr>
        <a:solidFill>
          <a:srgbClr val="415364"/>
        </a:solidFill>
        <a:ln>
          <a:solidFill>
            <a:srgbClr val="415364"/>
          </a:solidFill>
        </a:ln>
        <a:effectLst>
          <a:outerShdw blurRad="50800" dist="38100" dir="2700000" algn="tl" rotWithShape="0">
            <a:prstClr val="black">
              <a:alpha val="40000"/>
            </a:prstClr>
          </a:outerShdw>
        </a:effectLst>
      </dgm:spPr>
      <dgm:t>
        <a:bodyPr/>
        <a:lstStyle/>
        <a:p>
          <a:pPr algn="ctr"/>
          <a:r>
            <a:rPr lang="es-ES" sz="2500" dirty="0">
              <a:solidFill>
                <a:schemeClr val="bg1"/>
              </a:solidFill>
              <a:latin typeface="Calibri"/>
              <a:cs typeface="Calibri"/>
            </a:rPr>
            <a:t>Las entidades intermediarias deben supervisar las actividades del sub-beneficiario para garantizar el cumplimiento de los estatutos y reglamentos federales, los términos y condiciones de la subvención, y que se logren los objetivos.</a:t>
          </a:r>
          <a:endParaRPr lang="en-US" sz="2500" dirty="0">
            <a:solidFill>
              <a:schemeClr val="bg1"/>
            </a:solidFill>
            <a:latin typeface="Calibri"/>
            <a:cs typeface="Calibri"/>
          </a:endParaRPr>
        </a:p>
        <a:p>
          <a:pPr algn="ctr"/>
          <a:r>
            <a:rPr lang="es-ES" sz="1800" noProof="0" dirty="0">
              <a:solidFill>
                <a:schemeClr val="bg1"/>
              </a:solidFill>
              <a:latin typeface="Calibri"/>
              <a:cs typeface="Calibri"/>
            </a:rPr>
            <a:t>Sección</a:t>
          </a:r>
          <a:r>
            <a:rPr lang="en-US" sz="1800" dirty="0">
              <a:solidFill>
                <a:schemeClr val="bg1"/>
              </a:solidFill>
              <a:latin typeface="Calibri"/>
              <a:cs typeface="Calibri"/>
            </a:rPr>
            <a:t> 200.332(d)</a:t>
          </a:r>
        </a:p>
      </dgm:t>
    </dgm:pt>
    <dgm:pt modelId="{DE36C9B0-7EAB-4BF6-A91B-191306579FFE}" type="parTrans" cxnId="{DB56BC71-297F-4900-BB4B-51E7592C2598}">
      <dgm:prSet/>
      <dgm:spPr/>
      <dgm:t>
        <a:bodyPr/>
        <a:lstStyle/>
        <a:p>
          <a:endParaRPr lang="en-US"/>
        </a:p>
      </dgm:t>
    </dgm:pt>
    <dgm:pt modelId="{FC71E5B0-B83B-4020-9449-0CC75571E3F0}" type="sibTrans" cxnId="{DB56BC71-297F-4900-BB4B-51E7592C2598}">
      <dgm:prSet/>
      <dgm:spPr/>
      <dgm:t>
        <a:bodyPr/>
        <a:lstStyle/>
        <a:p>
          <a:endParaRPr lang="en-US"/>
        </a:p>
      </dgm:t>
    </dgm:pt>
    <dgm:pt modelId="{EFEAC8CD-37B7-4AE9-8F75-C0D9478135D4}" type="pres">
      <dgm:prSet presAssocID="{E36B6122-BFBE-44DA-A831-087CB58C7802}" presName="diagram" presStyleCnt="0">
        <dgm:presLayoutVars>
          <dgm:dir/>
          <dgm:resizeHandles val="exact"/>
        </dgm:presLayoutVars>
      </dgm:prSet>
      <dgm:spPr/>
    </dgm:pt>
    <dgm:pt modelId="{2D53DDE7-AABF-4520-9C4A-CF284CD8D2E8}" type="pres">
      <dgm:prSet presAssocID="{8517E790-F2AA-43A4-B234-A56298B2C316}" presName="node" presStyleLbl="node1" presStyleIdx="0" presStyleCnt="2" custScaleY="112796">
        <dgm:presLayoutVars>
          <dgm:bulletEnabled val="1"/>
        </dgm:presLayoutVars>
      </dgm:prSet>
      <dgm:spPr/>
    </dgm:pt>
    <dgm:pt modelId="{A856D483-D1D3-43F4-988C-2159EB322EFE}" type="pres">
      <dgm:prSet presAssocID="{08E6CA69-A629-4F44-A558-508474C2690E}" presName="sibTrans" presStyleCnt="0"/>
      <dgm:spPr/>
    </dgm:pt>
    <dgm:pt modelId="{6EC18C6C-B05D-43E6-8D25-18FCC9CD98B0}" type="pres">
      <dgm:prSet presAssocID="{C238EAC1-CD0F-4438-A926-F7F875945D48}" presName="node" presStyleLbl="node1" presStyleIdx="1" presStyleCnt="2" custScaleY="114313">
        <dgm:presLayoutVars>
          <dgm:bulletEnabled val="1"/>
        </dgm:presLayoutVars>
      </dgm:prSet>
      <dgm:spPr/>
    </dgm:pt>
  </dgm:ptLst>
  <dgm:cxnLst>
    <dgm:cxn modelId="{4A985666-FAA9-4948-A052-621955BE475D}" type="presOf" srcId="{8517E790-F2AA-43A4-B234-A56298B2C316}" destId="{2D53DDE7-AABF-4520-9C4A-CF284CD8D2E8}" srcOrd="0" destOrd="0" presId="urn:microsoft.com/office/officeart/2005/8/layout/default"/>
    <dgm:cxn modelId="{3F0C5F6E-9A97-4512-A01F-67D62FA37C3E}" srcId="{E36B6122-BFBE-44DA-A831-087CB58C7802}" destId="{8517E790-F2AA-43A4-B234-A56298B2C316}" srcOrd="0" destOrd="0" parTransId="{78453D9B-A47A-4037-AEDF-E70E83361CC2}" sibTransId="{08E6CA69-A629-4F44-A558-508474C2690E}"/>
    <dgm:cxn modelId="{560F3C4F-1D02-4A65-8F92-D07019D5C5C7}" type="presOf" srcId="{E36B6122-BFBE-44DA-A831-087CB58C7802}" destId="{EFEAC8CD-37B7-4AE9-8F75-C0D9478135D4}" srcOrd="0" destOrd="0" presId="urn:microsoft.com/office/officeart/2005/8/layout/default"/>
    <dgm:cxn modelId="{DB56BC71-297F-4900-BB4B-51E7592C2598}" srcId="{E36B6122-BFBE-44DA-A831-087CB58C7802}" destId="{C238EAC1-CD0F-4438-A926-F7F875945D48}" srcOrd="1" destOrd="0" parTransId="{DE36C9B0-7EAB-4BF6-A91B-191306579FFE}" sibTransId="{FC71E5B0-B83B-4020-9449-0CC75571E3F0}"/>
    <dgm:cxn modelId="{569A4B8C-8DEE-49AF-AD36-4FE4F386B5C0}" type="presOf" srcId="{C238EAC1-CD0F-4438-A926-F7F875945D48}" destId="{6EC18C6C-B05D-43E6-8D25-18FCC9CD98B0}" srcOrd="0" destOrd="0" presId="urn:microsoft.com/office/officeart/2005/8/layout/default"/>
    <dgm:cxn modelId="{E771CE91-71B1-4A8C-83C2-B0C6A17C59C2}" type="presParOf" srcId="{EFEAC8CD-37B7-4AE9-8F75-C0D9478135D4}" destId="{2D53DDE7-AABF-4520-9C4A-CF284CD8D2E8}" srcOrd="0" destOrd="0" presId="urn:microsoft.com/office/officeart/2005/8/layout/default"/>
    <dgm:cxn modelId="{62170DC2-F654-4091-9286-D6B615DD62DB}" type="presParOf" srcId="{EFEAC8CD-37B7-4AE9-8F75-C0D9478135D4}" destId="{A856D483-D1D3-43F4-988C-2159EB322EFE}" srcOrd="1" destOrd="0" presId="urn:microsoft.com/office/officeart/2005/8/layout/default"/>
    <dgm:cxn modelId="{80096E1B-9935-4E4A-8AE4-B5482D1DE92E}" type="presParOf" srcId="{EFEAC8CD-37B7-4AE9-8F75-C0D9478135D4}" destId="{6EC18C6C-B05D-43E6-8D25-18FCC9CD98B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43859-4EBE-49EE-9B89-7DC15562D4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DA99C18-944A-42C7-864D-B2DD837D0FD5}">
      <dgm:prSet custT="1"/>
      <dgm:spPr>
        <a:solidFill>
          <a:srgbClr val="5F99AF"/>
        </a:solidFill>
      </dgm:spPr>
      <dgm:t>
        <a:bodyPr/>
        <a:lstStyle/>
        <a:p>
          <a:r>
            <a:rPr lang="es-ES" sz="3200" b="1" noProof="0" dirty="0">
              <a:latin typeface="Calibri"/>
              <a:cs typeface="Calibri"/>
            </a:rPr>
            <a:t>Evaluación de riesgos</a:t>
          </a:r>
        </a:p>
      </dgm:t>
    </dgm:pt>
    <dgm:pt modelId="{696B569D-D00B-42AD-9215-CD606E84CA84}" type="parTrans" cxnId="{759EEC95-BBED-4431-A29D-F3503D2C8501}">
      <dgm:prSet/>
      <dgm:spPr/>
      <dgm:t>
        <a:bodyPr/>
        <a:lstStyle/>
        <a:p>
          <a:endParaRPr lang="en-US"/>
        </a:p>
      </dgm:t>
    </dgm:pt>
    <dgm:pt modelId="{5A12A1B5-7AFF-424E-A7C0-3FEBF6520E14}" type="sibTrans" cxnId="{759EEC95-BBED-4431-A29D-F3503D2C8501}">
      <dgm:prSet/>
      <dgm:spPr/>
      <dgm:t>
        <a:bodyPr/>
        <a:lstStyle/>
        <a:p>
          <a:endParaRPr lang="en-US"/>
        </a:p>
      </dgm:t>
    </dgm:pt>
    <dgm:pt modelId="{4EA0B2D2-599B-4C75-82EE-76422CE864F6}">
      <dgm:prSet custT="1"/>
      <dgm:spPr/>
      <dgm:t>
        <a:bodyPr/>
        <a:lstStyle/>
        <a:p>
          <a:pPr marL="347472" indent="-347472">
            <a:lnSpc>
              <a:spcPct val="100000"/>
            </a:lnSpc>
            <a:spcBef>
              <a:spcPts val="1440"/>
            </a:spcBef>
            <a:spcAft>
              <a:spcPts val="0"/>
            </a:spcAft>
          </a:pPr>
          <a:r>
            <a:rPr lang="es-ES" sz="2700" dirty="0">
              <a:latin typeface="Calibri"/>
              <a:cs typeface="Calibri"/>
            </a:rPr>
            <a:t>La Guía Uniforme requiere que la entidad no federal evalúe el riesgo de incumplimiento con el fin de determinar quién será sujeto a control y cómo (a distancia, presencial, etc.)</a:t>
          </a:r>
          <a:r>
            <a:rPr lang="en-US" sz="2700" dirty="0">
              <a:latin typeface="Calibri"/>
              <a:cs typeface="Calibri"/>
            </a:rPr>
            <a:t>.</a:t>
          </a:r>
        </a:p>
      </dgm:t>
    </dgm:pt>
    <dgm:pt modelId="{F1653770-0363-4125-9774-670CEDB5B68C}" type="parTrans" cxnId="{B6DFDED3-533A-4B41-BBEC-085FC5C59F59}">
      <dgm:prSet/>
      <dgm:spPr/>
      <dgm:t>
        <a:bodyPr/>
        <a:lstStyle/>
        <a:p>
          <a:endParaRPr lang="en-US"/>
        </a:p>
      </dgm:t>
    </dgm:pt>
    <dgm:pt modelId="{B5CCAA2E-24B9-4FE0-842A-FCDE5CEB6898}" type="sibTrans" cxnId="{B6DFDED3-533A-4B41-BBEC-085FC5C59F59}">
      <dgm:prSet/>
      <dgm:spPr/>
      <dgm:t>
        <a:bodyPr/>
        <a:lstStyle/>
        <a:p>
          <a:endParaRPr lang="en-US"/>
        </a:p>
      </dgm:t>
    </dgm:pt>
    <dgm:pt modelId="{BE0431F9-002E-49C8-B21B-6BBF287BC00A}">
      <dgm:prSet custT="1"/>
      <dgm:spPr/>
      <dgm:t>
        <a:bodyPr/>
        <a:lstStyle/>
        <a:p>
          <a:pPr marL="347472" indent="-347472">
            <a:lnSpc>
              <a:spcPct val="100000"/>
            </a:lnSpc>
            <a:spcBef>
              <a:spcPts val="1440"/>
            </a:spcBef>
            <a:spcAft>
              <a:spcPts val="0"/>
            </a:spcAft>
          </a:pPr>
          <a:r>
            <a:rPr lang="es-ES" sz="2700" dirty="0">
              <a:latin typeface="Calibri"/>
              <a:cs typeface="Calibri"/>
            </a:rPr>
            <a:t>Corresponde a la entidad no federal determinar cuáles factores de riesgo se utilizarán en la evaluación.</a:t>
          </a:r>
          <a:endParaRPr lang="en-US" sz="2700" dirty="0">
            <a:latin typeface="Calibri"/>
            <a:cs typeface="Calibri"/>
          </a:endParaRPr>
        </a:p>
      </dgm:t>
    </dgm:pt>
    <dgm:pt modelId="{558AB254-CDD2-43F2-84B8-F3401BBE5909}" type="parTrans" cxnId="{1D04BB42-6A39-49D1-8F24-1534F3167904}">
      <dgm:prSet/>
      <dgm:spPr/>
      <dgm:t>
        <a:bodyPr/>
        <a:lstStyle/>
        <a:p>
          <a:endParaRPr lang="en-US"/>
        </a:p>
      </dgm:t>
    </dgm:pt>
    <dgm:pt modelId="{F1386826-0C09-4B95-9F56-3EFD94CA9D84}" type="sibTrans" cxnId="{1D04BB42-6A39-49D1-8F24-1534F3167904}">
      <dgm:prSet/>
      <dgm:spPr/>
      <dgm:t>
        <a:bodyPr/>
        <a:lstStyle/>
        <a:p>
          <a:endParaRPr lang="en-US"/>
        </a:p>
      </dgm:t>
    </dgm:pt>
    <dgm:pt modelId="{3B3A69E4-C54C-4D07-8595-C7BAE2FA6A63}" type="pres">
      <dgm:prSet presAssocID="{0C243859-4EBE-49EE-9B89-7DC15562D42A}" presName="linear" presStyleCnt="0">
        <dgm:presLayoutVars>
          <dgm:animLvl val="lvl"/>
          <dgm:resizeHandles val="exact"/>
        </dgm:presLayoutVars>
      </dgm:prSet>
      <dgm:spPr/>
    </dgm:pt>
    <dgm:pt modelId="{DD80232C-D898-468F-B6CE-4C310E9DA02E}" type="pres">
      <dgm:prSet presAssocID="{8DA99C18-944A-42C7-864D-B2DD837D0FD5}" presName="parentText" presStyleLbl="node1" presStyleIdx="0" presStyleCnt="1" custScaleY="70177" custLinFactNeighborX="-5144" custLinFactNeighborY="-394">
        <dgm:presLayoutVars>
          <dgm:chMax val="0"/>
          <dgm:bulletEnabled val="1"/>
        </dgm:presLayoutVars>
      </dgm:prSet>
      <dgm:spPr/>
    </dgm:pt>
    <dgm:pt modelId="{1287C52E-69DB-4392-B45D-313FB643B74C}" type="pres">
      <dgm:prSet presAssocID="{8DA99C18-944A-42C7-864D-B2DD837D0FD5}" presName="childText" presStyleLbl="revTx" presStyleIdx="0" presStyleCnt="1">
        <dgm:presLayoutVars>
          <dgm:bulletEnabled val="1"/>
        </dgm:presLayoutVars>
      </dgm:prSet>
      <dgm:spPr/>
    </dgm:pt>
  </dgm:ptLst>
  <dgm:cxnLst>
    <dgm:cxn modelId="{1D04BB42-6A39-49D1-8F24-1534F3167904}" srcId="{8DA99C18-944A-42C7-864D-B2DD837D0FD5}" destId="{BE0431F9-002E-49C8-B21B-6BBF287BC00A}" srcOrd="1" destOrd="0" parTransId="{558AB254-CDD2-43F2-84B8-F3401BBE5909}" sibTransId="{F1386826-0C09-4B95-9F56-3EFD94CA9D84}"/>
    <dgm:cxn modelId="{759EEC95-BBED-4431-A29D-F3503D2C8501}" srcId="{0C243859-4EBE-49EE-9B89-7DC15562D42A}" destId="{8DA99C18-944A-42C7-864D-B2DD837D0FD5}" srcOrd="0" destOrd="0" parTransId="{696B569D-D00B-42AD-9215-CD606E84CA84}" sibTransId="{5A12A1B5-7AFF-424E-A7C0-3FEBF6520E14}"/>
    <dgm:cxn modelId="{00B6C2BD-9ABF-49C5-83B6-2159F7E4C63F}" type="presOf" srcId="{BE0431F9-002E-49C8-B21B-6BBF287BC00A}" destId="{1287C52E-69DB-4392-B45D-313FB643B74C}" srcOrd="0" destOrd="1" presId="urn:microsoft.com/office/officeart/2005/8/layout/vList2"/>
    <dgm:cxn modelId="{B6DFDED3-533A-4B41-BBEC-085FC5C59F59}" srcId="{8DA99C18-944A-42C7-864D-B2DD837D0FD5}" destId="{4EA0B2D2-599B-4C75-82EE-76422CE864F6}" srcOrd="0" destOrd="0" parTransId="{F1653770-0363-4125-9774-670CEDB5B68C}" sibTransId="{B5CCAA2E-24B9-4FE0-842A-FCDE5CEB6898}"/>
    <dgm:cxn modelId="{B1D40FD9-5FCE-47B1-952A-A80C2EF8C2C9}" type="presOf" srcId="{4EA0B2D2-599B-4C75-82EE-76422CE864F6}" destId="{1287C52E-69DB-4392-B45D-313FB643B74C}" srcOrd="0" destOrd="0" presId="urn:microsoft.com/office/officeart/2005/8/layout/vList2"/>
    <dgm:cxn modelId="{BA7412F4-007B-4926-9D16-093D47CB7FCC}" type="presOf" srcId="{8DA99C18-944A-42C7-864D-B2DD837D0FD5}" destId="{DD80232C-D898-468F-B6CE-4C310E9DA02E}" srcOrd="0" destOrd="0" presId="urn:microsoft.com/office/officeart/2005/8/layout/vList2"/>
    <dgm:cxn modelId="{8C55C4FC-E2B4-4ED7-A0D8-C74EEF0AAA2B}" type="presOf" srcId="{0C243859-4EBE-49EE-9B89-7DC15562D42A}" destId="{3B3A69E4-C54C-4D07-8595-C7BAE2FA6A63}" srcOrd="0" destOrd="0" presId="urn:microsoft.com/office/officeart/2005/8/layout/vList2"/>
    <dgm:cxn modelId="{88D19808-F7A3-45F9-89AE-42560240817B}" type="presParOf" srcId="{3B3A69E4-C54C-4D07-8595-C7BAE2FA6A63}" destId="{DD80232C-D898-468F-B6CE-4C310E9DA02E}" srcOrd="0" destOrd="0" presId="urn:microsoft.com/office/officeart/2005/8/layout/vList2"/>
    <dgm:cxn modelId="{3ADE0D13-9729-4772-B75D-FC76F29BAB10}" type="presParOf" srcId="{3B3A69E4-C54C-4D07-8595-C7BAE2FA6A63}" destId="{1287C52E-69DB-4392-B45D-313FB643B74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43859-4EBE-49EE-9B89-7DC15562D4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DA99C18-944A-42C7-864D-B2DD837D0FD5}">
      <dgm:prSet custT="1"/>
      <dgm:spPr>
        <a:solidFill>
          <a:srgbClr val="5F99AF"/>
        </a:solidFill>
      </dgm:spPr>
      <dgm:t>
        <a:bodyPr/>
        <a:lstStyle/>
        <a:p>
          <a:pPr rtl="0"/>
          <a:r>
            <a:rPr lang="es-ES" sz="3200" b="1" noProof="0" dirty="0">
              <a:latin typeface="Calibri"/>
              <a:cs typeface="Calibri"/>
            </a:rPr>
            <a:t>Evento de control</a:t>
          </a:r>
          <a:endParaRPr lang="es-ES" sz="3200" b="1" noProof="0" dirty="0">
            <a:latin typeface="Calibri"/>
            <a:cs typeface="Arial"/>
          </a:endParaRPr>
        </a:p>
      </dgm:t>
    </dgm:pt>
    <dgm:pt modelId="{696B569D-D00B-42AD-9215-CD606E84CA84}" type="parTrans" cxnId="{759EEC95-BBED-4431-A29D-F3503D2C8501}">
      <dgm:prSet/>
      <dgm:spPr/>
      <dgm:t>
        <a:bodyPr/>
        <a:lstStyle/>
        <a:p>
          <a:endParaRPr lang="en-US"/>
        </a:p>
      </dgm:t>
    </dgm:pt>
    <dgm:pt modelId="{5A12A1B5-7AFF-424E-A7C0-3FEBF6520E14}" type="sibTrans" cxnId="{759EEC95-BBED-4431-A29D-F3503D2C8501}">
      <dgm:prSet/>
      <dgm:spPr/>
      <dgm:t>
        <a:bodyPr/>
        <a:lstStyle/>
        <a:p>
          <a:endParaRPr lang="en-US"/>
        </a:p>
      </dgm:t>
    </dgm:pt>
    <dgm:pt modelId="{517732D9-AFB9-437A-9F87-5D54B2B3D49F}">
      <dgm:prSet phldr="0"/>
      <dgm:spPr/>
      <dgm:t>
        <a:bodyPr/>
        <a:lstStyle/>
        <a:p>
          <a:pPr marL="740664" indent="-283464" algn="l">
            <a:lnSpc>
              <a:spcPct val="100000"/>
            </a:lnSpc>
            <a:spcBef>
              <a:spcPts val="1440"/>
            </a:spcBef>
            <a:buFont typeface="Calibri" panose="020F0502020204030204" pitchFamily="34" charset="0"/>
            <a:buChar char="‒"/>
          </a:pPr>
          <a:r>
            <a:rPr lang="es-ES" dirty="0">
              <a:solidFill>
                <a:schemeClr val="tx1"/>
              </a:solidFill>
              <a:latin typeface="Calibri"/>
              <a:cs typeface="Calibri"/>
            </a:rPr>
            <a:t>Dar seguimiento para garantizar que se tomen medidas oportunas y apropiadas para abordar cualquier deficiencia identificada durante el control. </a:t>
          </a:r>
          <a:endParaRPr lang="en-US" dirty="0">
            <a:solidFill>
              <a:schemeClr val="tx1"/>
            </a:solidFill>
            <a:latin typeface="Calibri"/>
            <a:cs typeface="Calibri"/>
          </a:endParaRPr>
        </a:p>
      </dgm:t>
    </dgm:pt>
    <dgm:pt modelId="{29654C69-B1B3-47E1-9D80-29CF1487751D}" type="parTrans" cxnId="{DE20E244-40A3-4B33-86D4-740F99FC1F37}">
      <dgm:prSet/>
      <dgm:spPr/>
      <dgm:t>
        <a:bodyPr/>
        <a:lstStyle/>
        <a:p>
          <a:endParaRPr lang="en-US"/>
        </a:p>
      </dgm:t>
    </dgm:pt>
    <dgm:pt modelId="{031F85CB-9E37-4D85-BD52-A4EE6F687D79}" type="sibTrans" cxnId="{DE20E244-40A3-4B33-86D4-740F99FC1F37}">
      <dgm:prSet/>
      <dgm:spPr/>
      <dgm:t>
        <a:bodyPr/>
        <a:lstStyle/>
        <a:p>
          <a:endParaRPr lang="en-US"/>
        </a:p>
      </dgm:t>
    </dgm:pt>
    <dgm:pt modelId="{5DCA8CD3-A70C-4CBA-85F9-CBEDAB69D100}">
      <dgm:prSet phldr="0"/>
      <dgm:spPr/>
      <dgm:t>
        <a:bodyPr/>
        <a:lstStyle/>
        <a:p>
          <a:pPr marL="740664" indent="-283464" algn="l">
            <a:lnSpc>
              <a:spcPct val="100000"/>
            </a:lnSpc>
            <a:spcBef>
              <a:spcPts val="1440"/>
            </a:spcBef>
            <a:buFont typeface="Calibri" panose="020F0502020204030204" pitchFamily="34" charset="0"/>
            <a:buChar char="‒"/>
          </a:pPr>
          <a:r>
            <a:rPr lang="es-ES" dirty="0">
              <a:solidFill>
                <a:schemeClr val="tx1"/>
              </a:solidFill>
              <a:latin typeface="Calibri"/>
              <a:cs typeface="Calibri"/>
            </a:rPr>
            <a:t>El lenguaje estatutario, la sección de la ESEA que autoriza un programa, afecta el contenido del evento de control.</a:t>
          </a:r>
          <a:endParaRPr lang="en-US" dirty="0">
            <a:solidFill>
              <a:schemeClr val="tx1"/>
            </a:solidFill>
            <a:latin typeface="Calibri"/>
            <a:cs typeface="Calibri"/>
          </a:endParaRPr>
        </a:p>
      </dgm:t>
    </dgm:pt>
    <dgm:pt modelId="{A3151645-2CF1-48DF-B55E-DAED5EA12FF0}" type="parTrans" cxnId="{FA3764D0-C2E5-49A5-89C7-0F7836ABA9D8}">
      <dgm:prSet/>
      <dgm:spPr/>
      <dgm:t>
        <a:bodyPr/>
        <a:lstStyle/>
        <a:p>
          <a:endParaRPr lang="en-US"/>
        </a:p>
      </dgm:t>
    </dgm:pt>
    <dgm:pt modelId="{E421599B-F013-42B4-A678-00DF287ABD1B}" type="sibTrans" cxnId="{FA3764D0-C2E5-49A5-89C7-0F7836ABA9D8}">
      <dgm:prSet/>
      <dgm:spPr/>
      <dgm:t>
        <a:bodyPr/>
        <a:lstStyle/>
        <a:p>
          <a:endParaRPr lang="en-US"/>
        </a:p>
      </dgm:t>
    </dgm:pt>
    <dgm:pt modelId="{C5C8A329-C83D-49CD-9AE0-CC430D80AA17}">
      <dgm:prSet phldr="0"/>
      <dgm:spPr/>
      <dgm:t>
        <a:bodyPr/>
        <a:lstStyle/>
        <a:p>
          <a:pPr marL="347472" indent="-347472" algn="l" rtl="0">
            <a:lnSpc>
              <a:spcPct val="100000"/>
            </a:lnSpc>
            <a:spcBef>
              <a:spcPts val="1440"/>
            </a:spcBef>
          </a:pPr>
          <a:r>
            <a:rPr lang="es-ES" b="1" dirty="0">
              <a:latin typeface="Calibri"/>
              <a:cs typeface="Calibri"/>
            </a:rPr>
            <a:t>Al realizar el control, la entidad no federal debe</a:t>
          </a:r>
          <a:r>
            <a:rPr lang="en-US" b="1" dirty="0">
              <a:latin typeface="Calibri"/>
              <a:cs typeface="Calibri"/>
            </a:rPr>
            <a:t>:</a:t>
          </a:r>
        </a:p>
      </dgm:t>
    </dgm:pt>
    <dgm:pt modelId="{D3FD6B4E-AE25-421A-8683-0DDAC07403AC}" type="parTrans" cxnId="{58B94296-1CEC-4B0F-89FB-71003B6D66C9}">
      <dgm:prSet/>
      <dgm:spPr/>
      <dgm:t>
        <a:bodyPr/>
        <a:lstStyle/>
        <a:p>
          <a:endParaRPr lang="en-US"/>
        </a:p>
      </dgm:t>
    </dgm:pt>
    <dgm:pt modelId="{E0B7C0DA-00F2-4AC9-AEEE-53BA20A9B411}" type="sibTrans" cxnId="{58B94296-1CEC-4B0F-89FB-71003B6D66C9}">
      <dgm:prSet/>
      <dgm:spPr/>
      <dgm:t>
        <a:bodyPr/>
        <a:lstStyle/>
        <a:p>
          <a:endParaRPr lang="en-US"/>
        </a:p>
      </dgm:t>
    </dgm:pt>
    <dgm:pt modelId="{53C15357-9E11-47CC-963B-F13D92C3E2AB}">
      <dgm:prSet phldr="0"/>
      <dgm:spPr/>
      <dgm:t>
        <a:bodyPr/>
        <a:lstStyle/>
        <a:p>
          <a:pPr marL="740664" indent="-283464" algn="l" rtl="0">
            <a:lnSpc>
              <a:spcPct val="100000"/>
            </a:lnSpc>
            <a:spcBef>
              <a:spcPts val="1440"/>
            </a:spcBef>
            <a:buFont typeface="Calibri" panose="020F0502020204030204" pitchFamily="34" charset="0"/>
            <a:buChar char="‒"/>
          </a:pPr>
          <a:r>
            <a:rPr lang="es-ES" dirty="0">
              <a:solidFill>
                <a:schemeClr val="tx1"/>
              </a:solidFill>
              <a:latin typeface="Calibri"/>
              <a:cs typeface="Calibri"/>
            </a:rPr>
            <a:t>Supervisar al beneficiario para asegurar que los fondos se están utilizando para fines autorizados, conforme a los estatutos federales, las regulaciones y los términos y condiciones de la subvención</a:t>
          </a:r>
          <a:r>
            <a:rPr lang="en-US" dirty="0">
              <a:solidFill>
                <a:schemeClr val="tx1"/>
              </a:solidFill>
              <a:latin typeface="Calibri"/>
              <a:cs typeface="Calibri"/>
            </a:rPr>
            <a:t>.</a:t>
          </a:r>
          <a:endParaRPr lang="en-US" dirty="0">
            <a:latin typeface="Calibri"/>
            <a:cs typeface="Calibri"/>
          </a:endParaRPr>
        </a:p>
      </dgm:t>
    </dgm:pt>
    <dgm:pt modelId="{D92C980B-96E6-492B-9791-2343807BDDBE}" type="parTrans" cxnId="{1CCDF2A7-811D-4791-8A38-1C7234761E53}">
      <dgm:prSet/>
      <dgm:spPr/>
      <dgm:t>
        <a:bodyPr/>
        <a:lstStyle/>
        <a:p>
          <a:endParaRPr lang="en-US"/>
        </a:p>
      </dgm:t>
    </dgm:pt>
    <dgm:pt modelId="{14456E0E-B0E2-424F-BC81-904D3321B81A}" type="sibTrans" cxnId="{1CCDF2A7-811D-4791-8A38-1C7234761E53}">
      <dgm:prSet/>
      <dgm:spPr/>
      <dgm:t>
        <a:bodyPr/>
        <a:lstStyle/>
        <a:p>
          <a:endParaRPr lang="en-US"/>
        </a:p>
      </dgm:t>
    </dgm:pt>
    <dgm:pt modelId="{DDF836DF-7E84-45B6-B44F-64781237DA65}">
      <dgm:prSet phldr="0"/>
      <dgm:spPr/>
      <dgm:t>
        <a:bodyPr/>
        <a:lstStyle/>
        <a:p>
          <a:pPr marL="347472" indent="-347472" algn="l" rtl="0">
            <a:lnSpc>
              <a:spcPct val="100000"/>
            </a:lnSpc>
            <a:spcBef>
              <a:spcPts val="1440"/>
            </a:spcBef>
          </a:pPr>
          <a:endParaRPr lang="en-US" b="1" dirty="0">
            <a:latin typeface="Calibri"/>
            <a:cs typeface="Calibri"/>
          </a:endParaRPr>
        </a:p>
      </dgm:t>
    </dgm:pt>
    <dgm:pt modelId="{2E001B3E-4991-422C-B40F-DC3DEE627364}" type="parTrans" cxnId="{BDB53D56-F449-41C1-AD28-F5A93A4E05D3}">
      <dgm:prSet/>
      <dgm:spPr/>
      <dgm:t>
        <a:bodyPr/>
        <a:lstStyle/>
        <a:p>
          <a:endParaRPr lang="en-US"/>
        </a:p>
      </dgm:t>
    </dgm:pt>
    <dgm:pt modelId="{F2219674-BDBC-4CDB-B81F-E683D2B24B1D}" type="sibTrans" cxnId="{BDB53D56-F449-41C1-AD28-F5A93A4E05D3}">
      <dgm:prSet/>
      <dgm:spPr/>
      <dgm:t>
        <a:bodyPr/>
        <a:lstStyle/>
        <a:p>
          <a:endParaRPr lang="en-US"/>
        </a:p>
      </dgm:t>
    </dgm:pt>
    <dgm:pt modelId="{3B3A69E4-C54C-4D07-8595-C7BAE2FA6A63}" type="pres">
      <dgm:prSet presAssocID="{0C243859-4EBE-49EE-9B89-7DC15562D42A}" presName="linear" presStyleCnt="0">
        <dgm:presLayoutVars>
          <dgm:animLvl val="lvl"/>
          <dgm:resizeHandles val="exact"/>
        </dgm:presLayoutVars>
      </dgm:prSet>
      <dgm:spPr/>
    </dgm:pt>
    <dgm:pt modelId="{DD80232C-D898-468F-B6CE-4C310E9DA02E}" type="pres">
      <dgm:prSet presAssocID="{8DA99C18-944A-42C7-864D-B2DD837D0FD5}" presName="parentText" presStyleLbl="node1" presStyleIdx="0" presStyleCnt="1" custScaleY="108251">
        <dgm:presLayoutVars>
          <dgm:chMax val="0"/>
          <dgm:bulletEnabled val="1"/>
        </dgm:presLayoutVars>
      </dgm:prSet>
      <dgm:spPr/>
    </dgm:pt>
    <dgm:pt modelId="{CB84B342-AD08-4740-92B3-AF4CAB21D8FF}" type="pres">
      <dgm:prSet presAssocID="{8DA99C18-944A-42C7-864D-B2DD837D0FD5}" presName="childText" presStyleLbl="revTx" presStyleIdx="0" presStyleCnt="1">
        <dgm:presLayoutVars>
          <dgm:bulletEnabled val="1"/>
        </dgm:presLayoutVars>
      </dgm:prSet>
      <dgm:spPr/>
    </dgm:pt>
  </dgm:ptLst>
  <dgm:cxnLst>
    <dgm:cxn modelId="{7E04CA0E-D480-45E0-B4B8-BF28297489BA}" type="presOf" srcId="{517732D9-AFB9-437A-9F87-5D54B2B3D49F}" destId="{CB84B342-AD08-4740-92B3-AF4CAB21D8FF}" srcOrd="0" destOrd="3" presId="urn:microsoft.com/office/officeart/2005/8/layout/vList2"/>
    <dgm:cxn modelId="{16A88027-2C64-48AB-B6E8-7A3029D13377}" type="presOf" srcId="{53C15357-9E11-47CC-963B-F13D92C3E2AB}" destId="{CB84B342-AD08-4740-92B3-AF4CAB21D8FF}" srcOrd="0" destOrd="2" presId="urn:microsoft.com/office/officeart/2005/8/layout/vList2"/>
    <dgm:cxn modelId="{DE20E244-40A3-4B33-86D4-740F99FC1F37}" srcId="{C5C8A329-C83D-49CD-9AE0-CC430D80AA17}" destId="{517732D9-AFB9-437A-9F87-5D54B2B3D49F}" srcOrd="1" destOrd="0" parTransId="{29654C69-B1B3-47E1-9D80-29CF1487751D}" sibTransId="{031F85CB-9E37-4D85-BD52-A4EE6F687D79}"/>
    <dgm:cxn modelId="{C5D71265-19BA-4235-A752-1AFB458B1E4E}" type="presOf" srcId="{C5C8A329-C83D-49CD-9AE0-CC430D80AA17}" destId="{CB84B342-AD08-4740-92B3-AF4CAB21D8FF}" srcOrd="0" destOrd="1" presId="urn:microsoft.com/office/officeart/2005/8/layout/vList2"/>
    <dgm:cxn modelId="{BDB53D56-F449-41C1-AD28-F5A93A4E05D3}" srcId="{8DA99C18-944A-42C7-864D-B2DD837D0FD5}" destId="{DDF836DF-7E84-45B6-B44F-64781237DA65}" srcOrd="0" destOrd="0" parTransId="{2E001B3E-4991-422C-B40F-DC3DEE627364}" sibTransId="{F2219674-BDBC-4CDB-B81F-E683D2B24B1D}"/>
    <dgm:cxn modelId="{5C1D0F5A-C1D3-4CC9-BA27-24E629CB5E25}" type="presOf" srcId="{5DCA8CD3-A70C-4CBA-85F9-CBEDAB69D100}" destId="{CB84B342-AD08-4740-92B3-AF4CAB21D8FF}" srcOrd="0" destOrd="4" presId="urn:microsoft.com/office/officeart/2005/8/layout/vList2"/>
    <dgm:cxn modelId="{759EEC95-BBED-4431-A29D-F3503D2C8501}" srcId="{0C243859-4EBE-49EE-9B89-7DC15562D42A}" destId="{8DA99C18-944A-42C7-864D-B2DD837D0FD5}" srcOrd="0" destOrd="0" parTransId="{696B569D-D00B-42AD-9215-CD606E84CA84}" sibTransId="{5A12A1B5-7AFF-424E-A7C0-3FEBF6520E14}"/>
    <dgm:cxn modelId="{58B94296-1CEC-4B0F-89FB-71003B6D66C9}" srcId="{8DA99C18-944A-42C7-864D-B2DD837D0FD5}" destId="{C5C8A329-C83D-49CD-9AE0-CC430D80AA17}" srcOrd="1" destOrd="0" parTransId="{D3FD6B4E-AE25-421A-8683-0DDAC07403AC}" sibTransId="{E0B7C0DA-00F2-4AC9-AEEE-53BA20A9B411}"/>
    <dgm:cxn modelId="{1CCDF2A7-811D-4791-8A38-1C7234761E53}" srcId="{C5C8A329-C83D-49CD-9AE0-CC430D80AA17}" destId="{53C15357-9E11-47CC-963B-F13D92C3E2AB}" srcOrd="0" destOrd="0" parTransId="{D92C980B-96E6-492B-9791-2343807BDDBE}" sibTransId="{14456E0E-B0E2-424F-BC81-904D3321B81A}"/>
    <dgm:cxn modelId="{FA3764D0-C2E5-49A5-89C7-0F7836ABA9D8}" srcId="{C5C8A329-C83D-49CD-9AE0-CC430D80AA17}" destId="{5DCA8CD3-A70C-4CBA-85F9-CBEDAB69D100}" srcOrd="2" destOrd="0" parTransId="{A3151645-2CF1-48DF-B55E-DAED5EA12FF0}" sibTransId="{E421599B-F013-42B4-A678-00DF287ABD1B}"/>
    <dgm:cxn modelId="{C83B63E5-1C2B-4EBB-8EA5-7C61A85E116A}" type="presOf" srcId="{8DA99C18-944A-42C7-864D-B2DD837D0FD5}" destId="{DD80232C-D898-468F-B6CE-4C310E9DA02E}" srcOrd="0" destOrd="0" presId="urn:microsoft.com/office/officeart/2005/8/layout/vList2"/>
    <dgm:cxn modelId="{F27CDDF2-54EB-4A48-B8DD-EF3C82800EEA}" type="presOf" srcId="{DDF836DF-7E84-45B6-B44F-64781237DA65}" destId="{CB84B342-AD08-4740-92B3-AF4CAB21D8FF}" srcOrd="0" destOrd="0" presId="urn:microsoft.com/office/officeart/2005/8/layout/vList2"/>
    <dgm:cxn modelId="{8C55C4FC-E2B4-4ED7-A0D8-C74EEF0AAA2B}" type="presOf" srcId="{0C243859-4EBE-49EE-9B89-7DC15562D42A}" destId="{3B3A69E4-C54C-4D07-8595-C7BAE2FA6A63}" srcOrd="0" destOrd="0" presId="urn:microsoft.com/office/officeart/2005/8/layout/vList2"/>
    <dgm:cxn modelId="{D2DCDC96-4462-4345-B65D-16F8DBA70527}" type="presParOf" srcId="{3B3A69E4-C54C-4D07-8595-C7BAE2FA6A63}" destId="{DD80232C-D898-468F-B6CE-4C310E9DA02E}" srcOrd="0" destOrd="0" presId="urn:microsoft.com/office/officeart/2005/8/layout/vList2"/>
    <dgm:cxn modelId="{EB02FB05-3693-43A4-A0D3-9F3C58D3D173}" type="presParOf" srcId="{3B3A69E4-C54C-4D07-8595-C7BAE2FA6A63}" destId="{CB84B342-AD08-4740-92B3-AF4CAB21D8F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DF54A-73F5-4507-AAD1-DC2DE6F3D90D}"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A489ACFC-23EA-44CD-AB27-4BE0B063C42E}">
      <dgm:prSet/>
      <dgm:spPr>
        <a:ln>
          <a:solidFill>
            <a:srgbClr val="5F99AF"/>
          </a:solidFill>
        </a:ln>
      </dgm:spPr>
      <dgm:t>
        <a:bodyPr/>
        <a:lstStyle/>
        <a:p>
          <a:r>
            <a:rPr lang="es-ES" b="1" dirty="0">
              <a:latin typeface="Calibri"/>
              <a:cs typeface="Calibri"/>
            </a:rPr>
            <a:t>Evaluación de riesgos: </a:t>
          </a:r>
          <a:r>
            <a:rPr lang="es-ES" b="0" i="0" baseline="0" dirty="0">
              <a:latin typeface="Calibri"/>
              <a:cs typeface="Calibri"/>
            </a:rPr>
            <a:t>Una evaluación del riesgo de los sub-beneficiarios con respecto a la aceptación de fondos federales.</a:t>
          </a:r>
          <a:endParaRPr lang="en-US" b="0" i="0" baseline="0" dirty="0">
            <a:latin typeface="Calibri"/>
            <a:cs typeface="Calibri"/>
          </a:endParaRPr>
        </a:p>
      </dgm:t>
    </dgm:pt>
    <dgm:pt modelId="{A87C1C56-95FD-4C07-B5B9-3CE29E3BD8D8}" type="parTrans" cxnId="{1545A11B-7A71-4999-BABA-B063CA565B6F}">
      <dgm:prSet/>
      <dgm:spPr/>
      <dgm:t>
        <a:bodyPr/>
        <a:lstStyle/>
        <a:p>
          <a:endParaRPr lang="en-US"/>
        </a:p>
      </dgm:t>
    </dgm:pt>
    <dgm:pt modelId="{1FF54E08-C456-42C2-9D32-998306EB8E8A}" type="sibTrans" cxnId="{1545A11B-7A71-4999-BABA-B063CA565B6F}">
      <dgm:prSet/>
      <dgm:spPr/>
      <dgm:t>
        <a:bodyPr/>
        <a:lstStyle/>
        <a:p>
          <a:endParaRPr lang="en-US"/>
        </a:p>
      </dgm:t>
    </dgm:pt>
    <dgm:pt modelId="{EABFFA31-DA74-40F4-9F62-4BAC6E8D15D6}">
      <dgm:prSet/>
      <dgm:spPr>
        <a:ln>
          <a:solidFill>
            <a:srgbClr val="A79F88"/>
          </a:solidFill>
        </a:ln>
      </dgm:spPr>
      <dgm:t>
        <a:bodyPr/>
        <a:lstStyle/>
        <a:p>
          <a:pPr rtl="0"/>
          <a:r>
            <a:rPr lang="en-US" b="1" dirty="0">
              <a:latin typeface="Calibri"/>
              <a:cs typeface="Calibri"/>
            </a:rPr>
            <a:t>Nota</a:t>
          </a:r>
          <a:r>
            <a:rPr lang="en-US" b="0" dirty="0">
              <a:latin typeface="Calibri"/>
              <a:cs typeface="Calibri"/>
            </a:rPr>
            <a:t>:</a:t>
          </a:r>
          <a:r>
            <a:rPr lang="en-US" b="1" dirty="0">
              <a:latin typeface="Calibri"/>
              <a:cs typeface="Calibri"/>
            </a:rPr>
            <a:t> </a:t>
          </a:r>
          <a:r>
            <a:rPr lang="es-ES" dirty="0">
              <a:latin typeface="Calibri"/>
              <a:cs typeface="Calibri"/>
            </a:rPr>
            <a:t>La evaluación de riesgos de cada Agencia Estatal de Educación (SEA) puede parecer diferente dependiendo de los indicadores que la SEA elija incluir como parte de la evaluación.</a:t>
          </a:r>
          <a:endParaRPr lang="en-US" dirty="0">
            <a:latin typeface="Calibri"/>
            <a:cs typeface="Calibri"/>
          </a:endParaRPr>
        </a:p>
      </dgm:t>
    </dgm:pt>
    <dgm:pt modelId="{E2976C05-69D8-47DF-A868-9B49D3CECB7F}" type="parTrans" cxnId="{09BE8833-2811-4060-975D-DA7FE7793054}">
      <dgm:prSet/>
      <dgm:spPr/>
      <dgm:t>
        <a:bodyPr/>
        <a:lstStyle/>
        <a:p>
          <a:endParaRPr lang="en-US"/>
        </a:p>
      </dgm:t>
    </dgm:pt>
    <dgm:pt modelId="{AF818C06-4E5F-4140-A79A-156BD00ED77C}" type="sibTrans" cxnId="{09BE8833-2811-4060-975D-DA7FE7793054}">
      <dgm:prSet/>
      <dgm:spPr/>
      <dgm:t>
        <a:bodyPr/>
        <a:lstStyle/>
        <a:p>
          <a:endParaRPr lang="en-US"/>
        </a:p>
      </dgm:t>
    </dgm:pt>
    <dgm:pt modelId="{6B266328-5ACD-4F6A-9DD4-1B16747DE6A9}" type="pres">
      <dgm:prSet presAssocID="{F2FDF54A-73F5-4507-AAD1-DC2DE6F3D90D}" presName="hierChild1" presStyleCnt="0">
        <dgm:presLayoutVars>
          <dgm:chPref val="1"/>
          <dgm:dir/>
          <dgm:animOne val="branch"/>
          <dgm:animLvl val="lvl"/>
          <dgm:resizeHandles/>
        </dgm:presLayoutVars>
      </dgm:prSet>
      <dgm:spPr/>
    </dgm:pt>
    <dgm:pt modelId="{14476A34-CB16-492B-A723-5E33D9D0C63E}" type="pres">
      <dgm:prSet presAssocID="{A489ACFC-23EA-44CD-AB27-4BE0B063C42E}" presName="hierRoot1" presStyleCnt="0"/>
      <dgm:spPr/>
    </dgm:pt>
    <dgm:pt modelId="{74314564-938F-4B70-82AE-1F983A2A29E3}" type="pres">
      <dgm:prSet presAssocID="{A489ACFC-23EA-44CD-AB27-4BE0B063C42E}" presName="composite" presStyleCnt="0"/>
      <dgm:spPr/>
    </dgm:pt>
    <dgm:pt modelId="{BC064350-44C3-4341-A4B8-2B47A3FD990F}" type="pres">
      <dgm:prSet presAssocID="{A489ACFC-23EA-44CD-AB27-4BE0B063C42E}" presName="background" presStyleLbl="node0" presStyleIdx="0" presStyleCnt="2"/>
      <dgm:spPr>
        <a:solidFill>
          <a:srgbClr val="5F99AF"/>
        </a:solidFill>
        <a:ln>
          <a:solidFill>
            <a:srgbClr val="5F99AF"/>
          </a:solidFill>
        </a:ln>
      </dgm:spPr>
    </dgm:pt>
    <dgm:pt modelId="{3F003350-C675-481F-B845-5D175380A471}" type="pres">
      <dgm:prSet presAssocID="{A489ACFC-23EA-44CD-AB27-4BE0B063C42E}" presName="text" presStyleLbl="fgAcc0" presStyleIdx="0" presStyleCnt="2">
        <dgm:presLayoutVars>
          <dgm:chPref val="3"/>
        </dgm:presLayoutVars>
      </dgm:prSet>
      <dgm:spPr/>
    </dgm:pt>
    <dgm:pt modelId="{D4ED2B14-25FE-4D49-9909-659A0633E45A}" type="pres">
      <dgm:prSet presAssocID="{A489ACFC-23EA-44CD-AB27-4BE0B063C42E}" presName="hierChild2" presStyleCnt="0"/>
      <dgm:spPr/>
    </dgm:pt>
    <dgm:pt modelId="{1732F958-CF32-4DBA-BA63-7FF54F708DC4}" type="pres">
      <dgm:prSet presAssocID="{EABFFA31-DA74-40F4-9F62-4BAC6E8D15D6}" presName="hierRoot1" presStyleCnt="0"/>
      <dgm:spPr/>
    </dgm:pt>
    <dgm:pt modelId="{C9CBFA9A-AD10-416B-AC40-3A5BB1D141E7}" type="pres">
      <dgm:prSet presAssocID="{EABFFA31-DA74-40F4-9F62-4BAC6E8D15D6}" presName="composite" presStyleCnt="0"/>
      <dgm:spPr/>
    </dgm:pt>
    <dgm:pt modelId="{43040B73-9418-4309-A3AA-93CCC3488705}" type="pres">
      <dgm:prSet presAssocID="{EABFFA31-DA74-40F4-9F62-4BAC6E8D15D6}" presName="background" presStyleLbl="node0" presStyleIdx="1" presStyleCnt="2"/>
      <dgm:spPr>
        <a:solidFill>
          <a:srgbClr val="A79F88"/>
        </a:solidFill>
        <a:ln>
          <a:solidFill>
            <a:srgbClr val="A79F88"/>
          </a:solidFill>
        </a:ln>
      </dgm:spPr>
    </dgm:pt>
    <dgm:pt modelId="{57DD484C-AB73-491C-8CC5-20AC55F9E009}" type="pres">
      <dgm:prSet presAssocID="{EABFFA31-DA74-40F4-9F62-4BAC6E8D15D6}" presName="text" presStyleLbl="fgAcc0" presStyleIdx="1" presStyleCnt="2">
        <dgm:presLayoutVars>
          <dgm:chPref val="3"/>
        </dgm:presLayoutVars>
      </dgm:prSet>
      <dgm:spPr/>
    </dgm:pt>
    <dgm:pt modelId="{1D4412D5-C01D-4649-A716-738533180B96}" type="pres">
      <dgm:prSet presAssocID="{EABFFA31-DA74-40F4-9F62-4BAC6E8D15D6}" presName="hierChild2" presStyleCnt="0"/>
      <dgm:spPr/>
    </dgm:pt>
  </dgm:ptLst>
  <dgm:cxnLst>
    <dgm:cxn modelId="{1545A11B-7A71-4999-BABA-B063CA565B6F}" srcId="{F2FDF54A-73F5-4507-AAD1-DC2DE6F3D90D}" destId="{A489ACFC-23EA-44CD-AB27-4BE0B063C42E}" srcOrd="0" destOrd="0" parTransId="{A87C1C56-95FD-4C07-B5B9-3CE29E3BD8D8}" sibTransId="{1FF54E08-C456-42C2-9D32-998306EB8E8A}"/>
    <dgm:cxn modelId="{09BE8833-2811-4060-975D-DA7FE7793054}" srcId="{F2FDF54A-73F5-4507-AAD1-DC2DE6F3D90D}" destId="{EABFFA31-DA74-40F4-9F62-4BAC6E8D15D6}" srcOrd="1" destOrd="0" parTransId="{E2976C05-69D8-47DF-A868-9B49D3CECB7F}" sibTransId="{AF818C06-4E5F-4140-A79A-156BD00ED77C}"/>
    <dgm:cxn modelId="{A636486C-4253-4A2A-8F0A-0036EF76EB58}" type="presOf" srcId="{F2FDF54A-73F5-4507-AAD1-DC2DE6F3D90D}" destId="{6B266328-5ACD-4F6A-9DD4-1B16747DE6A9}" srcOrd="0" destOrd="0" presId="urn:microsoft.com/office/officeart/2005/8/layout/hierarchy1"/>
    <dgm:cxn modelId="{740B3E7F-0809-4FEF-9157-592C0ADEAC12}" type="presOf" srcId="{EABFFA31-DA74-40F4-9F62-4BAC6E8D15D6}" destId="{57DD484C-AB73-491C-8CC5-20AC55F9E009}" srcOrd="0" destOrd="0" presId="urn:microsoft.com/office/officeart/2005/8/layout/hierarchy1"/>
    <dgm:cxn modelId="{29EC17BE-08B5-4806-97B7-9E3628FA4186}" type="presOf" srcId="{A489ACFC-23EA-44CD-AB27-4BE0B063C42E}" destId="{3F003350-C675-481F-B845-5D175380A471}" srcOrd="0" destOrd="0" presId="urn:microsoft.com/office/officeart/2005/8/layout/hierarchy1"/>
    <dgm:cxn modelId="{DE428CFE-8228-49AB-97CA-BEE2A43B324C}" type="presParOf" srcId="{6B266328-5ACD-4F6A-9DD4-1B16747DE6A9}" destId="{14476A34-CB16-492B-A723-5E33D9D0C63E}" srcOrd="0" destOrd="0" presId="urn:microsoft.com/office/officeart/2005/8/layout/hierarchy1"/>
    <dgm:cxn modelId="{01D575AB-2ACF-4FD3-B5A2-C229F2F9B7D5}" type="presParOf" srcId="{14476A34-CB16-492B-A723-5E33D9D0C63E}" destId="{74314564-938F-4B70-82AE-1F983A2A29E3}" srcOrd="0" destOrd="0" presId="urn:microsoft.com/office/officeart/2005/8/layout/hierarchy1"/>
    <dgm:cxn modelId="{1CB3D457-CD41-4C69-A0B8-51A23D85B83E}" type="presParOf" srcId="{74314564-938F-4B70-82AE-1F983A2A29E3}" destId="{BC064350-44C3-4341-A4B8-2B47A3FD990F}" srcOrd="0" destOrd="0" presId="urn:microsoft.com/office/officeart/2005/8/layout/hierarchy1"/>
    <dgm:cxn modelId="{01828C5F-990B-44DC-9011-4385C9498372}" type="presParOf" srcId="{74314564-938F-4B70-82AE-1F983A2A29E3}" destId="{3F003350-C675-481F-B845-5D175380A471}" srcOrd="1" destOrd="0" presId="urn:microsoft.com/office/officeart/2005/8/layout/hierarchy1"/>
    <dgm:cxn modelId="{BE6BAD22-AA77-4BCA-860C-6B36A7AC2E25}" type="presParOf" srcId="{14476A34-CB16-492B-A723-5E33D9D0C63E}" destId="{D4ED2B14-25FE-4D49-9909-659A0633E45A}" srcOrd="1" destOrd="0" presId="urn:microsoft.com/office/officeart/2005/8/layout/hierarchy1"/>
    <dgm:cxn modelId="{93B29F4B-DCA9-49B1-A251-377D156EA040}" type="presParOf" srcId="{6B266328-5ACD-4F6A-9DD4-1B16747DE6A9}" destId="{1732F958-CF32-4DBA-BA63-7FF54F708DC4}" srcOrd="1" destOrd="0" presId="urn:microsoft.com/office/officeart/2005/8/layout/hierarchy1"/>
    <dgm:cxn modelId="{C3B65AFD-AB0D-431A-9B68-F2E797A2E2C1}" type="presParOf" srcId="{1732F958-CF32-4DBA-BA63-7FF54F708DC4}" destId="{C9CBFA9A-AD10-416B-AC40-3A5BB1D141E7}" srcOrd="0" destOrd="0" presId="urn:microsoft.com/office/officeart/2005/8/layout/hierarchy1"/>
    <dgm:cxn modelId="{9DEB5092-9A60-462F-8BA0-293A9F28C405}" type="presParOf" srcId="{C9CBFA9A-AD10-416B-AC40-3A5BB1D141E7}" destId="{43040B73-9418-4309-A3AA-93CCC3488705}" srcOrd="0" destOrd="0" presId="urn:microsoft.com/office/officeart/2005/8/layout/hierarchy1"/>
    <dgm:cxn modelId="{287A2BC9-C05A-45EC-BFF1-C193401ABBED}" type="presParOf" srcId="{C9CBFA9A-AD10-416B-AC40-3A5BB1D141E7}" destId="{57DD484C-AB73-491C-8CC5-20AC55F9E009}" srcOrd="1" destOrd="0" presId="urn:microsoft.com/office/officeart/2005/8/layout/hierarchy1"/>
    <dgm:cxn modelId="{D2163A38-762F-4A2B-9DB3-9EF7D6ED4D36}" type="presParOf" srcId="{1732F958-CF32-4DBA-BA63-7FF54F708DC4}" destId="{1D4412D5-C01D-4649-A716-738533180B9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313090-9BE4-4B35-8257-6E1645A76EBB}"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8CE36B14-648F-4811-9A0A-61015963F9FE}">
      <dgm:prSet custT="1"/>
      <dgm:spPr>
        <a:solidFill>
          <a:srgbClr val="415364"/>
        </a:solidFill>
      </dgm:spPr>
      <dgm:t>
        <a:bodyPr/>
        <a:lstStyle/>
        <a:p>
          <a:r>
            <a:rPr lang="es-ES" sz="2400" dirty="0">
              <a:latin typeface="Calibri"/>
              <a:cs typeface="Calibri"/>
            </a:rPr>
            <a:t>Podría organizar la información arrojada por los datos de la evaluación de riesgos clasificando los planes de trabajo (p.ej., bajo riesgo/riesgo medio/alto riesgo).</a:t>
          </a:r>
          <a:endParaRPr lang="en-US" sz="2400" dirty="0">
            <a:latin typeface="Calibri"/>
            <a:cs typeface="Calibri"/>
          </a:endParaRPr>
        </a:p>
      </dgm:t>
    </dgm:pt>
    <dgm:pt modelId="{F82EE5DA-3573-47F4-8124-219F9CB7FE34}" type="parTrans" cxnId="{14508530-42AF-47D3-941B-E950F7274C81}">
      <dgm:prSet/>
      <dgm:spPr/>
      <dgm:t>
        <a:bodyPr/>
        <a:lstStyle/>
        <a:p>
          <a:endParaRPr lang="en-US"/>
        </a:p>
      </dgm:t>
    </dgm:pt>
    <dgm:pt modelId="{1CCF9624-70C6-4126-A77B-55417D107AF6}" type="sibTrans" cxnId="{14508530-42AF-47D3-941B-E950F7274C81}">
      <dgm:prSet/>
      <dgm:spPr/>
      <dgm:t>
        <a:bodyPr/>
        <a:lstStyle/>
        <a:p>
          <a:endParaRPr lang="en-US"/>
        </a:p>
      </dgm:t>
    </dgm:pt>
    <dgm:pt modelId="{3EA18D05-5469-4346-B246-1D642EE221D7}">
      <dgm:prSet custT="1"/>
      <dgm:spPr>
        <a:solidFill>
          <a:srgbClr val="415364"/>
        </a:solidFill>
      </dgm:spPr>
      <dgm:t>
        <a:bodyPr/>
        <a:lstStyle/>
        <a:p>
          <a:r>
            <a:rPr lang="es-ES" sz="2400" dirty="0">
              <a:latin typeface="Calibri"/>
              <a:cs typeface="Calibri"/>
            </a:rPr>
            <a:t>Podría asignar puntos de valor a los indicadores y luego establecer escalas de puntuación que correspondan a las categorías de clasificación</a:t>
          </a:r>
          <a:r>
            <a:rPr lang="en-US" sz="2400" dirty="0">
              <a:latin typeface="Calibri"/>
              <a:cs typeface="Calibri"/>
            </a:rPr>
            <a:t>.</a:t>
          </a:r>
        </a:p>
      </dgm:t>
    </dgm:pt>
    <dgm:pt modelId="{290ECF33-70CD-405A-8555-A5F19A578C35}" type="parTrans" cxnId="{FB340DE5-2788-4CB1-9517-DDB067E80116}">
      <dgm:prSet/>
      <dgm:spPr/>
      <dgm:t>
        <a:bodyPr/>
        <a:lstStyle/>
        <a:p>
          <a:endParaRPr lang="en-US"/>
        </a:p>
      </dgm:t>
    </dgm:pt>
    <dgm:pt modelId="{77A48F82-5A52-47F7-920B-23708CFBEE8B}" type="sibTrans" cxnId="{FB340DE5-2788-4CB1-9517-DDB067E80116}">
      <dgm:prSet/>
      <dgm:spPr/>
      <dgm:t>
        <a:bodyPr/>
        <a:lstStyle/>
        <a:p>
          <a:endParaRPr lang="en-US"/>
        </a:p>
      </dgm:t>
    </dgm:pt>
    <dgm:pt modelId="{6A5C45D3-23CA-4083-B4A7-9AF0062E9659}">
      <dgm:prSet custT="1"/>
      <dgm:spPr>
        <a:solidFill>
          <a:srgbClr val="415364"/>
        </a:solidFill>
      </dgm:spPr>
      <dgm:t>
        <a:bodyPr/>
        <a:lstStyle/>
        <a:p>
          <a:r>
            <a:rPr lang="es-ES" sz="2400" dirty="0">
              <a:latin typeface="Calibri"/>
              <a:cs typeface="Calibri"/>
            </a:rPr>
            <a:t>Luego puede usar las clasificaciones asignadas para determinar cuáles planes de trabajo necesitan control y cómo realizar el control (p.ej., presencial, a distancia, revisión anual, etc.).</a:t>
          </a:r>
          <a:endParaRPr lang="en-US" sz="2400" dirty="0">
            <a:latin typeface="Calibri"/>
            <a:cs typeface="Calibri"/>
          </a:endParaRPr>
        </a:p>
      </dgm:t>
    </dgm:pt>
    <dgm:pt modelId="{215E6F02-E891-45D5-83A6-E83947DDA060}" type="parTrans" cxnId="{2303104B-53AF-4916-BBCC-F740714B7606}">
      <dgm:prSet/>
      <dgm:spPr/>
      <dgm:t>
        <a:bodyPr/>
        <a:lstStyle/>
        <a:p>
          <a:endParaRPr lang="en-US"/>
        </a:p>
      </dgm:t>
    </dgm:pt>
    <dgm:pt modelId="{2D416A37-CF64-4D09-9FBE-FE6512143FC6}" type="sibTrans" cxnId="{2303104B-53AF-4916-BBCC-F740714B7606}">
      <dgm:prSet/>
      <dgm:spPr/>
      <dgm:t>
        <a:bodyPr/>
        <a:lstStyle/>
        <a:p>
          <a:endParaRPr lang="en-US"/>
        </a:p>
      </dgm:t>
    </dgm:pt>
    <dgm:pt modelId="{01EE88ED-7457-43D4-B1AE-23A47F7BA7C6}" type="pres">
      <dgm:prSet presAssocID="{8C313090-9BE4-4B35-8257-6E1645A76EBB}" presName="linearFlow" presStyleCnt="0">
        <dgm:presLayoutVars>
          <dgm:dir/>
          <dgm:resizeHandles val="exact"/>
        </dgm:presLayoutVars>
      </dgm:prSet>
      <dgm:spPr/>
    </dgm:pt>
    <dgm:pt modelId="{C3CE06B2-D926-4CE8-B9E0-9B11999C9597}" type="pres">
      <dgm:prSet presAssocID="{8CE36B14-648F-4811-9A0A-61015963F9FE}" presName="comp" presStyleCnt="0"/>
      <dgm:spPr/>
    </dgm:pt>
    <dgm:pt modelId="{C63158C6-1B71-41C6-A9B4-B051AD837A32}" type="pres">
      <dgm:prSet presAssocID="{8CE36B14-648F-4811-9A0A-61015963F9FE}" presName="rect2" presStyleLbl="node1" presStyleIdx="0" presStyleCnt="3" custScaleX="301261" custLinFactNeighborX="37665" custLinFactNeighborY="-41690">
        <dgm:presLayoutVars>
          <dgm:bulletEnabled val="1"/>
        </dgm:presLayoutVars>
      </dgm:prSet>
      <dgm:spPr/>
    </dgm:pt>
    <dgm:pt modelId="{324E9081-7A49-4F96-A451-21D30BA9775A}" type="pres">
      <dgm:prSet presAssocID="{8CE36B14-648F-4811-9A0A-61015963F9FE}" presName="rect1" presStyleLbl="lnNode1" presStyleIdx="0" presStyleCnt="3" custLinFactX="-36595" custLinFactNeighborX="-100000" custLinFactNeighborY="5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Badge 1 outline"/>
        </a:ext>
      </dgm:extLst>
    </dgm:pt>
    <dgm:pt modelId="{0BBCF0F2-D8D9-4A05-86C4-26282409E660}" type="pres">
      <dgm:prSet presAssocID="{1CCF9624-70C6-4126-A77B-55417D107AF6}" presName="sibTrans" presStyleCnt="0"/>
      <dgm:spPr/>
    </dgm:pt>
    <dgm:pt modelId="{29CA228E-8259-4635-A0EF-D6A3929E2741}" type="pres">
      <dgm:prSet presAssocID="{3EA18D05-5469-4346-B246-1D642EE221D7}" presName="comp" presStyleCnt="0"/>
      <dgm:spPr/>
    </dgm:pt>
    <dgm:pt modelId="{DB964691-12D8-4D54-B786-17B71741CC3B}" type="pres">
      <dgm:prSet presAssocID="{3EA18D05-5469-4346-B246-1D642EE221D7}" presName="rect2" presStyleLbl="node1" presStyleIdx="1" presStyleCnt="3" custScaleX="299324" custLinFactNeighborX="-8738" custLinFactNeighborY="-11433">
        <dgm:presLayoutVars>
          <dgm:bulletEnabled val="1"/>
        </dgm:presLayoutVars>
      </dgm:prSet>
      <dgm:spPr/>
    </dgm:pt>
    <dgm:pt modelId="{F7165896-D662-4721-AA5B-DE20435EE83E}" type="pres">
      <dgm:prSet presAssocID="{3EA18D05-5469-4346-B246-1D642EE221D7}" presName="rect1" presStyleLbl="lnNode1" presStyleIdx="1" presStyleCnt="3" custLinFactX="94245" custLinFactNeighborX="100000" custLinFactNeighborY="-111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Badge outline"/>
        </a:ext>
      </dgm:extLst>
    </dgm:pt>
    <dgm:pt modelId="{63533196-5CDF-432E-B584-F09743E56C3A}" type="pres">
      <dgm:prSet presAssocID="{77A48F82-5A52-47F7-920B-23708CFBEE8B}" presName="sibTrans" presStyleCnt="0"/>
      <dgm:spPr/>
    </dgm:pt>
    <dgm:pt modelId="{EA7844BE-B7D9-4268-8FFC-3AF6ECDF69AD}" type="pres">
      <dgm:prSet presAssocID="{6A5C45D3-23CA-4083-B4A7-9AF0062E9659}" presName="comp" presStyleCnt="0"/>
      <dgm:spPr/>
    </dgm:pt>
    <dgm:pt modelId="{11B951BE-EE55-4CEA-BF47-F9B292873B1B}" type="pres">
      <dgm:prSet presAssocID="{6A5C45D3-23CA-4083-B4A7-9AF0062E9659}" presName="rect2" presStyleLbl="node1" presStyleIdx="2" presStyleCnt="3" custScaleX="300732" custLinFactNeighborX="37247" custLinFactNeighborY="-24401">
        <dgm:presLayoutVars>
          <dgm:bulletEnabled val="1"/>
        </dgm:presLayoutVars>
      </dgm:prSet>
      <dgm:spPr/>
    </dgm:pt>
    <dgm:pt modelId="{46042413-4142-4605-A328-22AAC613FAE0}" type="pres">
      <dgm:prSet presAssocID="{6A5C45D3-23CA-4083-B4A7-9AF0062E9659}" presName="rect1" presStyleLbl="lnNode1" presStyleIdx="2" presStyleCnt="3" custLinFactX="-36101" custLinFactNeighborX="-100000" custLinFactNeighborY="-254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Badge 3 outline"/>
        </a:ext>
      </dgm:extLst>
    </dgm:pt>
  </dgm:ptLst>
  <dgm:cxnLst>
    <dgm:cxn modelId="{AE62EC0E-5002-4815-ACDA-56E935202AEE}" type="presOf" srcId="{3EA18D05-5469-4346-B246-1D642EE221D7}" destId="{DB964691-12D8-4D54-B786-17B71741CC3B}" srcOrd="0" destOrd="0" presId="urn:microsoft.com/office/officeart/2008/layout/AlternatingPictureBlocks"/>
    <dgm:cxn modelId="{14508530-42AF-47D3-941B-E950F7274C81}" srcId="{8C313090-9BE4-4B35-8257-6E1645A76EBB}" destId="{8CE36B14-648F-4811-9A0A-61015963F9FE}" srcOrd="0" destOrd="0" parTransId="{F82EE5DA-3573-47F4-8124-219F9CB7FE34}" sibTransId="{1CCF9624-70C6-4126-A77B-55417D107AF6}"/>
    <dgm:cxn modelId="{2303104B-53AF-4916-BBCC-F740714B7606}" srcId="{8C313090-9BE4-4B35-8257-6E1645A76EBB}" destId="{6A5C45D3-23CA-4083-B4A7-9AF0062E9659}" srcOrd="2" destOrd="0" parTransId="{215E6F02-E891-45D5-83A6-E83947DDA060}" sibTransId="{2D416A37-CF64-4D09-9FBE-FE6512143FC6}"/>
    <dgm:cxn modelId="{C76AD0C0-9D57-47EB-82B0-8AD06E958A50}" type="presOf" srcId="{8CE36B14-648F-4811-9A0A-61015963F9FE}" destId="{C63158C6-1B71-41C6-A9B4-B051AD837A32}" srcOrd="0" destOrd="0" presId="urn:microsoft.com/office/officeart/2008/layout/AlternatingPictureBlocks"/>
    <dgm:cxn modelId="{FB340DE5-2788-4CB1-9517-DDB067E80116}" srcId="{8C313090-9BE4-4B35-8257-6E1645A76EBB}" destId="{3EA18D05-5469-4346-B246-1D642EE221D7}" srcOrd="1" destOrd="0" parTransId="{290ECF33-70CD-405A-8555-A5F19A578C35}" sibTransId="{77A48F82-5A52-47F7-920B-23708CFBEE8B}"/>
    <dgm:cxn modelId="{9D731CEF-23BD-4375-BFBD-2C7BDEFC5BE7}" type="presOf" srcId="{6A5C45D3-23CA-4083-B4A7-9AF0062E9659}" destId="{11B951BE-EE55-4CEA-BF47-F9B292873B1B}" srcOrd="0" destOrd="0" presId="urn:microsoft.com/office/officeart/2008/layout/AlternatingPictureBlocks"/>
    <dgm:cxn modelId="{4F5E89FB-EF42-4A78-832E-C64EC2F6CA47}" type="presOf" srcId="{8C313090-9BE4-4B35-8257-6E1645A76EBB}" destId="{01EE88ED-7457-43D4-B1AE-23A47F7BA7C6}" srcOrd="0" destOrd="0" presId="urn:microsoft.com/office/officeart/2008/layout/AlternatingPictureBlocks"/>
    <dgm:cxn modelId="{40EB435E-5829-4FDB-B35B-31A09536D0BE}" type="presParOf" srcId="{01EE88ED-7457-43D4-B1AE-23A47F7BA7C6}" destId="{C3CE06B2-D926-4CE8-B9E0-9B11999C9597}" srcOrd="0" destOrd="0" presId="urn:microsoft.com/office/officeart/2008/layout/AlternatingPictureBlocks"/>
    <dgm:cxn modelId="{78294DBC-8AB9-4049-BC62-B60F5F04547A}" type="presParOf" srcId="{C3CE06B2-D926-4CE8-B9E0-9B11999C9597}" destId="{C63158C6-1B71-41C6-A9B4-B051AD837A32}" srcOrd="0" destOrd="0" presId="urn:microsoft.com/office/officeart/2008/layout/AlternatingPictureBlocks"/>
    <dgm:cxn modelId="{D9AC689D-B510-489E-B262-064FA8BC080C}" type="presParOf" srcId="{C3CE06B2-D926-4CE8-B9E0-9B11999C9597}" destId="{324E9081-7A49-4F96-A451-21D30BA9775A}" srcOrd="1" destOrd="0" presId="urn:microsoft.com/office/officeart/2008/layout/AlternatingPictureBlocks"/>
    <dgm:cxn modelId="{D09AA041-ECB6-4EB6-ADD4-A77A2C488A31}" type="presParOf" srcId="{01EE88ED-7457-43D4-B1AE-23A47F7BA7C6}" destId="{0BBCF0F2-D8D9-4A05-86C4-26282409E660}" srcOrd="1" destOrd="0" presId="urn:microsoft.com/office/officeart/2008/layout/AlternatingPictureBlocks"/>
    <dgm:cxn modelId="{B4AB2E4C-7E5F-46EB-9634-887490866838}" type="presParOf" srcId="{01EE88ED-7457-43D4-B1AE-23A47F7BA7C6}" destId="{29CA228E-8259-4635-A0EF-D6A3929E2741}" srcOrd="2" destOrd="0" presId="urn:microsoft.com/office/officeart/2008/layout/AlternatingPictureBlocks"/>
    <dgm:cxn modelId="{187765A3-417E-421E-979B-313A0EDF0EB2}" type="presParOf" srcId="{29CA228E-8259-4635-A0EF-D6A3929E2741}" destId="{DB964691-12D8-4D54-B786-17B71741CC3B}" srcOrd="0" destOrd="0" presId="urn:microsoft.com/office/officeart/2008/layout/AlternatingPictureBlocks"/>
    <dgm:cxn modelId="{2DF1CA3F-6829-4D5F-AD8F-17C806248F60}" type="presParOf" srcId="{29CA228E-8259-4635-A0EF-D6A3929E2741}" destId="{F7165896-D662-4721-AA5B-DE20435EE83E}" srcOrd="1" destOrd="0" presId="urn:microsoft.com/office/officeart/2008/layout/AlternatingPictureBlocks"/>
    <dgm:cxn modelId="{F731E167-6DC4-43DF-8CE1-0EF3AA5966E8}" type="presParOf" srcId="{01EE88ED-7457-43D4-B1AE-23A47F7BA7C6}" destId="{63533196-5CDF-432E-B584-F09743E56C3A}" srcOrd="3" destOrd="0" presId="urn:microsoft.com/office/officeart/2008/layout/AlternatingPictureBlocks"/>
    <dgm:cxn modelId="{1991B8FB-D55B-4514-A66E-5E1021B684C0}" type="presParOf" srcId="{01EE88ED-7457-43D4-B1AE-23A47F7BA7C6}" destId="{EA7844BE-B7D9-4268-8FFC-3AF6ECDF69AD}" srcOrd="4" destOrd="0" presId="urn:microsoft.com/office/officeart/2008/layout/AlternatingPictureBlocks"/>
    <dgm:cxn modelId="{7EF964BC-DD66-45F9-9B48-6B1C1EB20796}" type="presParOf" srcId="{EA7844BE-B7D9-4268-8FFC-3AF6ECDF69AD}" destId="{11B951BE-EE55-4CEA-BF47-F9B292873B1B}" srcOrd="0" destOrd="0" presId="urn:microsoft.com/office/officeart/2008/layout/AlternatingPictureBlocks"/>
    <dgm:cxn modelId="{F0011D4D-1723-4F66-9F7D-519530ACDA66}" type="presParOf" srcId="{EA7844BE-B7D9-4268-8FFC-3AF6ECDF69AD}" destId="{46042413-4142-4605-A328-22AAC613FAE0}" srcOrd="1" destOrd="0" presId="urn:microsoft.com/office/officeart/2008/layout/AlternatingPictureBlock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78FCC1-C01D-4607-AF64-232C711196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ACF26D-1EA0-477D-B433-969FCC670F33}">
      <dgm:prSet phldrT="[Text]"/>
      <dgm:spPr>
        <a:solidFill>
          <a:srgbClr val="5F99AF"/>
        </a:solidFill>
        <a:ln>
          <a:solidFill>
            <a:srgbClr val="415364"/>
          </a:solidFill>
        </a:ln>
      </dgm:spPr>
      <dgm:t>
        <a:bodyPr/>
        <a:lstStyle/>
        <a:p>
          <a:pPr rtl="0"/>
          <a:r>
            <a:rPr lang="es-ES" b="1" noProof="0" dirty="0">
              <a:latin typeface="Calibri"/>
              <a:cs typeface="Arial"/>
            </a:rPr>
            <a:t>Desempeño financiero</a:t>
          </a:r>
        </a:p>
      </dgm:t>
    </dgm:pt>
    <dgm:pt modelId="{39602FA8-83C1-4802-B723-0DB544F2A746}" type="parTrans" cxnId="{C457D179-CC4D-477A-8129-E3D0FEBE4318}">
      <dgm:prSet/>
      <dgm:spPr/>
      <dgm:t>
        <a:bodyPr/>
        <a:lstStyle/>
        <a:p>
          <a:endParaRPr lang="en-US"/>
        </a:p>
      </dgm:t>
    </dgm:pt>
    <dgm:pt modelId="{350CE014-A65F-4C16-B4C2-173A0B1C7140}" type="sibTrans" cxnId="{C457D179-CC4D-477A-8129-E3D0FEBE4318}">
      <dgm:prSet/>
      <dgm:spPr/>
      <dgm:t>
        <a:bodyPr/>
        <a:lstStyle/>
        <a:p>
          <a:endParaRPr lang="en-US"/>
        </a:p>
      </dgm:t>
    </dgm:pt>
    <dgm:pt modelId="{63B4D6D7-0FA6-483D-944C-CB9C0C32DC79}">
      <dgm:prSet phldrT="[Text]"/>
      <dgm:spPr>
        <a:solidFill>
          <a:srgbClr val="5F99AF"/>
        </a:solidFill>
        <a:ln>
          <a:solidFill>
            <a:srgbClr val="415364"/>
          </a:solidFill>
        </a:ln>
      </dgm:spPr>
      <dgm:t>
        <a:bodyPr/>
        <a:lstStyle/>
        <a:p>
          <a:r>
            <a:rPr lang="es-ES" b="1" noProof="0" dirty="0">
              <a:latin typeface="Calibri"/>
              <a:cs typeface="Arial"/>
            </a:rPr>
            <a:t>Desempeño del programa/proyecto</a:t>
          </a:r>
        </a:p>
      </dgm:t>
    </dgm:pt>
    <dgm:pt modelId="{23F3CFDF-7815-4103-B497-5D949035CD99}" type="parTrans" cxnId="{8D6F8E25-DA44-4726-9166-97A56934E9C5}">
      <dgm:prSet/>
      <dgm:spPr/>
      <dgm:t>
        <a:bodyPr/>
        <a:lstStyle/>
        <a:p>
          <a:endParaRPr lang="en-US"/>
        </a:p>
      </dgm:t>
    </dgm:pt>
    <dgm:pt modelId="{1ECC7AAB-96CB-4EC6-B9A3-614C15C2E8E3}" type="sibTrans" cxnId="{8D6F8E25-DA44-4726-9166-97A56934E9C5}">
      <dgm:prSet/>
      <dgm:spPr/>
      <dgm:t>
        <a:bodyPr/>
        <a:lstStyle/>
        <a:p>
          <a:endParaRPr lang="en-US"/>
        </a:p>
      </dgm:t>
    </dgm:pt>
    <dgm:pt modelId="{C4C911C7-9D54-429E-B313-CAE4F80225DB}">
      <dgm:prSet phldrT="[Text]"/>
      <dgm:spPr>
        <a:solidFill>
          <a:srgbClr val="5F99AF">
            <a:alpha val="10196"/>
          </a:srgbClr>
        </a:solidFill>
        <a:ln>
          <a:solidFill>
            <a:srgbClr val="415364">
              <a:alpha val="90000"/>
            </a:srgbClr>
          </a:solidFill>
        </a:ln>
      </dgm:spPr>
      <dgm:t>
        <a:bodyPr/>
        <a:lstStyle/>
        <a:p>
          <a:pPr marL="347472" indent="-347472">
            <a:lnSpc>
              <a:spcPct val="100000"/>
            </a:lnSpc>
            <a:spcBef>
              <a:spcPts val="1440"/>
            </a:spcBef>
            <a:spcAft>
              <a:spcPts val="0"/>
            </a:spcAft>
          </a:pPr>
          <a:r>
            <a:rPr lang="es-ES" dirty="0">
              <a:latin typeface="Calibri"/>
              <a:cs typeface="Arial"/>
            </a:rPr>
            <a:t>El plan de trabajo ¿Cumple, no cumple, o excede los objetivos del proyecto?</a:t>
          </a:r>
          <a:endParaRPr lang="en-US" dirty="0">
            <a:latin typeface="Calibri"/>
            <a:cs typeface="Arial"/>
          </a:endParaRPr>
        </a:p>
      </dgm:t>
    </dgm:pt>
    <dgm:pt modelId="{619DE91C-1639-4488-97CF-27FEF7F4013D}" type="parTrans" cxnId="{ABBFA751-075E-44E9-ACE8-860FA2CFD218}">
      <dgm:prSet/>
      <dgm:spPr/>
      <dgm:t>
        <a:bodyPr/>
        <a:lstStyle/>
        <a:p>
          <a:endParaRPr lang="en-US"/>
        </a:p>
      </dgm:t>
    </dgm:pt>
    <dgm:pt modelId="{715387CE-01F3-4AA3-9E43-BFD3FE0A5000}" type="sibTrans" cxnId="{ABBFA751-075E-44E9-ACE8-860FA2CFD218}">
      <dgm:prSet/>
      <dgm:spPr/>
      <dgm:t>
        <a:bodyPr/>
        <a:lstStyle/>
        <a:p>
          <a:endParaRPr lang="en-US"/>
        </a:p>
      </dgm:t>
    </dgm:pt>
    <dgm:pt modelId="{62F0C2C1-EA76-4930-81CF-B26C1937A422}">
      <dgm:prSet phldrT="[Text]"/>
      <dgm:spPr>
        <a:solidFill>
          <a:srgbClr val="5F99AF"/>
        </a:solidFill>
        <a:ln>
          <a:solidFill>
            <a:srgbClr val="415364"/>
          </a:solidFill>
        </a:ln>
      </dgm:spPr>
      <dgm:t>
        <a:bodyPr/>
        <a:lstStyle/>
        <a:p>
          <a:r>
            <a:rPr lang="es-ES" b="1" noProof="0" dirty="0">
              <a:latin typeface="Calibri"/>
              <a:cs typeface="Arial"/>
            </a:rPr>
            <a:t>Gestión de programas/proyectos</a:t>
          </a:r>
        </a:p>
      </dgm:t>
    </dgm:pt>
    <dgm:pt modelId="{E1F4C919-4755-4A29-B328-FC9ED559883A}" type="parTrans" cxnId="{541B04BF-5673-44C6-BB80-1C0CCDCE07BA}">
      <dgm:prSet/>
      <dgm:spPr/>
      <dgm:t>
        <a:bodyPr/>
        <a:lstStyle/>
        <a:p>
          <a:endParaRPr lang="en-US"/>
        </a:p>
      </dgm:t>
    </dgm:pt>
    <dgm:pt modelId="{70887612-F264-4322-8BD3-9202D4304D15}" type="sibTrans" cxnId="{541B04BF-5673-44C6-BB80-1C0CCDCE07BA}">
      <dgm:prSet/>
      <dgm:spPr/>
      <dgm:t>
        <a:bodyPr/>
        <a:lstStyle/>
        <a:p>
          <a:endParaRPr lang="en-US"/>
        </a:p>
      </dgm:t>
    </dgm:pt>
    <dgm:pt modelId="{DE162D3D-1517-469B-A95B-E7C98C34DAD9}">
      <dgm:prSet/>
      <dgm:spPr>
        <a:solidFill>
          <a:srgbClr val="5F99AF">
            <a:alpha val="10196"/>
          </a:srgbClr>
        </a:solidFill>
        <a:ln>
          <a:solidFill>
            <a:srgbClr val="415364">
              <a:alpha val="90000"/>
            </a:srgbClr>
          </a:solidFill>
        </a:ln>
      </dgm:spPr>
      <dgm:t>
        <a:bodyPr/>
        <a:lstStyle/>
        <a:p>
          <a:pPr marL="171450" indent="0">
            <a:lnSpc>
              <a:spcPct val="90000"/>
            </a:lnSpc>
            <a:spcBef>
              <a:spcPct val="0"/>
            </a:spcBef>
            <a:spcAft>
              <a:spcPct val="15000"/>
            </a:spcAft>
          </a:pPr>
          <a:endParaRPr lang="en-US" dirty="0">
            <a:latin typeface="Calibri"/>
            <a:cs typeface="Arial"/>
          </a:endParaRPr>
        </a:p>
      </dgm:t>
    </dgm:pt>
    <dgm:pt modelId="{D790C2B9-3DAF-4066-BF9E-2F0EB79EB5A3}" type="parTrans" cxnId="{8ED5996F-CF37-4B4E-8CFD-0F6E112E0F56}">
      <dgm:prSet/>
      <dgm:spPr/>
      <dgm:t>
        <a:bodyPr/>
        <a:lstStyle/>
        <a:p>
          <a:endParaRPr lang="en-US"/>
        </a:p>
      </dgm:t>
    </dgm:pt>
    <dgm:pt modelId="{DF4616F6-14FA-4E57-99D6-E8A91B1C54DA}" type="sibTrans" cxnId="{8ED5996F-CF37-4B4E-8CFD-0F6E112E0F56}">
      <dgm:prSet/>
      <dgm:spPr/>
      <dgm:t>
        <a:bodyPr/>
        <a:lstStyle/>
        <a:p>
          <a:endParaRPr lang="en-US"/>
        </a:p>
      </dgm:t>
    </dgm:pt>
    <dgm:pt modelId="{CAE53596-2A81-4CF8-8D6E-531801BB83FD}">
      <dgm:prSet/>
      <dgm:spPr>
        <a:solidFill>
          <a:srgbClr val="5F99AF">
            <a:alpha val="10196"/>
          </a:srgbClr>
        </a:solidFill>
        <a:ln>
          <a:solidFill>
            <a:srgbClr val="415364">
              <a:alpha val="90000"/>
            </a:srgbClr>
          </a:solidFill>
        </a:ln>
      </dgm:spPr>
      <dgm:t>
        <a:bodyPr/>
        <a:lstStyle/>
        <a:p>
          <a:pPr marL="347472" indent="-347472">
            <a:lnSpc>
              <a:spcPct val="100000"/>
            </a:lnSpc>
            <a:spcBef>
              <a:spcPts val="1440"/>
            </a:spcBef>
            <a:spcAft>
              <a:spcPts val="0"/>
            </a:spcAft>
          </a:pPr>
          <a:r>
            <a:rPr lang="es-ES" dirty="0">
              <a:latin typeface="Calibri"/>
              <a:cs typeface="Arial"/>
            </a:rPr>
            <a:t>¿Cumple el custodio del plan de trabajo con los plazos de presentación de informes (es decir, informes anuales y de evaluación)?</a:t>
          </a:r>
          <a:endParaRPr lang="en-US" dirty="0">
            <a:latin typeface="Calibri"/>
            <a:cs typeface="Arial"/>
          </a:endParaRPr>
        </a:p>
      </dgm:t>
    </dgm:pt>
    <dgm:pt modelId="{C7C94911-2F40-408D-B700-DEC80E71FD8E}" type="parTrans" cxnId="{9900EED2-D9CE-4BA7-AAB2-8F80CDEF1B51}">
      <dgm:prSet/>
      <dgm:spPr/>
      <dgm:t>
        <a:bodyPr/>
        <a:lstStyle/>
        <a:p>
          <a:endParaRPr lang="en-US"/>
        </a:p>
      </dgm:t>
    </dgm:pt>
    <dgm:pt modelId="{E6C1E297-BC9A-47EB-B3FB-BDB3107B149F}" type="sibTrans" cxnId="{9900EED2-D9CE-4BA7-AAB2-8F80CDEF1B51}">
      <dgm:prSet/>
      <dgm:spPr/>
      <dgm:t>
        <a:bodyPr/>
        <a:lstStyle/>
        <a:p>
          <a:endParaRPr lang="en-US"/>
        </a:p>
      </dgm:t>
    </dgm:pt>
    <dgm:pt modelId="{6274B176-B64F-4FA8-AE11-B8C1A6F93430}">
      <dgm:prSet phldrT="[Text]"/>
      <dgm:spPr>
        <a:solidFill>
          <a:srgbClr val="5F99AF">
            <a:alpha val="10196"/>
          </a:srgbClr>
        </a:solidFill>
        <a:ln>
          <a:solidFill>
            <a:srgbClr val="415364">
              <a:alpha val="90000"/>
            </a:srgbClr>
          </a:solidFill>
        </a:ln>
      </dgm:spPr>
      <dgm:t>
        <a:bodyPr/>
        <a:lstStyle/>
        <a:p>
          <a:pPr marL="347472" indent="-347472">
            <a:lnSpc>
              <a:spcPct val="100000"/>
            </a:lnSpc>
            <a:spcBef>
              <a:spcPts val="1440"/>
            </a:spcBef>
            <a:spcAft>
              <a:spcPts val="0"/>
            </a:spcAft>
          </a:pPr>
          <a:r>
            <a:rPr lang="es-ES" dirty="0">
              <a:latin typeface="Calibri"/>
              <a:cs typeface="Arial"/>
            </a:rPr>
            <a:t>¿Cuánto tiempo ha estado el director del programa o custodio del plan de trabajo con la agencia?</a:t>
          </a:r>
          <a:endParaRPr lang="en-US" dirty="0">
            <a:latin typeface="Calibri"/>
            <a:cs typeface="Arial"/>
          </a:endParaRPr>
        </a:p>
      </dgm:t>
    </dgm:pt>
    <dgm:pt modelId="{73898646-171C-4A94-8C65-6D80B5B3D44C}" type="parTrans" cxnId="{E0EE405D-518B-4D5D-B611-F80DE0B17B26}">
      <dgm:prSet/>
      <dgm:spPr/>
      <dgm:t>
        <a:bodyPr/>
        <a:lstStyle/>
        <a:p>
          <a:endParaRPr lang="en-US"/>
        </a:p>
      </dgm:t>
    </dgm:pt>
    <dgm:pt modelId="{FB8F8898-E020-45FF-BA5A-943A4B7ECA8A}" type="sibTrans" cxnId="{E0EE405D-518B-4D5D-B611-F80DE0B17B26}">
      <dgm:prSet/>
      <dgm:spPr/>
      <dgm:t>
        <a:bodyPr/>
        <a:lstStyle/>
        <a:p>
          <a:endParaRPr lang="en-US"/>
        </a:p>
      </dgm:t>
    </dgm:pt>
    <dgm:pt modelId="{0C47FD4B-67EB-48F3-9DB0-C90DECBE9E3B}">
      <dgm:prSet phldrT="[Text]"/>
      <dgm:spPr>
        <a:solidFill>
          <a:srgbClr val="5F99AF">
            <a:alpha val="10196"/>
          </a:srgbClr>
        </a:solidFill>
        <a:ln>
          <a:solidFill>
            <a:srgbClr val="415364">
              <a:alpha val="90000"/>
            </a:srgbClr>
          </a:solidFill>
        </a:ln>
      </dgm:spPr>
      <dgm:t>
        <a:bodyPr/>
        <a:lstStyle/>
        <a:p>
          <a:pPr marL="347472" indent="-347472" rtl="0">
            <a:lnSpc>
              <a:spcPct val="100000"/>
            </a:lnSpc>
            <a:spcBef>
              <a:spcPts val="1440"/>
            </a:spcBef>
            <a:spcAft>
              <a:spcPts val="0"/>
            </a:spcAft>
          </a:pPr>
          <a:r>
            <a:rPr lang="es-ES" dirty="0">
              <a:latin typeface="Calibri"/>
              <a:cs typeface="Arial"/>
            </a:rPr>
            <a:t>¿Cuánta experiencia tiene el director del programa o custodio del plan de trabajo en la gestión de proyectos similares?</a:t>
          </a:r>
          <a:endParaRPr lang="en-US" dirty="0">
            <a:latin typeface="Calibri"/>
            <a:cs typeface="Arial"/>
          </a:endParaRPr>
        </a:p>
      </dgm:t>
    </dgm:pt>
    <dgm:pt modelId="{9B542DA0-52D4-47C9-988C-21919B95A779}" type="parTrans" cxnId="{94CDB6BB-239D-48F7-8EFC-A1793CAA963A}">
      <dgm:prSet/>
      <dgm:spPr/>
      <dgm:t>
        <a:bodyPr/>
        <a:lstStyle/>
        <a:p>
          <a:endParaRPr lang="en-US"/>
        </a:p>
      </dgm:t>
    </dgm:pt>
    <dgm:pt modelId="{2C9FF2A1-0C27-479B-8E46-2A6BA8D11521}" type="sibTrans" cxnId="{94CDB6BB-239D-48F7-8EFC-A1793CAA963A}">
      <dgm:prSet/>
      <dgm:spPr/>
      <dgm:t>
        <a:bodyPr/>
        <a:lstStyle/>
        <a:p>
          <a:endParaRPr lang="en-US"/>
        </a:p>
      </dgm:t>
    </dgm:pt>
    <dgm:pt modelId="{BF2F4338-80A6-4A2E-B330-C5A24546804B}">
      <dgm:prSet phldrT="[Text]"/>
      <dgm:spPr>
        <a:solidFill>
          <a:srgbClr val="5F99AF">
            <a:alpha val="10196"/>
          </a:srgbClr>
        </a:solidFill>
        <a:ln>
          <a:solidFill>
            <a:srgbClr val="415364">
              <a:alpha val="90000"/>
            </a:srgbClr>
          </a:solidFill>
        </a:ln>
      </dgm:spPr>
      <dgm:t>
        <a:bodyPr/>
        <a:lstStyle/>
        <a:p>
          <a:pPr marL="347472" indent="-347472" rtl="0">
            <a:lnSpc>
              <a:spcPct val="100000"/>
            </a:lnSpc>
            <a:spcBef>
              <a:spcPts val="1440"/>
            </a:spcBef>
            <a:spcAft>
              <a:spcPts val="0"/>
            </a:spcAft>
          </a:pPr>
          <a:r>
            <a:rPr lang="es-ES" dirty="0">
              <a:latin typeface="Calibri"/>
              <a:cs typeface="Arial"/>
            </a:rPr>
            <a:t>¿Está el plan de trabajo cumpliendo con las metas de presupuesto y gasto?</a:t>
          </a:r>
          <a:r>
            <a:rPr lang="en-US" dirty="0">
              <a:latin typeface="Calibri"/>
              <a:cs typeface="Arial"/>
            </a:rPr>
            <a:t> </a:t>
          </a:r>
        </a:p>
      </dgm:t>
    </dgm:pt>
    <dgm:pt modelId="{A752BE7B-30E2-447A-8535-D0ED67690117}" type="parTrans" cxnId="{C205D577-A585-4CC9-AD39-C74DD03FD5C8}">
      <dgm:prSet/>
      <dgm:spPr/>
      <dgm:t>
        <a:bodyPr/>
        <a:lstStyle/>
        <a:p>
          <a:endParaRPr lang="en-US"/>
        </a:p>
      </dgm:t>
    </dgm:pt>
    <dgm:pt modelId="{ACA51021-948C-4780-8AF4-D3CF89F2629A}" type="sibTrans" cxnId="{C205D577-A585-4CC9-AD39-C74DD03FD5C8}">
      <dgm:prSet/>
      <dgm:spPr/>
      <dgm:t>
        <a:bodyPr/>
        <a:lstStyle/>
        <a:p>
          <a:endParaRPr lang="en-US"/>
        </a:p>
      </dgm:t>
    </dgm:pt>
    <dgm:pt modelId="{301A5621-FC0B-428B-840E-7915EF009CEC}" type="pres">
      <dgm:prSet presAssocID="{0F78FCC1-C01D-4607-AF64-232C711196CF}" presName="Name0" presStyleCnt="0">
        <dgm:presLayoutVars>
          <dgm:dir/>
          <dgm:animLvl val="lvl"/>
          <dgm:resizeHandles val="exact"/>
        </dgm:presLayoutVars>
      </dgm:prSet>
      <dgm:spPr/>
    </dgm:pt>
    <dgm:pt modelId="{9140AC61-0304-4B2B-A0B2-158498973882}" type="pres">
      <dgm:prSet presAssocID="{68ACF26D-1EA0-477D-B433-969FCC670F33}" presName="composite" presStyleCnt="0"/>
      <dgm:spPr/>
    </dgm:pt>
    <dgm:pt modelId="{DE8579A3-B9D0-4246-9E67-35D70E688354}" type="pres">
      <dgm:prSet presAssocID="{68ACF26D-1EA0-477D-B433-969FCC670F33}" presName="parTx" presStyleLbl="alignNode1" presStyleIdx="0" presStyleCnt="3">
        <dgm:presLayoutVars>
          <dgm:chMax val="0"/>
          <dgm:chPref val="0"/>
          <dgm:bulletEnabled val="1"/>
        </dgm:presLayoutVars>
      </dgm:prSet>
      <dgm:spPr/>
    </dgm:pt>
    <dgm:pt modelId="{06AF1BCC-F98D-4FB8-ABA8-24AD7C0606FA}" type="pres">
      <dgm:prSet presAssocID="{68ACF26D-1EA0-477D-B433-969FCC670F33}" presName="desTx" presStyleLbl="alignAccFollowNode1" presStyleIdx="0" presStyleCnt="3">
        <dgm:presLayoutVars>
          <dgm:bulletEnabled val="1"/>
        </dgm:presLayoutVars>
      </dgm:prSet>
      <dgm:spPr/>
    </dgm:pt>
    <dgm:pt modelId="{843BAD9D-22C3-4F30-804C-B98A7CFD7F6B}" type="pres">
      <dgm:prSet presAssocID="{350CE014-A65F-4C16-B4C2-173A0B1C7140}" presName="space" presStyleCnt="0"/>
      <dgm:spPr/>
    </dgm:pt>
    <dgm:pt modelId="{D0B31D42-5EB5-4536-B3DF-97AB21CB3EEE}" type="pres">
      <dgm:prSet presAssocID="{63B4D6D7-0FA6-483D-944C-CB9C0C32DC79}" presName="composite" presStyleCnt="0"/>
      <dgm:spPr/>
    </dgm:pt>
    <dgm:pt modelId="{2F2D082A-536A-4820-8E27-BF4190052BB7}" type="pres">
      <dgm:prSet presAssocID="{63B4D6D7-0FA6-483D-944C-CB9C0C32DC79}" presName="parTx" presStyleLbl="alignNode1" presStyleIdx="1" presStyleCnt="3">
        <dgm:presLayoutVars>
          <dgm:chMax val="0"/>
          <dgm:chPref val="0"/>
          <dgm:bulletEnabled val="1"/>
        </dgm:presLayoutVars>
      </dgm:prSet>
      <dgm:spPr/>
    </dgm:pt>
    <dgm:pt modelId="{D06F0190-A0CB-4C40-99D3-65473203325E}" type="pres">
      <dgm:prSet presAssocID="{63B4D6D7-0FA6-483D-944C-CB9C0C32DC79}" presName="desTx" presStyleLbl="alignAccFollowNode1" presStyleIdx="1" presStyleCnt="3" custLinFactNeighborX="0" custLinFactNeighborY="-1069">
        <dgm:presLayoutVars>
          <dgm:bulletEnabled val="1"/>
        </dgm:presLayoutVars>
      </dgm:prSet>
      <dgm:spPr/>
    </dgm:pt>
    <dgm:pt modelId="{D6B9C166-1468-4643-A2DD-1E045037EDFE}" type="pres">
      <dgm:prSet presAssocID="{1ECC7AAB-96CB-4EC6-B9A3-614C15C2E8E3}" presName="space" presStyleCnt="0"/>
      <dgm:spPr/>
    </dgm:pt>
    <dgm:pt modelId="{AFEDDE5F-D450-4F76-9E25-B5EA2882E0D1}" type="pres">
      <dgm:prSet presAssocID="{62F0C2C1-EA76-4930-81CF-B26C1937A422}" presName="composite" presStyleCnt="0"/>
      <dgm:spPr/>
    </dgm:pt>
    <dgm:pt modelId="{7C2B2469-124D-4FE7-BD13-8DF652312EDC}" type="pres">
      <dgm:prSet presAssocID="{62F0C2C1-EA76-4930-81CF-B26C1937A422}" presName="parTx" presStyleLbl="alignNode1" presStyleIdx="2" presStyleCnt="3">
        <dgm:presLayoutVars>
          <dgm:chMax val="0"/>
          <dgm:chPref val="0"/>
          <dgm:bulletEnabled val="1"/>
        </dgm:presLayoutVars>
      </dgm:prSet>
      <dgm:spPr/>
    </dgm:pt>
    <dgm:pt modelId="{DA8D247B-0E0E-4B8B-BFB5-0F4BAE998C75}" type="pres">
      <dgm:prSet presAssocID="{62F0C2C1-EA76-4930-81CF-B26C1937A422}" presName="desTx" presStyleLbl="alignAccFollowNode1" presStyleIdx="2" presStyleCnt="3">
        <dgm:presLayoutVars>
          <dgm:bulletEnabled val="1"/>
        </dgm:presLayoutVars>
      </dgm:prSet>
      <dgm:spPr/>
    </dgm:pt>
  </dgm:ptLst>
  <dgm:cxnLst>
    <dgm:cxn modelId="{DC693506-F974-47C6-8989-5132520EA45D}" type="presOf" srcId="{C4C911C7-9D54-429E-B313-CAE4F80225DB}" destId="{D06F0190-A0CB-4C40-99D3-65473203325E}" srcOrd="0" destOrd="0" presId="urn:microsoft.com/office/officeart/2005/8/layout/hList1"/>
    <dgm:cxn modelId="{8D6F8E25-DA44-4726-9166-97A56934E9C5}" srcId="{0F78FCC1-C01D-4607-AF64-232C711196CF}" destId="{63B4D6D7-0FA6-483D-944C-CB9C0C32DC79}" srcOrd="1" destOrd="0" parTransId="{23F3CFDF-7815-4103-B497-5D949035CD99}" sibTransId="{1ECC7AAB-96CB-4EC6-B9A3-614C15C2E8E3}"/>
    <dgm:cxn modelId="{3BF29427-1A2C-4C0A-94C1-1FF428B8C7FC}" type="presOf" srcId="{DE162D3D-1517-469B-A95B-E7C98C34DAD9}" destId="{D06F0190-A0CB-4C40-99D3-65473203325E}" srcOrd="0" destOrd="1" presId="urn:microsoft.com/office/officeart/2005/8/layout/hList1"/>
    <dgm:cxn modelId="{E0EE405D-518B-4D5D-B611-F80DE0B17B26}" srcId="{62F0C2C1-EA76-4930-81CF-B26C1937A422}" destId="{6274B176-B64F-4FA8-AE11-B8C1A6F93430}" srcOrd="0" destOrd="0" parTransId="{73898646-171C-4A94-8C65-6D80B5B3D44C}" sibTransId="{FB8F8898-E020-45FF-BA5A-943A4B7ECA8A}"/>
    <dgm:cxn modelId="{05C8D15D-BAA0-47B2-A31C-71D922715B2E}" type="presOf" srcId="{62F0C2C1-EA76-4930-81CF-B26C1937A422}" destId="{7C2B2469-124D-4FE7-BD13-8DF652312EDC}" srcOrd="0" destOrd="0" presId="urn:microsoft.com/office/officeart/2005/8/layout/hList1"/>
    <dgm:cxn modelId="{067BBD5E-5A7B-417B-8252-1A45B96B9E45}" type="presOf" srcId="{68ACF26D-1EA0-477D-B433-969FCC670F33}" destId="{DE8579A3-B9D0-4246-9E67-35D70E688354}" srcOrd="0" destOrd="0" presId="urn:microsoft.com/office/officeart/2005/8/layout/hList1"/>
    <dgm:cxn modelId="{76010845-A8A3-46D6-8CD6-08D7C4972E69}" type="presOf" srcId="{63B4D6D7-0FA6-483D-944C-CB9C0C32DC79}" destId="{2F2D082A-536A-4820-8E27-BF4190052BB7}" srcOrd="0" destOrd="0" presId="urn:microsoft.com/office/officeart/2005/8/layout/hList1"/>
    <dgm:cxn modelId="{8ED5996F-CF37-4B4E-8CFD-0F6E112E0F56}" srcId="{63B4D6D7-0FA6-483D-944C-CB9C0C32DC79}" destId="{DE162D3D-1517-469B-A95B-E7C98C34DAD9}" srcOrd="1" destOrd="0" parTransId="{D790C2B9-3DAF-4066-BF9E-2F0EB79EB5A3}" sibTransId="{DF4616F6-14FA-4E57-99D6-E8A91B1C54DA}"/>
    <dgm:cxn modelId="{ABBFA751-075E-44E9-ACE8-860FA2CFD218}" srcId="{63B4D6D7-0FA6-483D-944C-CB9C0C32DC79}" destId="{C4C911C7-9D54-429E-B313-CAE4F80225DB}" srcOrd="0" destOrd="0" parTransId="{619DE91C-1639-4488-97CF-27FEF7F4013D}" sibTransId="{715387CE-01F3-4AA3-9E43-BFD3FE0A5000}"/>
    <dgm:cxn modelId="{C205D577-A585-4CC9-AD39-C74DD03FD5C8}" srcId="{68ACF26D-1EA0-477D-B433-969FCC670F33}" destId="{BF2F4338-80A6-4A2E-B330-C5A24546804B}" srcOrd="0" destOrd="0" parTransId="{A752BE7B-30E2-447A-8535-D0ED67690117}" sibTransId="{ACA51021-948C-4780-8AF4-D3CF89F2629A}"/>
    <dgm:cxn modelId="{C457D179-CC4D-477A-8129-E3D0FEBE4318}" srcId="{0F78FCC1-C01D-4607-AF64-232C711196CF}" destId="{68ACF26D-1EA0-477D-B433-969FCC670F33}" srcOrd="0" destOrd="0" parTransId="{39602FA8-83C1-4802-B723-0DB544F2A746}" sibTransId="{350CE014-A65F-4C16-B4C2-173A0B1C7140}"/>
    <dgm:cxn modelId="{94CDB6BB-239D-48F7-8EFC-A1793CAA963A}" srcId="{62F0C2C1-EA76-4930-81CF-B26C1937A422}" destId="{0C47FD4B-67EB-48F3-9DB0-C90DECBE9E3B}" srcOrd="1" destOrd="0" parTransId="{9B542DA0-52D4-47C9-988C-21919B95A779}" sibTransId="{2C9FF2A1-0C27-479B-8E46-2A6BA8D11521}"/>
    <dgm:cxn modelId="{541B04BF-5673-44C6-BB80-1C0CCDCE07BA}" srcId="{0F78FCC1-C01D-4607-AF64-232C711196CF}" destId="{62F0C2C1-EA76-4930-81CF-B26C1937A422}" srcOrd="2" destOrd="0" parTransId="{E1F4C919-4755-4A29-B328-FC9ED559883A}" sibTransId="{70887612-F264-4322-8BD3-9202D4304D15}"/>
    <dgm:cxn modelId="{605B3FC2-7B9B-4C55-8468-6E225D75CA5F}" type="presOf" srcId="{BF2F4338-80A6-4A2E-B330-C5A24546804B}" destId="{06AF1BCC-F98D-4FB8-ABA8-24AD7C0606FA}" srcOrd="0" destOrd="0" presId="urn:microsoft.com/office/officeart/2005/8/layout/hList1"/>
    <dgm:cxn modelId="{0F999CC2-79F8-4C74-93D1-18412A993B27}" type="presOf" srcId="{0C47FD4B-67EB-48F3-9DB0-C90DECBE9E3B}" destId="{DA8D247B-0E0E-4B8B-BFB5-0F4BAE998C75}" srcOrd="0" destOrd="1" presId="urn:microsoft.com/office/officeart/2005/8/layout/hList1"/>
    <dgm:cxn modelId="{514F41C4-C1BD-4BDA-BB24-67D55202439E}" type="presOf" srcId="{6274B176-B64F-4FA8-AE11-B8C1A6F93430}" destId="{DA8D247B-0E0E-4B8B-BFB5-0F4BAE998C75}" srcOrd="0" destOrd="0" presId="urn:microsoft.com/office/officeart/2005/8/layout/hList1"/>
    <dgm:cxn modelId="{9900EED2-D9CE-4BA7-AAB2-8F80CDEF1B51}" srcId="{62F0C2C1-EA76-4930-81CF-B26C1937A422}" destId="{CAE53596-2A81-4CF8-8D6E-531801BB83FD}" srcOrd="2" destOrd="0" parTransId="{C7C94911-2F40-408D-B700-DEC80E71FD8E}" sibTransId="{E6C1E297-BC9A-47EB-B3FB-BDB3107B149F}"/>
    <dgm:cxn modelId="{C1EC76E8-C7DA-4A75-8401-A03E91E7DADA}" type="presOf" srcId="{0F78FCC1-C01D-4607-AF64-232C711196CF}" destId="{301A5621-FC0B-428B-840E-7915EF009CEC}" srcOrd="0" destOrd="0" presId="urn:microsoft.com/office/officeart/2005/8/layout/hList1"/>
    <dgm:cxn modelId="{82FF45FC-2E49-4B70-8CA8-DB1C64EFD078}" type="presOf" srcId="{CAE53596-2A81-4CF8-8D6E-531801BB83FD}" destId="{DA8D247B-0E0E-4B8B-BFB5-0F4BAE998C75}" srcOrd="0" destOrd="2" presId="urn:microsoft.com/office/officeart/2005/8/layout/hList1"/>
    <dgm:cxn modelId="{30803F05-8A88-4C8B-84EF-72971384D14C}" type="presParOf" srcId="{301A5621-FC0B-428B-840E-7915EF009CEC}" destId="{9140AC61-0304-4B2B-A0B2-158498973882}" srcOrd="0" destOrd="0" presId="urn:microsoft.com/office/officeart/2005/8/layout/hList1"/>
    <dgm:cxn modelId="{9E7AE068-A3C9-43EC-916E-5B5BD4D222F1}" type="presParOf" srcId="{9140AC61-0304-4B2B-A0B2-158498973882}" destId="{DE8579A3-B9D0-4246-9E67-35D70E688354}" srcOrd="0" destOrd="0" presId="urn:microsoft.com/office/officeart/2005/8/layout/hList1"/>
    <dgm:cxn modelId="{FED41761-AA0B-4189-A82D-6CCE3B83A6E3}" type="presParOf" srcId="{9140AC61-0304-4B2B-A0B2-158498973882}" destId="{06AF1BCC-F98D-4FB8-ABA8-24AD7C0606FA}" srcOrd="1" destOrd="0" presId="urn:microsoft.com/office/officeart/2005/8/layout/hList1"/>
    <dgm:cxn modelId="{85A96655-6D6E-4B27-8148-D2AC55CEE999}" type="presParOf" srcId="{301A5621-FC0B-428B-840E-7915EF009CEC}" destId="{843BAD9D-22C3-4F30-804C-B98A7CFD7F6B}" srcOrd="1" destOrd="0" presId="urn:microsoft.com/office/officeart/2005/8/layout/hList1"/>
    <dgm:cxn modelId="{83D014B0-948A-4ACF-8C03-2A56134BDCE6}" type="presParOf" srcId="{301A5621-FC0B-428B-840E-7915EF009CEC}" destId="{D0B31D42-5EB5-4536-B3DF-97AB21CB3EEE}" srcOrd="2" destOrd="0" presId="urn:microsoft.com/office/officeart/2005/8/layout/hList1"/>
    <dgm:cxn modelId="{3E794E47-3D8C-40D6-8C43-F43F93BB3019}" type="presParOf" srcId="{D0B31D42-5EB5-4536-B3DF-97AB21CB3EEE}" destId="{2F2D082A-536A-4820-8E27-BF4190052BB7}" srcOrd="0" destOrd="0" presId="urn:microsoft.com/office/officeart/2005/8/layout/hList1"/>
    <dgm:cxn modelId="{ABA4F5A7-E23E-4973-961E-F685AF8C726E}" type="presParOf" srcId="{D0B31D42-5EB5-4536-B3DF-97AB21CB3EEE}" destId="{D06F0190-A0CB-4C40-99D3-65473203325E}" srcOrd="1" destOrd="0" presId="urn:microsoft.com/office/officeart/2005/8/layout/hList1"/>
    <dgm:cxn modelId="{E19ED4EC-1F9A-4D7A-AE7E-824EE897F2BD}" type="presParOf" srcId="{301A5621-FC0B-428B-840E-7915EF009CEC}" destId="{D6B9C166-1468-4643-A2DD-1E045037EDFE}" srcOrd="3" destOrd="0" presId="urn:microsoft.com/office/officeart/2005/8/layout/hList1"/>
    <dgm:cxn modelId="{1B56E50E-011D-4690-A13D-4A594E250603}" type="presParOf" srcId="{301A5621-FC0B-428B-840E-7915EF009CEC}" destId="{AFEDDE5F-D450-4F76-9E25-B5EA2882E0D1}" srcOrd="4" destOrd="0" presId="urn:microsoft.com/office/officeart/2005/8/layout/hList1"/>
    <dgm:cxn modelId="{3FDF7CFB-472C-41AB-A04A-9E849706B564}" type="presParOf" srcId="{AFEDDE5F-D450-4F76-9E25-B5EA2882E0D1}" destId="{7C2B2469-124D-4FE7-BD13-8DF652312EDC}" srcOrd="0" destOrd="0" presId="urn:microsoft.com/office/officeart/2005/8/layout/hList1"/>
    <dgm:cxn modelId="{85A34903-2E61-495E-A594-85E4F0689C8C}" type="presParOf" srcId="{AFEDDE5F-D450-4F76-9E25-B5EA2882E0D1}" destId="{DA8D247B-0E0E-4B8B-BFB5-0F4BAE998C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332F31-1FCB-42D0-82CB-0F0B8F2FDF94}" type="doc">
      <dgm:prSet loTypeId="urn:microsoft.com/office/officeart/2005/8/layout/gear1" loCatId="cycle" qsTypeId="urn:microsoft.com/office/officeart/2005/8/quickstyle/simple1" qsCatId="simple" csTypeId="urn:microsoft.com/office/officeart/2005/8/colors/accent1_2" csCatId="accent1" phldr="1"/>
      <dgm:spPr/>
    </dgm:pt>
    <dgm:pt modelId="{3207E887-CE70-4979-8498-2B7F9D1FE5C6}">
      <dgm:prSet phldrT="[Text]">
        <dgm:style>
          <a:lnRef idx="0">
            <a:schemeClr val="accent2"/>
          </a:lnRef>
          <a:fillRef idx="3">
            <a:schemeClr val="accent2"/>
          </a:fillRef>
          <a:effectRef idx="3">
            <a:schemeClr val="accent2"/>
          </a:effectRef>
          <a:fontRef idx="minor">
            <a:schemeClr val="lt1"/>
          </a:fontRef>
        </dgm:style>
      </dgm:prSet>
      <dgm:spPr>
        <a:solidFill>
          <a:srgbClr val="5F99AF"/>
        </a:solidFill>
        <a:ln>
          <a:solidFill>
            <a:srgbClr val="5F99AF"/>
          </a:solidFill>
        </a:ln>
      </dgm:spPr>
      <dgm:t>
        <a:bodyPr/>
        <a:lstStyle/>
        <a:p>
          <a:r>
            <a:rPr lang="es-ES" b="1" noProof="0" dirty="0">
              <a:latin typeface="Calibri"/>
              <a:cs typeface="Calibri"/>
            </a:rPr>
            <a:t>Supervisión de desempeño</a:t>
          </a:r>
        </a:p>
      </dgm:t>
    </dgm:pt>
    <dgm:pt modelId="{83FA0A91-0006-4101-9684-095AA447B57D}" type="parTrans" cxnId="{21D9FF48-0F1F-448E-812A-DFDF6A87A33C}">
      <dgm:prSet/>
      <dgm:spPr/>
      <dgm:t>
        <a:bodyPr/>
        <a:lstStyle/>
        <a:p>
          <a:endParaRPr lang="en-US"/>
        </a:p>
      </dgm:t>
    </dgm:pt>
    <dgm:pt modelId="{8DD5E20E-8E70-41A7-AD0D-A6AF42CA4217}" type="sibTrans" cxnId="{21D9FF48-0F1F-448E-812A-DFDF6A87A33C}">
      <dgm:prSet/>
      <dgm:spPr>
        <a:solidFill>
          <a:srgbClr val="676767"/>
        </a:solidFill>
        <a:ln>
          <a:solidFill>
            <a:srgbClr val="676767"/>
          </a:solidFill>
        </a:ln>
      </dgm:spPr>
      <dgm:t>
        <a:bodyPr/>
        <a:lstStyle/>
        <a:p>
          <a:endParaRPr lang="en-US"/>
        </a:p>
      </dgm:t>
    </dgm:pt>
    <dgm:pt modelId="{4CF353CA-3864-4627-90EA-920D90347757}">
      <dgm:prSet phldrT="[Text]">
        <dgm:style>
          <a:lnRef idx="0">
            <a:schemeClr val="accent2"/>
          </a:lnRef>
          <a:fillRef idx="3">
            <a:schemeClr val="accent2"/>
          </a:fillRef>
          <a:effectRef idx="3">
            <a:schemeClr val="accent2"/>
          </a:effectRef>
          <a:fontRef idx="minor">
            <a:schemeClr val="lt1"/>
          </a:fontRef>
        </dgm:style>
      </dgm:prSet>
      <dgm:spPr>
        <a:solidFill>
          <a:srgbClr val="C54B38"/>
        </a:solidFill>
        <a:ln>
          <a:solidFill>
            <a:srgbClr val="C54B38"/>
          </a:solidFill>
        </a:ln>
      </dgm:spPr>
      <dgm:t>
        <a:bodyPr/>
        <a:lstStyle/>
        <a:p>
          <a:r>
            <a:rPr lang="es-ES" b="1" noProof="0" dirty="0">
              <a:latin typeface="Calibri"/>
              <a:cs typeface="Calibri"/>
            </a:rPr>
            <a:t>Supervisión financiera</a:t>
          </a:r>
        </a:p>
      </dgm:t>
    </dgm:pt>
    <dgm:pt modelId="{D0649985-36FA-449A-A20D-1DF55CBC9B80}" type="parTrans" cxnId="{AF7E05B0-3696-4041-8D76-84EA2FEA316C}">
      <dgm:prSet/>
      <dgm:spPr/>
      <dgm:t>
        <a:bodyPr/>
        <a:lstStyle/>
        <a:p>
          <a:endParaRPr lang="en-US"/>
        </a:p>
      </dgm:t>
    </dgm:pt>
    <dgm:pt modelId="{EBA58D28-B97F-4005-8BB1-63C8B38EF938}" type="sibTrans" cxnId="{AF7E05B0-3696-4041-8D76-84EA2FEA316C}">
      <dgm:prSet/>
      <dgm:spPr>
        <a:solidFill>
          <a:srgbClr val="676767"/>
        </a:solidFill>
        <a:ln>
          <a:solidFill>
            <a:srgbClr val="676767"/>
          </a:solidFill>
        </a:ln>
      </dgm:spPr>
      <dgm:t>
        <a:bodyPr/>
        <a:lstStyle/>
        <a:p>
          <a:endParaRPr lang="en-US"/>
        </a:p>
      </dgm:t>
    </dgm:pt>
    <dgm:pt modelId="{5CBE3BCA-C65D-4F50-ACA5-0AF48984B680}" type="pres">
      <dgm:prSet presAssocID="{2C332F31-1FCB-42D0-82CB-0F0B8F2FDF94}" presName="composite" presStyleCnt="0">
        <dgm:presLayoutVars>
          <dgm:chMax val="3"/>
          <dgm:animLvl val="lvl"/>
          <dgm:resizeHandles val="exact"/>
        </dgm:presLayoutVars>
      </dgm:prSet>
      <dgm:spPr/>
    </dgm:pt>
    <dgm:pt modelId="{D9FA2AC9-EE58-4137-822B-24F40DBF4BB1}" type="pres">
      <dgm:prSet presAssocID="{3207E887-CE70-4979-8498-2B7F9D1FE5C6}" presName="gear1" presStyleLbl="node1" presStyleIdx="0" presStyleCnt="2">
        <dgm:presLayoutVars>
          <dgm:chMax val="1"/>
          <dgm:bulletEnabled val="1"/>
        </dgm:presLayoutVars>
      </dgm:prSet>
      <dgm:spPr/>
    </dgm:pt>
    <dgm:pt modelId="{79326F48-E6EE-436B-B392-00BE2F5AED5F}" type="pres">
      <dgm:prSet presAssocID="{3207E887-CE70-4979-8498-2B7F9D1FE5C6}" presName="gear1srcNode" presStyleLbl="node1" presStyleIdx="0" presStyleCnt="2"/>
      <dgm:spPr/>
    </dgm:pt>
    <dgm:pt modelId="{191C4C37-6A26-4CDE-A103-E2B52E23050D}" type="pres">
      <dgm:prSet presAssocID="{3207E887-CE70-4979-8498-2B7F9D1FE5C6}" presName="gear1dstNode" presStyleLbl="node1" presStyleIdx="0" presStyleCnt="2"/>
      <dgm:spPr/>
    </dgm:pt>
    <dgm:pt modelId="{87EF202A-E8E1-47E2-97E5-794919328538}" type="pres">
      <dgm:prSet presAssocID="{4CF353CA-3864-4627-90EA-920D90347757}" presName="gear2" presStyleLbl="node1" presStyleIdx="1" presStyleCnt="2" custLinFactNeighborX="6302" custLinFactNeighborY="562">
        <dgm:presLayoutVars>
          <dgm:chMax val="1"/>
          <dgm:bulletEnabled val="1"/>
        </dgm:presLayoutVars>
      </dgm:prSet>
      <dgm:spPr/>
    </dgm:pt>
    <dgm:pt modelId="{7F5BFEFC-7EA3-44C3-AE05-180A4248FF4D}" type="pres">
      <dgm:prSet presAssocID="{4CF353CA-3864-4627-90EA-920D90347757}" presName="gear2srcNode" presStyleLbl="node1" presStyleIdx="1" presStyleCnt="2"/>
      <dgm:spPr/>
    </dgm:pt>
    <dgm:pt modelId="{5ADE424D-A256-4F17-AAA9-15360246360F}" type="pres">
      <dgm:prSet presAssocID="{4CF353CA-3864-4627-90EA-920D90347757}" presName="gear2dstNode" presStyleLbl="node1" presStyleIdx="1" presStyleCnt="2"/>
      <dgm:spPr/>
    </dgm:pt>
    <dgm:pt modelId="{5F96BCC5-82A1-4F26-B680-37D4C3F96441}" type="pres">
      <dgm:prSet presAssocID="{8DD5E20E-8E70-41A7-AD0D-A6AF42CA4217}" presName="connector1" presStyleLbl="sibTrans2D1" presStyleIdx="0" presStyleCnt="2"/>
      <dgm:spPr/>
    </dgm:pt>
    <dgm:pt modelId="{0424F619-0ECE-4FD2-B2F6-B0F8264CEE55}" type="pres">
      <dgm:prSet presAssocID="{EBA58D28-B97F-4005-8BB1-63C8B38EF938}" presName="connector2" presStyleLbl="sibTrans2D1" presStyleIdx="1" presStyleCnt="2"/>
      <dgm:spPr/>
    </dgm:pt>
  </dgm:ptLst>
  <dgm:cxnLst>
    <dgm:cxn modelId="{D4E27626-C62D-43F7-B53A-05AF9029A4BA}" type="presOf" srcId="{3207E887-CE70-4979-8498-2B7F9D1FE5C6}" destId="{D9FA2AC9-EE58-4137-822B-24F40DBF4BB1}" srcOrd="0" destOrd="0" presId="urn:microsoft.com/office/officeart/2005/8/layout/gear1"/>
    <dgm:cxn modelId="{FBB08528-07F7-4D95-A8C3-C5B3FCC30CB1}" type="presOf" srcId="{8DD5E20E-8E70-41A7-AD0D-A6AF42CA4217}" destId="{5F96BCC5-82A1-4F26-B680-37D4C3F96441}" srcOrd="0" destOrd="0" presId="urn:microsoft.com/office/officeart/2005/8/layout/gear1"/>
    <dgm:cxn modelId="{540A3637-8ADE-461A-ADFF-A4E68D87DC82}" type="presOf" srcId="{4CF353CA-3864-4627-90EA-920D90347757}" destId="{5ADE424D-A256-4F17-AAA9-15360246360F}" srcOrd="2" destOrd="0" presId="urn:microsoft.com/office/officeart/2005/8/layout/gear1"/>
    <dgm:cxn modelId="{21D9FF48-0F1F-448E-812A-DFDF6A87A33C}" srcId="{2C332F31-1FCB-42D0-82CB-0F0B8F2FDF94}" destId="{3207E887-CE70-4979-8498-2B7F9D1FE5C6}" srcOrd="0" destOrd="0" parTransId="{83FA0A91-0006-4101-9684-095AA447B57D}" sibTransId="{8DD5E20E-8E70-41A7-AD0D-A6AF42CA4217}"/>
    <dgm:cxn modelId="{B006BE56-7BA6-4501-9542-92BEAFF344C3}" type="presOf" srcId="{EBA58D28-B97F-4005-8BB1-63C8B38EF938}" destId="{0424F619-0ECE-4FD2-B2F6-B0F8264CEE55}" srcOrd="0" destOrd="0" presId="urn:microsoft.com/office/officeart/2005/8/layout/gear1"/>
    <dgm:cxn modelId="{40A5DD91-AB68-4407-BE21-67DA50F9F054}" type="presOf" srcId="{3207E887-CE70-4979-8498-2B7F9D1FE5C6}" destId="{79326F48-E6EE-436B-B392-00BE2F5AED5F}" srcOrd="1" destOrd="0" presId="urn:microsoft.com/office/officeart/2005/8/layout/gear1"/>
    <dgm:cxn modelId="{855815AF-FC17-4010-A918-07BF2F10382D}" type="presOf" srcId="{3207E887-CE70-4979-8498-2B7F9D1FE5C6}" destId="{191C4C37-6A26-4CDE-A103-E2B52E23050D}" srcOrd="2" destOrd="0" presId="urn:microsoft.com/office/officeart/2005/8/layout/gear1"/>
    <dgm:cxn modelId="{593D4EAF-C673-4B98-B1D8-4D7789756639}" type="presOf" srcId="{2C332F31-1FCB-42D0-82CB-0F0B8F2FDF94}" destId="{5CBE3BCA-C65D-4F50-ACA5-0AF48984B680}" srcOrd="0" destOrd="0" presId="urn:microsoft.com/office/officeart/2005/8/layout/gear1"/>
    <dgm:cxn modelId="{AF7E05B0-3696-4041-8D76-84EA2FEA316C}" srcId="{2C332F31-1FCB-42D0-82CB-0F0B8F2FDF94}" destId="{4CF353CA-3864-4627-90EA-920D90347757}" srcOrd="1" destOrd="0" parTransId="{D0649985-36FA-449A-A20D-1DF55CBC9B80}" sibTransId="{EBA58D28-B97F-4005-8BB1-63C8B38EF938}"/>
    <dgm:cxn modelId="{1D614AF8-224E-4FC3-AB62-B295F6FC9344}" type="presOf" srcId="{4CF353CA-3864-4627-90EA-920D90347757}" destId="{7F5BFEFC-7EA3-44C3-AE05-180A4248FF4D}" srcOrd="1" destOrd="0" presId="urn:microsoft.com/office/officeart/2005/8/layout/gear1"/>
    <dgm:cxn modelId="{018C17FC-DFA7-4A99-9C72-8E277FC73E26}" type="presOf" srcId="{4CF353CA-3864-4627-90EA-920D90347757}" destId="{87EF202A-E8E1-47E2-97E5-794919328538}" srcOrd="0" destOrd="0" presId="urn:microsoft.com/office/officeart/2005/8/layout/gear1"/>
    <dgm:cxn modelId="{3EB61ECF-CEBE-4BA6-98FF-7E90BCBBB113}" type="presParOf" srcId="{5CBE3BCA-C65D-4F50-ACA5-0AF48984B680}" destId="{D9FA2AC9-EE58-4137-822B-24F40DBF4BB1}" srcOrd="0" destOrd="0" presId="urn:microsoft.com/office/officeart/2005/8/layout/gear1"/>
    <dgm:cxn modelId="{15187D94-45B8-481F-A121-AC4892BCEEE4}" type="presParOf" srcId="{5CBE3BCA-C65D-4F50-ACA5-0AF48984B680}" destId="{79326F48-E6EE-436B-B392-00BE2F5AED5F}" srcOrd="1" destOrd="0" presId="urn:microsoft.com/office/officeart/2005/8/layout/gear1"/>
    <dgm:cxn modelId="{998A76E6-D7CE-4102-BDA5-B035C18F3B24}" type="presParOf" srcId="{5CBE3BCA-C65D-4F50-ACA5-0AF48984B680}" destId="{191C4C37-6A26-4CDE-A103-E2B52E23050D}" srcOrd="2" destOrd="0" presId="urn:microsoft.com/office/officeart/2005/8/layout/gear1"/>
    <dgm:cxn modelId="{3F2E2F57-53BB-4EC4-867B-6B5647F13DD0}" type="presParOf" srcId="{5CBE3BCA-C65D-4F50-ACA5-0AF48984B680}" destId="{87EF202A-E8E1-47E2-97E5-794919328538}" srcOrd="3" destOrd="0" presId="urn:microsoft.com/office/officeart/2005/8/layout/gear1"/>
    <dgm:cxn modelId="{8F5B0103-18ED-4BA9-9B42-BB21284E10D5}" type="presParOf" srcId="{5CBE3BCA-C65D-4F50-ACA5-0AF48984B680}" destId="{7F5BFEFC-7EA3-44C3-AE05-180A4248FF4D}" srcOrd="4" destOrd="0" presId="urn:microsoft.com/office/officeart/2005/8/layout/gear1"/>
    <dgm:cxn modelId="{933AD24B-AB10-45CD-BA3A-A1C774ACEFC3}" type="presParOf" srcId="{5CBE3BCA-C65D-4F50-ACA5-0AF48984B680}" destId="{5ADE424D-A256-4F17-AAA9-15360246360F}" srcOrd="5" destOrd="0" presId="urn:microsoft.com/office/officeart/2005/8/layout/gear1"/>
    <dgm:cxn modelId="{25BEDA97-5F52-40DE-8347-E3086BEF02BC}" type="presParOf" srcId="{5CBE3BCA-C65D-4F50-ACA5-0AF48984B680}" destId="{5F96BCC5-82A1-4F26-B680-37D4C3F96441}" srcOrd="6" destOrd="0" presId="urn:microsoft.com/office/officeart/2005/8/layout/gear1"/>
    <dgm:cxn modelId="{943AA90F-3079-49F5-9FA8-9CAF253DE8A3}" type="presParOf" srcId="{5CBE3BCA-C65D-4F50-ACA5-0AF48984B680}" destId="{0424F619-0ECE-4FD2-B2F6-B0F8264CEE55}" srcOrd="7" destOrd="0" presId="urn:microsoft.com/office/officeart/2005/8/layout/gear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E2B685-4E57-4E95-B2A0-63D2C3577D5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E0ECFB5B-B171-4795-9832-B1A3EF234515}">
      <dgm:prSet/>
      <dgm:spPr>
        <a:ln>
          <a:solidFill>
            <a:srgbClr val="C54B38"/>
          </a:solidFill>
        </a:ln>
        <a:effectLst>
          <a:outerShdw blurRad="50800" dist="38100" dir="2700000" algn="tl" rotWithShape="0">
            <a:prstClr val="black">
              <a:alpha val="40000"/>
            </a:prstClr>
          </a:outerShdw>
        </a:effectLst>
      </dgm:spPr>
      <dgm:t>
        <a:bodyPr/>
        <a:lstStyle/>
        <a:p>
          <a:r>
            <a:rPr lang="es-ES" b="1" noProof="0" dirty="0">
              <a:latin typeface="Calibri"/>
              <a:cs typeface="Calibri"/>
            </a:rPr>
            <a:t>Hallazgos</a:t>
          </a:r>
        </a:p>
      </dgm:t>
    </dgm:pt>
    <dgm:pt modelId="{F2B5C5CC-8886-4E5D-BF64-42C941411005}" type="parTrans" cxnId="{B2842C62-0945-4EB3-800F-3D826EB93D2C}">
      <dgm:prSet/>
      <dgm:spPr/>
      <dgm:t>
        <a:bodyPr/>
        <a:lstStyle/>
        <a:p>
          <a:endParaRPr lang="en-US"/>
        </a:p>
      </dgm:t>
    </dgm:pt>
    <dgm:pt modelId="{DC88AB73-F5F7-42CC-AF00-2F95D194A25E}" type="sibTrans" cxnId="{B2842C62-0945-4EB3-800F-3D826EB93D2C}">
      <dgm:prSet/>
      <dgm:spPr/>
      <dgm:t>
        <a:bodyPr/>
        <a:lstStyle/>
        <a:p>
          <a:endParaRPr lang="en-US"/>
        </a:p>
      </dgm:t>
    </dgm:pt>
    <dgm:pt modelId="{EE406A6A-0170-474A-93A2-63F79B6CBB5B}">
      <dgm:prSet/>
      <dgm:spPr>
        <a:solidFill>
          <a:srgbClr val="000000">
            <a:alpha val="10196"/>
          </a:srgbClr>
        </a:solidFill>
        <a:ln>
          <a:solidFill>
            <a:srgbClr val="676767">
              <a:alpha val="90000"/>
            </a:srgbClr>
          </a:solidFill>
        </a:ln>
      </dgm:spPr>
      <dgm:t>
        <a:bodyPr/>
        <a:lstStyle/>
        <a:p>
          <a:pPr marL="347472" indent="-347472">
            <a:lnSpc>
              <a:spcPct val="100000"/>
            </a:lnSpc>
            <a:spcBef>
              <a:spcPts val="1440"/>
            </a:spcBef>
            <a:spcAft>
              <a:spcPts val="0"/>
            </a:spcAft>
          </a:pPr>
          <a:r>
            <a:rPr lang="es-ES" noProof="0" dirty="0">
              <a:latin typeface="Calibri"/>
              <a:cs typeface="Calibri"/>
            </a:rPr>
            <a:t>Se deben abordar</a:t>
          </a:r>
        </a:p>
      </dgm:t>
    </dgm:pt>
    <dgm:pt modelId="{59540CB2-0F8C-4F37-A965-BBEA188FC86A}" type="parTrans" cxnId="{B1BAD5BC-02A6-4205-9366-E9FB986FD0AB}">
      <dgm:prSet/>
      <dgm:spPr/>
      <dgm:t>
        <a:bodyPr/>
        <a:lstStyle/>
        <a:p>
          <a:endParaRPr lang="en-US"/>
        </a:p>
      </dgm:t>
    </dgm:pt>
    <dgm:pt modelId="{7B0198F8-957C-4372-8066-F3B185D15B46}" type="sibTrans" cxnId="{B1BAD5BC-02A6-4205-9366-E9FB986FD0AB}">
      <dgm:prSet/>
      <dgm:spPr/>
      <dgm:t>
        <a:bodyPr/>
        <a:lstStyle/>
        <a:p>
          <a:endParaRPr lang="en-US"/>
        </a:p>
      </dgm:t>
    </dgm:pt>
    <dgm:pt modelId="{45C682AA-A80E-4089-B409-D3ED8651EE58}">
      <dgm:prSet/>
      <dgm:spPr>
        <a:solidFill>
          <a:srgbClr val="000000">
            <a:alpha val="10196"/>
          </a:srgbClr>
        </a:solidFill>
        <a:ln>
          <a:solidFill>
            <a:srgbClr val="676767">
              <a:alpha val="90000"/>
            </a:srgbClr>
          </a:solidFill>
        </a:ln>
      </dgm:spPr>
      <dgm:t>
        <a:bodyPr/>
        <a:lstStyle/>
        <a:p>
          <a:pPr marL="347472" indent="-347472">
            <a:lnSpc>
              <a:spcPct val="100000"/>
            </a:lnSpc>
            <a:spcBef>
              <a:spcPts val="1440"/>
            </a:spcBef>
            <a:spcAft>
              <a:spcPts val="0"/>
            </a:spcAft>
          </a:pPr>
          <a:r>
            <a:rPr lang="es-ES" dirty="0">
              <a:latin typeface="Calibri"/>
              <a:cs typeface="Calibri"/>
            </a:rPr>
            <a:t>La entidad no cumple con los requisitos legales</a:t>
          </a:r>
          <a:endParaRPr lang="en-US" dirty="0">
            <a:latin typeface="Calibri"/>
            <a:cs typeface="Calibri"/>
          </a:endParaRPr>
        </a:p>
      </dgm:t>
    </dgm:pt>
    <dgm:pt modelId="{4ABF5013-D385-4630-95F8-044C496714B1}" type="parTrans" cxnId="{4930513B-8F00-417B-8BD3-A702066D625D}">
      <dgm:prSet/>
      <dgm:spPr/>
      <dgm:t>
        <a:bodyPr/>
        <a:lstStyle/>
        <a:p>
          <a:endParaRPr lang="en-US"/>
        </a:p>
      </dgm:t>
    </dgm:pt>
    <dgm:pt modelId="{D3335231-A6FE-4D39-879F-40D977513790}" type="sibTrans" cxnId="{4930513B-8F00-417B-8BD3-A702066D625D}">
      <dgm:prSet/>
      <dgm:spPr/>
      <dgm:t>
        <a:bodyPr/>
        <a:lstStyle/>
        <a:p>
          <a:endParaRPr lang="en-US"/>
        </a:p>
      </dgm:t>
    </dgm:pt>
    <dgm:pt modelId="{F5B13DF0-1A1A-4A89-9DE8-E9ABD4DEC7B6}">
      <dgm:prSet/>
      <dgm:spPr>
        <a:ln>
          <a:solidFill>
            <a:srgbClr val="5F99AF"/>
          </a:solidFill>
        </a:ln>
        <a:effectLst>
          <a:outerShdw blurRad="50800" dist="38100" dir="2700000" algn="tl" rotWithShape="0">
            <a:prstClr val="black">
              <a:alpha val="40000"/>
            </a:prstClr>
          </a:outerShdw>
        </a:effectLst>
      </dgm:spPr>
      <dgm:t>
        <a:bodyPr/>
        <a:lstStyle/>
        <a:p>
          <a:r>
            <a:rPr lang="en-US" b="1" dirty="0" err="1">
              <a:latin typeface="Calibri"/>
              <a:cs typeface="Calibri"/>
            </a:rPr>
            <a:t>Recomendaciones</a:t>
          </a:r>
          <a:endParaRPr lang="en-US" dirty="0">
            <a:latin typeface="Calibri"/>
            <a:cs typeface="Calibri"/>
          </a:endParaRPr>
        </a:p>
      </dgm:t>
    </dgm:pt>
    <dgm:pt modelId="{424125B0-0EE1-48A6-A9ED-AD4F034B0053}" type="parTrans" cxnId="{CAED20AB-444B-4D44-B932-C19BF1406352}">
      <dgm:prSet/>
      <dgm:spPr/>
      <dgm:t>
        <a:bodyPr/>
        <a:lstStyle/>
        <a:p>
          <a:endParaRPr lang="en-US"/>
        </a:p>
      </dgm:t>
    </dgm:pt>
    <dgm:pt modelId="{CB13D48D-70BE-4094-838D-BD0A5B409235}" type="sibTrans" cxnId="{CAED20AB-444B-4D44-B932-C19BF1406352}">
      <dgm:prSet/>
      <dgm:spPr/>
      <dgm:t>
        <a:bodyPr/>
        <a:lstStyle/>
        <a:p>
          <a:endParaRPr lang="en-US"/>
        </a:p>
      </dgm:t>
    </dgm:pt>
    <dgm:pt modelId="{6138B058-18F7-4847-8E60-47B90ED4C026}">
      <dgm:prSet/>
      <dgm:spPr>
        <a:noFill/>
        <a:ln>
          <a:solidFill>
            <a:srgbClr val="676767">
              <a:alpha val="90000"/>
            </a:srgbClr>
          </a:solidFill>
        </a:ln>
      </dgm:spPr>
      <dgm:t>
        <a:bodyPr/>
        <a:lstStyle/>
        <a:p>
          <a:pPr marL="347472" indent="-347472">
            <a:lnSpc>
              <a:spcPct val="100000"/>
            </a:lnSpc>
            <a:spcBef>
              <a:spcPts val="1440"/>
            </a:spcBef>
            <a:spcAft>
              <a:spcPts val="0"/>
            </a:spcAft>
          </a:pPr>
          <a:r>
            <a:rPr lang="es-ES" noProof="0" dirty="0">
              <a:latin typeface="Calibri"/>
              <a:cs typeface="Calibri"/>
            </a:rPr>
            <a:t>No se requiere abordar</a:t>
          </a:r>
        </a:p>
      </dgm:t>
    </dgm:pt>
    <dgm:pt modelId="{4B39BFB5-11C1-46E6-98A2-D9984BB5A851}" type="parTrans" cxnId="{EA47B049-38FF-44DD-A95E-9A03BC4DE218}">
      <dgm:prSet/>
      <dgm:spPr/>
      <dgm:t>
        <a:bodyPr/>
        <a:lstStyle/>
        <a:p>
          <a:endParaRPr lang="en-US"/>
        </a:p>
      </dgm:t>
    </dgm:pt>
    <dgm:pt modelId="{FF8A739B-FE2C-43C6-B491-C389522998F1}" type="sibTrans" cxnId="{EA47B049-38FF-44DD-A95E-9A03BC4DE218}">
      <dgm:prSet/>
      <dgm:spPr/>
      <dgm:t>
        <a:bodyPr/>
        <a:lstStyle/>
        <a:p>
          <a:endParaRPr lang="en-US"/>
        </a:p>
      </dgm:t>
    </dgm:pt>
    <dgm:pt modelId="{05A839CC-F71C-49E9-9EAE-FC6659EFF426}">
      <dgm:prSet/>
      <dgm:spPr>
        <a:noFill/>
        <a:ln>
          <a:solidFill>
            <a:srgbClr val="676767">
              <a:alpha val="90000"/>
            </a:srgbClr>
          </a:solidFill>
        </a:ln>
      </dgm:spPr>
      <dgm:t>
        <a:bodyPr/>
        <a:lstStyle/>
        <a:p>
          <a:pPr marL="347472" indent="-347472">
            <a:lnSpc>
              <a:spcPct val="100000"/>
            </a:lnSpc>
            <a:spcBef>
              <a:spcPts val="1440"/>
            </a:spcBef>
            <a:spcAft>
              <a:spcPts val="0"/>
            </a:spcAft>
          </a:pPr>
          <a:r>
            <a:rPr lang="es-ES" dirty="0">
              <a:latin typeface="Calibri"/>
              <a:cs typeface="Calibri"/>
            </a:rPr>
            <a:t>Sugerencias para mejorar los programas y la práctica</a:t>
          </a:r>
          <a:endParaRPr lang="en-US" dirty="0">
            <a:latin typeface="Calibri"/>
            <a:cs typeface="Calibri"/>
          </a:endParaRPr>
        </a:p>
      </dgm:t>
    </dgm:pt>
    <dgm:pt modelId="{203F2B28-17EB-4240-96FB-B3615B4B85AC}" type="parTrans" cxnId="{ED388FEC-B69A-4B75-8C2D-AB7828DFD5A3}">
      <dgm:prSet/>
      <dgm:spPr/>
      <dgm:t>
        <a:bodyPr/>
        <a:lstStyle/>
        <a:p>
          <a:endParaRPr lang="en-US"/>
        </a:p>
      </dgm:t>
    </dgm:pt>
    <dgm:pt modelId="{04EC4106-C9BE-43E4-B44B-E67948DF999A}" type="sibTrans" cxnId="{ED388FEC-B69A-4B75-8C2D-AB7828DFD5A3}">
      <dgm:prSet/>
      <dgm:spPr/>
      <dgm:t>
        <a:bodyPr/>
        <a:lstStyle/>
        <a:p>
          <a:endParaRPr lang="en-US"/>
        </a:p>
      </dgm:t>
    </dgm:pt>
    <dgm:pt modelId="{21FFC67F-7EC9-48E7-8427-7B1E50C4E32B}" type="pres">
      <dgm:prSet presAssocID="{3DE2B685-4E57-4E95-B2A0-63D2C3577D55}" presName="Name0" presStyleCnt="0">
        <dgm:presLayoutVars>
          <dgm:dir/>
          <dgm:animLvl val="lvl"/>
          <dgm:resizeHandles val="exact"/>
        </dgm:presLayoutVars>
      </dgm:prSet>
      <dgm:spPr/>
    </dgm:pt>
    <dgm:pt modelId="{BD1609BE-A234-498E-988D-10DBF6ED736D}" type="pres">
      <dgm:prSet presAssocID="{E0ECFB5B-B171-4795-9832-B1A3EF234515}" presName="linNode" presStyleCnt="0"/>
      <dgm:spPr/>
    </dgm:pt>
    <dgm:pt modelId="{F111D32A-0C22-4131-AE88-A2EB73724D91}" type="pres">
      <dgm:prSet presAssocID="{E0ECFB5B-B171-4795-9832-B1A3EF234515}" presName="parentText" presStyleLbl="node1" presStyleIdx="0" presStyleCnt="2" custLinFactNeighborX="-1912" custLinFactNeighborY="-5204">
        <dgm:presLayoutVars>
          <dgm:chMax val="1"/>
          <dgm:bulletEnabled val="1"/>
        </dgm:presLayoutVars>
      </dgm:prSet>
      <dgm:spPr>
        <a:solidFill>
          <a:srgbClr val="C54B38"/>
        </a:solidFill>
      </dgm:spPr>
    </dgm:pt>
    <dgm:pt modelId="{89BC8FA2-89D3-4141-90B3-75DE5CF58104}" type="pres">
      <dgm:prSet presAssocID="{E0ECFB5B-B171-4795-9832-B1A3EF234515}" presName="descendantText" presStyleLbl="alignAccFollowNode1" presStyleIdx="0" presStyleCnt="2">
        <dgm:presLayoutVars>
          <dgm:bulletEnabled val="1"/>
        </dgm:presLayoutVars>
      </dgm:prSet>
      <dgm:spPr>
        <a:solidFill>
          <a:srgbClr val="000000">
            <a:alpha val="25000"/>
          </a:srgbClr>
        </a:solidFill>
      </dgm:spPr>
    </dgm:pt>
    <dgm:pt modelId="{1CD8E362-ED81-4D37-B0DA-8B7B44FC0FE9}" type="pres">
      <dgm:prSet presAssocID="{DC88AB73-F5F7-42CC-AF00-2F95D194A25E}" presName="sp" presStyleCnt="0"/>
      <dgm:spPr/>
    </dgm:pt>
    <dgm:pt modelId="{D5C1F728-04E4-4BFC-A5D6-E262CC99D500}" type="pres">
      <dgm:prSet presAssocID="{F5B13DF0-1A1A-4A89-9DE8-E9ABD4DEC7B6}" presName="linNode" presStyleCnt="0"/>
      <dgm:spPr/>
    </dgm:pt>
    <dgm:pt modelId="{6E0F77DE-0182-4D31-8E0E-92C72DE57B72}" type="pres">
      <dgm:prSet presAssocID="{F5B13DF0-1A1A-4A89-9DE8-E9ABD4DEC7B6}" presName="parentText" presStyleLbl="node1" presStyleIdx="1" presStyleCnt="2">
        <dgm:presLayoutVars>
          <dgm:chMax val="1"/>
          <dgm:bulletEnabled val="1"/>
        </dgm:presLayoutVars>
      </dgm:prSet>
      <dgm:spPr>
        <a:solidFill>
          <a:srgbClr val="5F99AF"/>
        </a:solidFill>
      </dgm:spPr>
    </dgm:pt>
    <dgm:pt modelId="{0E087457-B6D7-4FAE-9953-E55CC27496C4}" type="pres">
      <dgm:prSet presAssocID="{F5B13DF0-1A1A-4A89-9DE8-E9ABD4DEC7B6}" presName="descendantText" presStyleLbl="alignAccFollowNode1" presStyleIdx="1" presStyleCnt="2">
        <dgm:presLayoutVars>
          <dgm:bulletEnabled val="1"/>
        </dgm:presLayoutVars>
      </dgm:prSet>
      <dgm:spPr>
        <a:solidFill>
          <a:srgbClr val="000000">
            <a:alpha val="25000"/>
          </a:srgbClr>
        </a:solidFill>
      </dgm:spPr>
    </dgm:pt>
  </dgm:ptLst>
  <dgm:cxnLst>
    <dgm:cxn modelId="{4930513B-8F00-417B-8BD3-A702066D625D}" srcId="{E0ECFB5B-B171-4795-9832-B1A3EF234515}" destId="{45C682AA-A80E-4089-B409-D3ED8651EE58}" srcOrd="1" destOrd="0" parTransId="{4ABF5013-D385-4630-95F8-044C496714B1}" sibTransId="{D3335231-A6FE-4D39-879F-40D977513790}"/>
    <dgm:cxn modelId="{B2842C62-0945-4EB3-800F-3D826EB93D2C}" srcId="{3DE2B685-4E57-4E95-B2A0-63D2C3577D55}" destId="{E0ECFB5B-B171-4795-9832-B1A3EF234515}" srcOrd="0" destOrd="0" parTransId="{F2B5C5CC-8886-4E5D-BF64-42C941411005}" sibTransId="{DC88AB73-F5F7-42CC-AF00-2F95D194A25E}"/>
    <dgm:cxn modelId="{8BF03C65-6CB1-46B9-BAC6-F9DB1714E4D7}" type="presOf" srcId="{6138B058-18F7-4847-8E60-47B90ED4C026}" destId="{0E087457-B6D7-4FAE-9953-E55CC27496C4}" srcOrd="0" destOrd="0" presId="urn:microsoft.com/office/officeart/2005/8/layout/vList5"/>
    <dgm:cxn modelId="{C80A9369-79A2-4EE1-9A6E-1FD3C881A695}" type="presOf" srcId="{F5B13DF0-1A1A-4A89-9DE8-E9ABD4DEC7B6}" destId="{6E0F77DE-0182-4D31-8E0E-92C72DE57B72}" srcOrd="0" destOrd="0" presId="urn:microsoft.com/office/officeart/2005/8/layout/vList5"/>
    <dgm:cxn modelId="{EA47B049-38FF-44DD-A95E-9A03BC4DE218}" srcId="{F5B13DF0-1A1A-4A89-9DE8-E9ABD4DEC7B6}" destId="{6138B058-18F7-4847-8E60-47B90ED4C026}" srcOrd="0" destOrd="0" parTransId="{4B39BFB5-11C1-46E6-98A2-D9984BB5A851}" sibTransId="{FF8A739B-FE2C-43C6-B491-C389522998F1}"/>
    <dgm:cxn modelId="{11020F7F-6528-4477-8704-25558F18281E}" type="presOf" srcId="{EE406A6A-0170-474A-93A2-63F79B6CBB5B}" destId="{89BC8FA2-89D3-4141-90B3-75DE5CF58104}" srcOrd="0" destOrd="0" presId="urn:microsoft.com/office/officeart/2005/8/layout/vList5"/>
    <dgm:cxn modelId="{857AB58A-B9CA-469C-83BD-2A046EB7C5F5}" type="presOf" srcId="{45C682AA-A80E-4089-B409-D3ED8651EE58}" destId="{89BC8FA2-89D3-4141-90B3-75DE5CF58104}" srcOrd="0" destOrd="1" presId="urn:microsoft.com/office/officeart/2005/8/layout/vList5"/>
    <dgm:cxn modelId="{CAED20AB-444B-4D44-B932-C19BF1406352}" srcId="{3DE2B685-4E57-4E95-B2A0-63D2C3577D55}" destId="{F5B13DF0-1A1A-4A89-9DE8-E9ABD4DEC7B6}" srcOrd="1" destOrd="0" parTransId="{424125B0-0EE1-48A6-A9ED-AD4F034B0053}" sibTransId="{CB13D48D-70BE-4094-838D-BD0A5B409235}"/>
    <dgm:cxn modelId="{B1BAD5BC-02A6-4205-9366-E9FB986FD0AB}" srcId="{E0ECFB5B-B171-4795-9832-B1A3EF234515}" destId="{EE406A6A-0170-474A-93A2-63F79B6CBB5B}" srcOrd="0" destOrd="0" parTransId="{59540CB2-0F8C-4F37-A965-BBEA188FC86A}" sibTransId="{7B0198F8-957C-4372-8066-F3B185D15B46}"/>
    <dgm:cxn modelId="{7B2B2EE3-D9CB-4DE7-8976-C614FB362FB5}" type="presOf" srcId="{E0ECFB5B-B171-4795-9832-B1A3EF234515}" destId="{F111D32A-0C22-4131-AE88-A2EB73724D91}" srcOrd="0" destOrd="0" presId="urn:microsoft.com/office/officeart/2005/8/layout/vList5"/>
    <dgm:cxn modelId="{ED388FEC-B69A-4B75-8C2D-AB7828DFD5A3}" srcId="{F5B13DF0-1A1A-4A89-9DE8-E9ABD4DEC7B6}" destId="{05A839CC-F71C-49E9-9EAE-FC6659EFF426}" srcOrd="1" destOrd="0" parTransId="{203F2B28-17EB-4240-96FB-B3615B4B85AC}" sibTransId="{04EC4106-C9BE-43E4-B44B-E67948DF999A}"/>
    <dgm:cxn modelId="{8E1BF2F0-8968-4D59-91D9-5F29DD8D5AEF}" type="presOf" srcId="{05A839CC-F71C-49E9-9EAE-FC6659EFF426}" destId="{0E087457-B6D7-4FAE-9953-E55CC27496C4}" srcOrd="0" destOrd="1" presId="urn:microsoft.com/office/officeart/2005/8/layout/vList5"/>
    <dgm:cxn modelId="{B2DD59FF-F366-4422-9437-123535512333}" type="presOf" srcId="{3DE2B685-4E57-4E95-B2A0-63D2C3577D55}" destId="{21FFC67F-7EC9-48E7-8427-7B1E50C4E32B}" srcOrd="0" destOrd="0" presId="urn:microsoft.com/office/officeart/2005/8/layout/vList5"/>
    <dgm:cxn modelId="{F2C8A8F9-3FB2-460B-9B80-A47ACB602D84}" type="presParOf" srcId="{21FFC67F-7EC9-48E7-8427-7B1E50C4E32B}" destId="{BD1609BE-A234-498E-988D-10DBF6ED736D}" srcOrd="0" destOrd="0" presId="urn:microsoft.com/office/officeart/2005/8/layout/vList5"/>
    <dgm:cxn modelId="{A8A39364-B9E0-4D5C-A97C-E32CD620A837}" type="presParOf" srcId="{BD1609BE-A234-498E-988D-10DBF6ED736D}" destId="{F111D32A-0C22-4131-AE88-A2EB73724D91}" srcOrd="0" destOrd="0" presId="urn:microsoft.com/office/officeart/2005/8/layout/vList5"/>
    <dgm:cxn modelId="{7D4F5975-BB58-4331-B480-8E2969CC6854}" type="presParOf" srcId="{BD1609BE-A234-498E-988D-10DBF6ED736D}" destId="{89BC8FA2-89D3-4141-90B3-75DE5CF58104}" srcOrd="1" destOrd="0" presId="urn:microsoft.com/office/officeart/2005/8/layout/vList5"/>
    <dgm:cxn modelId="{0E77E2CA-3DE2-4F4D-8DCE-26F437183719}" type="presParOf" srcId="{21FFC67F-7EC9-48E7-8427-7B1E50C4E32B}" destId="{1CD8E362-ED81-4D37-B0DA-8B7B44FC0FE9}" srcOrd="1" destOrd="0" presId="urn:microsoft.com/office/officeart/2005/8/layout/vList5"/>
    <dgm:cxn modelId="{1E42BC28-2B0B-49D6-9E1C-D73C6B2C61FE}" type="presParOf" srcId="{21FFC67F-7EC9-48E7-8427-7B1E50C4E32B}" destId="{D5C1F728-04E4-4BFC-A5D6-E262CC99D500}" srcOrd="2" destOrd="0" presId="urn:microsoft.com/office/officeart/2005/8/layout/vList5"/>
    <dgm:cxn modelId="{02BEDE51-CEA8-4B39-97B7-9B9C0FEB8CBA}" type="presParOf" srcId="{D5C1F728-04E4-4BFC-A5D6-E262CC99D500}" destId="{6E0F77DE-0182-4D31-8E0E-92C72DE57B72}" srcOrd="0" destOrd="0" presId="urn:microsoft.com/office/officeart/2005/8/layout/vList5"/>
    <dgm:cxn modelId="{08239019-1D00-4314-BB18-63AD1C6794A4}" type="presParOf" srcId="{D5C1F728-04E4-4BFC-A5D6-E262CC99D500}" destId="{0E087457-B6D7-4FAE-9953-E55CC27496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BB92-295B-4F0F-8444-2B890CECF31A}">
      <dsp:nvSpPr>
        <dsp:cNvPr id="0" name=""/>
        <dsp:cNvSpPr/>
      </dsp:nvSpPr>
      <dsp:spPr>
        <a:xfrm rot="5400000">
          <a:off x="-221255" y="223650"/>
          <a:ext cx="1475035" cy="1032524"/>
        </a:xfrm>
        <a:prstGeom prst="chevron">
          <a:avLst/>
        </a:prstGeom>
        <a:solidFill>
          <a:srgbClr val="415364"/>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a:cs typeface="Calibri"/>
            </a:rPr>
            <a:t>Solos</a:t>
          </a:r>
        </a:p>
      </dsp:txBody>
      <dsp:txXfrm rot="-5400000">
        <a:off x="1" y="518656"/>
        <a:ext cx="1032524" cy="442511"/>
      </dsp:txXfrm>
    </dsp:sp>
    <dsp:sp modelId="{7787E915-7750-4D69-AD07-3CB0494B6800}">
      <dsp:nvSpPr>
        <dsp:cNvPr id="0" name=""/>
        <dsp:cNvSpPr/>
      </dsp:nvSpPr>
      <dsp:spPr>
        <a:xfrm rot="5400000">
          <a:off x="3347451" y="-2312531"/>
          <a:ext cx="958773" cy="5588627"/>
        </a:xfrm>
        <a:prstGeom prst="round2SameRect">
          <a:avLst/>
        </a:prstGeom>
        <a:solidFill>
          <a:schemeClr val="lt1">
            <a:alpha val="90000"/>
            <a:hueOff val="0"/>
            <a:satOff val="0"/>
            <a:lumOff val="0"/>
            <a:alphaOff val="0"/>
          </a:schemeClr>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7472" lvl="1" indent="-347472" algn="l" defTabSz="622300">
            <a:lnSpc>
              <a:spcPct val="100000"/>
            </a:lnSpc>
            <a:spcBef>
              <a:spcPct val="0"/>
            </a:spcBef>
            <a:spcAft>
              <a:spcPts val="0"/>
            </a:spcAft>
            <a:buChar char="•"/>
          </a:pPr>
          <a:r>
            <a:rPr lang="es-ES" sz="1400" kern="1200" dirty="0">
              <a:latin typeface="Calibri"/>
              <a:cs typeface="Calibri"/>
            </a:rPr>
            <a:t>Visite el sitio web de la Guía Uniforme</a:t>
          </a:r>
          <a:r>
            <a:rPr lang="en-US" sz="1400" kern="1200" dirty="0">
              <a:latin typeface="Calibri"/>
              <a:cs typeface="Calibri"/>
            </a:rPr>
            <a:t>.</a:t>
          </a:r>
        </a:p>
        <a:p>
          <a:pPr marL="347472" lvl="1" indent="-347472" algn="l" defTabSz="622300">
            <a:lnSpc>
              <a:spcPct val="100000"/>
            </a:lnSpc>
            <a:spcBef>
              <a:spcPct val="0"/>
            </a:spcBef>
            <a:spcAft>
              <a:spcPts val="0"/>
            </a:spcAft>
            <a:buChar char="•"/>
          </a:pPr>
          <a:r>
            <a:rPr lang="es-ES" sz="1400" kern="1200" dirty="0">
              <a:latin typeface="Calibri"/>
              <a:cs typeface="Calibri"/>
            </a:rPr>
            <a:t>Practique la navegación y la búsqueda en el sitio</a:t>
          </a:r>
          <a:r>
            <a:rPr lang="en-US" sz="1400" kern="1200" dirty="0">
              <a:latin typeface="Calibri"/>
              <a:cs typeface="Calibri"/>
            </a:rPr>
            <a:t>.</a:t>
          </a:r>
        </a:p>
        <a:p>
          <a:pPr marL="347472" lvl="1" indent="-347472" algn="l" defTabSz="622300">
            <a:lnSpc>
              <a:spcPct val="100000"/>
            </a:lnSpc>
            <a:spcBef>
              <a:spcPct val="0"/>
            </a:spcBef>
            <a:spcAft>
              <a:spcPts val="0"/>
            </a:spcAft>
            <a:buChar char="•"/>
          </a:pPr>
          <a:r>
            <a:rPr lang="es-ES" sz="1400" kern="1200" noProof="0" dirty="0">
              <a:latin typeface="Calibri"/>
              <a:cs typeface="Calibri"/>
            </a:rPr>
            <a:t>Encuentre</a:t>
          </a:r>
          <a:r>
            <a:rPr lang="en-US" sz="1400" kern="1200" dirty="0">
              <a:latin typeface="Calibri"/>
              <a:cs typeface="Calibri"/>
            </a:rPr>
            <a:t> 2 CFR 200.</a:t>
          </a:r>
        </a:p>
      </dsp:txBody>
      <dsp:txXfrm rot="-5400000">
        <a:off x="1032525" y="49198"/>
        <a:ext cx="5541824" cy="865167"/>
      </dsp:txXfrm>
    </dsp:sp>
    <dsp:sp modelId="{B1A3A95A-DCCD-4B70-B055-23BFFE74EC98}">
      <dsp:nvSpPr>
        <dsp:cNvPr id="0" name=""/>
        <dsp:cNvSpPr/>
      </dsp:nvSpPr>
      <dsp:spPr>
        <a:xfrm rot="5400000">
          <a:off x="-221255" y="1503037"/>
          <a:ext cx="1475035" cy="1032524"/>
        </a:xfrm>
        <a:prstGeom prst="chevron">
          <a:avLst/>
        </a:prstGeom>
        <a:solidFill>
          <a:srgbClr val="415364"/>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noProof="0" dirty="0">
              <a:latin typeface="Calibri"/>
              <a:cs typeface="Calibri"/>
            </a:rPr>
            <a:t>Parejas</a:t>
          </a:r>
        </a:p>
      </dsp:txBody>
      <dsp:txXfrm rot="-5400000">
        <a:off x="1" y="1798043"/>
        <a:ext cx="1032524" cy="442511"/>
      </dsp:txXfrm>
    </dsp:sp>
    <dsp:sp modelId="{7178253C-24D4-4B0B-BB5B-9221D6D0FCFD}">
      <dsp:nvSpPr>
        <dsp:cNvPr id="0" name=""/>
        <dsp:cNvSpPr/>
      </dsp:nvSpPr>
      <dsp:spPr>
        <a:xfrm rot="5400000">
          <a:off x="3347451" y="-1033144"/>
          <a:ext cx="958773" cy="5588627"/>
        </a:xfrm>
        <a:prstGeom prst="round2SameRect">
          <a:avLst/>
        </a:prstGeom>
        <a:solidFill>
          <a:schemeClr val="lt1">
            <a:alpha val="90000"/>
            <a:hueOff val="0"/>
            <a:satOff val="0"/>
            <a:lumOff val="0"/>
            <a:alphaOff val="0"/>
          </a:schemeClr>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7472" lvl="1" indent="-347472" algn="l" defTabSz="622300">
            <a:lnSpc>
              <a:spcPct val="100000"/>
            </a:lnSpc>
            <a:spcBef>
              <a:spcPct val="0"/>
            </a:spcBef>
            <a:spcAft>
              <a:spcPct val="15000"/>
            </a:spcAft>
            <a:buChar char="•"/>
          </a:pPr>
          <a:r>
            <a:rPr lang="es-ES" sz="1400" kern="1200" dirty="0">
              <a:latin typeface="Calibri"/>
              <a:cs typeface="Calibri"/>
            </a:rPr>
            <a:t>Localicen  y resuman las secciones de la Guía Uniforme sobre la evaluación de riesgos.</a:t>
          </a:r>
          <a:endParaRPr lang="en-US" sz="1400" kern="1200" dirty="0">
            <a:latin typeface="Calibri"/>
            <a:cs typeface="Calibri"/>
          </a:endParaRPr>
        </a:p>
        <a:p>
          <a:pPr marL="347472" lvl="1" indent="-347472" algn="l" defTabSz="622300">
            <a:lnSpc>
              <a:spcPct val="100000"/>
            </a:lnSpc>
            <a:spcBef>
              <a:spcPct val="0"/>
            </a:spcBef>
            <a:spcAft>
              <a:spcPct val="15000"/>
            </a:spcAft>
            <a:buChar char="•"/>
          </a:pPr>
          <a:r>
            <a:rPr lang="es-ES" sz="1400" kern="1200" dirty="0">
              <a:latin typeface="Calibri"/>
              <a:cs typeface="Calibri"/>
            </a:rPr>
            <a:t>Localizar y resumir las secciones de la Guía Uniforme sobre el control</a:t>
          </a:r>
          <a:r>
            <a:rPr lang="en-US" sz="1400" kern="1200" dirty="0">
              <a:latin typeface="Calibri"/>
              <a:cs typeface="Calibri"/>
            </a:rPr>
            <a:t>.</a:t>
          </a:r>
        </a:p>
      </dsp:txBody>
      <dsp:txXfrm rot="-5400000">
        <a:off x="1032525" y="1328585"/>
        <a:ext cx="5541824" cy="865167"/>
      </dsp:txXfrm>
    </dsp:sp>
    <dsp:sp modelId="{525AC990-61C0-492C-BBB7-866EEF01B750}">
      <dsp:nvSpPr>
        <dsp:cNvPr id="0" name=""/>
        <dsp:cNvSpPr/>
      </dsp:nvSpPr>
      <dsp:spPr>
        <a:xfrm rot="5400000">
          <a:off x="-221255" y="2782424"/>
          <a:ext cx="1475035" cy="1032524"/>
        </a:xfrm>
        <a:prstGeom prst="chevron">
          <a:avLst/>
        </a:prstGeom>
        <a:solidFill>
          <a:srgbClr val="415364"/>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libri"/>
              <a:cs typeface="Calibri"/>
            </a:rPr>
            <a:t>En grupo</a:t>
          </a:r>
          <a:endParaRPr lang="en-US" sz="1800" kern="1200" dirty="0">
            <a:latin typeface="Calibri"/>
            <a:cs typeface="Calibri"/>
          </a:endParaRPr>
        </a:p>
      </dsp:txBody>
      <dsp:txXfrm rot="-5400000">
        <a:off x="1" y="3077430"/>
        <a:ext cx="1032524" cy="442511"/>
      </dsp:txXfrm>
    </dsp:sp>
    <dsp:sp modelId="{138C70EA-BB8D-4637-B64A-847C784E3BEE}">
      <dsp:nvSpPr>
        <dsp:cNvPr id="0" name=""/>
        <dsp:cNvSpPr/>
      </dsp:nvSpPr>
      <dsp:spPr>
        <a:xfrm rot="5400000">
          <a:off x="3347451" y="246242"/>
          <a:ext cx="958773" cy="5588627"/>
        </a:xfrm>
        <a:prstGeom prst="round2SameRect">
          <a:avLst/>
        </a:prstGeom>
        <a:solidFill>
          <a:schemeClr val="lt1">
            <a:alpha val="90000"/>
            <a:hueOff val="0"/>
            <a:satOff val="0"/>
            <a:lumOff val="0"/>
            <a:alphaOff val="0"/>
          </a:schemeClr>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7472" lvl="1" indent="-347472" algn="l" defTabSz="622300">
            <a:lnSpc>
              <a:spcPct val="100000"/>
            </a:lnSpc>
            <a:spcBef>
              <a:spcPct val="0"/>
            </a:spcBef>
            <a:spcAft>
              <a:spcPct val="15000"/>
            </a:spcAft>
            <a:buChar char="•"/>
          </a:pPr>
          <a:r>
            <a:rPr lang="es-ES" sz="1400" kern="1200" dirty="0">
              <a:latin typeface="Calibri"/>
              <a:cs typeface="Calibri"/>
            </a:rPr>
            <a:t>¡Prepárense  para compartir sus experiencias! ¿Qué fue lo más complicado? ¿Tienen preguntas?</a:t>
          </a:r>
          <a:endParaRPr lang="en-US" sz="1400" kern="1200" dirty="0">
            <a:latin typeface="Calibri"/>
            <a:cs typeface="Calibri"/>
          </a:endParaRPr>
        </a:p>
      </dsp:txBody>
      <dsp:txXfrm rot="-5400000">
        <a:off x="1032525" y="2607972"/>
        <a:ext cx="5541824" cy="865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3DDE7-AABF-4520-9C4A-CF284CD8D2E8}">
      <dsp:nvSpPr>
        <dsp:cNvPr id="0" name=""/>
        <dsp:cNvSpPr/>
      </dsp:nvSpPr>
      <dsp:spPr>
        <a:xfrm>
          <a:off x="1272" y="454383"/>
          <a:ext cx="4962399" cy="3358432"/>
        </a:xfrm>
        <a:prstGeom prst="rect">
          <a:avLst/>
        </a:prstGeom>
        <a:solidFill>
          <a:srgbClr val="415364"/>
        </a:solidFill>
        <a:ln>
          <a:solidFill>
            <a:srgbClr val="415364"/>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s-ES" sz="3200" kern="1200" dirty="0">
              <a:latin typeface="Calibri"/>
              <a:cs typeface="Calibri"/>
            </a:rPr>
            <a:t>Las entidades intermediarias deben evaluar el riesgo de cada sub-beneficiario para determinar el control apropiado. </a:t>
          </a:r>
        </a:p>
        <a:p>
          <a:pPr marL="0" lvl="0" indent="0" algn="ctr" defTabSz="1422400" rtl="0">
            <a:lnSpc>
              <a:spcPct val="90000"/>
            </a:lnSpc>
            <a:spcBef>
              <a:spcPct val="0"/>
            </a:spcBef>
            <a:spcAft>
              <a:spcPct val="35000"/>
            </a:spcAft>
            <a:buNone/>
          </a:pPr>
          <a:r>
            <a:rPr lang="es-ES" sz="1800" kern="1200" noProof="0" dirty="0">
              <a:latin typeface="Calibri"/>
              <a:cs typeface="Calibri"/>
            </a:rPr>
            <a:t>Sección</a:t>
          </a:r>
          <a:r>
            <a:rPr lang="en-US" sz="1800" kern="1200" dirty="0">
              <a:latin typeface="Calibri"/>
              <a:cs typeface="Calibri"/>
            </a:rPr>
            <a:t> 200.332(b)</a:t>
          </a:r>
        </a:p>
      </dsp:txBody>
      <dsp:txXfrm>
        <a:off x="1272" y="454383"/>
        <a:ext cx="4962399" cy="3358432"/>
      </dsp:txXfrm>
    </dsp:sp>
    <dsp:sp modelId="{6EC18C6C-B05D-43E6-8D25-18FCC9CD98B0}">
      <dsp:nvSpPr>
        <dsp:cNvPr id="0" name=""/>
        <dsp:cNvSpPr/>
      </dsp:nvSpPr>
      <dsp:spPr>
        <a:xfrm>
          <a:off x="5459911" y="431799"/>
          <a:ext cx="4962399" cy="3403600"/>
        </a:xfrm>
        <a:prstGeom prst="rect">
          <a:avLst/>
        </a:prstGeom>
        <a:solidFill>
          <a:srgbClr val="415364"/>
        </a:solidFill>
        <a:ln>
          <a:solidFill>
            <a:srgbClr val="415364"/>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bg1"/>
              </a:solidFill>
              <a:latin typeface="Calibri"/>
              <a:cs typeface="Calibri"/>
            </a:rPr>
            <a:t>Las entidades intermediarias deben supervisar las actividades del sub-beneficiario para garantizar el cumplimiento de los estatutos y reglamentos federales, los términos y condiciones de la subvención, y que se logren los objetivos.</a:t>
          </a:r>
          <a:endParaRPr lang="en-US" sz="2500" kern="1200" dirty="0">
            <a:solidFill>
              <a:schemeClr val="bg1"/>
            </a:solidFill>
            <a:latin typeface="Calibri"/>
            <a:cs typeface="Calibri"/>
          </a:endParaRPr>
        </a:p>
        <a:p>
          <a:pPr marL="0" lvl="0" indent="0" algn="ctr" defTabSz="1111250">
            <a:lnSpc>
              <a:spcPct val="90000"/>
            </a:lnSpc>
            <a:spcBef>
              <a:spcPct val="0"/>
            </a:spcBef>
            <a:spcAft>
              <a:spcPct val="35000"/>
            </a:spcAft>
            <a:buNone/>
          </a:pPr>
          <a:r>
            <a:rPr lang="es-ES" sz="1800" kern="1200" noProof="0" dirty="0">
              <a:solidFill>
                <a:schemeClr val="bg1"/>
              </a:solidFill>
              <a:latin typeface="Calibri"/>
              <a:cs typeface="Calibri"/>
            </a:rPr>
            <a:t>Sección</a:t>
          </a:r>
          <a:r>
            <a:rPr lang="en-US" sz="1800" kern="1200" dirty="0">
              <a:solidFill>
                <a:schemeClr val="bg1"/>
              </a:solidFill>
              <a:latin typeface="Calibri"/>
              <a:cs typeface="Calibri"/>
            </a:rPr>
            <a:t> 200.332(d)</a:t>
          </a:r>
        </a:p>
      </dsp:txBody>
      <dsp:txXfrm>
        <a:off x="5459911" y="431799"/>
        <a:ext cx="4962399" cy="340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232C-D898-468F-B6CE-4C310E9DA02E}">
      <dsp:nvSpPr>
        <dsp:cNvPr id="0" name=""/>
        <dsp:cNvSpPr/>
      </dsp:nvSpPr>
      <dsp:spPr>
        <a:xfrm>
          <a:off x="0" y="456993"/>
          <a:ext cx="10503610" cy="853913"/>
        </a:xfrm>
        <a:prstGeom prst="roundRect">
          <a:avLst/>
        </a:prstGeom>
        <a:solidFill>
          <a:srgbClr val="5F99A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1" kern="1200" noProof="0" dirty="0">
              <a:latin typeface="Calibri"/>
              <a:cs typeface="Calibri"/>
            </a:rPr>
            <a:t>Evaluación de riesgos</a:t>
          </a:r>
        </a:p>
      </dsp:txBody>
      <dsp:txXfrm>
        <a:off x="41685" y="498678"/>
        <a:ext cx="10420240" cy="770543"/>
      </dsp:txXfrm>
    </dsp:sp>
    <dsp:sp modelId="{1287C52E-69DB-4392-B45D-313FB643B74C}">
      <dsp:nvSpPr>
        <dsp:cNvPr id="0" name=""/>
        <dsp:cNvSpPr/>
      </dsp:nvSpPr>
      <dsp:spPr>
        <a:xfrm>
          <a:off x="0" y="1319654"/>
          <a:ext cx="1050361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490" tIns="34290" rIns="192024" bIns="34290" numCol="1" spcCol="1270" anchor="t" anchorCtr="0">
          <a:noAutofit/>
        </a:bodyPr>
        <a:lstStyle/>
        <a:p>
          <a:pPr marL="347472" lvl="1" indent="-347472" algn="l" defTabSz="1200150">
            <a:lnSpc>
              <a:spcPct val="100000"/>
            </a:lnSpc>
            <a:spcBef>
              <a:spcPct val="0"/>
            </a:spcBef>
            <a:spcAft>
              <a:spcPts val="0"/>
            </a:spcAft>
            <a:buChar char="•"/>
          </a:pPr>
          <a:r>
            <a:rPr lang="es-ES" sz="2700" kern="1200" dirty="0">
              <a:latin typeface="Calibri"/>
              <a:cs typeface="Calibri"/>
            </a:rPr>
            <a:t>La Guía Uniforme requiere que la entidad no federal evalúe el riesgo de incumplimiento con el fin de determinar quién será sujeto a control y cómo (a distancia, presencial, etc.)</a:t>
          </a:r>
          <a:r>
            <a:rPr lang="en-US" sz="2700" kern="1200" dirty="0">
              <a:latin typeface="Calibri"/>
              <a:cs typeface="Calibri"/>
            </a:rPr>
            <a:t>.</a:t>
          </a:r>
        </a:p>
        <a:p>
          <a:pPr marL="347472" lvl="1" indent="-347472" algn="l" defTabSz="1200150">
            <a:lnSpc>
              <a:spcPct val="100000"/>
            </a:lnSpc>
            <a:spcBef>
              <a:spcPct val="0"/>
            </a:spcBef>
            <a:spcAft>
              <a:spcPts val="0"/>
            </a:spcAft>
            <a:buChar char="•"/>
          </a:pPr>
          <a:r>
            <a:rPr lang="es-ES" sz="2700" kern="1200" dirty="0">
              <a:latin typeface="Calibri"/>
              <a:cs typeface="Calibri"/>
            </a:rPr>
            <a:t>Corresponde a la entidad no federal determinar cuáles factores de riesgo se utilizarán en la evaluación.</a:t>
          </a:r>
          <a:endParaRPr lang="en-US" sz="2700" kern="1200" dirty="0">
            <a:latin typeface="Calibri"/>
            <a:cs typeface="Calibri"/>
          </a:endParaRPr>
        </a:p>
      </dsp:txBody>
      <dsp:txXfrm>
        <a:off x="0" y="1319654"/>
        <a:ext cx="10503610" cy="2220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232C-D898-468F-B6CE-4C310E9DA02E}">
      <dsp:nvSpPr>
        <dsp:cNvPr id="0" name=""/>
        <dsp:cNvSpPr/>
      </dsp:nvSpPr>
      <dsp:spPr>
        <a:xfrm>
          <a:off x="0" y="22098"/>
          <a:ext cx="10503610" cy="839713"/>
        </a:xfrm>
        <a:prstGeom prst="roundRect">
          <a:avLst/>
        </a:prstGeom>
        <a:solidFill>
          <a:srgbClr val="5F99A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b="1" kern="1200" noProof="0" dirty="0">
              <a:latin typeface="Calibri"/>
              <a:cs typeface="Calibri"/>
            </a:rPr>
            <a:t>Evento de control</a:t>
          </a:r>
          <a:endParaRPr lang="es-ES" sz="3200" b="1" kern="1200" noProof="0" dirty="0">
            <a:latin typeface="Calibri"/>
            <a:cs typeface="Arial"/>
          </a:endParaRPr>
        </a:p>
      </dsp:txBody>
      <dsp:txXfrm>
        <a:off x="40991" y="63089"/>
        <a:ext cx="10421628" cy="757731"/>
      </dsp:txXfrm>
    </dsp:sp>
    <dsp:sp modelId="{CB84B342-AD08-4740-92B3-AF4CAB21D8FF}">
      <dsp:nvSpPr>
        <dsp:cNvPr id="0" name=""/>
        <dsp:cNvSpPr/>
      </dsp:nvSpPr>
      <dsp:spPr>
        <a:xfrm>
          <a:off x="0" y="861811"/>
          <a:ext cx="10503610" cy="312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490" tIns="33020" rIns="184912" bIns="33020" numCol="1" spcCol="1270" anchor="t" anchorCtr="0">
          <a:noAutofit/>
        </a:bodyPr>
        <a:lstStyle/>
        <a:p>
          <a:pPr marL="347472" lvl="1" indent="-347472" algn="l" defTabSz="889000" rtl="0">
            <a:lnSpc>
              <a:spcPct val="100000"/>
            </a:lnSpc>
            <a:spcBef>
              <a:spcPct val="0"/>
            </a:spcBef>
            <a:spcAft>
              <a:spcPct val="20000"/>
            </a:spcAft>
            <a:buChar char="•"/>
          </a:pPr>
          <a:endParaRPr lang="en-US" sz="2000" b="1" kern="1200" dirty="0">
            <a:latin typeface="Calibri"/>
            <a:cs typeface="Calibri"/>
          </a:endParaRPr>
        </a:p>
        <a:p>
          <a:pPr marL="347472" lvl="1" indent="-347472" algn="l" defTabSz="889000" rtl="0">
            <a:lnSpc>
              <a:spcPct val="100000"/>
            </a:lnSpc>
            <a:spcBef>
              <a:spcPct val="0"/>
            </a:spcBef>
            <a:spcAft>
              <a:spcPct val="20000"/>
            </a:spcAft>
            <a:buChar char="•"/>
          </a:pPr>
          <a:r>
            <a:rPr lang="es-ES" sz="2000" b="1" kern="1200" dirty="0">
              <a:latin typeface="Calibri"/>
              <a:cs typeface="Calibri"/>
            </a:rPr>
            <a:t>Al realizar el control, la entidad no federal debe</a:t>
          </a:r>
          <a:r>
            <a:rPr lang="en-US" sz="2000" b="1" kern="1200" dirty="0">
              <a:latin typeface="Calibri"/>
              <a:cs typeface="Calibri"/>
            </a:rPr>
            <a:t>:</a:t>
          </a:r>
        </a:p>
        <a:p>
          <a:pPr marL="740664" lvl="2" indent="-283464" algn="l" defTabSz="889000" rtl="0">
            <a:lnSpc>
              <a:spcPct val="100000"/>
            </a:lnSpc>
            <a:spcBef>
              <a:spcPct val="0"/>
            </a:spcBef>
            <a:spcAft>
              <a:spcPct val="20000"/>
            </a:spcAft>
            <a:buFont typeface="Calibri" panose="020F0502020204030204" pitchFamily="34" charset="0"/>
            <a:buChar char="‒"/>
          </a:pPr>
          <a:r>
            <a:rPr lang="es-ES" sz="2000" kern="1200" dirty="0">
              <a:solidFill>
                <a:schemeClr val="tx1"/>
              </a:solidFill>
              <a:latin typeface="Calibri"/>
              <a:cs typeface="Calibri"/>
            </a:rPr>
            <a:t>Supervisar al beneficiario para asegurar que los fondos se están utilizando para fines autorizados, conforme a los estatutos federales, las regulaciones y los términos y condiciones de la subvención</a:t>
          </a:r>
          <a:r>
            <a:rPr lang="en-US" sz="2000" kern="1200" dirty="0">
              <a:solidFill>
                <a:schemeClr val="tx1"/>
              </a:solidFill>
              <a:latin typeface="Calibri"/>
              <a:cs typeface="Calibri"/>
            </a:rPr>
            <a:t>.</a:t>
          </a:r>
          <a:endParaRPr lang="en-US" sz="2000" kern="1200" dirty="0">
            <a:latin typeface="Calibri"/>
            <a:cs typeface="Calibri"/>
          </a:endParaRPr>
        </a:p>
        <a:p>
          <a:pPr marL="740664" lvl="2" indent="-283464" algn="l" defTabSz="889000">
            <a:lnSpc>
              <a:spcPct val="100000"/>
            </a:lnSpc>
            <a:spcBef>
              <a:spcPct val="0"/>
            </a:spcBef>
            <a:spcAft>
              <a:spcPct val="20000"/>
            </a:spcAft>
            <a:buFont typeface="Calibri" panose="020F0502020204030204" pitchFamily="34" charset="0"/>
            <a:buChar char="‒"/>
          </a:pPr>
          <a:r>
            <a:rPr lang="es-ES" sz="2000" kern="1200" dirty="0">
              <a:solidFill>
                <a:schemeClr val="tx1"/>
              </a:solidFill>
              <a:latin typeface="Calibri"/>
              <a:cs typeface="Calibri"/>
            </a:rPr>
            <a:t>Dar seguimiento para garantizar que se tomen medidas oportunas y apropiadas para abordar cualquier deficiencia identificada durante el control. </a:t>
          </a:r>
          <a:endParaRPr lang="en-US" sz="2000" kern="1200" dirty="0">
            <a:solidFill>
              <a:schemeClr val="tx1"/>
            </a:solidFill>
            <a:latin typeface="Calibri"/>
            <a:cs typeface="Calibri"/>
          </a:endParaRPr>
        </a:p>
        <a:p>
          <a:pPr marL="740664" lvl="2" indent="-283464" algn="l" defTabSz="889000">
            <a:lnSpc>
              <a:spcPct val="100000"/>
            </a:lnSpc>
            <a:spcBef>
              <a:spcPct val="0"/>
            </a:spcBef>
            <a:spcAft>
              <a:spcPct val="20000"/>
            </a:spcAft>
            <a:buFont typeface="Calibri" panose="020F0502020204030204" pitchFamily="34" charset="0"/>
            <a:buChar char="‒"/>
          </a:pPr>
          <a:r>
            <a:rPr lang="es-ES" sz="2000" kern="1200" dirty="0">
              <a:solidFill>
                <a:schemeClr val="tx1"/>
              </a:solidFill>
              <a:latin typeface="Calibri"/>
              <a:cs typeface="Calibri"/>
            </a:rPr>
            <a:t>El lenguaje estatutario, la sección de la ESEA que autoriza un programa, afecta el contenido del evento de control.</a:t>
          </a:r>
          <a:endParaRPr lang="en-US" sz="2000" kern="1200" dirty="0">
            <a:solidFill>
              <a:schemeClr val="tx1"/>
            </a:solidFill>
            <a:latin typeface="Calibri"/>
            <a:cs typeface="Calibri"/>
          </a:endParaRPr>
        </a:p>
      </dsp:txBody>
      <dsp:txXfrm>
        <a:off x="0" y="861811"/>
        <a:ext cx="10503610" cy="3121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4350-44C3-4341-A4B8-2B47A3FD990F}">
      <dsp:nvSpPr>
        <dsp:cNvPr id="0" name=""/>
        <dsp:cNvSpPr/>
      </dsp:nvSpPr>
      <dsp:spPr>
        <a:xfrm>
          <a:off x="209490" y="1609"/>
          <a:ext cx="4523065" cy="2872146"/>
        </a:xfrm>
        <a:prstGeom prst="roundRect">
          <a:avLst>
            <a:gd name="adj" fmla="val 10000"/>
          </a:avLst>
        </a:prstGeom>
        <a:solidFill>
          <a:srgbClr val="5F99AF"/>
        </a:solidFill>
        <a:ln>
          <a:solidFill>
            <a:srgbClr val="5F99A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003350-C675-481F-B845-5D175380A471}">
      <dsp:nvSpPr>
        <dsp:cNvPr id="0" name=""/>
        <dsp:cNvSpPr/>
      </dsp:nvSpPr>
      <dsp:spPr>
        <a:xfrm>
          <a:off x="712053" y="479044"/>
          <a:ext cx="4523065" cy="2872146"/>
        </a:xfrm>
        <a:prstGeom prst="roundRect">
          <a:avLst>
            <a:gd name="adj" fmla="val 10000"/>
          </a:avLst>
        </a:prstGeom>
        <a:solidFill>
          <a:schemeClr val="lt1">
            <a:alpha val="90000"/>
            <a:hueOff val="0"/>
            <a:satOff val="0"/>
            <a:lumOff val="0"/>
            <a:alphaOff val="0"/>
          </a:schemeClr>
        </a:solidFill>
        <a:ln w="9525" cap="flat" cmpd="sng" algn="ctr">
          <a:solidFill>
            <a:srgbClr val="5F99AF"/>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Calibri"/>
              <a:cs typeface="Calibri"/>
            </a:rPr>
            <a:t>Evaluación de riesgos: </a:t>
          </a:r>
          <a:r>
            <a:rPr lang="es-ES" sz="2500" b="0" i="0" kern="1200" baseline="0" dirty="0">
              <a:latin typeface="Calibri"/>
              <a:cs typeface="Calibri"/>
            </a:rPr>
            <a:t>Una evaluación del riesgo de los sub-beneficiarios con respecto a la aceptación de fondos federales.</a:t>
          </a:r>
          <a:endParaRPr lang="en-US" sz="2500" b="0" i="0" kern="1200" baseline="0" dirty="0">
            <a:latin typeface="Calibri"/>
            <a:cs typeface="Calibri"/>
          </a:endParaRPr>
        </a:p>
      </dsp:txBody>
      <dsp:txXfrm>
        <a:off x="796175" y="563166"/>
        <a:ext cx="4354821" cy="2703902"/>
      </dsp:txXfrm>
    </dsp:sp>
    <dsp:sp modelId="{43040B73-9418-4309-A3AA-93CCC3488705}">
      <dsp:nvSpPr>
        <dsp:cNvPr id="0" name=""/>
        <dsp:cNvSpPr/>
      </dsp:nvSpPr>
      <dsp:spPr>
        <a:xfrm>
          <a:off x="5737681" y="1609"/>
          <a:ext cx="4523065" cy="2872146"/>
        </a:xfrm>
        <a:prstGeom prst="roundRect">
          <a:avLst>
            <a:gd name="adj" fmla="val 10000"/>
          </a:avLst>
        </a:prstGeom>
        <a:solidFill>
          <a:srgbClr val="A79F88"/>
        </a:solidFill>
        <a:ln>
          <a:solidFill>
            <a:srgbClr val="A79F88"/>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DD484C-AB73-491C-8CC5-20AC55F9E009}">
      <dsp:nvSpPr>
        <dsp:cNvPr id="0" name=""/>
        <dsp:cNvSpPr/>
      </dsp:nvSpPr>
      <dsp:spPr>
        <a:xfrm>
          <a:off x="6240244" y="479044"/>
          <a:ext cx="4523065" cy="2872146"/>
        </a:xfrm>
        <a:prstGeom prst="roundRect">
          <a:avLst>
            <a:gd name="adj" fmla="val 10000"/>
          </a:avLst>
        </a:prstGeom>
        <a:solidFill>
          <a:schemeClr val="lt1">
            <a:alpha val="90000"/>
            <a:hueOff val="0"/>
            <a:satOff val="0"/>
            <a:lumOff val="0"/>
            <a:alphaOff val="0"/>
          </a:schemeClr>
        </a:solidFill>
        <a:ln w="9525" cap="flat" cmpd="sng" algn="ctr">
          <a:solidFill>
            <a:srgbClr val="A79F88"/>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latin typeface="Calibri"/>
              <a:cs typeface="Calibri"/>
            </a:rPr>
            <a:t>Nota</a:t>
          </a:r>
          <a:r>
            <a:rPr lang="en-US" sz="2500" b="0" kern="1200" dirty="0">
              <a:latin typeface="Calibri"/>
              <a:cs typeface="Calibri"/>
            </a:rPr>
            <a:t>:</a:t>
          </a:r>
          <a:r>
            <a:rPr lang="en-US" sz="2500" b="1" kern="1200" dirty="0">
              <a:latin typeface="Calibri"/>
              <a:cs typeface="Calibri"/>
            </a:rPr>
            <a:t> </a:t>
          </a:r>
          <a:r>
            <a:rPr lang="es-ES" sz="2500" kern="1200" dirty="0">
              <a:latin typeface="Calibri"/>
              <a:cs typeface="Calibri"/>
            </a:rPr>
            <a:t>La evaluación de riesgos de cada Agencia Estatal de Educación (SEA) puede parecer diferente dependiendo de los indicadores que la SEA elija incluir como parte de la evaluación.</a:t>
          </a:r>
          <a:endParaRPr lang="en-US" sz="2500" kern="1200" dirty="0">
            <a:latin typeface="Calibri"/>
            <a:cs typeface="Calibri"/>
          </a:endParaRPr>
        </a:p>
      </dsp:txBody>
      <dsp:txXfrm>
        <a:off x="6324366" y="563166"/>
        <a:ext cx="4354821" cy="27039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158C6-1B71-41C6-A9B4-B051AD837A32}">
      <dsp:nvSpPr>
        <dsp:cNvPr id="0" name=""/>
        <dsp:cNvSpPr/>
      </dsp:nvSpPr>
      <dsp:spPr>
        <a:xfrm>
          <a:off x="2027529" y="0"/>
          <a:ext cx="9360906" cy="1405355"/>
        </a:xfrm>
        <a:prstGeom prst="rect">
          <a:avLst/>
        </a:prstGeom>
        <a:solidFill>
          <a:srgbClr val="4153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Calibri"/>
              <a:cs typeface="Calibri"/>
            </a:rPr>
            <a:t>Podría organizar la información arrojada por los datos de la evaluación de riesgos clasificando los planes de trabajo (p.ej., bajo riesgo/riesgo medio/alto riesgo).</a:t>
          </a:r>
          <a:endParaRPr lang="en-US" sz="2400" kern="1200" dirty="0">
            <a:latin typeface="Calibri"/>
            <a:cs typeface="Calibri"/>
          </a:endParaRPr>
        </a:p>
      </dsp:txBody>
      <dsp:txXfrm>
        <a:off x="2027529" y="0"/>
        <a:ext cx="9360906" cy="1405355"/>
      </dsp:txXfrm>
    </dsp:sp>
    <dsp:sp modelId="{324E9081-7A49-4F96-A451-21D30BA9775A}">
      <dsp:nvSpPr>
        <dsp:cNvPr id="0" name=""/>
        <dsp:cNvSpPr/>
      </dsp:nvSpPr>
      <dsp:spPr>
        <a:xfrm>
          <a:off x="709715" y="9515"/>
          <a:ext cx="1391302" cy="14053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964691-12D8-4D54-B786-17B71741CC3B}">
      <dsp:nvSpPr>
        <dsp:cNvPr id="0" name=""/>
        <dsp:cNvSpPr/>
      </dsp:nvSpPr>
      <dsp:spPr>
        <a:xfrm>
          <a:off x="772347" y="1478210"/>
          <a:ext cx="9300719" cy="1405355"/>
        </a:xfrm>
        <a:prstGeom prst="rect">
          <a:avLst/>
        </a:prstGeom>
        <a:solidFill>
          <a:srgbClr val="4153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Calibri"/>
              <a:cs typeface="Calibri"/>
            </a:rPr>
            <a:t>Podría asignar puntos de valor a los indicadores y luego establecer escalas de puntuación que correspondan a las categorías de clasificación</a:t>
          </a:r>
          <a:r>
            <a:rPr lang="en-US" sz="2400" kern="1200" dirty="0">
              <a:latin typeface="Calibri"/>
              <a:cs typeface="Calibri"/>
            </a:rPr>
            <a:t>.</a:t>
          </a:r>
        </a:p>
      </dsp:txBody>
      <dsp:txXfrm>
        <a:off x="772347" y="1478210"/>
        <a:ext cx="9300719" cy="1405355"/>
      </dsp:txXfrm>
    </dsp:sp>
    <dsp:sp modelId="{F7165896-D662-4721-AA5B-DE20435EE83E}">
      <dsp:nvSpPr>
        <dsp:cNvPr id="0" name=""/>
        <dsp:cNvSpPr/>
      </dsp:nvSpPr>
      <dsp:spPr>
        <a:xfrm>
          <a:off x="9997133" y="1481709"/>
          <a:ext cx="1391302" cy="14053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B951BE-EE55-4CEA-BF47-F9B292873B1B}">
      <dsp:nvSpPr>
        <dsp:cNvPr id="0" name=""/>
        <dsp:cNvSpPr/>
      </dsp:nvSpPr>
      <dsp:spPr>
        <a:xfrm>
          <a:off x="2043966" y="2933203"/>
          <a:ext cx="9344469" cy="1405355"/>
        </a:xfrm>
        <a:prstGeom prst="rect">
          <a:avLst/>
        </a:prstGeom>
        <a:solidFill>
          <a:srgbClr val="4153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Calibri"/>
              <a:cs typeface="Calibri"/>
            </a:rPr>
            <a:t>Luego puede usar las clasificaciones asignadas para determinar cuáles planes de trabajo necesitan control y cómo realizar el control (p.ej., presencial, a distancia, revisión anual, etc.).</a:t>
          </a:r>
          <a:endParaRPr lang="en-US" sz="2400" kern="1200" dirty="0">
            <a:latin typeface="Calibri"/>
            <a:cs typeface="Calibri"/>
          </a:endParaRPr>
        </a:p>
      </dsp:txBody>
      <dsp:txXfrm>
        <a:off x="2043966" y="2933203"/>
        <a:ext cx="9344469" cy="1405355"/>
      </dsp:txXfrm>
    </dsp:sp>
    <dsp:sp modelId="{46042413-4142-4605-A328-22AAC613FAE0}">
      <dsp:nvSpPr>
        <dsp:cNvPr id="0" name=""/>
        <dsp:cNvSpPr/>
      </dsp:nvSpPr>
      <dsp:spPr>
        <a:xfrm>
          <a:off x="716588" y="2918924"/>
          <a:ext cx="1391302" cy="1405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79A3-B9D0-4246-9E67-35D70E688354}">
      <dsp:nvSpPr>
        <dsp:cNvPr id="0" name=""/>
        <dsp:cNvSpPr/>
      </dsp:nvSpPr>
      <dsp:spPr>
        <a:xfrm>
          <a:off x="3429" y="232302"/>
          <a:ext cx="3343274" cy="460800"/>
        </a:xfrm>
        <a:prstGeom prst="rect">
          <a:avLst/>
        </a:prstGeom>
        <a:solidFill>
          <a:srgbClr val="5F99AF"/>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s-ES" sz="1600" b="1" kern="1200" noProof="0" dirty="0">
              <a:latin typeface="Calibri"/>
              <a:cs typeface="Arial"/>
            </a:rPr>
            <a:t>Desempeño financiero</a:t>
          </a:r>
        </a:p>
      </dsp:txBody>
      <dsp:txXfrm>
        <a:off x="3429" y="232302"/>
        <a:ext cx="3343274" cy="460800"/>
      </dsp:txXfrm>
    </dsp:sp>
    <dsp:sp modelId="{06AF1BCC-F98D-4FB8-ABA8-24AD7C0606FA}">
      <dsp:nvSpPr>
        <dsp:cNvPr id="0" name=""/>
        <dsp:cNvSpPr/>
      </dsp:nvSpPr>
      <dsp:spPr>
        <a:xfrm>
          <a:off x="3429" y="693102"/>
          <a:ext cx="3343274" cy="3472425"/>
        </a:xfrm>
        <a:prstGeom prst="rect">
          <a:avLst/>
        </a:prstGeom>
        <a:solidFill>
          <a:srgbClr val="5F99AF">
            <a:alpha val="10196"/>
          </a:srgbClr>
        </a:solidFill>
        <a:ln w="25400" cap="flat" cmpd="sng" algn="ctr">
          <a:solidFill>
            <a:srgbClr val="41536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347472" lvl="1" indent="-347472" algn="l" defTabSz="711200" rtl="0">
            <a:lnSpc>
              <a:spcPct val="100000"/>
            </a:lnSpc>
            <a:spcBef>
              <a:spcPct val="0"/>
            </a:spcBef>
            <a:spcAft>
              <a:spcPts val="0"/>
            </a:spcAft>
            <a:buChar char="•"/>
          </a:pPr>
          <a:r>
            <a:rPr lang="es-ES" sz="1600" kern="1200" dirty="0">
              <a:latin typeface="Calibri"/>
              <a:cs typeface="Arial"/>
            </a:rPr>
            <a:t>¿Está el plan de trabajo cumpliendo con las metas de presupuesto y gasto?</a:t>
          </a:r>
          <a:r>
            <a:rPr lang="en-US" sz="1600" kern="1200" dirty="0">
              <a:latin typeface="Calibri"/>
              <a:cs typeface="Arial"/>
            </a:rPr>
            <a:t> </a:t>
          </a:r>
        </a:p>
      </dsp:txBody>
      <dsp:txXfrm>
        <a:off x="3429" y="693102"/>
        <a:ext cx="3343274" cy="3472425"/>
      </dsp:txXfrm>
    </dsp:sp>
    <dsp:sp modelId="{2F2D082A-536A-4820-8E27-BF4190052BB7}">
      <dsp:nvSpPr>
        <dsp:cNvPr id="0" name=""/>
        <dsp:cNvSpPr/>
      </dsp:nvSpPr>
      <dsp:spPr>
        <a:xfrm>
          <a:off x="3814762" y="232302"/>
          <a:ext cx="3343274" cy="460800"/>
        </a:xfrm>
        <a:prstGeom prst="rect">
          <a:avLst/>
        </a:prstGeom>
        <a:solidFill>
          <a:srgbClr val="5F99AF"/>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noProof="0" dirty="0">
              <a:latin typeface="Calibri"/>
              <a:cs typeface="Arial"/>
            </a:rPr>
            <a:t>Desempeño del programa/proyecto</a:t>
          </a:r>
        </a:p>
      </dsp:txBody>
      <dsp:txXfrm>
        <a:off x="3814762" y="232302"/>
        <a:ext cx="3343274" cy="460800"/>
      </dsp:txXfrm>
    </dsp:sp>
    <dsp:sp modelId="{D06F0190-A0CB-4C40-99D3-65473203325E}">
      <dsp:nvSpPr>
        <dsp:cNvPr id="0" name=""/>
        <dsp:cNvSpPr/>
      </dsp:nvSpPr>
      <dsp:spPr>
        <a:xfrm>
          <a:off x="3814762" y="655981"/>
          <a:ext cx="3343274" cy="3472425"/>
        </a:xfrm>
        <a:prstGeom prst="rect">
          <a:avLst/>
        </a:prstGeom>
        <a:solidFill>
          <a:srgbClr val="5F99AF">
            <a:alpha val="10196"/>
          </a:srgbClr>
        </a:solidFill>
        <a:ln w="25400" cap="flat" cmpd="sng" algn="ctr">
          <a:solidFill>
            <a:srgbClr val="41536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347472" lvl="1" indent="-347472" algn="l" defTabSz="711200">
            <a:lnSpc>
              <a:spcPct val="100000"/>
            </a:lnSpc>
            <a:spcBef>
              <a:spcPct val="0"/>
            </a:spcBef>
            <a:spcAft>
              <a:spcPts val="0"/>
            </a:spcAft>
            <a:buChar char="•"/>
          </a:pPr>
          <a:r>
            <a:rPr lang="es-ES" sz="1600" kern="1200" dirty="0">
              <a:latin typeface="Calibri"/>
              <a:cs typeface="Arial"/>
            </a:rPr>
            <a:t>El plan de trabajo ¿Cumple, no cumple, o excede los objetivos del proyecto?</a:t>
          </a:r>
          <a:endParaRPr lang="en-US" sz="1600" kern="1200" dirty="0">
            <a:latin typeface="Calibri"/>
            <a:cs typeface="Arial"/>
          </a:endParaRPr>
        </a:p>
        <a:p>
          <a:pPr marL="171450" lvl="1" indent="0" algn="l" defTabSz="711200">
            <a:lnSpc>
              <a:spcPct val="90000"/>
            </a:lnSpc>
            <a:spcBef>
              <a:spcPct val="0"/>
            </a:spcBef>
            <a:spcAft>
              <a:spcPct val="15000"/>
            </a:spcAft>
            <a:buChar char="•"/>
          </a:pPr>
          <a:endParaRPr lang="en-US" sz="1600" kern="1200" dirty="0">
            <a:latin typeface="Calibri"/>
            <a:cs typeface="Arial"/>
          </a:endParaRPr>
        </a:p>
      </dsp:txBody>
      <dsp:txXfrm>
        <a:off x="3814762" y="655981"/>
        <a:ext cx="3343274" cy="3472425"/>
      </dsp:txXfrm>
    </dsp:sp>
    <dsp:sp modelId="{7C2B2469-124D-4FE7-BD13-8DF652312EDC}">
      <dsp:nvSpPr>
        <dsp:cNvPr id="0" name=""/>
        <dsp:cNvSpPr/>
      </dsp:nvSpPr>
      <dsp:spPr>
        <a:xfrm>
          <a:off x="7626096" y="232302"/>
          <a:ext cx="3343274" cy="460800"/>
        </a:xfrm>
        <a:prstGeom prst="rect">
          <a:avLst/>
        </a:prstGeom>
        <a:solidFill>
          <a:srgbClr val="5F99AF"/>
        </a:solidFill>
        <a:ln w="25400" cap="flat" cmpd="sng" algn="ctr">
          <a:solidFill>
            <a:srgbClr val="415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noProof="0" dirty="0">
              <a:latin typeface="Calibri"/>
              <a:cs typeface="Arial"/>
            </a:rPr>
            <a:t>Gestión de programas/proyectos</a:t>
          </a:r>
        </a:p>
      </dsp:txBody>
      <dsp:txXfrm>
        <a:off x="7626096" y="232302"/>
        <a:ext cx="3343274" cy="460800"/>
      </dsp:txXfrm>
    </dsp:sp>
    <dsp:sp modelId="{DA8D247B-0E0E-4B8B-BFB5-0F4BAE998C75}">
      <dsp:nvSpPr>
        <dsp:cNvPr id="0" name=""/>
        <dsp:cNvSpPr/>
      </dsp:nvSpPr>
      <dsp:spPr>
        <a:xfrm>
          <a:off x="7626096" y="693102"/>
          <a:ext cx="3343274" cy="3472425"/>
        </a:xfrm>
        <a:prstGeom prst="rect">
          <a:avLst/>
        </a:prstGeom>
        <a:solidFill>
          <a:srgbClr val="5F99AF">
            <a:alpha val="10196"/>
          </a:srgbClr>
        </a:solidFill>
        <a:ln w="25400" cap="flat" cmpd="sng" algn="ctr">
          <a:solidFill>
            <a:srgbClr val="41536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347472" lvl="1" indent="-347472" algn="l" defTabSz="711200">
            <a:lnSpc>
              <a:spcPct val="100000"/>
            </a:lnSpc>
            <a:spcBef>
              <a:spcPct val="0"/>
            </a:spcBef>
            <a:spcAft>
              <a:spcPts val="0"/>
            </a:spcAft>
            <a:buChar char="•"/>
          </a:pPr>
          <a:r>
            <a:rPr lang="es-ES" sz="1600" kern="1200" dirty="0">
              <a:latin typeface="Calibri"/>
              <a:cs typeface="Arial"/>
            </a:rPr>
            <a:t>¿Cuánto tiempo ha estado el director del programa o custodio del plan de trabajo con la agencia?</a:t>
          </a:r>
          <a:endParaRPr lang="en-US" sz="1600" kern="1200" dirty="0">
            <a:latin typeface="Calibri"/>
            <a:cs typeface="Arial"/>
          </a:endParaRPr>
        </a:p>
        <a:p>
          <a:pPr marL="347472" lvl="1" indent="-347472" algn="l" defTabSz="711200" rtl="0">
            <a:lnSpc>
              <a:spcPct val="100000"/>
            </a:lnSpc>
            <a:spcBef>
              <a:spcPct val="0"/>
            </a:spcBef>
            <a:spcAft>
              <a:spcPts val="0"/>
            </a:spcAft>
            <a:buChar char="•"/>
          </a:pPr>
          <a:r>
            <a:rPr lang="es-ES" sz="1600" kern="1200" dirty="0">
              <a:latin typeface="Calibri"/>
              <a:cs typeface="Arial"/>
            </a:rPr>
            <a:t>¿Cuánta experiencia tiene el director del programa o custodio del plan de trabajo en la gestión de proyectos similares?</a:t>
          </a:r>
          <a:endParaRPr lang="en-US" sz="1600" kern="1200" dirty="0">
            <a:latin typeface="Calibri"/>
            <a:cs typeface="Arial"/>
          </a:endParaRPr>
        </a:p>
        <a:p>
          <a:pPr marL="347472" lvl="1" indent="-347472" algn="l" defTabSz="711200">
            <a:lnSpc>
              <a:spcPct val="100000"/>
            </a:lnSpc>
            <a:spcBef>
              <a:spcPct val="0"/>
            </a:spcBef>
            <a:spcAft>
              <a:spcPts val="0"/>
            </a:spcAft>
            <a:buChar char="•"/>
          </a:pPr>
          <a:r>
            <a:rPr lang="es-ES" sz="1600" kern="1200" dirty="0">
              <a:latin typeface="Calibri"/>
              <a:cs typeface="Arial"/>
            </a:rPr>
            <a:t>¿Cumple el custodio del plan de trabajo con los plazos de presentación de informes (es decir, informes anuales y de evaluación)?</a:t>
          </a:r>
          <a:endParaRPr lang="en-US" sz="1600" kern="1200" dirty="0">
            <a:latin typeface="Calibri"/>
            <a:cs typeface="Arial"/>
          </a:endParaRPr>
        </a:p>
      </dsp:txBody>
      <dsp:txXfrm>
        <a:off x="7626096" y="693102"/>
        <a:ext cx="3343274" cy="3472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A2AC9-EE58-4137-822B-24F40DBF4BB1}">
      <dsp:nvSpPr>
        <dsp:cNvPr id="0" name=""/>
        <dsp:cNvSpPr/>
      </dsp:nvSpPr>
      <dsp:spPr>
        <a:xfrm>
          <a:off x="3593140" y="1623794"/>
          <a:ext cx="2551676" cy="2551676"/>
        </a:xfrm>
        <a:prstGeom prst="gear9">
          <a:avLst/>
        </a:prstGeom>
        <a:solidFill>
          <a:srgbClr val="5F99AF"/>
        </a:solidFill>
        <a:ln>
          <a:solidFill>
            <a:srgbClr val="5F99A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noProof="0" dirty="0">
              <a:latin typeface="Calibri"/>
              <a:cs typeface="Calibri"/>
            </a:rPr>
            <a:t>Supervisión de desempeño</a:t>
          </a:r>
        </a:p>
      </dsp:txBody>
      <dsp:txXfrm>
        <a:off x="4106140" y="2221512"/>
        <a:ext cx="1525676" cy="1311614"/>
      </dsp:txXfrm>
    </dsp:sp>
    <dsp:sp modelId="{87EF202A-E8E1-47E2-97E5-794919328538}">
      <dsp:nvSpPr>
        <dsp:cNvPr id="0" name=""/>
        <dsp:cNvSpPr/>
      </dsp:nvSpPr>
      <dsp:spPr>
        <a:xfrm>
          <a:off x="2225479" y="1031100"/>
          <a:ext cx="1855764" cy="1855764"/>
        </a:xfrm>
        <a:prstGeom prst="gear6">
          <a:avLst/>
        </a:prstGeom>
        <a:solidFill>
          <a:srgbClr val="C54B38"/>
        </a:solidFill>
        <a:ln>
          <a:solidFill>
            <a:srgbClr val="C54B38"/>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noProof="0" dirty="0">
              <a:latin typeface="Calibri"/>
              <a:cs typeface="Calibri"/>
            </a:rPr>
            <a:t>Supervisión financiera</a:t>
          </a:r>
        </a:p>
      </dsp:txBody>
      <dsp:txXfrm>
        <a:off x="2692673" y="1501118"/>
        <a:ext cx="921376" cy="915728"/>
      </dsp:txXfrm>
    </dsp:sp>
    <dsp:sp modelId="{5F96BCC5-82A1-4F26-B680-37D4C3F96441}">
      <dsp:nvSpPr>
        <dsp:cNvPr id="0" name=""/>
        <dsp:cNvSpPr/>
      </dsp:nvSpPr>
      <dsp:spPr>
        <a:xfrm>
          <a:off x="3723774" y="1182350"/>
          <a:ext cx="3138562" cy="3138562"/>
        </a:xfrm>
        <a:prstGeom prst="circularArrow">
          <a:avLst>
            <a:gd name="adj1" fmla="val 4878"/>
            <a:gd name="adj2" fmla="val 312630"/>
            <a:gd name="adj3" fmla="val 3175240"/>
            <a:gd name="adj4" fmla="val 15177560"/>
            <a:gd name="adj5" fmla="val 5691"/>
          </a:avLst>
        </a:prstGeom>
        <a:solidFill>
          <a:srgbClr val="676767"/>
        </a:solidFill>
        <a:ln>
          <a:solidFill>
            <a:srgbClr val="676767"/>
          </a:solidFill>
        </a:ln>
        <a:effectLst/>
      </dsp:spPr>
      <dsp:style>
        <a:lnRef idx="0">
          <a:scrgbClr r="0" g="0" b="0"/>
        </a:lnRef>
        <a:fillRef idx="1">
          <a:scrgbClr r="0" g="0" b="0"/>
        </a:fillRef>
        <a:effectRef idx="0">
          <a:scrgbClr r="0" g="0" b="0"/>
        </a:effectRef>
        <a:fontRef idx="minor">
          <a:schemeClr val="lt1"/>
        </a:fontRef>
      </dsp:style>
    </dsp:sp>
    <dsp:sp modelId="{0424F619-0ECE-4FD2-B2F6-B0F8264CEE55}">
      <dsp:nvSpPr>
        <dsp:cNvPr id="0" name=""/>
        <dsp:cNvSpPr/>
      </dsp:nvSpPr>
      <dsp:spPr>
        <a:xfrm>
          <a:off x="1779876" y="608149"/>
          <a:ext cx="2373059" cy="2373059"/>
        </a:xfrm>
        <a:prstGeom prst="leftCircularArrow">
          <a:avLst>
            <a:gd name="adj1" fmla="val 6452"/>
            <a:gd name="adj2" fmla="val 429999"/>
            <a:gd name="adj3" fmla="val 10489124"/>
            <a:gd name="adj4" fmla="val 14837806"/>
            <a:gd name="adj5" fmla="val 7527"/>
          </a:avLst>
        </a:prstGeom>
        <a:solidFill>
          <a:srgbClr val="676767"/>
        </a:solidFill>
        <a:ln>
          <a:solidFill>
            <a:srgbClr val="676767"/>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C8FA2-89D3-4141-90B3-75DE5CF58104}">
      <dsp:nvSpPr>
        <dsp:cNvPr id="0" name=""/>
        <dsp:cNvSpPr/>
      </dsp:nvSpPr>
      <dsp:spPr>
        <a:xfrm rot="5400000">
          <a:off x="6197348" y="-2425791"/>
          <a:ext cx="1258818" cy="6425184"/>
        </a:xfrm>
        <a:prstGeom prst="round2SameRect">
          <a:avLst/>
        </a:prstGeom>
        <a:solidFill>
          <a:srgbClr val="000000">
            <a:alpha val="25000"/>
          </a:srgbClr>
        </a:solidFill>
        <a:ln w="25400" cap="flat" cmpd="sng" algn="ctr">
          <a:solidFill>
            <a:srgbClr val="67676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347472" lvl="1" indent="-347472" algn="l" defTabSz="977900">
            <a:lnSpc>
              <a:spcPct val="100000"/>
            </a:lnSpc>
            <a:spcBef>
              <a:spcPct val="0"/>
            </a:spcBef>
            <a:spcAft>
              <a:spcPts val="0"/>
            </a:spcAft>
            <a:buChar char="•"/>
          </a:pPr>
          <a:r>
            <a:rPr lang="es-ES" sz="2200" kern="1200" noProof="0" dirty="0">
              <a:latin typeface="Calibri"/>
              <a:cs typeface="Calibri"/>
            </a:rPr>
            <a:t>Se deben abordar</a:t>
          </a:r>
        </a:p>
        <a:p>
          <a:pPr marL="347472" lvl="1" indent="-347472" algn="l" defTabSz="977900">
            <a:lnSpc>
              <a:spcPct val="100000"/>
            </a:lnSpc>
            <a:spcBef>
              <a:spcPct val="0"/>
            </a:spcBef>
            <a:spcAft>
              <a:spcPts val="0"/>
            </a:spcAft>
            <a:buChar char="•"/>
          </a:pPr>
          <a:r>
            <a:rPr lang="es-ES" sz="2200" kern="1200" dirty="0">
              <a:latin typeface="Calibri"/>
              <a:cs typeface="Calibri"/>
            </a:rPr>
            <a:t>La entidad no cumple con los requisitos legales</a:t>
          </a:r>
          <a:endParaRPr lang="en-US" sz="2200" kern="1200" dirty="0">
            <a:latin typeface="Calibri"/>
            <a:cs typeface="Calibri"/>
          </a:endParaRPr>
        </a:p>
      </dsp:txBody>
      <dsp:txXfrm rot="-5400000">
        <a:off x="3614165" y="218842"/>
        <a:ext cx="6363734" cy="1135918"/>
      </dsp:txXfrm>
    </dsp:sp>
    <dsp:sp modelId="{F111D32A-0C22-4131-AE88-A2EB73724D91}">
      <dsp:nvSpPr>
        <dsp:cNvPr id="0" name=""/>
        <dsp:cNvSpPr/>
      </dsp:nvSpPr>
      <dsp:spPr>
        <a:xfrm>
          <a:off x="0" y="0"/>
          <a:ext cx="3614166" cy="1573522"/>
        </a:xfrm>
        <a:prstGeom prst="roundRect">
          <a:avLst/>
        </a:prstGeom>
        <a:solidFill>
          <a:srgbClr val="C54B38"/>
        </a:solidFill>
        <a:ln w="25400" cap="flat" cmpd="sng" algn="ctr">
          <a:solidFill>
            <a:srgbClr val="C54B38"/>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S" sz="3100" b="1" kern="1200" noProof="0" dirty="0">
              <a:latin typeface="Calibri"/>
              <a:cs typeface="Calibri"/>
            </a:rPr>
            <a:t>Hallazgos</a:t>
          </a:r>
        </a:p>
      </dsp:txBody>
      <dsp:txXfrm>
        <a:off x="76813" y="76813"/>
        <a:ext cx="3460540" cy="1419896"/>
      </dsp:txXfrm>
    </dsp:sp>
    <dsp:sp modelId="{0E087457-B6D7-4FAE-9953-E55CC27496C4}">
      <dsp:nvSpPr>
        <dsp:cNvPr id="0" name=""/>
        <dsp:cNvSpPr/>
      </dsp:nvSpPr>
      <dsp:spPr>
        <a:xfrm rot="5400000">
          <a:off x="6197348" y="-773592"/>
          <a:ext cx="1258818" cy="6425184"/>
        </a:xfrm>
        <a:prstGeom prst="round2SameRect">
          <a:avLst/>
        </a:prstGeom>
        <a:solidFill>
          <a:srgbClr val="000000">
            <a:alpha val="25000"/>
          </a:srgbClr>
        </a:solidFill>
        <a:ln w="25400" cap="flat" cmpd="sng" algn="ctr">
          <a:solidFill>
            <a:srgbClr val="67676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347472" lvl="1" indent="-347472" algn="l" defTabSz="977900">
            <a:lnSpc>
              <a:spcPct val="100000"/>
            </a:lnSpc>
            <a:spcBef>
              <a:spcPct val="0"/>
            </a:spcBef>
            <a:spcAft>
              <a:spcPts val="0"/>
            </a:spcAft>
            <a:buChar char="•"/>
          </a:pPr>
          <a:r>
            <a:rPr lang="es-ES" sz="2200" kern="1200" noProof="0" dirty="0">
              <a:latin typeface="Calibri"/>
              <a:cs typeface="Calibri"/>
            </a:rPr>
            <a:t>No se requiere abordar</a:t>
          </a:r>
        </a:p>
        <a:p>
          <a:pPr marL="347472" lvl="1" indent="-347472" algn="l" defTabSz="977900">
            <a:lnSpc>
              <a:spcPct val="100000"/>
            </a:lnSpc>
            <a:spcBef>
              <a:spcPct val="0"/>
            </a:spcBef>
            <a:spcAft>
              <a:spcPts val="0"/>
            </a:spcAft>
            <a:buChar char="•"/>
          </a:pPr>
          <a:r>
            <a:rPr lang="es-ES" sz="2200" kern="1200" dirty="0">
              <a:latin typeface="Calibri"/>
              <a:cs typeface="Calibri"/>
            </a:rPr>
            <a:t>Sugerencias para mejorar los programas y la práctica</a:t>
          </a:r>
          <a:endParaRPr lang="en-US" sz="2200" kern="1200" dirty="0">
            <a:latin typeface="Calibri"/>
            <a:cs typeface="Calibri"/>
          </a:endParaRPr>
        </a:p>
      </dsp:txBody>
      <dsp:txXfrm rot="-5400000">
        <a:off x="3614165" y="1871041"/>
        <a:ext cx="6363734" cy="1135918"/>
      </dsp:txXfrm>
    </dsp:sp>
    <dsp:sp modelId="{6E0F77DE-0182-4D31-8E0E-92C72DE57B72}">
      <dsp:nvSpPr>
        <dsp:cNvPr id="0" name=""/>
        <dsp:cNvSpPr/>
      </dsp:nvSpPr>
      <dsp:spPr>
        <a:xfrm>
          <a:off x="0" y="1652238"/>
          <a:ext cx="3614166" cy="1573522"/>
        </a:xfrm>
        <a:prstGeom prst="roundRect">
          <a:avLst/>
        </a:prstGeom>
        <a:solidFill>
          <a:srgbClr val="5F99AF"/>
        </a:solidFill>
        <a:ln w="25400" cap="flat" cmpd="sng" algn="ctr">
          <a:solidFill>
            <a:srgbClr val="5F99AF"/>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dirty="0" err="1">
              <a:latin typeface="Calibri"/>
              <a:cs typeface="Calibri"/>
            </a:rPr>
            <a:t>Recomendaciones</a:t>
          </a:r>
          <a:endParaRPr lang="en-US" sz="3100" kern="1200" dirty="0">
            <a:latin typeface="Calibri"/>
            <a:cs typeface="Calibri"/>
          </a:endParaRPr>
        </a:p>
      </dsp:txBody>
      <dsp:txXfrm>
        <a:off x="76813" y="1729051"/>
        <a:ext cx="3460540" cy="14198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387" cy="470110"/>
          </a:xfrm>
          <a:prstGeom prst="rect">
            <a:avLst/>
          </a:prstGeom>
        </p:spPr>
        <p:txBody>
          <a:bodyPr vert="horz" lIns="99944" tIns="49972" rIns="99944" bIns="49972" rtlCol="0"/>
          <a:lstStyle>
            <a:lvl1pPr algn="l">
              <a:defRPr sz="1300"/>
            </a:lvl1pPr>
          </a:lstStyle>
          <a:p>
            <a:endParaRPr lang="en-US"/>
          </a:p>
        </p:txBody>
      </p:sp>
      <p:sp>
        <p:nvSpPr>
          <p:cNvPr id="3" name="Date Placeholder 2"/>
          <p:cNvSpPr>
            <a:spLocks noGrp="1"/>
          </p:cNvSpPr>
          <p:nvPr>
            <p:ph type="dt" idx="1"/>
          </p:nvPr>
        </p:nvSpPr>
        <p:spPr>
          <a:xfrm>
            <a:off x="4023327" y="1"/>
            <a:ext cx="3077387" cy="470110"/>
          </a:xfrm>
          <a:prstGeom prst="rect">
            <a:avLst/>
          </a:prstGeom>
        </p:spPr>
        <p:txBody>
          <a:bodyPr vert="horz" lIns="99944" tIns="49972" rIns="99944" bIns="49972" rtlCol="0"/>
          <a:lstStyle>
            <a:lvl1pPr algn="r">
              <a:defRPr sz="1300"/>
            </a:lvl1pPr>
          </a:lstStyle>
          <a:p>
            <a:fld id="{D80E3534-32EA-47EB-80A1-F1FF232B36A0}" type="datetimeFigureOut">
              <a:rPr lang="en-US" smtClean="0"/>
              <a:t>12/4/2023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9944" tIns="49972" rIns="99944" bIns="49972" rtlCol="0" anchor="ctr"/>
          <a:lstStyle/>
          <a:p>
            <a:endParaRPr lang="en-US"/>
          </a:p>
        </p:txBody>
      </p:sp>
      <p:sp>
        <p:nvSpPr>
          <p:cNvPr id="5" name="Notes Placeholder 4"/>
          <p:cNvSpPr>
            <a:spLocks noGrp="1"/>
          </p:cNvSpPr>
          <p:nvPr>
            <p:ph type="body" sz="quarter" idx="3"/>
          </p:nvPr>
        </p:nvSpPr>
        <p:spPr>
          <a:xfrm>
            <a:off x="709896" y="4517518"/>
            <a:ext cx="5682685" cy="3697398"/>
          </a:xfrm>
          <a:prstGeom prst="rect">
            <a:avLst/>
          </a:prstGeom>
        </p:spPr>
        <p:txBody>
          <a:bodyPr vert="horz" lIns="99944" tIns="49972" rIns="99944" bIns="499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8366"/>
            <a:ext cx="3077387" cy="470110"/>
          </a:xfrm>
          <a:prstGeom prst="rect">
            <a:avLst/>
          </a:prstGeom>
        </p:spPr>
        <p:txBody>
          <a:bodyPr vert="horz" lIns="99944" tIns="49972" rIns="99944" bIns="49972" rtlCol="0" anchor="b"/>
          <a:lstStyle>
            <a:lvl1pPr algn="l">
              <a:defRPr sz="1300"/>
            </a:lvl1pPr>
          </a:lstStyle>
          <a:p>
            <a:endParaRPr lang="en-US"/>
          </a:p>
        </p:txBody>
      </p:sp>
      <p:sp>
        <p:nvSpPr>
          <p:cNvPr id="7" name="Slide Number Placeholder 6"/>
          <p:cNvSpPr>
            <a:spLocks noGrp="1"/>
          </p:cNvSpPr>
          <p:nvPr>
            <p:ph type="sldNum" sz="quarter" idx="5"/>
          </p:nvPr>
        </p:nvSpPr>
        <p:spPr>
          <a:xfrm>
            <a:off x="4023327" y="8918366"/>
            <a:ext cx="3077387" cy="470110"/>
          </a:xfrm>
          <a:prstGeom prst="rect">
            <a:avLst/>
          </a:prstGeom>
        </p:spPr>
        <p:txBody>
          <a:bodyPr vert="horz" lIns="99944" tIns="49972" rIns="99944" bIns="49972" rtlCol="0" anchor="b"/>
          <a:lstStyle>
            <a:lvl1pPr algn="r">
              <a:defRPr sz="1300"/>
            </a:lvl1pPr>
          </a:lstStyle>
          <a:p>
            <a:fld id="{39B86274-2ECC-4E93-AEB3-887BA7A773CB}" type="slidenum">
              <a:rPr lang="en-US" smtClean="0"/>
              <a:t>‹#›</a:t>
            </a:fld>
            <a:endParaRPr lang="en-US"/>
          </a:p>
        </p:txBody>
      </p:sp>
    </p:spTree>
    <p:extLst>
      <p:ext uri="{BB962C8B-B14F-4D97-AF65-F5344CB8AC3E}">
        <p14:creationId xmlns:p14="http://schemas.microsoft.com/office/powerpoint/2010/main" val="427829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0</a:t>
            </a:fld>
            <a:endParaRPr lang="en-US"/>
          </a:p>
        </p:txBody>
      </p:sp>
    </p:spTree>
    <p:extLst>
      <p:ext uri="{BB962C8B-B14F-4D97-AF65-F5344CB8AC3E}">
        <p14:creationId xmlns:p14="http://schemas.microsoft.com/office/powerpoint/2010/main" val="123304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10</a:t>
            </a:fld>
            <a:endParaRPr lang="en-US"/>
          </a:p>
        </p:txBody>
      </p:sp>
    </p:spTree>
    <p:extLst>
      <p:ext uri="{BB962C8B-B14F-4D97-AF65-F5344CB8AC3E}">
        <p14:creationId xmlns:p14="http://schemas.microsoft.com/office/powerpoint/2010/main" val="424250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13</a:t>
            </a:fld>
            <a:endParaRPr lang="en-US"/>
          </a:p>
        </p:txBody>
      </p:sp>
    </p:spTree>
    <p:extLst>
      <p:ext uri="{BB962C8B-B14F-4D97-AF65-F5344CB8AC3E}">
        <p14:creationId xmlns:p14="http://schemas.microsoft.com/office/powerpoint/2010/main" val="402008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14</a:t>
            </a:fld>
            <a:endParaRPr lang="en-US"/>
          </a:p>
        </p:txBody>
      </p:sp>
    </p:spTree>
    <p:extLst>
      <p:ext uri="{BB962C8B-B14F-4D97-AF65-F5344CB8AC3E}">
        <p14:creationId xmlns:p14="http://schemas.microsoft.com/office/powerpoint/2010/main" val="343649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15</a:t>
            </a:fld>
            <a:endParaRPr lang="en-US"/>
          </a:p>
        </p:txBody>
      </p:sp>
    </p:spTree>
    <p:extLst>
      <p:ext uri="{BB962C8B-B14F-4D97-AF65-F5344CB8AC3E}">
        <p14:creationId xmlns:p14="http://schemas.microsoft.com/office/powerpoint/2010/main" val="236901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17</a:t>
            </a:fld>
            <a:endParaRPr lang="en-US"/>
          </a:p>
        </p:txBody>
      </p:sp>
    </p:spTree>
    <p:extLst>
      <p:ext uri="{BB962C8B-B14F-4D97-AF65-F5344CB8AC3E}">
        <p14:creationId xmlns:p14="http://schemas.microsoft.com/office/powerpoint/2010/main" val="231217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18</a:t>
            </a:fld>
            <a:endParaRPr lang="en-US"/>
          </a:p>
        </p:txBody>
      </p:sp>
    </p:spTree>
    <p:extLst>
      <p:ext uri="{BB962C8B-B14F-4D97-AF65-F5344CB8AC3E}">
        <p14:creationId xmlns:p14="http://schemas.microsoft.com/office/powerpoint/2010/main" val="39069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19</a:t>
            </a:fld>
            <a:endParaRPr lang="en-US"/>
          </a:p>
        </p:txBody>
      </p:sp>
    </p:spTree>
    <p:extLst>
      <p:ext uri="{BB962C8B-B14F-4D97-AF65-F5344CB8AC3E}">
        <p14:creationId xmlns:p14="http://schemas.microsoft.com/office/powerpoint/2010/main" val="213073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20</a:t>
            </a:fld>
            <a:endParaRPr lang="en-US"/>
          </a:p>
        </p:txBody>
      </p:sp>
    </p:spTree>
    <p:extLst>
      <p:ext uri="{BB962C8B-B14F-4D97-AF65-F5344CB8AC3E}">
        <p14:creationId xmlns:p14="http://schemas.microsoft.com/office/powerpoint/2010/main" val="246966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22</a:t>
            </a:fld>
            <a:endParaRPr lang="en-US"/>
          </a:p>
        </p:txBody>
      </p:sp>
    </p:spTree>
    <p:extLst>
      <p:ext uri="{BB962C8B-B14F-4D97-AF65-F5344CB8AC3E}">
        <p14:creationId xmlns:p14="http://schemas.microsoft.com/office/powerpoint/2010/main" val="397603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23</a:t>
            </a:fld>
            <a:endParaRPr lang="en-US"/>
          </a:p>
        </p:txBody>
      </p:sp>
    </p:spTree>
    <p:extLst>
      <p:ext uri="{BB962C8B-B14F-4D97-AF65-F5344CB8AC3E}">
        <p14:creationId xmlns:p14="http://schemas.microsoft.com/office/powerpoint/2010/main" val="405262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1</a:t>
            </a:fld>
            <a:endParaRPr lang="en-US"/>
          </a:p>
        </p:txBody>
      </p:sp>
    </p:spTree>
    <p:extLst>
      <p:ext uri="{BB962C8B-B14F-4D97-AF65-F5344CB8AC3E}">
        <p14:creationId xmlns:p14="http://schemas.microsoft.com/office/powerpoint/2010/main" val="3571399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24</a:t>
            </a:fld>
            <a:endParaRPr lang="en-US"/>
          </a:p>
        </p:txBody>
      </p:sp>
    </p:spTree>
    <p:extLst>
      <p:ext uri="{BB962C8B-B14F-4D97-AF65-F5344CB8AC3E}">
        <p14:creationId xmlns:p14="http://schemas.microsoft.com/office/powerpoint/2010/main" val="329266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25</a:t>
            </a:fld>
            <a:endParaRPr lang="en-US"/>
          </a:p>
        </p:txBody>
      </p:sp>
    </p:spTree>
    <p:extLst>
      <p:ext uri="{BB962C8B-B14F-4D97-AF65-F5344CB8AC3E}">
        <p14:creationId xmlns:p14="http://schemas.microsoft.com/office/powerpoint/2010/main" val="2678059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26</a:t>
            </a:fld>
            <a:endParaRPr lang="en-US"/>
          </a:p>
        </p:txBody>
      </p:sp>
    </p:spTree>
    <p:extLst>
      <p:ext uri="{BB962C8B-B14F-4D97-AF65-F5344CB8AC3E}">
        <p14:creationId xmlns:p14="http://schemas.microsoft.com/office/powerpoint/2010/main" val="42094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27</a:t>
            </a:fld>
            <a:endParaRPr lang="en-US"/>
          </a:p>
        </p:txBody>
      </p:sp>
    </p:spTree>
    <p:extLst>
      <p:ext uri="{BB962C8B-B14F-4D97-AF65-F5344CB8AC3E}">
        <p14:creationId xmlns:p14="http://schemas.microsoft.com/office/powerpoint/2010/main" val="416110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28</a:t>
            </a:fld>
            <a:endParaRPr lang="en-US"/>
          </a:p>
        </p:txBody>
      </p:sp>
    </p:spTree>
    <p:extLst>
      <p:ext uri="{BB962C8B-B14F-4D97-AF65-F5344CB8AC3E}">
        <p14:creationId xmlns:p14="http://schemas.microsoft.com/office/powerpoint/2010/main" val="253288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29</a:t>
            </a:fld>
            <a:endParaRPr lang="en-US"/>
          </a:p>
        </p:txBody>
      </p:sp>
    </p:spTree>
    <p:extLst>
      <p:ext uri="{BB962C8B-B14F-4D97-AF65-F5344CB8AC3E}">
        <p14:creationId xmlns:p14="http://schemas.microsoft.com/office/powerpoint/2010/main" val="102625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7325" indent="-187325">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30</a:t>
            </a:fld>
            <a:endParaRPr lang="en-US"/>
          </a:p>
        </p:txBody>
      </p:sp>
    </p:spTree>
    <p:extLst>
      <p:ext uri="{BB962C8B-B14F-4D97-AF65-F5344CB8AC3E}">
        <p14:creationId xmlns:p14="http://schemas.microsoft.com/office/powerpoint/2010/main" val="3167077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31</a:t>
            </a:fld>
            <a:endParaRPr lang="en-US"/>
          </a:p>
        </p:txBody>
      </p:sp>
    </p:spTree>
    <p:extLst>
      <p:ext uri="{BB962C8B-B14F-4D97-AF65-F5344CB8AC3E}">
        <p14:creationId xmlns:p14="http://schemas.microsoft.com/office/powerpoint/2010/main" val="930580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32</a:t>
            </a:fld>
            <a:endParaRPr lang="en-US"/>
          </a:p>
        </p:txBody>
      </p:sp>
    </p:spTree>
    <p:extLst>
      <p:ext uri="{BB962C8B-B14F-4D97-AF65-F5344CB8AC3E}">
        <p14:creationId xmlns:p14="http://schemas.microsoft.com/office/powerpoint/2010/main" val="1526815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33</a:t>
            </a:fld>
            <a:endParaRPr lang="en-US"/>
          </a:p>
        </p:txBody>
      </p:sp>
    </p:spTree>
    <p:extLst>
      <p:ext uri="{BB962C8B-B14F-4D97-AF65-F5344CB8AC3E}">
        <p14:creationId xmlns:p14="http://schemas.microsoft.com/office/powerpoint/2010/main" val="203600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9B86274-2ECC-4E93-AEB3-887BA7A773CB}" type="slidenum">
              <a:rPr lang="en-US" smtClean="0"/>
              <a:t>3</a:t>
            </a:fld>
            <a:endParaRPr lang="en-US"/>
          </a:p>
        </p:txBody>
      </p:sp>
    </p:spTree>
    <p:extLst>
      <p:ext uri="{BB962C8B-B14F-4D97-AF65-F5344CB8AC3E}">
        <p14:creationId xmlns:p14="http://schemas.microsoft.com/office/powerpoint/2010/main" val="2789447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34</a:t>
            </a:fld>
            <a:endParaRPr lang="en-US"/>
          </a:p>
        </p:txBody>
      </p:sp>
    </p:spTree>
    <p:extLst>
      <p:ext uri="{BB962C8B-B14F-4D97-AF65-F5344CB8AC3E}">
        <p14:creationId xmlns:p14="http://schemas.microsoft.com/office/powerpoint/2010/main" val="15568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36</a:t>
            </a:fld>
            <a:endParaRPr lang="en-US"/>
          </a:p>
        </p:txBody>
      </p:sp>
    </p:spTree>
    <p:extLst>
      <p:ext uri="{BB962C8B-B14F-4D97-AF65-F5344CB8AC3E}">
        <p14:creationId xmlns:p14="http://schemas.microsoft.com/office/powerpoint/2010/main" val="1560590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37</a:t>
            </a:fld>
            <a:endParaRPr lang="en-US"/>
          </a:p>
        </p:txBody>
      </p:sp>
    </p:spTree>
    <p:extLst>
      <p:ext uri="{BB962C8B-B14F-4D97-AF65-F5344CB8AC3E}">
        <p14:creationId xmlns:p14="http://schemas.microsoft.com/office/powerpoint/2010/main" val="2368268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20000"/>
              </a:spcBef>
              <a:buFont typeface="Arial"/>
              <a:buNone/>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38</a:t>
            </a:fld>
            <a:endParaRPr lang="en-US"/>
          </a:p>
        </p:txBody>
      </p:sp>
    </p:spTree>
    <p:extLst>
      <p:ext uri="{BB962C8B-B14F-4D97-AF65-F5344CB8AC3E}">
        <p14:creationId xmlns:p14="http://schemas.microsoft.com/office/powerpoint/2010/main" val="2022966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39</a:t>
            </a:fld>
            <a:endParaRPr lang="en-US"/>
          </a:p>
        </p:txBody>
      </p:sp>
    </p:spTree>
    <p:extLst>
      <p:ext uri="{BB962C8B-B14F-4D97-AF65-F5344CB8AC3E}">
        <p14:creationId xmlns:p14="http://schemas.microsoft.com/office/powerpoint/2010/main" val="833367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40</a:t>
            </a:fld>
            <a:endParaRPr lang="en-US"/>
          </a:p>
        </p:txBody>
      </p:sp>
    </p:spTree>
    <p:extLst>
      <p:ext uri="{BB962C8B-B14F-4D97-AF65-F5344CB8AC3E}">
        <p14:creationId xmlns:p14="http://schemas.microsoft.com/office/powerpoint/2010/main" val="77642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41</a:t>
            </a:fld>
            <a:endParaRPr lang="en-US"/>
          </a:p>
        </p:txBody>
      </p:sp>
    </p:spTree>
    <p:extLst>
      <p:ext uri="{BB962C8B-B14F-4D97-AF65-F5344CB8AC3E}">
        <p14:creationId xmlns:p14="http://schemas.microsoft.com/office/powerpoint/2010/main" val="3718116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42</a:t>
            </a:fld>
            <a:endParaRPr lang="en-US"/>
          </a:p>
        </p:txBody>
      </p:sp>
    </p:spTree>
    <p:extLst>
      <p:ext uri="{BB962C8B-B14F-4D97-AF65-F5344CB8AC3E}">
        <p14:creationId xmlns:p14="http://schemas.microsoft.com/office/powerpoint/2010/main" val="3303572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43</a:t>
            </a:fld>
            <a:endParaRPr lang="en-US"/>
          </a:p>
        </p:txBody>
      </p:sp>
    </p:spTree>
    <p:extLst>
      <p:ext uri="{BB962C8B-B14F-4D97-AF65-F5344CB8AC3E}">
        <p14:creationId xmlns:p14="http://schemas.microsoft.com/office/powerpoint/2010/main" val="41952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4</a:t>
            </a:fld>
            <a:endParaRPr lang="en-US"/>
          </a:p>
        </p:txBody>
      </p:sp>
    </p:spTree>
    <p:extLst>
      <p:ext uri="{BB962C8B-B14F-4D97-AF65-F5344CB8AC3E}">
        <p14:creationId xmlns:p14="http://schemas.microsoft.com/office/powerpoint/2010/main" val="378169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5</a:t>
            </a:fld>
            <a:endParaRPr lang="en-US"/>
          </a:p>
        </p:txBody>
      </p:sp>
    </p:spTree>
    <p:extLst>
      <p:ext uri="{BB962C8B-B14F-4D97-AF65-F5344CB8AC3E}">
        <p14:creationId xmlns:p14="http://schemas.microsoft.com/office/powerpoint/2010/main" val="157148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6</a:t>
            </a:fld>
            <a:endParaRPr lang="en-US"/>
          </a:p>
        </p:txBody>
      </p:sp>
    </p:spTree>
    <p:extLst>
      <p:ext uri="{BB962C8B-B14F-4D97-AF65-F5344CB8AC3E}">
        <p14:creationId xmlns:p14="http://schemas.microsoft.com/office/powerpoint/2010/main" val="66250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7</a:t>
            </a:fld>
            <a:endParaRPr lang="en-US"/>
          </a:p>
        </p:txBody>
      </p:sp>
    </p:spTree>
    <p:extLst>
      <p:ext uri="{BB962C8B-B14F-4D97-AF65-F5344CB8AC3E}">
        <p14:creationId xmlns:p14="http://schemas.microsoft.com/office/powerpoint/2010/main" val="93642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8</a:t>
            </a:fld>
            <a:endParaRPr lang="en-US"/>
          </a:p>
        </p:txBody>
      </p:sp>
    </p:spTree>
    <p:extLst>
      <p:ext uri="{BB962C8B-B14F-4D97-AF65-F5344CB8AC3E}">
        <p14:creationId xmlns:p14="http://schemas.microsoft.com/office/powerpoint/2010/main" val="426672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a:p>
        </p:txBody>
      </p:sp>
      <p:sp>
        <p:nvSpPr>
          <p:cNvPr id="4" name="Slide Number Placeholder 3"/>
          <p:cNvSpPr>
            <a:spLocks noGrp="1"/>
          </p:cNvSpPr>
          <p:nvPr>
            <p:ph type="sldNum" sz="quarter" idx="5"/>
          </p:nvPr>
        </p:nvSpPr>
        <p:spPr/>
        <p:txBody>
          <a:bodyPr/>
          <a:lstStyle/>
          <a:p>
            <a:fld id="{39B86274-2ECC-4E93-AEB3-887BA7A773CB}" type="slidenum">
              <a:rPr lang="en-US" smtClean="0"/>
              <a:t>9</a:t>
            </a:fld>
            <a:endParaRPr lang="en-US"/>
          </a:p>
        </p:txBody>
      </p:sp>
    </p:spTree>
    <p:extLst>
      <p:ext uri="{BB962C8B-B14F-4D97-AF65-F5344CB8AC3E}">
        <p14:creationId xmlns:p14="http://schemas.microsoft.com/office/powerpoint/2010/main" val="30869094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0.emf"/><Relationship Id="rId5" Type="http://schemas.openxmlformats.org/officeDocument/2006/relationships/hyperlink" Target="https://t4pacenter.ed.gov/" TargetMode="External"/><Relationship Id="rId10" Type="http://schemas.openxmlformats.org/officeDocument/2006/relationships/image" Target="../media/image18.png"/><Relationship Id="rId4" Type="http://schemas.openxmlformats.org/officeDocument/2006/relationships/hyperlink" Target="mailto:info@T4PACenter.org" TargetMode="External"/><Relationship Id="rId9"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t4pacenter.ed.gov/" TargetMode="External"/><Relationship Id="rId7" Type="http://schemas.openxmlformats.org/officeDocument/2006/relationships/image" Target="../media/image27.png"/><Relationship Id="rId2" Type="http://schemas.openxmlformats.org/officeDocument/2006/relationships/hyperlink" Target="mailto:info@T4PACenter.org" TargetMode="External"/><Relationship Id="rId1" Type="http://schemas.openxmlformats.org/officeDocument/2006/relationships/slideMaster" Target="../slideMasters/slideMaster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10.emf"/><Relationship Id="rId9"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4pacenter.ed.gov/" TargetMode="External"/><Relationship Id="rId7" Type="http://schemas.openxmlformats.org/officeDocument/2006/relationships/image" Target="../media/image4.png"/><Relationship Id="rId2" Type="http://schemas.openxmlformats.org/officeDocument/2006/relationships/hyperlink" Target="mailto:info@T4PACenter.org"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0.emf"/><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8683" y="2217858"/>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8683" y="2491182"/>
            <a:ext cx="12192000" cy="685800"/>
          </a:xfrm>
        </p:spPr>
        <p:txBody>
          <a:bodyPr>
            <a:noAutofit/>
          </a:bodyPr>
          <a:lstStyle>
            <a:lvl1pPr algn="ctr">
              <a:defRPr sz="3600">
                <a:solidFill>
                  <a:schemeClr val="bg1"/>
                </a:solidFill>
              </a:defRPr>
            </a:lvl1pPr>
          </a:lstStyle>
          <a:p>
            <a:r>
              <a:rPr lang="en-US"/>
              <a:t>Title of the Presentation</a:t>
            </a:r>
          </a:p>
        </p:txBody>
      </p:sp>
      <p:sp>
        <p:nvSpPr>
          <p:cNvPr id="3" name="Subtitle 2"/>
          <p:cNvSpPr>
            <a:spLocks noGrp="1"/>
          </p:cNvSpPr>
          <p:nvPr userDrawn="1">
            <p:ph type="subTitle" idx="1" hasCustomPrompt="1"/>
          </p:nvPr>
        </p:nvSpPr>
        <p:spPr>
          <a:xfrm>
            <a:off x="-1" y="3352800"/>
            <a:ext cx="12174636" cy="457200"/>
          </a:xfrm>
        </p:spPr>
        <p:txBody>
          <a:bodyPr>
            <a:normAutofit/>
          </a:bodyPr>
          <a:lstStyle>
            <a:lvl1pPr marL="0" indent="0" algn="ctr">
              <a:spcBef>
                <a:spcPts val="0"/>
              </a:spcBef>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the presentation</a:t>
            </a:r>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8" name="Picture 7" descr="A blue sign with white letters&#10;&#10;Description automatically generated with low confidence">
            <a:extLst>
              <a:ext uri="{FF2B5EF4-FFF2-40B4-BE49-F238E27FC236}">
                <a16:creationId xmlns:a16="http://schemas.microsoft.com/office/drawing/2014/main" id="{587F17A2-C66E-2B40-AAB5-38BDAA6E8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9800" y="272136"/>
            <a:ext cx="1917374" cy="1023263"/>
          </a:xfrm>
          <a:prstGeom prst="rect">
            <a:avLst/>
          </a:prstGeom>
        </p:spPr>
      </p:pic>
      <p:pic>
        <p:nvPicPr>
          <p:cNvPr id="9" name="Picture 8" descr="Logo&#10;&#10;Description automatically generated">
            <a:extLst>
              <a:ext uri="{FF2B5EF4-FFF2-40B4-BE49-F238E27FC236}">
                <a16:creationId xmlns:a16="http://schemas.microsoft.com/office/drawing/2014/main" id="{BACB6197-3BF8-8A4F-A86B-1FF663F4C3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679" y="219804"/>
            <a:ext cx="1236157" cy="1192903"/>
          </a:xfrm>
          <a:prstGeom prst="rect">
            <a:avLst/>
          </a:prstGeom>
        </p:spPr>
      </p:pic>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2B9F53B-52A6-914B-8387-7046E296895E}"/>
              </a:ext>
            </a:extLst>
          </p:cNvPr>
          <p:cNvGrpSpPr/>
          <p:nvPr userDrawn="1"/>
        </p:nvGrpSpPr>
        <p:grpSpPr>
          <a:xfrm>
            <a:off x="1439046" y="5893358"/>
            <a:ext cx="8642168" cy="767987"/>
            <a:chOff x="1382758" y="5882241"/>
            <a:chExt cx="8642168" cy="767987"/>
          </a:xfrm>
        </p:grpSpPr>
        <p:pic>
          <p:nvPicPr>
            <p:cNvPr id="12" name="Picture 11" descr="Icon&#10;&#10;Description automatically generated">
              <a:extLst>
                <a:ext uri="{FF2B5EF4-FFF2-40B4-BE49-F238E27FC236}">
                  <a16:creationId xmlns:a16="http://schemas.microsoft.com/office/drawing/2014/main" id="{E729AB3E-1B6A-6F4C-B269-6AD8E465E7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0" y="5882241"/>
              <a:ext cx="761999" cy="767987"/>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B97AEE7F-FF9A-454C-AA3F-866F8A1ECC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22843" y="5882241"/>
              <a:ext cx="761999" cy="767987"/>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729AB60-B2CD-CA41-8B70-79C82331D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92885" y="5882241"/>
              <a:ext cx="761999" cy="767987"/>
            </a:xfrm>
            <a:prstGeom prst="rect">
              <a:avLst/>
            </a:prstGeom>
          </p:spPr>
        </p:pic>
        <p:pic>
          <p:nvPicPr>
            <p:cNvPr id="15" name="Picture 14" descr="Icon&#10;&#10;Description automatically generated">
              <a:extLst>
                <a:ext uri="{FF2B5EF4-FFF2-40B4-BE49-F238E27FC236}">
                  <a16:creationId xmlns:a16="http://schemas.microsoft.com/office/drawing/2014/main" id="{F85840AE-C3E6-7D43-9F00-F50E1BC7EF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62927" y="5882241"/>
              <a:ext cx="761999" cy="767987"/>
            </a:xfrm>
            <a:prstGeom prst="rect">
              <a:avLst/>
            </a:prstGeom>
          </p:spPr>
        </p:pic>
        <p:pic>
          <p:nvPicPr>
            <p:cNvPr id="16" name="Picture 15" descr="Icon&#10;&#10;Description automatically generated">
              <a:extLst>
                <a:ext uri="{FF2B5EF4-FFF2-40B4-BE49-F238E27FC236}">
                  <a16:creationId xmlns:a16="http://schemas.microsoft.com/office/drawing/2014/main" id="{D952B65E-836C-FE48-B119-F91907986E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382758" y="5882241"/>
              <a:ext cx="761999" cy="76798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66A2E-6373-C70B-3125-ABA4D7FB49EF}"/>
              </a:ext>
            </a:extLst>
          </p:cNvPr>
          <p:cNvSpPr>
            <a:spLocks noGrp="1"/>
          </p:cNvSpPr>
          <p:nvPr>
            <p:ph type="sldNum" sz="quarter" idx="10"/>
          </p:nvPr>
        </p:nvSpPr>
        <p:spPr/>
        <p:txBody>
          <a:bodyPr/>
          <a:lstStyle/>
          <a:p>
            <a:fld id="{B88A199A-F1FE-495D-8ED1-E773663DABAA}" type="slidenum">
              <a:rPr lang="en-US" smtClean="0"/>
              <a:pPr/>
              <a:t>‹#›</a:t>
            </a:fld>
            <a:endParaRPr lang="en-US"/>
          </a:p>
        </p:txBody>
      </p:sp>
    </p:spTree>
    <p:extLst>
      <p:ext uri="{BB962C8B-B14F-4D97-AF65-F5344CB8AC3E}">
        <p14:creationId xmlns:p14="http://schemas.microsoft.com/office/powerpoint/2010/main" val="277797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0" y="2133600"/>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17358" y="2332159"/>
            <a:ext cx="1" cy="1894879"/>
          </a:xfrm>
          <a:prstGeom prst="rect">
            <a:avLst/>
          </a:prstGeom>
          <a:solidFill>
            <a:srgbClr val="AE352D"/>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0" y="2438400"/>
            <a:ext cx="12192000" cy="685800"/>
          </a:xfrm>
        </p:spPr>
        <p:txBody>
          <a:bodyPr>
            <a:noAutofit/>
          </a:bodyPr>
          <a:lstStyle>
            <a:lvl1pPr algn="ctr">
              <a:defRPr sz="3600">
                <a:solidFill>
                  <a:schemeClr val="bg1"/>
                </a:solidFill>
              </a:defRPr>
            </a:lvl1pPr>
          </a:lstStyle>
          <a:p>
            <a:r>
              <a:rPr lang="en-US"/>
              <a:t>Title of the Presentation</a:t>
            </a:r>
          </a:p>
        </p:txBody>
      </p:sp>
      <p:sp>
        <p:nvSpPr>
          <p:cNvPr id="3" name="Subtitle 2"/>
          <p:cNvSpPr>
            <a:spLocks noGrp="1"/>
          </p:cNvSpPr>
          <p:nvPr userDrawn="1">
            <p:ph type="subTitle" idx="1" hasCustomPrompt="1"/>
          </p:nvPr>
        </p:nvSpPr>
        <p:spPr>
          <a:xfrm>
            <a:off x="-1" y="3352800"/>
            <a:ext cx="12174636" cy="457200"/>
          </a:xfrm>
        </p:spPr>
        <p:txBody>
          <a:bodyPr>
            <a:normAutofit/>
          </a:bodyPr>
          <a:lstStyle>
            <a:lvl1pPr marL="0" indent="0" algn="ctr">
              <a:spcBef>
                <a:spcPts val="0"/>
              </a:spcBef>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the presentation</a:t>
            </a:r>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8" name="Picture 7" descr="A blue sign with white letters&#10;&#10;Description automatically generated with low confidence">
            <a:extLst>
              <a:ext uri="{FF2B5EF4-FFF2-40B4-BE49-F238E27FC236}">
                <a16:creationId xmlns:a16="http://schemas.microsoft.com/office/drawing/2014/main" id="{587F17A2-C66E-2B40-AAB5-38BDAA6E8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001" y="321448"/>
            <a:ext cx="2124305" cy="881104"/>
          </a:xfrm>
          <a:prstGeom prst="rect">
            <a:avLst/>
          </a:prstGeom>
        </p:spPr>
      </p:pic>
      <p:pic>
        <p:nvPicPr>
          <p:cNvPr id="9" name="Picture 8" descr="Logo&#10;&#10;Description automatically generated">
            <a:extLst>
              <a:ext uri="{FF2B5EF4-FFF2-40B4-BE49-F238E27FC236}">
                <a16:creationId xmlns:a16="http://schemas.microsoft.com/office/drawing/2014/main" id="{BACB6197-3BF8-8A4F-A86B-1FF663F4C3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48412"/>
            <a:ext cx="1369568" cy="1027176"/>
          </a:xfrm>
          <a:prstGeom prst="rect">
            <a:avLst/>
          </a:prstGeom>
        </p:spPr>
      </p:pic>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E729AB3E-1B6A-6F4C-B269-6AD8E465E7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90051" y="5867401"/>
            <a:ext cx="1023983" cy="767987"/>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B97AEE7F-FF9A-454C-AA3F-866F8A1ECC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60094" y="5867401"/>
            <a:ext cx="1023983" cy="767987"/>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729AB60-B2CD-CA41-8B70-79C82331D2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30136" y="5867401"/>
            <a:ext cx="1023983" cy="767987"/>
          </a:xfrm>
          <a:prstGeom prst="rect">
            <a:avLst/>
          </a:prstGeom>
        </p:spPr>
      </p:pic>
      <p:pic>
        <p:nvPicPr>
          <p:cNvPr id="15" name="Picture 14" descr="Icon&#10;&#10;Description automatically generated">
            <a:extLst>
              <a:ext uri="{FF2B5EF4-FFF2-40B4-BE49-F238E27FC236}">
                <a16:creationId xmlns:a16="http://schemas.microsoft.com/office/drawing/2014/main" id="{F85840AE-C3E6-7D43-9F00-F50E1BC7EF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00178" y="5867401"/>
            <a:ext cx="1023983" cy="767987"/>
          </a:xfrm>
          <a:prstGeom prst="rect">
            <a:avLst/>
          </a:prstGeom>
        </p:spPr>
      </p:pic>
      <p:pic>
        <p:nvPicPr>
          <p:cNvPr id="16" name="Picture 15" descr="Icon&#10;&#10;Description automatically generated">
            <a:extLst>
              <a:ext uri="{FF2B5EF4-FFF2-40B4-BE49-F238E27FC236}">
                <a16:creationId xmlns:a16="http://schemas.microsoft.com/office/drawing/2014/main" id="{D952B65E-836C-FE48-B119-F91907986E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0009" y="5867401"/>
            <a:ext cx="1023983" cy="76798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oter with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29539-41D2-084F-83F2-54841346647F}"/>
              </a:ext>
            </a:extLst>
          </p:cNvPr>
          <p:cNvSpPr/>
          <p:nvPr userDrawn="1"/>
        </p:nvSpPr>
        <p:spPr>
          <a:xfrm>
            <a:off x="-12193" y="5862719"/>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6FF2F2-5466-434B-9199-2CC140D0403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7121D4F0-E76C-9E4C-B661-32BED9ED3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0051" y="6096001"/>
            <a:ext cx="719183" cy="53938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C8920D0D-7CCD-1048-B6B9-09B3CB45F0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0094" y="6096001"/>
            <a:ext cx="719183" cy="53938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52FBA549-FB15-314A-A97A-5A6BB43703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30137" y="6096001"/>
            <a:ext cx="719183" cy="539387"/>
          </a:xfrm>
          <a:prstGeom prst="rect">
            <a:avLst/>
          </a:prstGeom>
        </p:spPr>
      </p:pic>
      <p:pic>
        <p:nvPicPr>
          <p:cNvPr id="9" name="Picture 8" descr="Icon&#10;&#10;Description automatically generated">
            <a:extLst>
              <a:ext uri="{FF2B5EF4-FFF2-40B4-BE49-F238E27FC236}">
                <a16:creationId xmlns:a16="http://schemas.microsoft.com/office/drawing/2014/main" id="{593054DB-91E3-0E4C-8822-5C9443CBA8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00178" y="6096001"/>
            <a:ext cx="719183" cy="539387"/>
          </a:xfrm>
          <a:prstGeom prst="rect">
            <a:avLst/>
          </a:prstGeom>
        </p:spPr>
      </p:pic>
      <p:pic>
        <p:nvPicPr>
          <p:cNvPr id="10" name="Picture 9" descr="Icon&#10;&#10;Description automatically generated">
            <a:extLst>
              <a:ext uri="{FF2B5EF4-FFF2-40B4-BE49-F238E27FC236}">
                <a16:creationId xmlns:a16="http://schemas.microsoft.com/office/drawing/2014/main" id="{65423540-CEC8-624C-808E-276796E609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009" y="6096001"/>
            <a:ext cx="719183" cy="539387"/>
          </a:xfrm>
          <a:prstGeom prst="rect">
            <a:avLst/>
          </a:prstGeom>
        </p:spPr>
      </p:pic>
      <p:sp>
        <p:nvSpPr>
          <p:cNvPr id="12" name="Text Placeholder 11">
            <a:extLst>
              <a:ext uri="{FF2B5EF4-FFF2-40B4-BE49-F238E27FC236}">
                <a16:creationId xmlns:a16="http://schemas.microsoft.com/office/drawing/2014/main" id="{EBF6E80F-4C97-154B-8275-A28CC214438E}"/>
              </a:ext>
            </a:extLst>
          </p:cNvPr>
          <p:cNvSpPr>
            <a:spLocks noGrp="1"/>
          </p:cNvSpPr>
          <p:nvPr>
            <p:ph type="body" sz="quarter" idx="10"/>
          </p:nvPr>
        </p:nvSpPr>
        <p:spPr>
          <a:xfrm>
            <a:off x="1422400" y="1447800"/>
            <a:ext cx="1026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1CB03A34-7B34-F249-9CB8-F3B3B538C50B}"/>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sp>
        <p:nvSpPr>
          <p:cNvPr id="14" name="TextBox 13">
            <a:extLst>
              <a:ext uri="{FF2B5EF4-FFF2-40B4-BE49-F238E27FC236}">
                <a16:creationId xmlns:a16="http://schemas.microsoft.com/office/drawing/2014/main" id="{BA38A8F9-557F-984D-91C2-17DD832198C0}"/>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tx1"/>
                </a:solidFill>
              </a:rPr>
              <a:t>‹#›</a:t>
            </a:fld>
            <a:endParaRPr lang="en-US" sz="1100" baseline="0">
              <a:solidFill>
                <a:schemeClr val="tx1"/>
              </a:solidFill>
            </a:endParaRPr>
          </a:p>
        </p:txBody>
      </p:sp>
    </p:spTree>
    <p:extLst>
      <p:ext uri="{BB962C8B-B14F-4D97-AF65-F5344CB8AC3E}">
        <p14:creationId xmlns:p14="http://schemas.microsoft.com/office/powerpoint/2010/main" val="195719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oter graphic w logo">
    <p:spTree>
      <p:nvGrpSpPr>
        <p:cNvPr id="1" name=""/>
        <p:cNvGrpSpPr/>
        <p:nvPr/>
      </p:nvGrpSpPr>
      <p:grpSpPr>
        <a:xfrm>
          <a:off x="0" y="0"/>
          <a:ext cx="0" cy="0"/>
          <a:chOff x="0" y="0"/>
          <a:chExt cx="0" cy="0"/>
        </a:xfrm>
      </p:grpSpPr>
      <p:sp>
        <p:nvSpPr>
          <p:cNvPr id="7" name="Freeform 13">
            <a:extLst>
              <a:ext uri="{FF2B5EF4-FFF2-40B4-BE49-F238E27FC236}">
                <a16:creationId xmlns:a16="http://schemas.microsoft.com/office/drawing/2014/main" id="{6F3C02DB-F775-C547-B8CF-13722675FBF6}"/>
              </a:ext>
            </a:extLst>
          </p:cNvPr>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5000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C61C19AC-348C-1D46-9DB4-3B88F4AE69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
        <p:nvSpPr>
          <p:cNvPr id="5" name="TextBox 4">
            <a:extLst>
              <a:ext uri="{FF2B5EF4-FFF2-40B4-BE49-F238E27FC236}">
                <a16:creationId xmlns:a16="http://schemas.microsoft.com/office/drawing/2014/main" id="{9E5FA760-6544-FB40-8E5B-48E094B6438D}"/>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8106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oter artwork only">
    <p:spTree>
      <p:nvGrpSpPr>
        <p:cNvPr id="1" name=""/>
        <p:cNvGrpSpPr/>
        <p:nvPr/>
      </p:nvGrpSpPr>
      <p:grpSpPr>
        <a:xfrm>
          <a:off x="0" y="0"/>
          <a:ext cx="0" cy="0"/>
          <a:chOff x="0" y="0"/>
          <a:chExt cx="0" cy="0"/>
        </a:xfrm>
      </p:grpSpPr>
      <p:sp>
        <p:nvSpPr>
          <p:cNvPr id="9" name="Freeform 13">
            <a:extLst>
              <a:ext uri="{FF2B5EF4-FFF2-40B4-BE49-F238E27FC236}">
                <a16:creationId xmlns:a16="http://schemas.microsoft.com/office/drawing/2014/main" id="{0C717962-B803-FF49-A481-59400B3B982C}"/>
              </a:ext>
            </a:extLst>
          </p:cNvPr>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5000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1F359B-A0D4-1B40-B5EE-733E42004F97}"/>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309710B6-AF43-5942-B0B8-1D2FC3DC760A}"/>
              </a:ext>
            </a:extLst>
          </p:cNvPr>
          <p:cNvSpPr>
            <a:spLocks noGrp="1"/>
          </p:cNvSpPr>
          <p:nvPr>
            <p:ph sz="quarter" idx="10"/>
          </p:nvPr>
        </p:nvSpPr>
        <p:spPr>
          <a:xfrm>
            <a:off x="508000" y="1371600"/>
            <a:ext cx="109728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6B511D4-01C3-EF43-A636-812ACC1263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
        <p:nvSpPr>
          <p:cNvPr id="8" name="TextBox 7">
            <a:extLst>
              <a:ext uri="{FF2B5EF4-FFF2-40B4-BE49-F238E27FC236}">
                <a16:creationId xmlns:a16="http://schemas.microsoft.com/office/drawing/2014/main" id="{8C47E4BB-3DA5-DA44-919D-3AF5D47288E0}"/>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52072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a:t>
            </a:r>
          </a:p>
        </p:txBody>
      </p:sp>
      <p:sp>
        <p:nvSpPr>
          <p:cNvPr id="9" name="Subtitle 2"/>
          <p:cNvSpPr>
            <a:spLocks noGrp="1"/>
          </p:cNvSpPr>
          <p:nvPr>
            <p:ph type="subTitle" idx="11" hasCustomPrompt="1"/>
          </p:nvPr>
        </p:nvSpPr>
        <p:spPr>
          <a:xfrm>
            <a:off x="418592"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a:t>
            </a:r>
          </a:p>
        </p:txBody>
      </p:sp>
      <p:sp>
        <p:nvSpPr>
          <p:cNvPr id="10" name="Text Placeholder 2">
            <a:extLst>
              <a:ext uri="{FF2B5EF4-FFF2-40B4-BE49-F238E27FC236}">
                <a16:creationId xmlns:a16="http://schemas.microsoft.com/office/drawing/2014/main" id="{FD74DA0B-1CA8-FB40-8D3F-D85BF562E8B7}"/>
              </a:ext>
            </a:extLst>
          </p:cNvPr>
          <p:cNvSpPr>
            <a:spLocks noGrp="1"/>
          </p:cNvSpPr>
          <p:nvPr>
            <p:ph idx="1"/>
          </p:nvPr>
        </p:nvSpPr>
        <p:spPr>
          <a:xfrm>
            <a:off x="426720" y="2093975"/>
            <a:ext cx="10972800" cy="3352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13">
            <a:extLst>
              <a:ext uri="{FF2B5EF4-FFF2-40B4-BE49-F238E27FC236}">
                <a16:creationId xmlns:a16="http://schemas.microsoft.com/office/drawing/2014/main" id="{249CE1AF-D8EF-1E43-9008-BD04217AFB31}"/>
              </a:ext>
            </a:extLst>
          </p:cNvPr>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5000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CBB88E78-7187-7A42-A1D5-26EAA76449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
        <p:nvSpPr>
          <p:cNvPr id="12" name="TextBox 11">
            <a:extLst>
              <a:ext uri="{FF2B5EF4-FFF2-40B4-BE49-F238E27FC236}">
                <a16:creationId xmlns:a16="http://schemas.microsoft.com/office/drawing/2014/main" id="{2343DDE4-B8C3-1340-83FE-5DDB46D5CBC7}"/>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 with Text and Photo</a:t>
            </a:r>
          </a:p>
        </p:txBody>
      </p:sp>
      <p:sp>
        <p:nvSpPr>
          <p:cNvPr id="3" name="Content Placeholder 2"/>
          <p:cNvSpPr>
            <a:spLocks noGrp="1"/>
          </p:cNvSpPr>
          <p:nvPr>
            <p:ph sz="half" idx="1"/>
          </p:nvPr>
        </p:nvSpPr>
        <p:spPr>
          <a:xfrm>
            <a:off x="609600" y="1828800"/>
            <a:ext cx="5283200" cy="41910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2"/>
          <p:cNvSpPr>
            <a:spLocks noGrp="1"/>
          </p:cNvSpPr>
          <p:nvPr>
            <p:ph type="pic" idx="10"/>
          </p:nvPr>
        </p:nvSpPr>
        <p:spPr>
          <a:xfrm>
            <a:off x="6299200" y="1828800"/>
            <a:ext cx="5181600" cy="41910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Subtitle 2"/>
          <p:cNvSpPr>
            <a:spLocks noGrp="1"/>
          </p:cNvSpPr>
          <p:nvPr>
            <p:ph type="subTitle" idx="11" hasCustomPrompt="1"/>
          </p:nvPr>
        </p:nvSpPr>
        <p:spPr>
          <a:xfrm>
            <a:off x="609600"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 with text and photo</a:t>
            </a:r>
          </a:p>
        </p:txBody>
      </p:sp>
      <p:sp>
        <p:nvSpPr>
          <p:cNvPr id="10" name="Freeform 13">
            <a:extLst>
              <a:ext uri="{FF2B5EF4-FFF2-40B4-BE49-F238E27FC236}">
                <a16:creationId xmlns:a16="http://schemas.microsoft.com/office/drawing/2014/main" id="{5533AA0E-1DC0-404D-9A07-ED0DEF75821D}"/>
              </a:ext>
            </a:extLst>
          </p:cNvPr>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7DF12B1E-AB5D-444A-92AA-6F2F19DE46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
        <p:nvSpPr>
          <p:cNvPr id="13" name="TextBox 12">
            <a:extLst>
              <a:ext uri="{FF2B5EF4-FFF2-40B4-BE49-F238E27FC236}">
                <a16:creationId xmlns:a16="http://schemas.microsoft.com/office/drawing/2014/main" id="{0ED35CA6-3847-F444-8C15-BCF4D9103032}"/>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14960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9" name="Freeform 10"/>
          <p:cNvSpPr>
            <a:spLocks/>
          </p:cNvSpPr>
          <p:nvPr userDrawn="1"/>
        </p:nvSpPr>
        <p:spPr bwMode="auto">
          <a:xfrm>
            <a:off x="-5231" y="-2667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hasCustomPrompt="1"/>
          </p:nvPr>
        </p:nvSpPr>
        <p:spPr>
          <a:xfrm>
            <a:off x="604369" y="304799"/>
            <a:ext cx="10972800" cy="685800"/>
          </a:xfrm>
        </p:spPr>
        <p:txBody>
          <a:bodyPr>
            <a:noAutofit/>
          </a:bodyPr>
          <a:lstStyle>
            <a:lvl1pPr>
              <a:defRPr sz="3600">
                <a:solidFill>
                  <a:schemeClr val="bg1"/>
                </a:solidFill>
              </a:defRPr>
            </a:lvl1pPr>
          </a:lstStyle>
          <a:p>
            <a:r>
              <a:rPr lang="en-US"/>
              <a:t>Disclaimer</a:t>
            </a:r>
          </a:p>
        </p:txBody>
      </p:sp>
      <p:sp>
        <p:nvSpPr>
          <p:cNvPr id="2" name="TextBox 1">
            <a:extLst>
              <a:ext uri="{FF2B5EF4-FFF2-40B4-BE49-F238E27FC236}">
                <a16:creationId xmlns:a16="http://schemas.microsoft.com/office/drawing/2014/main" id="{8FEDD891-A851-C345-B611-0D0AAA77084A}"/>
              </a:ext>
            </a:extLst>
          </p:cNvPr>
          <p:cNvSpPr txBox="1"/>
          <p:nvPr userDrawn="1"/>
        </p:nvSpPr>
        <p:spPr>
          <a:xfrm>
            <a:off x="3048000" y="2362200"/>
            <a:ext cx="7731760" cy="2308324"/>
          </a:xfrm>
          <a:prstGeom prst="rect">
            <a:avLst/>
          </a:prstGeom>
          <a:noFill/>
        </p:spPr>
        <p:txBody>
          <a:bodyPr wrap="square" rtlCol="0">
            <a:spAutoFit/>
          </a:bodyPr>
          <a:lstStyle/>
          <a:p>
            <a:r>
              <a:rPr lang="en-US" sz="1800" b="0" i="0" u="none" strike="noStrike" kern="1200">
                <a:solidFill>
                  <a:schemeClr val="tx1"/>
                </a:solidFill>
                <a:effectLst/>
                <a:latin typeface="Arial" charset="0"/>
                <a:ea typeface="+mn-ea"/>
                <a:cs typeface="+mn-cs"/>
              </a:rPr>
              <a:t>The U.S. Department of Education, Office of Safe and Supportive Schools administers the T4PA Center under Contract #ED-ESE-15-A-0015, which is awarded to Synergy Enterprises, Inc. All materials created or disseminated by the T4PA Center, including the contents of this publication, should not be presumed to reflect the positions or policies of the U.S. Department of Education or to imply endorsement by the U.S. Department of Education. </a:t>
            </a:r>
          </a:p>
          <a:p>
            <a:r>
              <a:rPr lang="en-US" sz="1800" b="0" i="0" u="none" strike="noStrike" kern="1200">
                <a:solidFill>
                  <a:schemeClr val="tx1"/>
                </a:solidFill>
                <a:effectLst/>
                <a:latin typeface="Arial" charset="0"/>
                <a:ea typeface="+mn-ea"/>
                <a:cs typeface="+mn-cs"/>
              </a:rPr>
              <a:t> </a:t>
            </a:r>
          </a:p>
        </p:txBody>
      </p:sp>
      <p:pic>
        <p:nvPicPr>
          <p:cNvPr id="9" name="Picture 8" descr="Logo&#10;&#10;Description automatically generated">
            <a:extLst>
              <a:ext uri="{FF2B5EF4-FFF2-40B4-BE49-F238E27FC236}">
                <a16:creationId xmlns:a16="http://schemas.microsoft.com/office/drawing/2014/main" id="{275CADDC-7316-9345-981F-5715180F1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5984" y="2365248"/>
            <a:ext cx="1369568" cy="1027176"/>
          </a:xfrm>
          <a:prstGeom prst="rect">
            <a:avLst/>
          </a:prstGeom>
        </p:spPr>
      </p:pic>
      <p:sp>
        <p:nvSpPr>
          <p:cNvPr id="10" name="Freeform 13">
            <a:extLst>
              <a:ext uri="{FF2B5EF4-FFF2-40B4-BE49-F238E27FC236}">
                <a16:creationId xmlns:a16="http://schemas.microsoft.com/office/drawing/2014/main" id="{017D7510-230E-CA4E-94AD-6893C960E889}"/>
              </a:ext>
            </a:extLst>
          </p:cNvPr>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5000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6B4A297-59A0-CE4F-A64D-D5F6F244EB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
        <p:nvSpPr>
          <p:cNvPr id="14" name="TextBox 13">
            <a:extLst>
              <a:ext uri="{FF2B5EF4-FFF2-40B4-BE49-F238E27FC236}">
                <a16:creationId xmlns:a16="http://schemas.microsoft.com/office/drawing/2014/main" id="{EE2F3CB4-D0F2-AB45-AB8A-116125594B3A}"/>
              </a:ext>
            </a:extLst>
          </p:cNvPr>
          <p:cNvSpPr txBox="1"/>
          <p:nvPr userDrawn="1"/>
        </p:nvSpPr>
        <p:spPr>
          <a:xfrm>
            <a:off x="11643360" y="6488360"/>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0" y="2208656"/>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8" name="Picture 7" descr="A blue sign with white letters&#10;&#10;Description automatically generated with low confidence">
            <a:extLst>
              <a:ext uri="{FF2B5EF4-FFF2-40B4-BE49-F238E27FC236}">
                <a16:creationId xmlns:a16="http://schemas.microsoft.com/office/drawing/2014/main" id="{587F17A2-C66E-2B40-AAB5-38BDAA6E8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001" y="321448"/>
            <a:ext cx="2124305" cy="881104"/>
          </a:xfrm>
          <a:prstGeom prst="rect">
            <a:avLst/>
          </a:prstGeom>
        </p:spPr>
      </p:pic>
      <p:pic>
        <p:nvPicPr>
          <p:cNvPr id="9" name="Picture 8" descr="Logo&#10;&#10;Description automatically generated">
            <a:extLst>
              <a:ext uri="{FF2B5EF4-FFF2-40B4-BE49-F238E27FC236}">
                <a16:creationId xmlns:a16="http://schemas.microsoft.com/office/drawing/2014/main" id="{BACB6197-3BF8-8A4F-A86B-1FF663F4C3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248412"/>
            <a:ext cx="1369568" cy="1027176"/>
          </a:xfrm>
          <a:prstGeom prst="rect">
            <a:avLst/>
          </a:prstGeom>
        </p:spPr>
      </p:pic>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7998D1-38E0-204B-AC20-CC4D45FA5D0C}"/>
              </a:ext>
            </a:extLst>
          </p:cNvPr>
          <p:cNvSpPr txBox="1"/>
          <p:nvPr userDrawn="1"/>
        </p:nvSpPr>
        <p:spPr>
          <a:xfrm>
            <a:off x="2031999" y="2519058"/>
            <a:ext cx="8432800" cy="2677656"/>
          </a:xfrm>
          <a:prstGeom prst="rect">
            <a:avLst/>
          </a:prstGeom>
          <a:noFill/>
        </p:spPr>
        <p:txBody>
          <a:bodyPr wrap="square" rtlCol="0">
            <a:spAutoFit/>
          </a:bodyPr>
          <a:lstStyle/>
          <a:p>
            <a:pPr algn="ctr">
              <a:spcAft>
                <a:spcPts val="1200"/>
              </a:spcAft>
            </a:pPr>
            <a:r>
              <a:rPr lang="en-US" sz="3200" b="1" kern="1200">
                <a:solidFill>
                  <a:schemeClr val="bg1"/>
                </a:solidFill>
                <a:effectLst/>
                <a:latin typeface="Arial" charset="0"/>
                <a:ea typeface="+mn-ea"/>
                <a:cs typeface="+mn-cs"/>
              </a:rPr>
              <a:t>CONTACT US</a:t>
            </a:r>
          </a:p>
          <a:p>
            <a:pPr algn="ctr"/>
            <a:r>
              <a:rPr lang="en-US" sz="1800" b="1" kern="1200">
                <a:solidFill>
                  <a:schemeClr val="bg1"/>
                </a:solidFill>
                <a:effectLst/>
                <a:latin typeface="Arial" charset="0"/>
                <a:ea typeface="+mn-ea"/>
                <a:cs typeface="+mn-cs"/>
              </a:rPr>
              <a:t>Help Desk Toll-Free Number: (833) 404-4845</a:t>
            </a:r>
          </a:p>
          <a:p>
            <a:pPr algn="ctr"/>
            <a:endParaRPr lang="en-US" sz="1800" b="1" kern="1200">
              <a:solidFill>
                <a:schemeClr val="bg1"/>
              </a:solidFill>
              <a:effectLst/>
              <a:latin typeface="Arial" charset="0"/>
              <a:ea typeface="+mn-ea"/>
              <a:cs typeface="+mn-cs"/>
            </a:endParaRPr>
          </a:p>
          <a:p>
            <a:pPr algn="ctr"/>
            <a:r>
              <a:rPr lang="en-US" sz="1800" b="1" kern="1200">
                <a:solidFill>
                  <a:schemeClr val="bg1"/>
                </a:solidFill>
                <a:effectLst/>
                <a:latin typeface="Arial" charset="0"/>
                <a:ea typeface="+mn-ea"/>
                <a:cs typeface="+mn-cs"/>
              </a:rPr>
              <a:t>Help Desk Email: </a:t>
            </a:r>
            <a:r>
              <a:rPr lang="en-US" sz="1800" b="1" kern="1200">
                <a:solidFill>
                  <a:schemeClr val="bg1"/>
                </a:solidFill>
                <a:effectLst/>
                <a:latin typeface="Arial" charset="0"/>
                <a:ea typeface="+mn-ea"/>
                <a:cs typeface="+mn-cs"/>
                <a:hlinkClick r:id="rId4">
                  <a:extLst>
                    <a:ext uri="{A12FA001-AC4F-418D-AE19-62706E023703}">
                      <ahyp:hlinkClr xmlns:ahyp="http://schemas.microsoft.com/office/drawing/2018/hyperlinkcolor" val="tx"/>
                    </a:ext>
                  </a:extLst>
                </a:hlinkClick>
              </a:rPr>
              <a:t>info@T4PACenter.org</a:t>
            </a:r>
            <a:endParaRPr lang="en-US" sz="1800" b="1" kern="1200">
              <a:solidFill>
                <a:schemeClr val="bg1"/>
              </a:solidFill>
              <a:effectLst/>
              <a:latin typeface="Arial" charset="0"/>
              <a:ea typeface="+mn-ea"/>
              <a:cs typeface="+mn-cs"/>
            </a:endParaRPr>
          </a:p>
          <a:p>
            <a:pPr algn="ctr"/>
            <a:endParaRPr lang="en-US" sz="1800" b="1" kern="1200">
              <a:solidFill>
                <a:schemeClr val="bg1"/>
              </a:solidFill>
              <a:effectLst/>
              <a:latin typeface="Arial" charset="0"/>
              <a:ea typeface="+mn-ea"/>
              <a:cs typeface="+mn-cs"/>
            </a:endParaRPr>
          </a:p>
          <a:p>
            <a:pPr algn="ctr"/>
            <a:r>
              <a:rPr lang="en-US" sz="1800" b="1" kern="1200">
                <a:solidFill>
                  <a:schemeClr val="bg1"/>
                </a:solidFill>
                <a:effectLst/>
                <a:latin typeface="Arial" charset="0"/>
                <a:ea typeface="+mn-ea"/>
                <a:cs typeface="+mn-cs"/>
              </a:rPr>
              <a:t>T4PA Center Website: </a:t>
            </a:r>
            <a:r>
              <a:rPr lang="en-US" sz="1800" b="1" u="heavy" kern="1200">
                <a:solidFill>
                  <a:schemeClr val="bg1"/>
                </a:solidFill>
                <a:effectLst/>
                <a:latin typeface="Arial" charset="0"/>
                <a:ea typeface="+mn-ea"/>
                <a:cs typeface="+mn-cs"/>
                <a:hlinkClick r:id="rId5">
                  <a:extLst>
                    <a:ext uri="{A12FA001-AC4F-418D-AE19-62706E023703}">
                      <ahyp:hlinkClr xmlns:ahyp="http://schemas.microsoft.com/office/drawing/2018/hyperlinkcolor" val="tx"/>
                    </a:ext>
                  </a:extLst>
                </a:hlinkClick>
              </a:rPr>
              <a:t>https://t4pacenter.ed.gov</a:t>
            </a:r>
            <a:endParaRPr lang="en-US" sz="1800" b="1" u="heavy" kern="1200">
              <a:solidFill>
                <a:schemeClr val="bg1"/>
              </a:solidFill>
              <a:effectLst/>
              <a:latin typeface="Arial" charset="0"/>
              <a:ea typeface="+mn-ea"/>
              <a:cs typeface="+mn-cs"/>
            </a:endParaRPr>
          </a:p>
          <a:p>
            <a:pPr algn="ctr"/>
            <a:endParaRPr lang="en-US" sz="1800" b="1" kern="1200">
              <a:solidFill>
                <a:schemeClr val="bg1"/>
              </a:solidFill>
              <a:effectLst/>
              <a:latin typeface="Arial" charset="0"/>
              <a:ea typeface="+mn-ea"/>
              <a:cs typeface="+mn-cs"/>
            </a:endParaRPr>
          </a:p>
          <a:p>
            <a:pPr algn="ctr"/>
            <a:r>
              <a:rPr lang="en-US" sz="1800" b="1" kern="1200">
                <a:solidFill>
                  <a:schemeClr val="bg1"/>
                </a:solidFill>
                <a:effectLst/>
                <a:latin typeface="Arial" charset="0"/>
                <a:ea typeface="+mn-ea"/>
                <a:cs typeface="+mn-cs"/>
              </a:rPr>
              <a:t>    @T4PACenter</a:t>
            </a:r>
          </a:p>
        </p:txBody>
      </p:sp>
      <p:pic>
        <p:nvPicPr>
          <p:cNvPr id="6" name="Picture 5" descr="Icon&#10;&#10;Description automatically generated">
            <a:extLst>
              <a:ext uri="{FF2B5EF4-FFF2-40B4-BE49-F238E27FC236}">
                <a16:creationId xmlns:a16="http://schemas.microsoft.com/office/drawing/2014/main" id="{C15F549A-2B10-C447-A2F7-421898ECCB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90051" y="5861414"/>
            <a:ext cx="1023983" cy="76798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879A0D70-B667-F54C-BDAE-7BA6FC1503D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60094" y="5861414"/>
            <a:ext cx="1023983" cy="767987"/>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A66997C-0322-A744-8365-57E8CCF183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30136" y="5861414"/>
            <a:ext cx="1023983" cy="767987"/>
          </a:xfrm>
          <a:prstGeom prst="rect">
            <a:avLst/>
          </a:prstGeom>
        </p:spPr>
      </p:pic>
      <p:pic>
        <p:nvPicPr>
          <p:cNvPr id="16" name="Picture 15" descr="Icon&#10;&#10;Description automatically generated">
            <a:extLst>
              <a:ext uri="{FF2B5EF4-FFF2-40B4-BE49-F238E27FC236}">
                <a16:creationId xmlns:a16="http://schemas.microsoft.com/office/drawing/2014/main" id="{2ECC6A34-AB23-6140-8F8B-5DE8A90683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00178" y="5861414"/>
            <a:ext cx="1023983" cy="767987"/>
          </a:xfrm>
          <a:prstGeom prst="rect">
            <a:avLst/>
          </a:prstGeom>
        </p:spPr>
      </p:pic>
      <p:pic>
        <p:nvPicPr>
          <p:cNvPr id="18" name="Picture 17" descr="Icon&#10;&#10;Description automatically generated">
            <a:extLst>
              <a:ext uri="{FF2B5EF4-FFF2-40B4-BE49-F238E27FC236}">
                <a16:creationId xmlns:a16="http://schemas.microsoft.com/office/drawing/2014/main" id="{E9CF531E-F940-7C48-9972-39BD817A22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0009" y="5861414"/>
            <a:ext cx="1023983" cy="767987"/>
          </a:xfrm>
          <a:prstGeom prst="rect">
            <a:avLst/>
          </a:prstGeom>
        </p:spPr>
      </p:pic>
      <p:pic>
        <p:nvPicPr>
          <p:cNvPr id="20" name="Picture 19">
            <a:extLst>
              <a:ext uri="{FF2B5EF4-FFF2-40B4-BE49-F238E27FC236}">
                <a16:creationId xmlns:a16="http://schemas.microsoft.com/office/drawing/2014/main" id="{A968FB2B-807A-6C47-BE9A-88D423474EC5}"/>
              </a:ext>
            </a:extLst>
          </p:cNvPr>
          <p:cNvPicPr>
            <a:picLocks noChangeAspect="1"/>
          </p:cNvPicPr>
          <p:nvPr userDrawn="1"/>
        </p:nvPicPr>
        <p:blipFill>
          <a:blip r:embed="rId11">
            <a:biLevel thresh="25000"/>
          </a:blip>
          <a:stretch>
            <a:fillRect/>
          </a:stretch>
        </p:blipFill>
        <p:spPr>
          <a:xfrm>
            <a:off x="4754250" y="4829063"/>
            <a:ext cx="427351" cy="260930"/>
          </a:xfrm>
          <a:prstGeom prst="rect">
            <a:avLst/>
          </a:prstGeom>
        </p:spPr>
      </p:pic>
    </p:spTree>
    <p:extLst>
      <p:ext uri="{BB962C8B-B14F-4D97-AF65-F5344CB8AC3E}">
        <p14:creationId xmlns:p14="http://schemas.microsoft.com/office/powerpoint/2010/main" val="226174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8683" y="2217858"/>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8683" y="2491182"/>
            <a:ext cx="12192000" cy="685800"/>
          </a:xfrm>
        </p:spPr>
        <p:txBody>
          <a:bodyPr>
            <a:noAutofit/>
          </a:bodyPr>
          <a:lstStyle>
            <a:lvl1pPr algn="ctr">
              <a:defRPr sz="3600">
                <a:solidFill>
                  <a:schemeClr val="bg1"/>
                </a:solidFill>
              </a:defRPr>
            </a:lvl1pPr>
          </a:lstStyle>
          <a:p>
            <a:r>
              <a:rPr lang="en-US"/>
              <a:t>Title of the Presentation</a:t>
            </a:r>
          </a:p>
        </p:txBody>
      </p:sp>
      <p:sp>
        <p:nvSpPr>
          <p:cNvPr id="3" name="Subtitle 2"/>
          <p:cNvSpPr>
            <a:spLocks noGrp="1"/>
          </p:cNvSpPr>
          <p:nvPr userDrawn="1">
            <p:ph type="subTitle" idx="1" hasCustomPrompt="1"/>
          </p:nvPr>
        </p:nvSpPr>
        <p:spPr>
          <a:xfrm>
            <a:off x="-1" y="3352800"/>
            <a:ext cx="12174636" cy="457200"/>
          </a:xfrm>
        </p:spPr>
        <p:txBody>
          <a:bodyPr>
            <a:normAutofit/>
          </a:bodyPr>
          <a:lstStyle>
            <a:lvl1pPr marL="0" indent="0" algn="ctr">
              <a:spcBef>
                <a:spcPts val="0"/>
              </a:spcBef>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the presentation</a:t>
            </a:r>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8" name="Picture 7" descr="A blue sign with white letters&#10;&#10;Description automatically generated with low confidence">
            <a:extLst>
              <a:ext uri="{FF2B5EF4-FFF2-40B4-BE49-F238E27FC236}">
                <a16:creationId xmlns:a16="http://schemas.microsoft.com/office/drawing/2014/main" id="{587F17A2-C66E-2B40-AAB5-38BDAA6E8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09800" y="272136"/>
            <a:ext cx="1917374" cy="1023263"/>
          </a:xfrm>
          <a:prstGeom prst="rect">
            <a:avLst/>
          </a:prstGeom>
        </p:spPr>
      </p:pic>
      <p:pic>
        <p:nvPicPr>
          <p:cNvPr id="9" name="Picture 8" descr="Logo&#10;&#10;Description automatically generated">
            <a:extLst>
              <a:ext uri="{FF2B5EF4-FFF2-40B4-BE49-F238E27FC236}">
                <a16:creationId xmlns:a16="http://schemas.microsoft.com/office/drawing/2014/main" id="{BACB6197-3BF8-8A4F-A86B-1FF663F4C3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4679" y="219804"/>
            <a:ext cx="1236157" cy="1192903"/>
          </a:xfrm>
          <a:prstGeom prst="rect">
            <a:avLst/>
          </a:prstGeom>
        </p:spPr>
      </p:pic>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2B9F53B-52A6-914B-8387-7046E296895E}"/>
              </a:ext>
            </a:extLst>
          </p:cNvPr>
          <p:cNvGrpSpPr/>
          <p:nvPr userDrawn="1"/>
        </p:nvGrpSpPr>
        <p:grpSpPr>
          <a:xfrm>
            <a:off x="1439046" y="5893358"/>
            <a:ext cx="8642168" cy="767987"/>
            <a:chOff x="1382758" y="5882241"/>
            <a:chExt cx="8642168" cy="767987"/>
          </a:xfrm>
        </p:grpSpPr>
        <p:pic>
          <p:nvPicPr>
            <p:cNvPr id="12" name="Picture 11" descr="Icon&#10;&#10;Description automatically generated">
              <a:extLst>
                <a:ext uri="{FF2B5EF4-FFF2-40B4-BE49-F238E27FC236}">
                  <a16:creationId xmlns:a16="http://schemas.microsoft.com/office/drawing/2014/main" id="{E729AB3E-1B6A-6F4C-B269-6AD8E465E7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52800" y="5882241"/>
              <a:ext cx="761999" cy="767987"/>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B97AEE7F-FF9A-454C-AA3F-866F8A1ECC8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22843" y="5882241"/>
              <a:ext cx="761999" cy="767987"/>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729AB60-B2CD-CA41-8B70-79C82331D2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2885" y="5882241"/>
              <a:ext cx="761999" cy="767987"/>
            </a:xfrm>
            <a:prstGeom prst="rect">
              <a:avLst/>
            </a:prstGeom>
          </p:spPr>
        </p:pic>
        <p:pic>
          <p:nvPicPr>
            <p:cNvPr id="15" name="Picture 14" descr="Icon&#10;&#10;Description automatically generated">
              <a:extLst>
                <a:ext uri="{FF2B5EF4-FFF2-40B4-BE49-F238E27FC236}">
                  <a16:creationId xmlns:a16="http://schemas.microsoft.com/office/drawing/2014/main" id="{F85840AE-C3E6-7D43-9F00-F50E1BC7EF1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262927" y="5882241"/>
              <a:ext cx="761999" cy="767987"/>
            </a:xfrm>
            <a:prstGeom prst="rect">
              <a:avLst/>
            </a:prstGeom>
          </p:spPr>
        </p:pic>
        <p:pic>
          <p:nvPicPr>
            <p:cNvPr id="16" name="Picture 15" descr="Icon&#10;&#10;Description automatically generated">
              <a:extLst>
                <a:ext uri="{FF2B5EF4-FFF2-40B4-BE49-F238E27FC236}">
                  <a16:creationId xmlns:a16="http://schemas.microsoft.com/office/drawing/2014/main" id="{D952B65E-836C-FE48-B119-F91907986EE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82758" y="5882241"/>
              <a:ext cx="761999" cy="76798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oter with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29539-41D2-084F-83F2-54841346647F}"/>
              </a:ext>
            </a:extLst>
          </p:cNvPr>
          <p:cNvSpPr/>
          <p:nvPr userDrawn="1"/>
        </p:nvSpPr>
        <p:spPr>
          <a:xfrm>
            <a:off x="-12193" y="566527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6FF2F2-5466-434B-9199-2CC140D0403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BF6E80F-4C97-154B-8275-A28CC214438E}"/>
              </a:ext>
            </a:extLst>
          </p:cNvPr>
          <p:cNvSpPr>
            <a:spLocks noGrp="1"/>
          </p:cNvSpPr>
          <p:nvPr>
            <p:ph type="body" sz="quarter" idx="10"/>
          </p:nvPr>
        </p:nvSpPr>
        <p:spPr>
          <a:xfrm>
            <a:off x="1422400" y="1447800"/>
            <a:ext cx="1026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1CB03A34-7B34-F249-9CB8-F3B3B538C50B}"/>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grpSp>
        <p:nvGrpSpPr>
          <p:cNvPr id="11" name="Group 10">
            <a:extLst>
              <a:ext uri="{FF2B5EF4-FFF2-40B4-BE49-F238E27FC236}">
                <a16:creationId xmlns:a16="http://schemas.microsoft.com/office/drawing/2014/main" id="{4DB9F291-8B5A-CC42-8DBB-EC3FCDFC8C4C}"/>
              </a:ext>
            </a:extLst>
          </p:cNvPr>
          <p:cNvGrpSpPr/>
          <p:nvPr userDrawn="1"/>
        </p:nvGrpSpPr>
        <p:grpSpPr>
          <a:xfrm>
            <a:off x="1524000" y="5882240"/>
            <a:ext cx="8642168" cy="767987"/>
            <a:chOff x="1382758" y="5882241"/>
            <a:chExt cx="8642168" cy="767987"/>
          </a:xfrm>
        </p:grpSpPr>
        <p:pic>
          <p:nvPicPr>
            <p:cNvPr id="14" name="Picture 13" descr="Icon&#10;&#10;Description automatically generated">
              <a:extLst>
                <a:ext uri="{FF2B5EF4-FFF2-40B4-BE49-F238E27FC236}">
                  <a16:creationId xmlns:a16="http://schemas.microsoft.com/office/drawing/2014/main" id="{7C39A3CC-6ABE-E34F-ABAB-D1C99B7C7C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2800" y="5882241"/>
              <a:ext cx="761999" cy="767987"/>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BF65023D-479C-D342-A8E3-7A5FCB74B8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843" y="5882241"/>
              <a:ext cx="761999" cy="767987"/>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74CC2B71-2F4D-5849-A256-F0054DAFD9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885" y="5882241"/>
              <a:ext cx="761999" cy="767987"/>
            </a:xfrm>
            <a:prstGeom prst="rect">
              <a:avLst/>
            </a:prstGeom>
          </p:spPr>
        </p:pic>
        <p:pic>
          <p:nvPicPr>
            <p:cNvPr id="17" name="Picture 16" descr="Icon&#10;&#10;Description automatically generated">
              <a:extLst>
                <a:ext uri="{FF2B5EF4-FFF2-40B4-BE49-F238E27FC236}">
                  <a16:creationId xmlns:a16="http://schemas.microsoft.com/office/drawing/2014/main" id="{79886807-F8C2-9143-891B-9CA3C1D2E6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2927" y="5882241"/>
              <a:ext cx="761999" cy="767987"/>
            </a:xfrm>
            <a:prstGeom prst="rect">
              <a:avLst/>
            </a:prstGeom>
          </p:spPr>
        </p:pic>
        <p:pic>
          <p:nvPicPr>
            <p:cNvPr id="18" name="Picture 17" descr="Icon&#10;&#10;Description automatically generated">
              <a:extLst>
                <a:ext uri="{FF2B5EF4-FFF2-40B4-BE49-F238E27FC236}">
                  <a16:creationId xmlns:a16="http://schemas.microsoft.com/office/drawing/2014/main" id="{D16CBFF7-A56C-1147-8377-F319105208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82758" y="5882241"/>
              <a:ext cx="761999" cy="767987"/>
            </a:xfrm>
            <a:prstGeom prst="rect">
              <a:avLst/>
            </a:prstGeom>
          </p:spPr>
        </p:pic>
      </p:grpSp>
      <p:sp>
        <p:nvSpPr>
          <p:cNvPr id="19" name="TextBox 18">
            <a:extLst>
              <a:ext uri="{FF2B5EF4-FFF2-40B4-BE49-F238E27FC236}">
                <a16:creationId xmlns:a16="http://schemas.microsoft.com/office/drawing/2014/main" id="{F09A888E-172B-C44E-BDC1-F4F1BA1B4655}"/>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tx1"/>
                </a:solidFill>
              </a:rPr>
              <a:t>‹#›</a:t>
            </a:fld>
            <a:endParaRPr lang="en-US" sz="1100" baseline="0">
              <a:solidFill>
                <a:schemeClr val="tx1"/>
              </a:solidFill>
            </a:endParaRPr>
          </a:p>
        </p:txBody>
      </p:sp>
    </p:spTree>
    <p:extLst>
      <p:ext uri="{BB962C8B-B14F-4D97-AF65-F5344CB8AC3E}">
        <p14:creationId xmlns:p14="http://schemas.microsoft.com/office/powerpoint/2010/main" val="195719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oter with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29539-41D2-084F-83F2-54841346647F}"/>
              </a:ext>
            </a:extLst>
          </p:cNvPr>
          <p:cNvSpPr/>
          <p:nvPr userDrawn="1"/>
        </p:nvSpPr>
        <p:spPr>
          <a:xfrm>
            <a:off x="-12193" y="566527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6FF2F2-5466-434B-9199-2CC140D0403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BF6E80F-4C97-154B-8275-A28CC214438E}"/>
              </a:ext>
            </a:extLst>
          </p:cNvPr>
          <p:cNvSpPr>
            <a:spLocks noGrp="1"/>
          </p:cNvSpPr>
          <p:nvPr>
            <p:ph type="body" sz="quarter" idx="10"/>
          </p:nvPr>
        </p:nvSpPr>
        <p:spPr>
          <a:xfrm>
            <a:off x="1422400" y="1447800"/>
            <a:ext cx="1026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1CB03A34-7B34-F249-9CB8-F3B3B538C50B}"/>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grpSp>
        <p:nvGrpSpPr>
          <p:cNvPr id="11" name="Group 10">
            <a:extLst>
              <a:ext uri="{FF2B5EF4-FFF2-40B4-BE49-F238E27FC236}">
                <a16:creationId xmlns:a16="http://schemas.microsoft.com/office/drawing/2014/main" id="{4DB9F291-8B5A-CC42-8DBB-EC3FCDFC8C4C}"/>
              </a:ext>
            </a:extLst>
          </p:cNvPr>
          <p:cNvGrpSpPr/>
          <p:nvPr userDrawn="1"/>
        </p:nvGrpSpPr>
        <p:grpSpPr>
          <a:xfrm>
            <a:off x="1524000" y="5882240"/>
            <a:ext cx="8642168" cy="767987"/>
            <a:chOff x="1382758" y="5882241"/>
            <a:chExt cx="8642168" cy="767987"/>
          </a:xfrm>
        </p:grpSpPr>
        <p:pic>
          <p:nvPicPr>
            <p:cNvPr id="14" name="Picture 13" descr="Icon&#10;&#10;Description automatically generated">
              <a:extLst>
                <a:ext uri="{FF2B5EF4-FFF2-40B4-BE49-F238E27FC236}">
                  <a16:creationId xmlns:a16="http://schemas.microsoft.com/office/drawing/2014/main" id="{7C39A3CC-6ABE-E34F-ABAB-D1C99B7C7C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800" y="5882241"/>
              <a:ext cx="761999" cy="767987"/>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BF65023D-479C-D342-A8E3-7A5FCB74B8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2843" y="5882241"/>
              <a:ext cx="761999" cy="767987"/>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74CC2B71-2F4D-5849-A256-F0054DAFD9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2885" y="5882241"/>
              <a:ext cx="761999" cy="767987"/>
            </a:xfrm>
            <a:prstGeom prst="rect">
              <a:avLst/>
            </a:prstGeom>
          </p:spPr>
        </p:pic>
        <p:pic>
          <p:nvPicPr>
            <p:cNvPr id="17" name="Picture 16" descr="Icon&#10;&#10;Description automatically generated">
              <a:extLst>
                <a:ext uri="{FF2B5EF4-FFF2-40B4-BE49-F238E27FC236}">
                  <a16:creationId xmlns:a16="http://schemas.microsoft.com/office/drawing/2014/main" id="{79886807-F8C2-9143-891B-9CA3C1D2E64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262927" y="5882241"/>
              <a:ext cx="761999" cy="767987"/>
            </a:xfrm>
            <a:prstGeom prst="rect">
              <a:avLst/>
            </a:prstGeom>
          </p:spPr>
        </p:pic>
        <p:pic>
          <p:nvPicPr>
            <p:cNvPr id="18" name="Picture 17" descr="Icon&#10;&#10;Description automatically generated">
              <a:extLst>
                <a:ext uri="{FF2B5EF4-FFF2-40B4-BE49-F238E27FC236}">
                  <a16:creationId xmlns:a16="http://schemas.microsoft.com/office/drawing/2014/main" id="{D16CBFF7-A56C-1147-8377-F3191052081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82758" y="5882241"/>
              <a:ext cx="761999" cy="767987"/>
            </a:xfrm>
            <a:prstGeom prst="rect">
              <a:avLst/>
            </a:prstGeom>
          </p:spPr>
        </p:pic>
      </p:grpSp>
      <p:sp>
        <p:nvSpPr>
          <p:cNvPr id="19" name="TextBox 18">
            <a:extLst>
              <a:ext uri="{FF2B5EF4-FFF2-40B4-BE49-F238E27FC236}">
                <a16:creationId xmlns:a16="http://schemas.microsoft.com/office/drawing/2014/main" id="{F09A888E-172B-C44E-BDC1-F4F1BA1B4655}"/>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tx1"/>
                </a:solidFill>
              </a:rPr>
              <a:t>‹#›</a:t>
            </a:fld>
            <a:endParaRPr lang="en-US" sz="1100" baseline="0">
              <a:solidFill>
                <a:schemeClr val="tx1"/>
              </a:solidFill>
            </a:endParaRPr>
          </a:p>
        </p:txBody>
      </p:sp>
    </p:spTree>
    <p:extLst>
      <p:ext uri="{BB962C8B-B14F-4D97-AF65-F5344CB8AC3E}">
        <p14:creationId xmlns:p14="http://schemas.microsoft.com/office/powerpoint/2010/main" val="195719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oter graphic w logo">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7B0E6D7-1E91-E64F-932A-7A4D3408FFC4}"/>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8BF5EFB-B64A-DE45-B4FC-52C1D4135D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5" name="TextBox 4">
            <a:extLst>
              <a:ext uri="{FF2B5EF4-FFF2-40B4-BE49-F238E27FC236}">
                <a16:creationId xmlns:a16="http://schemas.microsoft.com/office/drawing/2014/main" id="{E211E383-F727-D147-AB39-411C184F0F45}"/>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81069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oter artwork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359B-A0D4-1B40-B5EE-733E42004F97}"/>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309710B6-AF43-5942-B0B8-1D2FC3DC760A}"/>
              </a:ext>
            </a:extLst>
          </p:cNvPr>
          <p:cNvSpPr>
            <a:spLocks noGrp="1"/>
          </p:cNvSpPr>
          <p:nvPr>
            <p:ph sz="quarter" idx="10"/>
          </p:nvPr>
        </p:nvSpPr>
        <p:spPr>
          <a:xfrm>
            <a:off x="508000" y="1371600"/>
            <a:ext cx="109728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3">
            <a:extLst>
              <a:ext uri="{FF2B5EF4-FFF2-40B4-BE49-F238E27FC236}">
                <a16:creationId xmlns:a16="http://schemas.microsoft.com/office/drawing/2014/main" id="{0C397E4B-A351-ED4D-8B8B-4C716F3C093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F6C6620-3D2B-ED40-9817-D562F4D0C1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8" name="TextBox 7">
            <a:extLst>
              <a:ext uri="{FF2B5EF4-FFF2-40B4-BE49-F238E27FC236}">
                <a16:creationId xmlns:a16="http://schemas.microsoft.com/office/drawing/2014/main" id="{F6E4EE2E-BB87-7846-A446-61BC5F97B948}"/>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52072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a:t>
            </a:r>
          </a:p>
        </p:txBody>
      </p:sp>
      <p:sp>
        <p:nvSpPr>
          <p:cNvPr id="9" name="Subtitle 2"/>
          <p:cNvSpPr>
            <a:spLocks noGrp="1"/>
          </p:cNvSpPr>
          <p:nvPr>
            <p:ph type="subTitle" idx="11" hasCustomPrompt="1"/>
          </p:nvPr>
        </p:nvSpPr>
        <p:spPr>
          <a:xfrm>
            <a:off x="418592"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a:t>
            </a:r>
          </a:p>
        </p:txBody>
      </p:sp>
      <p:sp>
        <p:nvSpPr>
          <p:cNvPr id="10" name="Text Placeholder 2">
            <a:extLst>
              <a:ext uri="{FF2B5EF4-FFF2-40B4-BE49-F238E27FC236}">
                <a16:creationId xmlns:a16="http://schemas.microsoft.com/office/drawing/2014/main" id="{FD74DA0B-1CA8-FB40-8D3F-D85BF562E8B7}"/>
              </a:ext>
            </a:extLst>
          </p:cNvPr>
          <p:cNvSpPr>
            <a:spLocks noGrp="1"/>
          </p:cNvSpPr>
          <p:nvPr>
            <p:ph idx="1"/>
          </p:nvPr>
        </p:nvSpPr>
        <p:spPr>
          <a:xfrm>
            <a:off x="426720" y="2093975"/>
            <a:ext cx="10972800" cy="3352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13">
            <a:extLst>
              <a:ext uri="{FF2B5EF4-FFF2-40B4-BE49-F238E27FC236}">
                <a16:creationId xmlns:a16="http://schemas.microsoft.com/office/drawing/2014/main" id="{3E1F57E6-F148-D041-95A2-32911DF630D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F316EB8-7BC7-0245-8464-5B6490D7F23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4DD60078-6147-EF47-A218-A12FE94BB059}"/>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 with Text and Photo</a:t>
            </a:r>
          </a:p>
        </p:txBody>
      </p:sp>
      <p:sp>
        <p:nvSpPr>
          <p:cNvPr id="3" name="Content Placeholder 2"/>
          <p:cNvSpPr>
            <a:spLocks noGrp="1"/>
          </p:cNvSpPr>
          <p:nvPr>
            <p:ph sz="half" idx="1"/>
          </p:nvPr>
        </p:nvSpPr>
        <p:spPr>
          <a:xfrm>
            <a:off x="609600" y="1828800"/>
            <a:ext cx="5283200" cy="41910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2"/>
          <p:cNvSpPr>
            <a:spLocks noGrp="1"/>
          </p:cNvSpPr>
          <p:nvPr>
            <p:ph type="pic" idx="10"/>
          </p:nvPr>
        </p:nvSpPr>
        <p:spPr>
          <a:xfrm>
            <a:off x="6299200" y="1828800"/>
            <a:ext cx="5181600" cy="41910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Subtitle 2"/>
          <p:cNvSpPr>
            <a:spLocks noGrp="1"/>
          </p:cNvSpPr>
          <p:nvPr>
            <p:ph type="subTitle" idx="11" hasCustomPrompt="1"/>
          </p:nvPr>
        </p:nvSpPr>
        <p:spPr>
          <a:xfrm>
            <a:off x="609600"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 with text and photo</a:t>
            </a:r>
          </a:p>
        </p:txBody>
      </p:sp>
      <p:sp>
        <p:nvSpPr>
          <p:cNvPr id="10" name="Freeform 13">
            <a:extLst>
              <a:ext uri="{FF2B5EF4-FFF2-40B4-BE49-F238E27FC236}">
                <a16:creationId xmlns:a16="http://schemas.microsoft.com/office/drawing/2014/main" id="{24F56F67-946B-4A4D-8EFA-B8E78E394662}"/>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F54B388C-0E74-6045-8543-E6ADC2094B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8D166338-9921-A548-A779-302CE7B33BD3}"/>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149602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9" name="Freeform 10"/>
          <p:cNvSpPr>
            <a:spLocks/>
          </p:cNvSpPr>
          <p:nvPr userDrawn="1"/>
        </p:nvSpPr>
        <p:spPr bwMode="auto">
          <a:xfrm>
            <a:off x="-5231" y="-2667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hasCustomPrompt="1"/>
          </p:nvPr>
        </p:nvSpPr>
        <p:spPr>
          <a:xfrm>
            <a:off x="604369" y="304799"/>
            <a:ext cx="10972800" cy="685800"/>
          </a:xfrm>
        </p:spPr>
        <p:txBody>
          <a:bodyPr>
            <a:noAutofit/>
          </a:bodyPr>
          <a:lstStyle>
            <a:lvl1pPr>
              <a:defRPr sz="3600">
                <a:solidFill>
                  <a:schemeClr val="bg1"/>
                </a:solidFill>
              </a:defRPr>
            </a:lvl1pPr>
          </a:lstStyle>
          <a:p>
            <a:r>
              <a:rPr lang="en-US"/>
              <a:t>Disclaimer</a:t>
            </a:r>
          </a:p>
        </p:txBody>
      </p:sp>
      <p:sp>
        <p:nvSpPr>
          <p:cNvPr id="2" name="TextBox 1">
            <a:extLst>
              <a:ext uri="{FF2B5EF4-FFF2-40B4-BE49-F238E27FC236}">
                <a16:creationId xmlns:a16="http://schemas.microsoft.com/office/drawing/2014/main" id="{8FEDD891-A851-C345-B611-0D0AAA77084A}"/>
              </a:ext>
            </a:extLst>
          </p:cNvPr>
          <p:cNvSpPr txBox="1"/>
          <p:nvPr userDrawn="1"/>
        </p:nvSpPr>
        <p:spPr>
          <a:xfrm>
            <a:off x="3064844" y="2004152"/>
            <a:ext cx="7731760" cy="3046988"/>
          </a:xfrm>
          <a:prstGeom prst="rect">
            <a:avLst/>
          </a:prstGeom>
          <a:noFill/>
        </p:spPr>
        <p:txBody>
          <a:bodyPr wrap="square" rtlCol="0">
            <a:spAutoFit/>
          </a:bodyPr>
          <a:lstStyle/>
          <a:p>
            <a:r>
              <a:rPr lang="en-US" sz="2400" b="0" i="0" u="none" strike="noStrike" kern="1200">
                <a:solidFill>
                  <a:schemeClr val="tx1"/>
                </a:solidFill>
                <a:effectLst/>
                <a:latin typeface="Calibri" panose="020F0502020204030204" pitchFamily="34" charset="0"/>
                <a:ea typeface="+mn-ea"/>
                <a:cs typeface="Calibri" panose="020F0502020204030204" pitchFamily="34" charset="0"/>
              </a:rPr>
              <a:t>The U.S. Department of Education, Office of Safe and Supportive Schools administers the T4PA Center under Contract #ED-ESE-15-A-0015, which is awarded to Synergy Enterprises, Inc. All materials created or disseminated by the T4PA Center, including the contents of this publication, should not be presumed to reflect the positions or policies of the U.S. Department of Education or to imply endorsement by the U.S. Department of Education. </a:t>
            </a:r>
          </a:p>
        </p:txBody>
      </p:sp>
      <p:pic>
        <p:nvPicPr>
          <p:cNvPr id="9" name="Picture 8" descr="Logo&#10;&#10;Description automatically generated">
            <a:extLst>
              <a:ext uri="{FF2B5EF4-FFF2-40B4-BE49-F238E27FC236}">
                <a16:creationId xmlns:a16="http://schemas.microsoft.com/office/drawing/2014/main" id="{275CADDC-7316-9345-981F-5715180F10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000" y="2123438"/>
            <a:ext cx="1190324" cy="1189509"/>
          </a:xfrm>
          <a:prstGeom prst="rect">
            <a:avLst/>
          </a:prstGeom>
        </p:spPr>
      </p:pic>
      <p:sp>
        <p:nvSpPr>
          <p:cNvPr id="10" name="Freeform 13">
            <a:extLst>
              <a:ext uri="{FF2B5EF4-FFF2-40B4-BE49-F238E27FC236}">
                <a16:creationId xmlns:a16="http://schemas.microsoft.com/office/drawing/2014/main" id="{4306CBBB-4934-C14E-B544-32C28ED1D86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3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61971154-326B-884F-B322-5E7EE51F50B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1D6447F1-9924-114B-A90B-1C5C2ED992BB}"/>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0" y="2208656"/>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7998D1-38E0-204B-AC20-CC4D45FA5D0C}"/>
              </a:ext>
            </a:extLst>
          </p:cNvPr>
          <p:cNvSpPr txBox="1"/>
          <p:nvPr userDrawn="1"/>
        </p:nvSpPr>
        <p:spPr>
          <a:xfrm>
            <a:off x="1676400" y="2531439"/>
            <a:ext cx="8432800" cy="2677656"/>
          </a:xfrm>
          <a:prstGeom prst="rect">
            <a:avLst/>
          </a:prstGeom>
          <a:noFill/>
        </p:spPr>
        <p:txBody>
          <a:bodyPr wrap="square" rtlCol="0">
            <a:spAutoFit/>
          </a:bodyPr>
          <a:lstStyle/>
          <a:p>
            <a:pPr algn="ctr">
              <a:spcAft>
                <a:spcPts val="1200"/>
              </a:spcAft>
            </a:pPr>
            <a:r>
              <a:rPr lang="en-US" sz="3200" b="1" kern="1200">
                <a:solidFill>
                  <a:schemeClr val="bg1"/>
                </a:solidFill>
                <a:effectLst/>
                <a:latin typeface="Calibri" panose="020F0502020204030204" pitchFamily="34" charset="0"/>
                <a:ea typeface="+mn-ea"/>
                <a:cs typeface="Calibri" panose="020F0502020204030204" pitchFamily="34" charset="0"/>
              </a:rPr>
              <a:t>CONTACT US</a:t>
            </a:r>
          </a:p>
          <a:p>
            <a:pPr algn="ctr"/>
            <a:r>
              <a:rPr lang="en-US" sz="1800" b="1" kern="1200">
                <a:solidFill>
                  <a:schemeClr val="bg1"/>
                </a:solidFill>
                <a:effectLst/>
                <a:latin typeface="Calibri" panose="020F0502020204030204" pitchFamily="34" charset="0"/>
                <a:ea typeface="+mn-ea"/>
                <a:cs typeface="Calibri" panose="020F0502020204030204" pitchFamily="34" charset="0"/>
              </a:rPr>
              <a:t>Help Desk Toll-Free Number: (833) 404-4845</a:t>
            </a: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Help Desk Email: </a:t>
            </a:r>
            <a:r>
              <a:rPr lang="en-US" sz="1800" b="1" kern="1200">
                <a:solidFill>
                  <a:schemeClr val="bg1"/>
                </a:solidFill>
                <a:effectLst/>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info@T4PACenter.org</a:t>
            </a: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T4PA Center Website: </a:t>
            </a:r>
            <a:r>
              <a:rPr lang="en-US" sz="1800" b="1" u="heavy" kern="1200">
                <a:solidFill>
                  <a:schemeClr val="bg1"/>
                </a:solidFill>
                <a:effectLst/>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https://t4pacenter.ed.gov</a:t>
            </a:r>
            <a:endParaRPr lang="en-US" sz="1800" b="1" u="heavy" kern="1200">
              <a:solidFill>
                <a:schemeClr val="bg1"/>
              </a:solidFill>
              <a:effectLst/>
              <a:latin typeface="Calibri" panose="020F0502020204030204" pitchFamily="34" charset="0"/>
              <a:ea typeface="+mn-ea"/>
              <a:cs typeface="Calibri" panose="020F0502020204030204" pitchFamily="34" charset="0"/>
            </a:endParaRP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         @T4PACenter</a:t>
            </a:r>
          </a:p>
        </p:txBody>
      </p:sp>
      <p:pic>
        <p:nvPicPr>
          <p:cNvPr id="20" name="Picture 19">
            <a:extLst>
              <a:ext uri="{FF2B5EF4-FFF2-40B4-BE49-F238E27FC236}">
                <a16:creationId xmlns:a16="http://schemas.microsoft.com/office/drawing/2014/main" id="{A968FB2B-807A-6C47-BE9A-88D423474EC5}"/>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953000" y="4849431"/>
            <a:ext cx="351150" cy="260930"/>
          </a:xfrm>
          <a:prstGeom prst="rect">
            <a:avLst/>
          </a:prstGeom>
        </p:spPr>
      </p:pic>
      <p:pic>
        <p:nvPicPr>
          <p:cNvPr id="15" name="Picture 14" descr="A blue sign with white letters&#10;&#10;Description automatically generated with low confidence">
            <a:extLst>
              <a:ext uri="{FF2B5EF4-FFF2-40B4-BE49-F238E27FC236}">
                <a16:creationId xmlns:a16="http://schemas.microsoft.com/office/drawing/2014/main" id="{43FC4FC9-9A1D-7A48-B073-CE67C747D4B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09800" y="272136"/>
            <a:ext cx="1917374" cy="1023263"/>
          </a:xfrm>
          <a:prstGeom prst="rect">
            <a:avLst/>
          </a:prstGeom>
        </p:spPr>
      </p:pic>
      <p:pic>
        <p:nvPicPr>
          <p:cNvPr id="17" name="Picture 16" descr="Logo&#10;&#10;Description automatically generated">
            <a:extLst>
              <a:ext uri="{FF2B5EF4-FFF2-40B4-BE49-F238E27FC236}">
                <a16:creationId xmlns:a16="http://schemas.microsoft.com/office/drawing/2014/main" id="{ACFC3F95-6129-B940-B104-0F01212FBF0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4679" y="219804"/>
            <a:ext cx="1236157" cy="1192903"/>
          </a:xfrm>
          <a:prstGeom prst="rect">
            <a:avLst/>
          </a:prstGeom>
        </p:spPr>
      </p:pic>
      <p:grpSp>
        <p:nvGrpSpPr>
          <p:cNvPr id="19" name="Group 18">
            <a:extLst>
              <a:ext uri="{FF2B5EF4-FFF2-40B4-BE49-F238E27FC236}">
                <a16:creationId xmlns:a16="http://schemas.microsoft.com/office/drawing/2014/main" id="{D4E564A4-D208-1D4E-9621-34204317CE56}"/>
              </a:ext>
            </a:extLst>
          </p:cNvPr>
          <p:cNvGrpSpPr/>
          <p:nvPr userDrawn="1"/>
        </p:nvGrpSpPr>
        <p:grpSpPr>
          <a:xfrm>
            <a:off x="1676400" y="5870209"/>
            <a:ext cx="8642168" cy="767987"/>
            <a:chOff x="1382758" y="5882241"/>
            <a:chExt cx="8642168" cy="767987"/>
          </a:xfrm>
        </p:grpSpPr>
        <p:pic>
          <p:nvPicPr>
            <p:cNvPr id="21" name="Picture 20" descr="Icon&#10;&#10;Description automatically generated">
              <a:extLst>
                <a:ext uri="{FF2B5EF4-FFF2-40B4-BE49-F238E27FC236}">
                  <a16:creationId xmlns:a16="http://schemas.microsoft.com/office/drawing/2014/main" id="{157A216F-F08B-CE4A-823C-9312083E44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352800" y="5882241"/>
              <a:ext cx="761999" cy="767987"/>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31864306-8BBA-3846-A8F1-1A309B236A9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22843" y="5882241"/>
              <a:ext cx="761999" cy="767987"/>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1FA0132A-6CFD-EB4F-B31E-A97F839BCF8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92885" y="5882241"/>
              <a:ext cx="761999" cy="767987"/>
            </a:xfrm>
            <a:prstGeom prst="rect">
              <a:avLst/>
            </a:prstGeom>
          </p:spPr>
        </p:pic>
        <p:pic>
          <p:nvPicPr>
            <p:cNvPr id="24" name="Picture 23" descr="Icon&#10;&#10;Description automatically generated">
              <a:extLst>
                <a:ext uri="{FF2B5EF4-FFF2-40B4-BE49-F238E27FC236}">
                  <a16:creationId xmlns:a16="http://schemas.microsoft.com/office/drawing/2014/main" id="{B54257B1-B6BC-B640-83E1-48CB7B53291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262927" y="5882241"/>
              <a:ext cx="761999" cy="767987"/>
            </a:xfrm>
            <a:prstGeom prst="rect">
              <a:avLst/>
            </a:prstGeom>
          </p:spPr>
        </p:pic>
        <p:pic>
          <p:nvPicPr>
            <p:cNvPr id="25" name="Picture 24" descr="Icon&#10;&#10;Description automatically generated">
              <a:extLst>
                <a:ext uri="{FF2B5EF4-FFF2-40B4-BE49-F238E27FC236}">
                  <a16:creationId xmlns:a16="http://schemas.microsoft.com/office/drawing/2014/main" id="{EC316E56-7CF5-1D45-9B41-91E77FB44DF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382758" y="5882241"/>
              <a:ext cx="761999" cy="767987"/>
            </a:xfrm>
            <a:prstGeom prst="rect">
              <a:avLst/>
            </a:prstGeom>
          </p:spPr>
        </p:pic>
      </p:grpSp>
    </p:spTree>
    <p:extLst>
      <p:ext uri="{BB962C8B-B14F-4D97-AF65-F5344CB8AC3E}">
        <p14:creationId xmlns:p14="http://schemas.microsoft.com/office/powerpoint/2010/main" val="226174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5665D"/>
                </a:solidFill>
              </a:defRPr>
            </a:lvl1pPr>
          </a:lstStyle>
          <a:p>
            <a:r>
              <a:rPr lang="en-US"/>
              <a:t>Click to edit Master title style</a:t>
            </a:r>
          </a:p>
        </p:txBody>
      </p:sp>
      <p:sp>
        <p:nvSpPr>
          <p:cNvPr id="3" name="Content Placeholder 2"/>
          <p:cNvSpPr>
            <a:spLocks noGrp="1"/>
          </p:cNvSpPr>
          <p:nvPr>
            <p:ph idx="1"/>
          </p:nvPr>
        </p:nvSpPr>
        <p:spPr>
          <a:xfrm>
            <a:off x="838200" y="1825626"/>
            <a:ext cx="10515600" cy="3702339"/>
          </a:xfrm>
        </p:spPr>
        <p:txBody>
          <a:bodyPr/>
          <a:lstStyle>
            <a:lvl1pPr>
              <a:defRPr>
                <a:solidFill>
                  <a:srgbClr val="65665D"/>
                </a:solidFill>
              </a:defRPr>
            </a:lvl1pPr>
            <a:lvl2pPr>
              <a:defRPr>
                <a:solidFill>
                  <a:srgbClr val="65665D"/>
                </a:solidFill>
              </a:defRPr>
            </a:lvl2pPr>
            <a:lvl3pPr>
              <a:defRPr>
                <a:solidFill>
                  <a:srgbClr val="65665D"/>
                </a:solidFill>
              </a:defRPr>
            </a:lvl3pPr>
            <a:lvl4pPr>
              <a:defRPr>
                <a:solidFill>
                  <a:srgbClr val="65665D"/>
                </a:solidFill>
              </a:defRPr>
            </a:lvl4pPr>
            <a:lvl5pPr>
              <a:defRPr>
                <a:solidFill>
                  <a:srgbClr val="6566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3047C522-8290-4CA2-BCB8-DE67CC3B5F83}"/>
              </a:ext>
            </a:extLst>
          </p:cNvPr>
          <p:cNvSpPr>
            <a:spLocks noGrp="1"/>
          </p:cNvSpPr>
          <p:nvPr>
            <p:ph type="sldNum" sz="quarter" idx="12"/>
          </p:nvPr>
        </p:nvSpPr>
        <p:spPr>
          <a:xfrm>
            <a:off x="419792" y="6190704"/>
            <a:ext cx="2743200" cy="365125"/>
          </a:xfrm>
          <a:prstGeom prst="rect">
            <a:avLst/>
          </a:prstGeom>
        </p:spPr>
        <p:txBody>
          <a:bodyPr/>
          <a:lstStyle>
            <a:lvl1pPr>
              <a:defRPr>
                <a:solidFill>
                  <a:schemeClr val="bg1"/>
                </a:solidFill>
              </a:defRPr>
            </a:lvl1pPr>
          </a:lstStyle>
          <a:p>
            <a:fld id="{273F84C7-B2F0-4F7F-8764-BD0AC3A28C79}" type="slidenum">
              <a:rPr lang="en-US" smtClean="0"/>
              <a:pPr/>
              <a:t>‹#›</a:t>
            </a:fld>
            <a:endParaRPr lang="en-US"/>
          </a:p>
        </p:txBody>
      </p:sp>
    </p:spTree>
    <p:extLst>
      <p:ext uri="{BB962C8B-B14F-4D97-AF65-F5344CB8AC3E}">
        <p14:creationId xmlns:p14="http://schemas.microsoft.com/office/powerpoint/2010/main" val="887421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66A2E-6373-C70B-3125-ABA4D7FB49EF}"/>
              </a:ext>
            </a:extLst>
          </p:cNvPr>
          <p:cNvSpPr>
            <a:spLocks noGrp="1"/>
          </p:cNvSpPr>
          <p:nvPr>
            <p:ph type="sldNum" sz="quarter" idx="10"/>
          </p:nvPr>
        </p:nvSpPr>
        <p:spPr/>
        <p:txBody>
          <a:bodyPr/>
          <a:lstStyle/>
          <a:p>
            <a:fld id="{B88A199A-F1FE-495D-8ED1-E773663DABAA}" type="slidenum">
              <a:rPr lang="en-US" smtClean="0"/>
              <a:pPr/>
              <a:t>‹#›</a:t>
            </a:fld>
            <a:endParaRPr lang="en-US"/>
          </a:p>
        </p:txBody>
      </p:sp>
    </p:spTree>
    <p:extLst>
      <p:ext uri="{BB962C8B-B14F-4D97-AF65-F5344CB8AC3E}">
        <p14:creationId xmlns:p14="http://schemas.microsoft.com/office/powerpoint/2010/main" val="27779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oter graphic w logo">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7B0E6D7-1E91-E64F-932A-7A4D3408FFC4}"/>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8BF5EFB-B64A-DE45-B4FC-52C1D4135D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5" name="TextBox 4">
            <a:extLst>
              <a:ext uri="{FF2B5EF4-FFF2-40B4-BE49-F238E27FC236}">
                <a16:creationId xmlns:a16="http://schemas.microsoft.com/office/drawing/2014/main" id="{E211E383-F727-D147-AB39-411C184F0F45}"/>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810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ter artwork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359B-A0D4-1B40-B5EE-733E42004F97}"/>
              </a:ext>
            </a:extLst>
          </p:cNvPr>
          <p:cNvSpPr>
            <a:spLocks noGrp="1"/>
          </p:cNvSpPr>
          <p:nvPr>
            <p:ph type="title"/>
          </p:nvPr>
        </p:nvSpPr>
        <p:spPr/>
        <p:txBody>
          <a:bodyPr/>
          <a:lstStyle>
            <a:lvl1pPr>
              <a:defRPr>
                <a:solidFill>
                  <a:srgbClr val="415364"/>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309710B6-AF43-5942-B0B8-1D2FC3DC760A}"/>
              </a:ext>
            </a:extLst>
          </p:cNvPr>
          <p:cNvSpPr>
            <a:spLocks noGrp="1"/>
          </p:cNvSpPr>
          <p:nvPr>
            <p:ph sz="quarter" idx="10"/>
          </p:nvPr>
        </p:nvSpPr>
        <p:spPr>
          <a:xfrm>
            <a:off x="508000" y="1371600"/>
            <a:ext cx="109728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3">
            <a:extLst>
              <a:ext uri="{FF2B5EF4-FFF2-40B4-BE49-F238E27FC236}">
                <a16:creationId xmlns:a16="http://schemas.microsoft.com/office/drawing/2014/main" id="{0C397E4B-A351-ED4D-8B8B-4C716F3C093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F6C6620-3D2B-ED40-9817-D562F4D0C1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8" name="TextBox 7">
            <a:extLst>
              <a:ext uri="{FF2B5EF4-FFF2-40B4-BE49-F238E27FC236}">
                <a16:creationId xmlns:a16="http://schemas.microsoft.com/office/drawing/2014/main" id="{F6E4EE2E-BB87-7846-A446-61BC5F97B948}"/>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52072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a:t>
            </a:r>
          </a:p>
        </p:txBody>
      </p:sp>
      <p:sp>
        <p:nvSpPr>
          <p:cNvPr id="9" name="Subtitle 2"/>
          <p:cNvSpPr>
            <a:spLocks noGrp="1"/>
          </p:cNvSpPr>
          <p:nvPr>
            <p:ph type="subTitle" idx="11" hasCustomPrompt="1"/>
          </p:nvPr>
        </p:nvSpPr>
        <p:spPr>
          <a:xfrm>
            <a:off x="418592"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a:t>
            </a:r>
          </a:p>
        </p:txBody>
      </p:sp>
      <p:sp>
        <p:nvSpPr>
          <p:cNvPr id="10" name="Text Placeholder 2">
            <a:extLst>
              <a:ext uri="{FF2B5EF4-FFF2-40B4-BE49-F238E27FC236}">
                <a16:creationId xmlns:a16="http://schemas.microsoft.com/office/drawing/2014/main" id="{FD74DA0B-1CA8-FB40-8D3F-D85BF562E8B7}"/>
              </a:ext>
            </a:extLst>
          </p:cNvPr>
          <p:cNvSpPr>
            <a:spLocks noGrp="1"/>
          </p:cNvSpPr>
          <p:nvPr>
            <p:ph idx="1"/>
          </p:nvPr>
        </p:nvSpPr>
        <p:spPr>
          <a:xfrm>
            <a:off x="426720" y="2093975"/>
            <a:ext cx="10972800" cy="3352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13">
            <a:extLst>
              <a:ext uri="{FF2B5EF4-FFF2-40B4-BE49-F238E27FC236}">
                <a16:creationId xmlns:a16="http://schemas.microsoft.com/office/drawing/2014/main" id="{3E1F57E6-F148-D041-95A2-32911DF630D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F316EB8-7BC7-0245-8464-5B6490D7F2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4DD60078-6147-EF47-A218-A12FE94BB059}"/>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Photo">
    <p:bg>
      <p:bgPr>
        <a:solidFill>
          <a:schemeClr val="bg1"/>
        </a:solidFill>
        <a:effectLst/>
      </p:bgPr>
    </p:bg>
    <p:spTree>
      <p:nvGrpSpPr>
        <p:cNvPr id="1" name=""/>
        <p:cNvGrpSpPr/>
        <p:nvPr/>
      </p:nvGrpSpPr>
      <p:grpSpPr>
        <a:xfrm>
          <a:off x="0" y="0"/>
          <a:ext cx="0" cy="0"/>
          <a:chOff x="0" y="0"/>
          <a:chExt cx="0" cy="0"/>
        </a:xfrm>
      </p:grpSpPr>
      <p:sp>
        <p:nvSpPr>
          <p:cNvPr id="2058" name="Freeform 10"/>
          <p:cNvSpPr>
            <a:spLocks/>
          </p:cNvSpPr>
          <p:nvPr/>
        </p:nvSpPr>
        <p:spPr bwMode="auto">
          <a:xfrm>
            <a:off x="0" y="1"/>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18592" y="228600"/>
            <a:ext cx="10972800" cy="685800"/>
          </a:xfrm>
        </p:spPr>
        <p:txBody>
          <a:bodyPr>
            <a:noAutofit/>
          </a:bodyPr>
          <a:lstStyle>
            <a:lvl1pPr>
              <a:defRPr sz="3600">
                <a:solidFill>
                  <a:schemeClr val="bg1"/>
                </a:solidFill>
              </a:defRPr>
            </a:lvl1pPr>
          </a:lstStyle>
          <a:p>
            <a:r>
              <a:rPr lang="en-US"/>
              <a:t>Content Page with Text and Photo</a:t>
            </a:r>
          </a:p>
        </p:txBody>
      </p:sp>
      <p:sp>
        <p:nvSpPr>
          <p:cNvPr id="3" name="Content Placeholder 2"/>
          <p:cNvSpPr>
            <a:spLocks noGrp="1"/>
          </p:cNvSpPr>
          <p:nvPr>
            <p:ph sz="half" idx="1"/>
          </p:nvPr>
        </p:nvSpPr>
        <p:spPr>
          <a:xfrm>
            <a:off x="609600" y="1828800"/>
            <a:ext cx="5283200" cy="41910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2"/>
          <p:cNvSpPr>
            <a:spLocks noGrp="1"/>
          </p:cNvSpPr>
          <p:nvPr>
            <p:ph type="pic" idx="10"/>
          </p:nvPr>
        </p:nvSpPr>
        <p:spPr>
          <a:xfrm>
            <a:off x="6299200" y="1828800"/>
            <a:ext cx="5181600" cy="41910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Subtitle 2"/>
          <p:cNvSpPr>
            <a:spLocks noGrp="1"/>
          </p:cNvSpPr>
          <p:nvPr>
            <p:ph type="subTitle" idx="11" hasCustomPrompt="1"/>
          </p:nvPr>
        </p:nvSpPr>
        <p:spPr>
          <a:xfrm>
            <a:off x="609600" y="914400"/>
            <a:ext cx="10972800" cy="457200"/>
          </a:xfrm>
        </p:spPr>
        <p:txBody>
          <a:bodyPr>
            <a:norm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content page with text and photo</a:t>
            </a:r>
          </a:p>
        </p:txBody>
      </p:sp>
      <p:sp>
        <p:nvSpPr>
          <p:cNvPr id="10" name="Freeform 13">
            <a:extLst>
              <a:ext uri="{FF2B5EF4-FFF2-40B4-BE49-F238E27FC236}">
                <a16:creationId xmlns:a16="http://schemas.microsoft.com/office/drawing/2014/main" id="{24F56F67-946B-4A4D-8EFA-B8E78E394662}"/>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F54B388C-0E74-6045-8543-E6ADC2094B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8D166338-9921-A548-A779-302CE7B33BD3}"/>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extLst>
      <p:ext uri="{BB962C8B-B14F-4D97-AF65-F5344CB8AC3E}">
        <p14:creationId xmlns:p14="http://schemas.microsoft.com/office/powerpoint/2010/main" val="414960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9" name="Freeform 10"/>
          <p:cNvSpPr>
            <a:spLocks/>
          </p:cNvSpPr>
          <p:nvPr userDrawn="1"/>
        </p:nvSpPr>
        <p:spPr bwMode="auto">
          <a:xfrm>
            <a:off x="-5231" y="-2667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hasCustomPrompt="1"/>
          </p:nvPr>
        </p:nvSpPr>
        <p:spPr>
          <a:xfrm>
            <a:off x="604369" y="304799"/>
            <a:ext cx="10972800" cy="685800"/>
          </a:xfrm>
        </p:spPr>
        <p:txBody>
          <a:bodyPr>
            <a:noAutofit/>
          </a:bodyPr>
          <a:lstStyle>
            <a:lvl1pPr>
              <a:defRPr sz="3600">
                <a:solidFill>
                  <a:schemeClr val="bg1"/>
                </a:solidFill>
              </a:defRPr>
            </a:lvl1pPr>
          </a:lstStyle>
          <a:p>
            <a:r>
              <a:rPr lang="en-US"/>
              <a:t>Disclaimer</a:t>
            </a:r>
          </a:p>
        </p:txBody>
      </p:sp>
      <p:sp>
        <p:nvSpPr>
          <p:cNvPr id="2" name="TextBox 1">
            <a:extLst>
              <a:ext uri="{FF2B5EF4-FFF2-40B4-BE49-F238E27FC236}">
                <a16:creationId xmlns:a16="http://schemas.microsoft.com/office/drawing/2014/main" id="{8FEDD891-A851-C345-B611-0D0AAA77084A}"/>
              </a:ext>
            </a:extLst>
          </p:cNvPr>
          <p:cNvSpPr txBox="1"/>
          <p:nvPr userDrawn="1"/>
        </p:nvSpPr>
        <p:spPr>
          <a:xfrm>
            <a:off x="3064844" y="2004152"/>
            <a:ext cx="7731760" cy="3046988"/>
          </a:xfrm>
          <a:prstGeom prst="rect">
            <a:avLst/>
          </a:prstGeom>
          <a:noFill/>
        </p:spPr>
        <p:txBody>
          <a:bodyPr wrap="square" rtlCol="0">
            <a:spAutoFit/>
          </a:bodyPr>
          <a:lstStyle/>
          <a:p>
            <a:r>
              <a:rPr lang="en-US" sz="2400" b="0" i="0" u="none" strike="noStrike" kern="1200">
                <a:solidFill>
                  <a:schemeClr val="tx1"/>
                </a:solidFill>
                <a:effectLst/>
                <a:latin typeface="Calibri" panose="020F0502020204030204" pitchFamily="34" charset="0"/>
                <a:ea typeface="+mn-ea"/>
                <a:cs typeface="Calibri" panose="020F0502020204030204" pitchFamily="34" charset="0"/>
              </a:rPr>
              <a:t>The U.S. Department of Education, Office of Safe and Supportive Schools administers the T4PA Center under Contract #ED-ESE-15-A-0015, which is awarded to Synergy Enterprises, Inc. All materials created or disseminated by the T4PA Center, including the contents of this publication, should not be presumed to reflect the positions or policies of the U.S. Department of Education or to imply endorsement by the U.S. Department of Education. </a:t>
            </a:r>
          </a:p>
        </p:txBody>
      </p:sp>
      <p:pic>
        <p:nvPicPr>
          <p:cNvPr id="9" name="Picture 8" descr="Logo&#10;&#10;Description automatically generated">
            <a:extLst>
              <a:ext uri="{FF2B5EF4-FFF2-40B4-BE49-F238E27FC236}">
                <a16:creationId xmlns:a16="http://schemas.microsoft.com/office/drawing/2014/main" id="{275CADDC-7316-9345-981F-5715180F1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2123438"/>
            <a:ext cx="1190324" cy="1189509"/>
          </a:xfrm>
          <a:prstGeom prst="rect">
            <a:avLst/>
          </a:prstGeom>
        </p:spPr>
      </p:pic>
      <p:sp>
        <p:nvSpPr>
          <p:cNvPr id="10" name="Freeform 13">
            <a:extLst>
              <a:ext uri="{FF2B5EF4-FFF2-40B4-BE49-F238E27FC236}">
                <a16:creationId xmlns:a16="http://schemas.microsoft.com/office/drawing/2014/main" id="{4306CBBB-4934-C14E-B544-32C28ED1D869}"/>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3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61971154-326B-884F-B322-5E7EE51F50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11" name="TextBox 10">
            <a:extLst>
              <a:ext uri="{FF2B5EF4-FFF2-40B4-BE49-F238E27FC236}">
                <a16:creationId xmlns:a16="http://schemas.microsoft.com/office/drawing/2014/main" id="{1D6447F1-9924-114B-A90B-1C5C2ED992BB}"/>
              </a:ext>
            </a:extLst>
          </p:cNvPr>
          <p:cNvSpPr txBox="1"/>
          <p:nvPr userDrawn="1"/>
        </p:nvSpPr>
        <p:spPr>
          <a:xfrm>
            <a:off x="11770360" y="6458364"/>
            <a:ext cx="356188" cy="261610"/>
          </a:xfrm>
          <a:prstGeom prst="rect">
            <a:avLst/>
          </a:prstGeom>
          <a:noFill/>
        </p:spPr>
        <p:txBody>
          <a:bodyPr wrap="none" rtlCol="0">
            <a:spAutoFit/>
          </a:bodyPr>
          <a:lstStyle/>
          <a:p>
            <a:fld id="{193ECD95-5979-7945-86E7-7D1264C0A295}" type="slidenum">
              <a:rPr lang="en-US" sz="1100" baseline="0" smtClean="0">
                <a:solidFill>
                  <a:schemeClr val="bg1"/>
                </a:solidFill>
              </a:rPr>
              <a:t>‹#›</a:t>
            </a:fld>
            <a:endParaRPr lang="en-US" sz="1100" baseline="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0" y="2208656"/>
            <a:ext cx="12192000" cy="3505200"/>
          </a:xfrm>
          <a:prstGeom prst="rect">
            <a:avLst/>
          </a:prstGeom>
          <a:solidFill>
            <a:srgbClr val="415364"/>
          </a:solidFill>
          <a:ln w="9525" algn="in">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rot="10800000" flipH="1">
            <a:off x="-12193" y="8057"/>
            <a:ext cx="12221551" cy="2209800"/>
          </a:xfrm>
          <a:custGeom>
            <a:avLst/>
            <a:gdLst/>
            <a:ahLst/>
            <a:cxnLst>
              <a:cxn ang="0">
                <a:pos x="0" y="0"/>
              </a:cxn>
              <a:cxn ang="0">
                <a:pos x="0" y="178"/>
              </a:cxn>
              <a:cxn ang="0">
                <a:pos x="523" y="146"/>
              </a:cxn>
              <a:cxn ang="0">
                <a:pos x="2448" y="773"/>
              </a:cxn>
              <a:cxn ang="0">
                <a:pos x="2448" y="0"/>
              </a:cxn>
              <a:cxn ang="0">
                <a:pos x="0" y="0"/>
              </a:cxn>
            </a:cxnLst>
            <a:rect l="0" t="0" r="r" b="b"/>
            <a:pathLst>
              <a:path w="2448" h="773">
                <a:moveTo>
                  <a:pt x="0" y="0"/>
                </a:moveTo>
                <a:cubicBezTo>
                  <a:pt x="0" y="178"/>
                  <a:pt x="0" y="178"/>
                  <a:pt x="0" y="178"/>
                </a:cubicBezTo>
                <a:cubicBezTo>
                  <a:pt x="167" y="157"/>
                  <a:pt x="342" y="146"/>
                  <a:pt x="523" y="146"/>
                </a:cubicBezTo>
                <a:cubicBezTo>
                  <a:pt x="1385" y="146"/>
                  <a:pt x="2125" y="404"/>
                  <a:pt x="2448" y="773"/>
                </a:cubicBezTo>
                <a:cubicBezTo>
                  <a:pt x="2448" y="0"/>
                  <a:pt x="2448" y="0"/>
                  <a:pt x="2448" y="0"/>
                </a:cubicBezTo>
                <a:lnTo>
                  <a:pt x="0" y="0"/>
                </a:lnTo>
                <a:close/>
              </a:path>
            </a:pathLst>
          </a:custGeom>
          <a:solidFill>
            <a:srgbClr val="5F99AF"/>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0B7CBC93-C865-F149-8908-62BC64525A4E}"/>
              </a:ext>
            </a:extLst>
          </p:cNvPr>
          <p:cNvSpPr/>
          <p:nvPr userDrawn="1"/>
        </p:nvSpPr>
        <p:spPr>
          <a:xfrm>
            <a:off x="-1" y="5638800"/>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DF56B-BF5C-DD47-94F2-C904B8097B18}"/>
              </a:ext>
            </a:extLst>
          </p:cNvPr>
          <p:cNvSpPr/>
          <p:nvPr userDrawn="1"/>
        </p:nvSpPr>
        <p:spPr>
          <a:xfrm>
            <a:off x="-12193" y="6754368"/>
            <a:ext cx="12209356" cy="114300"/>
          </a:xfrm>
          <a:prstGeom prst="rect">
            <a:avLst/>
          </a:prstGeom>
          <a:solidFill>
            <a:srgbClr val="C54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7998D1-38E0-204B-AC20-CC4D45FA5D0C}"/>
              </a:ext>
            </a:extLst>
          </p:cNvPr>
          <p:cNvSpPr txBox="1"/>
          <p:nvPr userDrawn="1"/>
        </p:nvSpPr>
        <p:spPr>
          <a:xfrm>
            <a:off x="1676400" y="2531439"/>
            <a:ext cx="8432800" cy="2677656"/>
          </a:xfrm>
          <a:prstGeom prst="rect">
            <a:avLst/>
          </a:prstGeom>
          <a:noFill/>
        </p:spPr>
        <p:txBody>
          <a:bodyPr wrap="square" rtlCol="0">
            <a:spAutoFit/>
          </a:bodyPr>
          <a:lstStyle/>
          <a:p>
            <a:pPr algn="ctr">
              <a:spcAft>
                <a:spcPts val="1200"/>
              </a:spcAft>
            </a:pPr>
            <a:r>
              <a:rPr lang="en-US" sz="3200" b="1" kern="1200">
                <a:solidFill>
                  <a:schemeClr val="bg1"/>
                </a:solidFill>
                <a:effectLst/>
                <a:latin typeface="Calibri" panose="020F0502020204030204" pitchFamily="34" charset="0"/>
                <a:ea typeface="+mn-ea"/>
                <a:cs typeface="Calibri" panose="020F0502020204030204" pitchFamily="34" charset="0"/>
              </a:rPr>
              <a:t>CONTACT US</a:t>
            </a:r>
          </a:p>
          <a:p>
            <a:pPr algn="ctr"/>
            <a:r>
              <a:rPr lang="en-US" sz="1800" b="1" kern="1200">
                <a:solidFill>
                  <a:schemeClr val="bg1"/>
                </a:solidFill>
                <a:effectLst/>
                <a:latin typeface="Calibri" panose="020F0502020204030204" pitchFamily="34" charset="0"/>
                <a:ea typeface="+mn-ea"/>
                <a:cs typeface="Calibri" panose="020F0502020204030204" pitchFamily="34" charset="0"/>
              </a:rPr>
              <a:t>Help Desk Toll-Free Number: (833) 404-4845</a:t>
            </a: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Help Desk Email: </a:t>
            </a:r>
            <a:r>
              <a:rPr lang="en-US" sz="1800" b="1" kern="1200">
                <a:solidFill>
                  <a:schemeClr val="bg1"/>
                </a:solidFill>
                <a:effectLst/>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info@T4PACenter.org</a:t>
            </a: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T4PA Center Website: </a:t>
            </a:r>
            <a:r>
              <a:rPr lang="en-US" sz="1800" b="1" u="heavy" kern="1200">
                <a:solidFill>
                  <a:schemeClr val="bg1"/>
                </a:solidFill>
                <a:effectLst/>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https://t4pacenter.ed.gov</a:t>
            </a:r>
            <a:endParaRPr lang="en-US" sz="1800" b="1" u="heavy" kern="1200">
              <a:solidFill>
                <a:schemeClr val="bg1"/>
              </a:solidFill>
              <a:effectLst/>
              <a:latin typeface="Calibri" panose="020F0502020204030204" pitchFamily="34" charset="0"/>
              <a:ea typeface="+mn-ea"/>
              <a:cs typeface="Calibri" panose="020F0502020204030204" pitchFamily="34" charset="0"/>
            </a:endParaRPr>
          </a:p>
          <a:p>
            <a:pPr algn="ctr"/>
            <a:endParaRPr lang="en-US" sz="1800" b="1" kern="1200">
              <a:solidFill>
                <a:schemeClr val="bg1"/>
              </a:solidFill>
              <a:effectLst/>
              <a:latin typeface="Calibri" panose="020F0502020204030204" pitchFamily="34" charset="0"/>
              <a:ea typeface="+mn-ea"/>
              <a:cs typeface="Calibri" panose="020F0502020204030204" pitchFamily="34" charset="0"/>
            </a:endParaRPr>
          </a:p>
          <a:p>
            <a:pPr algn="ctr"/>
            <a:r>
              <a:rPr lang="en-US" sz="1800" b="1" kern="1200">
                <a:solidFill>
                  <a:schemeClr val="bg1"/>
                </a:solidFill>
                <a:effectLst/>
                <a:latin typeface="Calibri" panose="020F0502020204030204" pitchFamily="34" charset="0"/>
                <a:ea typeface="+mn-ea"/>
                <a:cs typeface="Calibri" panose="020F0502020204030204" pitchFamily="34" charset="0"/>
              </a:rPr>
              <a:t>         @T4PACenter</a:t>
            </a:r>
          </a:p>
        </p:txBody>
      </p:sp>
      <p:pic>
        <p:nvPicPr>
          <p:cNvPr id="20" name="Picture 19">
            <a:extLst>
              <a:ext uri="{FF2B5EF4-FFF2-40B4-BE49-F238E27FC236}">
                <a16:creationId xmlns:a16="http://schemas.microsoft.com/office/drawing/2014/main" id="{A968FB2B-807A-6C47-BE9A-88D423474EC5}"/>
              </a:ext>
            </a:extLst>
          </p:cNvPr>
          <p:cNvPicPr>
            <a:picLocks noChangeAspect="1"/>
          </p:cNvPicPr>
          <p:nvPr userDrawn="1"/>
        </p:nvPicPr>
        <p:blipFill>
          <a:blip r:embed="rId4">
            <a:biLevel thresh="25000"/>
          </a:blip>
          <a:stretch>
            <a:fillRect/>
          </a:stretch>
        </p:blipFill>
        <p:spPr>
          <a:xfrm>
            <a:off x="4953000" y="4849431"/>
            <a:ext cx="351150" cy="260930"/>
          </a:xfrm>
          <a:prstGeom prst="rect">
            <a:avLst/>
          </a:prstGeom>
        </p:spPr>
      </p:pic>
      <p:pic>
        <p:nvPicPr>
          <p:cNvPr id="15" name="Picture 14" descr="A blue sign with white letters&#10;&#10;Description automatically generated with low confidence">
            <a:extLst>
              <a:ext uri="{FF2B5EF4-FFF2-40B4-BE49-F238E27FC236}">
                <a16:creationId xmlns:a16="http://schemas.microsoft.com/office/drawing/2014/main" id="{43FC4FC9-9A1D-7A48-B073-CE67C747D4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09800" y="272136"/>
            <a:ext cx="1917374" cy="1023263"/>
          </a:xfrm>
          <a:prstGeom prst="rect">
            <a:avLst/>
          </a:prstGeom>
        </p:spPr>
      </p:pic>
      <p:pic>
        <p:nvPicPr>
          <p:cNvPr id="17" name="Picture 16" descr="Logo&#10;&#10;Description automatically generated">
            <a:extLst>
              <a:ext uri="{FF2B5EF4-FFF2-40B4-BE49-F238E27FC236}">
                <a16:creationId xmlns:a16="http://schemas.microsoft.com/office/drawing/2014/main" id="{ACFC3F95-6129-B940-B104-0F01212FBF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4679" y="219804"/>
            <a:ext cx="1236157" cy="1192903"/>
          </a:xfrm>
          <a:prstGeom prst="rect">
            <a:avLst/>
          </a:prstGeom>
        </p:spPr>
      </p:pic>
      <p:grpSp>
        <p:nvGrpSpPr>
          <p:cNvPr id="19" name="Group 18">
            <a:extLst>
              <a:ext uri="{FF2B5EF4-FFF2-40B4-BE49-F238E27FC236}">
                <a16:creationId xmlns:a16="http://schemas.microsoft.com/office/drawing/2014/main" id="{D4E564A4-D208-1D4E-9621-34204317CE56}"/>
              </a:ext>
            </a:extLst>
          </p:cNvPr>
          <p:cNvGrpSpPr/>
          <p:nvPr userDrawn="1"/>
        </p:nvGrpSpPr>
        <p:grpSpPr>
          <a:xfrm>
            <a:off x="1676400" y="5870209"/>
            <a:ext cx="8642168" cy="767987"/>
            <a:chOff x="1382758" y="5882241"/>
            <a:chExt cx="8642168" cy="767987"/>
          </a:xfrm>
        </p:grpSpPr>
        <p:pic>
          <p:nvPicPr>
            <p:cNvPr id="21" name="Picture 20" descr="Icon&#10;&#10;Description automatically generated">
              <a:extLst>
                <a:ext uri="{FF2B5EF4-FFF2-40B4-BE49-F238E27FC236}">
                  <a16:creationId xmlns:a16="http://schemas.microsoft.com/office/drawing/2014/main" id="{157A216F-F08B-CE4A-823C-9312083E44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52800" y="5882241"/>
              <a:ext cx="761999" cy="767987"/>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31864306-8BBA-3846-A8F1-1A309B236A9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22843" y="5882241"/>
              <a:ext cx="761999" cy="767987"/>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1FA0132A-6CFD-EB4F-B31E-A97F839BCF8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92885" y="5882241"/>
              <a:ext cx="761999" cy="767987"/>
            </a:xfrm>
            <a:prstGeom prst="rect">
              <a:avLst/>
            </a:prstGeom>
          </p:spPr>
        </p:pic>
        <p:pic>
          <p:nvPicPr>
            <p:cNvPr id="24" name="Picture 23" descr="Icon&#10;&#10;Description automatically generated">
              <a:extLst>
                <a:ext uri="{FF2B5EF4-FFF2-40B4-BE49-F238E27FC236}">
                  <a16:creationId xmlns:a16="http://schemas.microsoft.com/office/drawing/2014/main" id="{B54257B1-B6BC-B640-83E1-48CB7B53291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62927" y="5882241"/>
              <a:ext cx="761999" cy="767987"/>
            </a:xfrm>
            <a:prstGeom prst="rect">
              <a:avLst/>
            </a:prstGeom>
          </p:spPr>
        </p:pic>
        <p:pic>
          <p:nvPicPr>
            <p:cNvPr id="25" name="Picture 24" descr="Icon&#10;&#10;Description automatically generated">
              <a:extLst>
                <a:ext uri="{FF2B5EF4-FFF2-40B4-BE49-F238E27FC236}">
                  <a16:creationId xmlns:a16="http://schemas.microsoft.com/office/drawing/2014/main" id="{EC316E56-7CF5-1D45-9B41-91E77FB44DF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82758" y="5882241"/>
              <a:ext cx="761999" cy="767987"/>
            </a:xfrm>
            <a:prstGeom prst="rect">
              <a:avLst/>
            </a:prstGeom>
          </p:spPr>
        </p:pic>
      </p:grpSp>
    </p:spTree>
    <p:extLst>
      <p:ext uri="{BB962C8B-B14F-4D97-AF65-F5344CB8AC3E}">
        <p14:creationId xmlns:p14="http://schemas.microsoft.com/office/powerpoint/2010/main" val="226174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5665D"/>
                </a:solidFill>
              </a:defRPr>
            </a:lvl1pPr>
          </a:lstStyle>
          <a:p>
            <a:r>
              <a:rPr lang="en-US"/>
              <a:t>Click to edit Master title style</a:t>
            </a:r>
          </a:p>
        </p:txBody>
      </p:sp>
      <p:sp>
        <p:nvSpPr>
          <p:cNvPr id="3" name="Content Placeholder 2"/>
          <p:cNvSpPr>
            <a:spLocks noGrp="1"/>
          </p:cNvSpPr>
          <p:nvPr>
            <p:ph idx="1"/>
          </p:nvPr>
        </p:nvSpPr>
        <p:spPr>
          <a:xfrm>
            <a:off x="838200" y="1825626"/>
            <a:ext cx="10515600" cy="3702339"/>
          </a:xfrm>
        </p:spPr>
        <p:txBody>
          <a:bodyPr/>
          <a:lstStyle>
            <a:lvl1pPr>
              <a:defRPr>
                <a:solidFill>
                  <a:srgbClr val="65665D"/>
                </a:solidFill>
              </a:defRPr>
            </a:lvl1pPr>
            <a:lvl2pPr>
              <a:defRPr>
                <a:solidFill>
                  <a:srgbClr val="65665D"/>
                </a:solidFill>
              </a:defRPr>
            </a:lvl2pPr>
            <a:lvl3pPr>
              <a:defRPr>
                <a:solidFill>
                  <a:srgbClr val="65665D"/>
                </a:solidFill>
              </a:defRPr>
            </a:lvl3pPr>
            <a:lvl4pPr>
              <a:defRPr>
                <a:solidFill>
                  <a:srgbClr val="65665D"/>
                </a:solidFill>
              </a:defRPr>
            </a:lvl4pPr>
            <a:lvl5pPr>
              <a:defRPr>
                <a:solidFill>
                  <a:srgbClr val="6566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3047C522-8290-4CA2-BCB8-DE67CC3B5F83}"/>
              </a:ext>
            </a:extLst>
          </p:cNvPr>
          <p:cNvSpPr>
            <a:spLocks noGrp="1"/>
          </p:cNvSpPr>
          <p:nvPr>
            <p:ph type="sldNum" sz="quarter" idx="12"/>
          </p:nvPr>
        </p:nvSpPr>
        <p:spPr>
          <a:xfrm>
            <a:off x="419792" y="6190704"/>
            <a:ext cx="2743200" cy="365125"/>
          </a:xfrm>
          <a:prstGeom prst="rect">
            <a:avLst/>
          </a:prstGeom>
        </p:spPr>
        <p:txBody>
          <a:bodyPr/>
          <a:lstStyle>
            <a:lvl1pPr>
              <a:defRPr>
                <a:solidFill>
                  <a:schemeClr val="bg1"/>
                </a:solidFill>
              </a:defRPr>
            </a:lvl1pPr>
          </a:lstStyle>
          <a:p>
            <a:fld id="{273F84C7-B2F0-4F7F-8764-BD0AC3A28C79}" type="slidenum">
              <a:rPr lang="en-US" smtClean="0"/>
              <a:pPr/>
              <a:t>‹#›</a:t>
            </a:fld>
            <a:endParaRPr lang="en-US"/>
          </a:p>
        </p:txBody>
      </p:sp>
    </p:spTree>
    <p:extLst>
      <p:ext uri="{BB962C8B-B14F-4D97-AF65-F5344CB8AC3E}">
        <p14:creationId xmlns:p14="http://schemas.microsoft.com/office/powerpoint/2010/main" val="88742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1.emf"/><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13">
            <a:extLst>
              <a:ext uri="{FF2B5EF4-FFF2-40B4-BE49-F238E27FC236}">
                <a16:creationId xmlns:a16="http://schemas.microsoft.com/office/drawing/2014/main" id="{DC130FD2-87C4-7842-9E6A-62338E3E15A1}"/>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0" y="-1524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508000" y="228600"/>
            <a:ext cx="10972800" cy="762000"/>
          </a:xfrm>
          <a:prstGeom prst="rect">
            <a:avLst/>
          </a:prstGeom>
        </p:spPr>
        <p:txBody>
          <a:bodyPr vert="horz" lIns="91440" tIns="45720" rIns="91440" bIns="45720" rtlCol="0" anchor="t">
            <a:normAutofit/>
          </a:bodyPr>
          <a:lstStyle/>
          <a:p>
            <a:r>
              <a:rPr lang="en-US"/>
              <a:t>Content Page with Text</a:t>
            </a:r>
          </a:p>
        </p:txBody>
      </p:sp>
      <p:sp>
        <p:nvSpPr>
          <p:cNvPr id="3" name="Text Placeholder 2"/>
          <p:cNvSpPr>
            <a:spLocks noGrp="1"/>
          </p:cNvSpPr>
          <p:nvPr>
            <p:ph type="body" idx="1"/>
          </p:nvPr>
        </p:nvSpPr>
        <p:spPr>
          <a:xfrm>
            <a:off x="609600" y="1752600"/>
            <a:ext cx="109728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F5F0318-2012-9A4B-8DFA-4C01B5BA1ABE}"/>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381000" y="5823050"/>
            <a:ext cx="1497583" cy="847498"/>
          </a:xfrm>
          <a:prstGeom prst="rect">
            <a:avLst/>
          </a:prstGeom>
        </p:spPr>
      </p:pic>
      <p:sp>
        <p:nvSpPr>
          <p:cNvPr id="4" name="Slide Number Placeholder 3">
            <a:extLst>
              <a:ext uri="{FF2B5EF4-FFF2-40B4-BE49-F238E27FC236}">
                <a16:creationId xmlns:a16="http://schemas.microsoft.com/office/drawing/2014/main" id="{6D1F353D-2989-42BE-944B-A13EA7BB9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88A199A-F1FE-495D-8ED1-E773663DAB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22" r:id="rId2"/>
    <p:sldLayoutId id="2147483724" r:id="rId3"/>
    <p:sldLayoutId id="2147483723" r:id="rId4"/>
    <p:sldLayoutId id="2147483719" r:id="rId5"/>
    <p:sldLayoutId id="2147483721" r:id="rId6"/>
    <p:sldLayoutId id="2147483717" r:id="rId7"/>
    <p:sldLayoutId id="2147483720" r:id="rId8"/>
    <p:sldLayoutId id="2147483725" r:id="rId9"/>
    <p:sldLayoutId id="2147483744" r:id="rId10"/>
  </p:sldLayoutIdLst>
  <p:hf hdr="0" ftr="0" dt="0"/>
  <p:txStyles>
    <p:titleStyle>
      <a:lvl1pPr algn="l" defTabSz="914400" rtl="0" eaLnBrk="1" latinLnBrk="0" hangingPunct="1">
        <a:spcBef>
          <a:spcPct val="0"/>
        </a:spcBef>
        <a:buNone/>
        <a:defRPr sz="3600" kern="1200" baseline="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Freeform 13"/>
          <p:cNvSpPr>
            <a:spLocks/>
          </p:cNvSpPr>
          <p:nvPr userDrawn="1"/>
        </p:nvSpPr>
        <p:spPr bwMode="auto">
          <a:xfrm>
            <a:off x="0" y="5334000"/>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a:gsLst>
              <a:gs pos="50000">
                <a:srgbClr val="9FA786">
                  <a:alpha val="61000"/>
                  <a:lumMod val="75000"/>
                  <a:lumOff val="25000"/>
                </a:srgbClr>
              </a:gs>
              <a:gs pos="100000">
                <a:srgbClr val="5F99AF"/>
              </a:gs>
            </a:gsLst>
            <a:lin ang="0" scaled="0"/>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0" y="-1524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508000" y="228600"/>
            <a:ext cx="10972800" cy="762000"/>
          </a:xfrm>
          <a:prstGeom prst="rect">
            <a:avLst/>
          </a:prstGeom>
        </p:spPr>
        <p:txBody>
          <a:bodyPr vert="horz" lIns="91440" tIns="45720" rIns="91440" bIns="45720" rtlCol="0" anchor="t">
            <a:normAutofit/>
          </a:bodyPr>
          <a:lstStyle/>
          <a:p>
            <a:r>
              <a:rPr lang="en-US"/>
              <a:t>Content Page with Text</a:t>
            </a:r>
          </a:p>
        </p:txBody>
      </p:sp>
      <p:sp>
        <p:nvSpPr>
          <p:cNvPr id="3" name="Text Placeholder 2"/>
          <p:cNvSpPr>
            <a:spLocks noGrp="1"/>
          </p:cNvSpPr>
          <p:nvPr>
            <p:ph type="body" idx="1"/>
          </p:nvPr>
        </p:nvSpPr>
        <p:spPr>
          <a:xfrm>
            <a:off x="609600" y="1752600"/>
            <a:ext cx="109728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F5F0318-2012-9A4B-8DFA-4C01B5BA1ABE}"/>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508000" y="5957864"/>
            <a:ext cx="1732448" cy="709636"/>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dt="0"/>
  <p:txStyles>
    <p:titleStyle>
      <a:lvl1pPr algn="l" defTabSz="914400" rtl="0" eaLnBrk="1" latinLnBrk="0" hangingPunct="1">
        <a:spcBef>
          <a:spcPct val="0"/>
        </a:spcBef>
        <a:buNone/>
        <a:defRPr sz="3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13">
            <a:extLst>
              <a:ext uri="{FF2B5EF4-FFF2-40B4-BE49-F238E27FC236}">
                <a16:creationId xmlns:a16="http://schemas.microsoft.com/office/drawing/2014/main" id="{DC130FD2-87C4-7842-9E6A-62338E3E15A1}"/>
              </a:ext>
            </a:extLst>
          </p:cNvPr>
          <p:cNvSpPr>
            <a:spLocks/>
          </p:cNvSpPr>
          <p:nvPr userDrawn="1"/>
        </p:nvSpPr>
        <p:spPr bwMode="auto">
          <a:xfrm>
            <a:off x="0" y="5340096"/>
            <a:ext cx="12192000" cy="1524000"/>
          </a:xfrm>
          <a:custGeom>
            <a:avLst/>
            <a:gdLst/>
            <a:ahLst/>
            <a:cxnLst>
              <a:cxn ang="0">
                <a:pos x="1912" y="503"/>
              </a:cxn>
              <a:cxn ang="0">
                <a:pos x="396" y="223"/>
              </a:cxn>
              <a:cxn ang="0">
                <a:pos x="0" y="0"/>
              </a:cxn>
              <a:cxn ang="0">
                <a:pos x="0" y="1285"/>
              </a:cxn>
              <a:cxn ang="0">
                <a:pos x="2448" y="1285"/>
              </a:cxn>
              <a:cxn ang="0">
                <a:pos x="2448" y="472"/>
              </a:cxn>
              <a:cxn ang="0">
                <a:pos x="1912" y="503"/>
              </a:cxn>
            </a:cxnLst>
            <a:rect l="0" t="0" r="r" b="b"/>
            <a:pathLst>
              <a:path w="2448" h="1285">
                <a:moveTo>
                  <a:pt x="1912" y="503"/>
                </a:moveTo>
                <a:cubicBezTo>
                  <a:pt x="1331" y="503"/>
                  <a:pt x="800" y="397"/>
                  <a:pt x="396" y="223"/>
                </a:cubicBezTo>
                <a:cubicBezTo>
                  <a:pt x="245" y="158"/>
                  <a:pt x="112" y="83"/>
                  <a:pt x="0" y="0"/>
                </a:cubicBezTo>
                <a:cubicBezTo>
                  <a:pt x="0" y="1285"/>
                  <a:pt x="0" y="1285"/>
                  <a:pt x="0" y="1285"/>
                </a:cubicBezTo>
                <a:cubicBezTo>
                  <a:pt x="2448" y="1285"/>
                  <a:pt x="2448" y="1285"/>
                  <a:pt x="2448" y="1285"/>
                </a:cubicBezTo>
                <a:cubicBezTo>
                  <a:pt x="2448" y="472"/>
                  <a:pt x="2448" y="472"/>
                  <a:pt x="2448" y="472"/>
                </a:cubicBezTo>
                <a:cubicBezTo>
                  <a:pt x="2276" y="493"/>
                  <a:pt x="2097" y="503"/>
                  <a:pt x="1912" y="503"/>
                </a:cubicBezTo>
                <a:close/>
              </a:path>
            </a:pathLst>
          </a:custGeom>
          <a:gradFill flip="none" rotWithShape="1">
            <a:gsLst>
              <a:gs pos="50000">
                <a:srgbClr val="9FA786">
                  <a:alpha val="61000"/>
                  <a:lumMod val="75000"/>
                  <a:lumOff val="25000"/>
                </a:srgbClr>
              </a:gs>
              <a:gs pos="100000">
                <a:srgbClr val="5F99AF"/>
              </a:gs>
            </a:gsLst>
            <a:lin ang="0" scaled="1"/>
            <a:tileRect/>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0" y="-152400"/>
            <a:ext cx="12192000" cy="1828799"/>
          </a:xfrm>
          <a:custGeom>
            <a:avLst/>
            <a:gdLst/>
            <a:ahLst/>
            <a:cxnLst>
              <a:cxn ang="0">
                <a:pos x="2448" y="323"/>
              </a:cxn>
              <a:cxn ang="0">
                <a:pos x="2448" y="0"/>
              </a:cxn>
              <a:cxn ang="0">
                <a:pos x="0" y="0"/>
              </a:cxn>
              <a:cxn ang="0">
                <a:pos x="0" y="990"/>
              </a:cxn>
              <a:cxn ang="0">
                <a:pos x="341" y="1003"/>
              </a:cxn>
              <a:cxn ang="0">
                <a:pos x="2448" y="323"/>
              </a:cxn>
            </a:cxnLst>
            <a:rect l="0" t="0" r="r" b="b"/>
            <a:pathLst>
              <a:path w="2448" h="1003">
                <a:moveTo>
                  <a:pt x="2448" y="323"/>
                </a:moveTo>
                <a:cubicBezTo>
                  <a:pt x="2448" y="0"/>
                  <a:pt x="2448" y="0"/>
                  <a:pt x="2448" y="0"/>
                </a:cubicBezTo>
                <a:cubicBezTo>
                  <a:pt x="0" y="0"/>
                  <a:pt x="0" y="0"/>
                  <a:pt x="0" y="0"/>
                </a:cubicBezTo>
                <a:cubicBezTo>
                  <a:pt x="0" y="990"/>
                  <a:pt x="0" y="990"/>
                  <a:pt x="0" y="990"/>
                </a:cubicBezTo>
                <a:cubicBezTo>
                  <a:pt x="111" y="998"/>
                  <a:pt x="225" y="1003"/>
                  <a:pt x="341" y="1003"/>
                </a:cubicBezTo>
                <a:cubicBezTo>
                  <a:pt x="1286" y="1003"/>
                  <a:pt x="2097" y="723"/>
                  <a:pt x="2448" y="323"/>
                </a:cubicBezTo>
                <a:close/>
              </a:path>
            </a:pathLst>
          </a:custGeom>
          <a:solidFill>
            <a:srgbClr val="415364"/>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508000" y="228600"/>
            <a:ext cx="10972800" cy="762000"/>
          </a:xfrm>
          <a:prstGeom prst="rect">
            <a:avLst/>
          </a:prstGeom>
        </p:spPr>
        <p:txBody>
          <a:bodyPr vert="horz" lIns="91440" tIns="45720" rIns="91440" bIns="45720" rtlCol="0" anchor="t">
            <a:normAutofit/>
          </a:bodyPr>
          <a:lstStyle/>
          <a:p>
            <a:r>
              <a:rPr lang="en-US"/>
              <a:t>Content Page with Text</a:t>
            </a:r>
          </a:p>
        </p:txBody>
      </p:sp>
      <p:sp>
        <p:nvSpPr>
          <p:cNvPr id="3" name="Text Placeholder 2"/>
          <p:cNvSpPr>
            <a:spLocks noGrp="1"/>
          </p:cNvSpPr>
          <p:nvPr>
            <p:ph type="body" idx="1"/>
          </p:nvPr>
        </p:nvSpPr>
        <p:spPr>
          <a:xfrm>
            <a:off x="609600" y="1752600"/>
            <a:ext cx="109728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F5F0318-2012-9A4B-8DFA-4C01B5BA1ABE}"/>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381000" y="5823050"/>
            <a:ext cx="1497583" cy="847498"/>
          </a:xfrm>
          <a:prstGeom prst="rect">
            <a:avLst/>
          </a:prstGeom>
        </p:spPr>
      </p:pic>
      <p:sp>
        <p:nvSpPr>
          <p:cNvPr id="4" name="Slide Number Placeholder 3">
            <a:extLst>
              <a:ext uri="{FF2B5EF4-FFF2-40B4-BE49-F238E27FC236}">
                <a16:creationId xmlns:a16="http://schemas.microsoft.com/office/drawing/2014/main" id="{6D1F353D-2989-42BE-944B-A13EA7BB9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88A199A-F1FE-495D-8ED1-E773663DAB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hf hdr="0" ftr="0" dt="0"/>
  <p:txStyles>
    <p:titleStyle>
      <a:lvl1pPr algn="l" defTabSz="914400" rtl="0" eaLnBrk="1" latinLnBrk="0" hangingPunct="1">
        <a:spcBef>
          <a:spcPct val="0"/>
        </a:spcBef>
        <a:buNone/>
        <a:defRPr sz="3600" kern="1200" baseline="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34/subtitle-A/part-76" TargetMode="External"/><Relationship Id="rId2" Type="http://schemas.openxmlformats.org/officeDocument/2006/relationships/hyperlink" Target="https://www.ecfr.gov/current/title-2" TargetMode="External"/><Relationship Id="rId1" Type="http://schemas.openxmlformats.org/officeDocument/2006/relationships/slideLayout" Target="../slideLayouts/slideLayout4.xml"/><Relationship Id="rId4" Type="http://schemas.openxmlformats.org/officeDocument/2006/relationships/hyperlink" Target="https://www.ecfr.gov/current/title-34/subtitle-A/part-75"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1.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mytudut/5208476408/"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ecfr.go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svg"/><Relationship Id="rId4" Type="http://schemas.openxmlformats.org/officeDocument/2006/relationships/diagramLayout" Target="../diagrams/layout1.xml"/><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4293" y="2583712"/>
            <a:ext cx="12192000" cy="1183358"/>
          </a:xfrm>
        </p:spPr>
        <p:txBody>
          <a:bodyPr/>
          <a:lstStyle/>
          <a:p>
            <a:r>
              <a:rPr lang="es-ES" dirty="0">
                <a:latin typeface="Calibri"/>
                <a:cs typeface="Calibri"/>
              </a:rPr>
              <a:t>Requisitos de evaluación de riesgos, control y seguimiento en la Guía Uniforme</a:t>
            </a:r>
            <a:endParaRPr lang="en-US" dirty="0"/>
          </a:p>
        </p:txBody>
      </p:sp>
      <p:sp>
        <p:nvSpPr>
          <p:cNvPr id="17" name="Subtitle 16"/>
          <p:cNvSpPr>
            <a:spLocks noGrp="1"/>
          </p:cNvSpPr>
          <p:nvPr>
            <p:ph type="subTitle" idx="1"/>
          </p:nvPr>
        </p:nvSpPr>
        <p:spPr>
          <a:xfrm>
            <a:off x="42122" y="3985369"/>
            <a:ext cx="12174636" cy="1518960"/>
          </a:xfrm>
        </p:spPr>
        <p:txBody>
          <a:bodyPr vert="horz" lIns="91440" tIns="45720" rIns="91440" bIns="45720" rtlCol="0" anchor="t">
            <a:normAutofit/>
          </a:bodyPr>
          <a:lstStyle/>
          <a:p>
            <a:r>
              <a:rPr lang="es-ES" dirty="0">
                <a:latin typeface="Calibri"/>
                <a:cs typeface="Calibri"/>
              </a:rPr>
              <a:t>Presentado por:</a:t>
            </a:r>
          </a:p>
          <a:p>
            <a:r>
              <a:rPr lang="es-ES" dirty="0">
                <a:latin typeface="Calibri"/>
                <a:cs typeface="Calibri"/>
              </a:rPr>
              <a:t>Ivonne Jaime, departamento de educación de </a:t>
            </a:r>
            <a:r>
              <a:rPr lang="es-ES" dirty="0" err="1">
                <a:latin typeface="Calibri"/>
                <a:cs typeface="Calibri"/>
              </a:rPr>
              <a:t>ee.uu.</a:t>
            </a:r>
            <a:endParaRPr lang="es-ES" dirty="0">
              <a:latin typeface="Calibri"/>
              <a:cs typeface="Calibri"/>
            </a:endParaRPr>
          </a:p>
          <a:p>
            <a:r>
              <a:rPr lang="es-ES" dirty="0">
                <a:latin typeface="Calibri"/>
                <a:cs typeface="Calibri"/>
              </a:rPr>
              <a:t>Candace Ferguson y Latoya </a:t>
            </a:r>
            <a:r>
              <a:rPr lang="es-ES" dirty="0" err="1">
                <a:latin typeface="Calibri"/>
                <a:cs typeface="Calibri"/>
              </a:rPr>
              <a:t>DaNsby</a:t>
            </a:r>
            <a:r>
              <a:rPr lang="es-ES" dirty="0">
                <a:latin typeface="Calibri"/>
                <a:cs typeface="Calibri"/>
              </a:rPr>
              <a:t>, centro T4pA</a:t>
            </a:r>
          </a:p>
          <a:p>
            <a:endParaRPr lang="es-ES" dirty="0"/>
          </a:p>
          <a:p>
            <a:r>
              <a:rPr lang="es-ES" dirty="0">
                <a:latin typeface="Calibri"/>
                <a:cs typeface="Calibri"/>
              </a:rPr>
              <a:t>21 de septiembre de 2023, 9:00 A.M. – 12:00 P.M.</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630DCCB-4EBC-90FC-F025-E48521ECE03E}"/>
              </a:ext>
            </a:extLst>
          </p:cNvPr>
          <p:cNvGraphicFramePr/>
          <p:nvPr>
            <p:extLst>
              <p:ext uri="{D42A27DB-BD31-4B8C-83A1-F6EECF244321}">
                <p14:modId xmlns:p14="http://schemas.microsoft.com/office/powerpoint/2010/main" val="3895087415"/>
              </p:ext>
            </p:extLst>
          </p:nvPr>
        </p:nvGraphicFramePr>
        <p:xfrm>
          <a:off x="617662" y="432045"/>
          <a:ext cx="10503610" cy="400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82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2335-64AE-BA52-581B-4AF1A59E4D94}"/>
              </a:ext>
            </a:extLst>
          </p:cNvPr>
          <p:cNvSpPr>
            <a:spLocks noGrp="1"/>
          </p:cNvSpPr>
          <p:nvPr>
            <p:ph type="title"/>
          </p:nvPr>
        </p:nvSpPr>
        <p:spPr>
          <a:xfrm>
            <a:off x="508000" y="363354"/>
            <a:ext cx="10972800" cy="762000"/>
          </a:xfrm>
        </p:spPr>
        <p:txBody>
          <a:bodyPr>
            <a:noAutofit/>
          </a:bodyPr>
          <a:lstStyle/>
          <a:p>
            <a:pPr algn="just"/>
            <a:r>
              <a:rPr lang="es-ES" sz="3000" b="1" dirty="0">
                <a:latin typeface="Calibri"/>
                <a:cs typeface="Calibri"/>
              </a:rPr>
              <a:t>Guía uniforme § 200.332 Requisitos para entidades intermediarias.</a:t>
            </a:r>
          </a:p>
        </p:txBody>
      </p:sp>
      <p:sp>
        <p:nvSpPr>
          <p:cNvPr id="3" name="Content Placeholder 2">
            <a:extLst>
              <a:ext uri="{FF2B5EF4-FFF2-40B4-BE49-F238E27FC236}">
                <a16:creationId xmlns:a16="http://schemas.microsoft.com/office/drawing/2014/main" id="{925B95B6-1B77-BACE-8BAB-36D9298142FD}"/>
              </a:ext>
            </a:extLst>
          </p:cNvPr>
          <p:cNvSpPr>
            <a:spLocks noGrp="1"/>
          </p:cNvSpPr>
          <p:nvPr>
            <p:ph sz="quarter" idx="10"/>
          </p:nvPr>
        </p:nvSpPr>
        <p:spPr>
          <a:xfrm>
            <a:off x="545187" y="981833"/>
            <a:ext cx="10944046" cy="5331122"/>
          </a:xfrm>
        </p:spPr>
        <p:txBody>
          <a:bodyPr vert="horz" lIns="91440" tIns="45720" rIns="91440" bIns="45720" rtlCol="0" anchor="t">
            <a:noAutofit/>
          </a:bodyPr>
          <a:lstStyle/>
          <a:p>
            <a:pPr marL="0" indent="0">
              <a:spcBef>
                <a:spcPts val="0"/>
              </a:spcBef>
              <a:buNone/>
            </a:pPr>
            <a:r>
              <a:rPr lang="en-US" sz="1800" dirty="0">
                <a:latin typeface="Calibri"/>
                <a:cs typeface="Calibri"/>
              </a:rPr>
              <a:t>(d) </a:t>
            </a:r>
            <a:r>
              <a:rPr lang="es-ES" sz="1800" b="1" dirty="0">
                <a:solidFill>
                  <a:srgbClr val="5F99AF"/>
                </a:solidFill>
                <a:latin typeface="Calibri"/>
                <a:cs typeface="Calibri"/>
              </a:rPr>
              <a:t>Supervisar la gestión del sub-beneficiario </a:t>
            </a:r>
            <a:r>
              <a:rPr lang="es-ES" sz="1800" b="1" dirty="0">
                <a:solidFill>
                  <a:schemeClr val="tx1"/>
                </a:solidFill>
                <a:latin typeface="Calibri"/>
                <a:cs typeface="Calibri"/>
              </a:rPr>
              <a:t>según sea necesario para verificar que la subvención secundaria se está utilizando para los fines autorizados, en cumplimiento con los estatutos y reglamentos federales, y los términos y condiciones de la subvención secundaria; y que se alcancen los objetivos de desempeño de las subvenciones secundarias. </a:t>
            </a:r>
            <a:r>
              <a:rPr lang="es-ES" sz="1800" b="1" dirty="0">
                <a:solidFill>
                  <a:srgbClr val="5F99AF"/>
                </a:solidFill>
                <a:latin typeface="Calibri"/>
                <a:cs typeface="Calibri"/>
              </a:rPr>
              <a:t>La entidad intermediaria </a:t>
            </a:r>
            <a:r>
              <a:rPr lang="es-ES" sz="1800" b="1" u="sng" dirty="0">
                <a:solidFill>
                  <a:srgbClr val="5F99AF"/>
                </a:solidFill>
                <a:latin typeface="Calibri"/>
                <a:cs typeface="Calibri"/>
              </a:rPr>
              <a:t>debe</a:t>
            </a:r>
            <a:r>
              <a:rPr lang="es-ES" sz="1800" b="1" dirty="0">
                <a:solidFill>
                  <a:srgbClr val="5F99AF"/>
                </a:solidFill>
                <a:latin typeface="Calibri"/>
                <a:cs typeface="Calibri"/>
              </a:rPr>
              <a:t> supervisar al sub-beneficiario así</a:t>
            </a:r>
            <a:r>
              <a:rPr lang="en-US" sz="1800" dirty="0">
                <a:latin typeface="Calibri"/>
                <a:cs typeface="Calibri"/>
              </a:rPr>
              <a:t>:</a:t>
            </a:r>
          </a:p>
          <a:p>
            <a:pPr lvl="1" indent="-342900">
              <a:buAutoNum type="arabicParenBoth"/>
            </a:pPr>
            <a:r>
              <a:rPr lang="es-ES" sz="1400" dirty="0">
                <a:latin typeface="Calibri"/>
                <a:cs typeface="Calibri"/>
              </a:rPr>
              <a:t>Revisar los informes financieros y de rendimiento requeridos por la entidad intermediaria.</a:t>
            </a:r>
          </a:p>
          <a:p>
            <a:pPr lvl="1" indent="-342900">
              <a:spcBef>
                <a:spcPts val="0"/>
              </a:spcBef>
              <a:buAutoNum type="arabicParenBoth"/>
            </a:pPr>
            <a:r>
              <a:rPr lang="es-ES" sz="1400" dirty="0">
                <a:latin typeface="Calibri"/>
                <a:cs typeface="Calibri"/>
              </a:rPr>
              <a:t>Dar seguimiento y garantizar que el sub-beneficiario tome medidas oportunas y apropiadas sobre todas las deficiencias relacionadas con la adjudicación federal proporcionada al sub-beneficiario por la entidad intermediaria detectadas a través de auditorías, de revisiones in situ y de confirmación por escrito del sub-beneficiario, destacando el estado de las acciones planificadas o tomadas para abordar los hallazgos de la Auditoría Única relacionados con la subvención secundaria específica.</a:t>
            </a:r>
          </a:p>
          <a:p>
            <a:pPr lvl="1" indent="-342900">
              <a:buAutoNum type="arabicParenBoth"/>
            </a:pPr>
            <a:r>
              <a:rPr lang="es-ES" sz="1400" dirty="0">
                <a:latin typeface="Calibri"/>
                <a:cs typeface="Calibri"/>
              </a:rPr>
              <a:t>Emitir una decisión de gestión para los hallazgos de la auditoría aplicables relacionados únicamente con la subvención secundaria federal otorgada al sub-beneficiario por parte de la entidad intermediaria, según lo exige la § 200.251.</a:t>
            </a:r>
            <a:endParaRPr lang="en-US" sz="1400" dirty="0">
              <a:effectLst/>
              <a:latin typeface="Calibri"/>
              <a:cs typeface="Calibri"/>
            </a:endParaRPr>
          </a:p>
          <a:p>
            <a:pPr lvl="1" indent="-342900">
              <a:buAutoNum type="arabicParenBoth"/>
            </a:pPr>
            <a:r>
              <a:rPr lang="es-ES" sz="1400" dirty="0">
                <a:latin typeface="Calibri"/>
                <a:cs typeface="Calibri"/>
              </a:rPr>
              <a:t>La entidad intermediaria es responsable de resolver los hallazgos de auditoría específicamente relacionados con la subvención secundaria y no es responsable de resolver los hallazgos transversales. Si un sub-beneficiario tiene un informe de Auditoría Única actual publicado en el Centro de Auditoría Federal y no ha sido excluido de recibir fondos federales (p.ej., ha sido inhabilitado o suspendido), la entidad intermediaria puede confiar en la agencia competente de auditoría del sub-beneficiario u organismo competente de supervisión para realizar el seguimiento de la auditoría y tomar decisiones de gestión relacionadas con los hallazgos transversales de acuerdo con la sección § 200.513(a)(3)(vii). Tal confianza no elimina la responsabilidad de la entidad intermediaria de conceder subvenciones secundarias que se ajusten a los requisitos específicos de la agencia y de la adjudicación, gestionar el riesgo a través del control continuo de las subvenciones secundarias y controlar el estado de los hallazgos que están específicamente relacionados con la subvención secundaria</a:t>
            </a:r>
            <a:r>
              <a:rPr lang="en-US" sz="1400" dirty="0">
                <a:latin typeface="Calibri"/>
                <a:cs typeface="Calibri"/>
              </a:rPr>
              <a:t>.</a:t>
            </a:r>
          </a:p>
        </p:txBody>
      </p:sp>
    </p:spTree>
    <p:extLst>
      <p:ext uri="{BB962C8B-B14F-4D97-AF65-F5344CB8AC3E}">
        <p14:creationId xmlns:p14="http://schemas.microsoft.com/office/powerpoint/2010/main" val="265295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910481C-F04F-4453-6E91-928FD1643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085" y="136525"/>
            <a:ext cx="5802086" cy="5580164"/>
          </a:xfrm>
          <a:prstGeom prst="rect">
            <a:avLst/>
          </a:prstGeom>
          <a:effectLst>
            <a:outerShdw blurRad="50800" dist="38100" dir="2700000" algn="tl" rotWithShape="0">
              <a:prstClr val="black">
                <a:alpha val="40000"/>
              </a:prstClr>
            </a:outerShdw>
          </a:effectLst>
        </p:spPr>
      </p:pic>
      <p:sp>
        <p:nvSpPr>
          <p:cNvPr id="3" name="Arrow: Right 2">
            <a:extLst>
              <a:ext uri="{FF2B5EF4-FFF2-40B4-BE49-F238E27FC236}">
                <a16:creationId xmlns:a16="http://schemas.microsoft.com/office/drawing/2014/main" id="{58F92DBD-9A48-B84C-1735-2C433AF446A1}"/>
              </a:ext>
            </a:extLst>
          </p:cNvPr>
          <p:cNvSpPr/>
          <p:nvPr/>
        </p:nvSpPr>
        <p:spPr>
          <a:xfrm>
            <a:off x="5204677" y="3984172"/>
            <a:ext cx="978408" cy="484632"/>
          </a:xfrm>
          <a:prstGeom prst="rightArrow">
            <a:avLst/>
          </a:prstGeom>
          <a:solidFill>
            <a:srgbClr val="C54B38"/>
          </a:solidFill>
          <a:ln>
            <a:solidFill>
              <a:srgbClr val="C54B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E6AE5D3-D5BA-09C8-74A1-0C97D27C1EAA}"/>
              </a:ext>
            </a:extLst>
          </p:cNvPr>
          <p:cNvSpPr/>
          <p:nvPr/>
        </p:nvSpPr>
        <p:spPr>
          <a:xfrm>
            <a:off x="5204677" y="4850430"/>
            <a:ext cx="978408" cy="484632"/>
          </a:xfrm>
          <a:prstGeom prst="rightArrow">
            <a:avLst/>
          </a:prstGeom>
          <a:solidFill>
            <a:srgbClr val="C54B38"/>
          </a:solidFill>
          <a:ln>
            <a:solidFill>
              <a:srgbClr val="C54B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40A30FC-B94E-30D8-BA29-3E8A914A7F10}"/>
              </a:ext>
            </a:extLst>
          </p:cNvPr>
          <p:cNvSpPr txBox="1">
            <a:spLocks/>
          </p:cNvSpPr>
          <p:nvPr/>
        </p:nvSpPr>
        <p:spPr>
          <a:xfrm>
            <a:off x="508000" y="228600"/>
            <a:ext cx="4945743" cy="762000"/>
          </a:xfrm>
          <a:prstGeom prst="rect">
            <a:avLst/>
          </a:prstGeom>
        </p:spPr>
        <p:txBody>
          <a:bodyPr/>
          <a:lstStyle>
            <a:lvl1pPr algn="l" defTabSz="914400" rtl="0" eaLnBrk="1" latinLnBrk="0" hangingPunct="1">
              <a:spcBef>
                <a:spcPct val="0"/>
              </a:spcBef>
              <a:buNone/>
              <a:defRPr sz="3600" kern="1200" baseline="0">
                <a:solidFill>
                  <a:schemeClr val="bg1"/>
                </a:solidFill>
                <a:latin typeface="Calibri" panose="020F0502020204030204" pitchFamily="34" charset="0"/>
                <a:ea typeface="+mj-ea"/>
                <a:cs typeface="Calibri" panose="020F0502020204030204" pitchFamily="34" charset="0"/>
              </a:defRPr>
            </a:lvl1pPr>
          </a:lstStyle>
          <a:p>
            <a:pPr fontAlgn="auto">
              <a:spcAft>
                <a:spcPts val="0"/>
              </a:spcAft>
            </a:pPr>
            <a:r>
              <a:rPr lang="es-ES" b="1" dirty="0">
                <a:solidFill>
                  <a:srgbClr val="415364"/>
                </a:solidFill>
              </a:rPr>
              <a:t>Estatutos federales, regulaciones y términos y condiciones</a:t>
            </a:r>
            <a:endParaRPr lang="en-US" b="1" dirty="0">
              <a:solidFill>
                <a:srgbClr val="415364"/>
              </a:solidFill>
            </a:endParaRPr>
          </a:p>
        </p:txBody>
      </p:sp>
    </p:spTree>
    <p:extLst>
      <p:ext uri="{BB962C8B-B14F-4D97-AF65-F5344CB8AC3E}">
        <p14:creationId xmlns:p14="http://schemas.microsoft.com/office/powerpoint/2010/main" val="277227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0A30FC-B94E-30D8-BA29-3E8A914A7F10}"/>
              </a:ext>
            </a:extLst>
          </p:cNvPr>
          <p:cNvSpPr txBox="1">
            <a:spLocks/>
          </p:cNvSpPr>
          <p:nvPr/>
        </p:nvSpPr>
        <p:spPr>
          <a:xfrm>
            <a:off x="508001" y="228600"/>
            <a:ext cx="11134650" cy="1685260"/>
          </a:xfrm>
          <a:prstGeom prst="rect">
            <a:avLst/>
          </a:prstGeom>
        </p:spPr>
        <p:txBody>
          <a:bodyPr/>
          <a:lstStyle>
            <a:lvl1pPr algn="l" defTabSz="914400" rtl="0" eaLnBrk="1" latinLnBrk="0" hangingPunct="1">
              <a:spcBef>
                <a:spcPct val="0"/>
              </a:spcBef>
              <a:buNone/>
              <a:defRPr sz="3600" kern="1200" baseline="0">
                <a:solidFill>
                  <a:schemeClr val="bg1"/>
                </a:solidFill>
                <a:latin typeface="Calibri" panose="020F0502020204030204" pitchFamily="34" charset="0"/>
                <a:ea typeface="+mj-ea"/>
                <a:cs typeface="Calibri" panose="020F0502020204030204" pitchFamily="34" charset="0"/>
              </a:defRPr>
            </a:lvl1pPr>
          </a:lstStyle>
          <a:p>
            <a:pPr fontAlgn="auto">
              <a:spcAft>
                <a:spcPts val="0"/>
              </a:spcAft>
            </a:pPr>
            <a:r>
              <a:rPr lang="es-ES" b="1" dirty="0">
                <a:solidFill>
                  <a:srgbClr val="415364"/>
                </a:solidFill>
              </a:rPr>
              <a:t>Estatutos federales, regulaciones y términos y condiciones (Continuación)</a:t>
            </a:r>
          </a:p>
        </p:txBody>
      </p:sp>
      <p:sp>
        <p:nvSpPr>
          <p:cNvPr id="7" name="Content Placeholder 6">
            <a:extLst>
              <a:ext uri="{FF2B5EF4-FFF2-40B4-BE49-F238E27FC236}">
                <a16:creationId xmlns:a16="http://schemas.microsoft.com/office/drawing/2014/main" id="{281D49D3-B9EB-1E60-DF0B-D82DB344888F}"/>
              </a:ext>
            </a:extLst>
          </p:cNvPr>
          <p:cNvSpPr>
            <a:spLocks noGrp="1"/>
          </p:cNvSpPr>
          <p:nvPr>
            <p:ph sz="quarter" idx="10"/>
          </p:nvPr>
        </p:nvSpPr>
        <p:spPr>
          <a:xfrm>
            <a:off x="508001" y="1462632"/>
            <a:ext cx="10972800" cy="4267200"/>
          </a:xfrm>
        </p:spPr>
        <p:txBody>
          <a:bodyPr>
            <a:normAutofit lnSpcReduction="10000"/>
          </a:bodyPr>
          <a:lstStyle/>
          <a:p>
            <a:r>
              <a:rPr lang="es-ES" dirty="0"/>
              <a:t>Reglamentos</a:t>
            </a:r>
          </a:p>
          <a:p>
            <a:pPr lvl="1"/>
            <a:r>
              <a:rPr lang="es-ES" dirty="0">
                <a:hlinkClick r:id="rId2"/>
              </a:rPr>
              <a:t>2 CFR según se aplica</a:t>
            </a:r>
            <a:endParaRPr lang="es-ES" dirty="0"/>
          </a:p>
          <a:p>
            <a:pPr lvl="1"/>
            <a:r>
              <a:rPr lang="es-ES" dirty="0"/>
              <a:t>EDGAR (</a:t>
            </a:r>
            <a:r>
              <a:rPr lang="es-ES" b="0" i="0" dirty="0">
                <a:solidFill>
                  <a:srgbClr val="040C28"/>
                </a:solidFill>
                <a:effectLst/>
                <a:latin typeface="Google Sans"/>
              </a:rPr>
              <a:t>Reglamento Administrativo General del Departamento de Educación) </a:t>
            </a:r>
            <a:r>
              <a:rPr lang="es-ES" dirty="0"/>
              <a:t>según se aplica</a:t>
            </a:r>
          </a:p>
          <a:p>
            <a:pPr lvl="2"/>
            <a:r>
              <a:rPr lang="es-ES" dirty="0">
                <a:hlinkClick r:id="rId3"/>
              </a:rPr>
              <a:t>Parte 76:  Programas administrados por los estados</a:t>
            </a:r>
            <a:endParaRPr lang="es-ES" dirty="0"/>
          </a:p>
          <a:p>
            <a:pPr lvl="2"/>
            <a:r>
              <a:rPr lang="es-ES" dirty="0">
                <a:hlinkClick r:id="rId4"/>
              </a:rPr>
              <a:t>Parte 75:  Programas de subvenciones directas</a:t>
            </a:r>
            <a:endParaRPr lang="es-ES" dirty="0"/>
          </a:p>
          <a:p>
            <a:r>
              <a:rPr lang="es-ES" dirty="0"/>
              <a:t>Anexos</a:t>
            </a:r>
          </a:p>
          <a:p>
            <a:pPr lvl="1"/>
            <a:r>
              <a:rPr lang="es-ES" dirty="0"/>
              <a:t>Anexos incluidos en la Notificación de concesión de subvenciones</a:t>
            </a:r>
          </a:p>
          <a:p>
            <a:r>
              <a:rPr lang="es-ES" dirty="0"/>
              <a:t>Autoridad </a:t>
            </a:r>
          </a:p>
          <a:p>
            <a:pPr lvl="1"/>
            <a:r>
              <a:rPr lang="es-ES" dirty="0"/>
              <a:t>El estatuto que autoriza el programa específico para el cual se otorgaron fondos</a:t>
            </a:r>
          </a:p>
          <a:p>
            <a:pPr lvl="1"/>
            <a:endParaRPr lang="es-ES" dirty="0"/>
          </a:p>
        </p:txBody>
      </p:sp>
    </p:spTree>
    <p:extLst>
      <p:ext uri="{BB962C8B-B14F-4D97-AF65-F5344CB8AC3E}">
        <p14:creationId xmlns:p14="http://schemas.microsoft.com/office/powerpoint/2010/main" val="3606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630DCCB-4EBC-90FC-F025-E48521ECE03E}"/>
              </a:ext>
            </a:extLst>
          </p:cNvPr>
          <p:cNvGraphicFramePr/>
          <p:nvPr>
            <p:extLst>
              <p:ext uri="{D42A27DB-BD31-4B8C-83A1-F6EECF244321}">
                <p14:modId xmlns:p14="http://schemas.microsoft.com/office/powerpoint/2010/main" val="2583758547"/>
              </p:ext>
            </p:extLst>
          </p:nvPr>
        </p:nvGraphicFramePr>
        <p:xfrm>
          <a:off x="649859" y="485707"/>
          <a:ext cx="10503610" cy="400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1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4DDCBA-F4D1-2A3C-B879-CBB24E4270FF}"/>
              </a:ext>
            </a:extLst>
          </p:cNvPr>
          <p:cNvSpPr>
            <a:spLocks noGrp="1"/>
          </p:cNvSpPr>
          <p:nvPr>
            <p:ph type="subTitle" idx="1"/>
          </p:nvPr>
        </p:nvSpPr>
        <p:spPr>
          <a:xfrm>
            <a:off x="0" y="2933308"/>
            <a:ext cx="12174636" cy="1322895"/>
          </a:xfrm>
        </p:spPr>
        <p:txBody>
          <a:bodyPr>
            <a:normAutofit/>
          </a:bodyPr>
          <a:lstStyle/>
          <a:p>
            <a:r>
              <a:rPr lang="es-ES" sz="3600" b="1" dirty="0"/>
              <a:t>EVALUACIONES DE RIESGO: Evaluación de Programa Único y programas Múltiples</a:t>
            </a:r>
            <a:endParaRPr lang="en-US" sz="3600" b="1" dirty="0"/>
          </a:p>
        </p:txBody>
      </p:sp>
    </p:spTree>
    <p:extLst>
      <p:ext uri="{BB962C8B-B14F-4D97-AF65-F5344CB8AC3E}">
        <p14:creationId xmlns:p14="http://schemas.microsoft.com/office/powerpoint/2010/main" val="191618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F9BF0-395C-973B-8207-4D772AA6487A}"/>
              </a:ext>
            </a:extLst>
          </p:cNvPr>
          <p:cNvSpPr>
            <a:spLocks noGrp="1"/>
          </p:cNvSpPr>
          <p:nvPr>
            <p:ph type="title"/>
          </p:nvPr>
        </p:nvSpPr>
        <p:spPr>
          <a:xfrm>
            <a:off x="418592" y="228600"/>
            <a:ext cx="10972800" cy="685800"/>
          </a:xfrm>
        </p:spPr>
        <p:txBody>
          <a:bodyPr anchor="t">
            <a:normAutofit/>
          </a:bodyPr>
          <a:lstStyle/>
          <a:p>
            <a:r>
              <a:rPr lang="es-ES" b="1" dirty="0">
                <a:latin typeface="Calibri"/>
                <a:cs typeface="Calibri"/>
              </a:rPr>
              <a:t>¿Qué es una evaluación de riesgos?</a:t>
            </a:r>
            <a:endParaRPr lang="en-US" b="1" dirty="0"/>
          </a:p>
        </p:txBody>
      </p:sp>
      <p:graphicFrame>
        <p:nvGraphicFramePr>
          <p:cNvPr id="7" name="Content Placeholder 4">
            <a:extLst>
              <a:ext uri="{FF2B5EF4-FFF2-40B4-BE49-F238E27FC236}">
                <a16:creationId xmlns:a16="http://schemas.microsoft.com/office/drawing/2014/main" id="{EFCBA3F7-37CD-B8E2-2AE1-1CB41CF87617}"/>
              </a:ext>
            </a:extLst>
          </p:cNvPr>
          <p:cNvGraphicFramePr>
            <a:graphicFrameLocks noGrp="1"/>
          </p:cNvGraphicFramePr>
          <p:nvPr>
            <p:ph idx="1"/>
            <p:extLst>
              <p:ext uri="{D42A27DB-BD31-4B8C-83A1-F6EECF244321}">
                <p14:modId xmlns:p14="http://schemas.microsoft.com/office/powerpoint/2010/main" val="4137259847"/>
              </p:ext>
            </p:extLst>
          </p:nvPr>
        </p:nvGraphicFramePr>
        <p:xfrm>
          <a:off x="727734" y="2063307"/>
          <a:ext cx="10972800" cy="335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75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5D79-7B9C-5B1A-B77C-619C6F6A798C}"/>
              </a:ext>
            </a:extLst>
          </p:cNvPr>
          <p:cNvSpPr>
            <a:spLocks noGrp="1"/>
          </p:cNvSpPr>
          <p:nvPr>
            <p:ph type="title"/>
          </p:nvPr>
        </p:nvSpPr>
        <p:spPr/>
        <p:txBody>
          <a:bodyPr/>
          <a:lstStyle/>
          <a:p>
            <a:r>
              <a:rPr lang="es-ES" b="1" dirty="0">
                <a:latin typeface="Calibri"/>
                <a:cs typeface="Calibri"/>
              </a:rPr>
              <a:t>Beneficios de usar una evaluación de riesgos</a:t>
            </a:r>
            <a:endParaRPr lang="en-US" b="1" dirty="0"/>
          </a:p>
        </p:txBody>
      </p:sp>
      <p:sp>
        <p:nvSpPr>
          <p:cNvPr id="4" name="Content Placeholder 3">
            <a:extLst>
              <a:ext uri="{FF2B5EF4-FFF2-40B4-BE49-F238E27FC236}">
                <a16:creationId xmlns:a16="http://schemas.microsoft.com/office/drawing/2014/main" id="{7AA28F04-DC50-C845-9C76-83ABFBA30046}"/>
              </a:ext>
            </a:extLst>
          </p:cNvPr>
          <p:cNvSpPr>
            <a:spLocks noGrp="1"/>
          </p:cNvSpPr>
          <p:nvPr>
            <p:ph idx="1"/>
          </p:nvPr>
        </p:nvSpPr>
        <p:spPr/>
        <p:txBody>
          <a:bodyPr vert="horz" lIns="91440" tIns="45720" rIns="91440" bIns="45720" rtlCol="0" anchor="t">
            <a:normAutofit/>
          </a:bodyPr>
          <a:lstStyle/>
          <a:p>
            <a:pPr marL="0" indent="0">
              <a:buNone/>
            </a:pPr>
            <a:r>
              <a:rPr lang="es-ES" b="1" dirty="0">
                <a:latin typeface="Calibri"/>
                <a:cs typeface="Calibri"/>
              </a:rPr>
              <a:t>Las evaluaciones de riesgos ayudan a</a:t>
            </a:r>
            <a:r>
              <a:rPr lang="en-US" b="1" dirty="0">
                <a:latin typeface="Calibri"/>
                <a:cs typeface="Calibri"/>
              </a:rPr>
              <a:t>:</a:t>
            </a:r>
            <a:endParaRPr lang="en-US" b="1" dirty="0"/>
          </a:p>
          <a:p>
            <a:pPr>
              <a:spcBef>
                <a:spcPts val="1440"/>
              </a:spcBef>
              <a:buFont typeface="Wingdings" panose="05000000000000000000" pitchFamily="2" charset="2"/>
              <a:buChar char="ü"/>
            </a:pPr>
            <a:r>
              <a:rPr lang="es-ES" sz="2400" dirty="0">
                <a:latin typeface="Calibri"/>
                <a:cs typeface="Calibri"/>
              </a:rPr>
              <a:t>Identificar áreas que necesitan atención;</a:t>
            </a:r>
          </a:p>
          <a:p>
            <a:pPr>
              <a:spcBef>
                <a:spcPts val="1440"/>
              </a:spcBef>
              <a:buFont typeface="Wingdings" panose="05000000000000000000" pitchFamily="2" charset="2"/>
              <a:buChar char="ü"/>
            </a:pPr>
            <a:r>
              <a:rPr lang="es-ES" sz="2400" dirty="0">
                <a:latin typeface="Calibri"/>
                <a:cs typeface="Calibri"/>
              </a:rPr>
              <a:t>Proporcionar información sobre cómo los programas pueden mejorar y crecer; </a:t>
            </a:r>
          </a:p>
          <a:p>
            <a:pPr>
              <a:spcBef>
                <a:spcPts val="1440"/>
              </a:spcBef>
              <a:buFont typeface="Wingdings" panose="05000000000000000000" pitchFamily="2" charset="2"/>
              <a:buChar char="ü"/>
            </a:pPr>
            <a:r>
              <a:rPr lang="es-ES" sz="2400" dirty="0">
                <a:latin typeface="Calibri"/>
                <a:cs typeface="Calibri"/>
              </a:rPr>
              <a:t>Enfocar recursos y apoyo a aquellos que más los necesitan; y </a:t>
            </a:r>
            <a:endParaRPr lang="es-ES" sz="2400" dirty="0"/>
          </a:p>
          <a:p>
            <a:pPr>
              <a:spcBef>
                <a:spcPts val="1440"/>
              </a:spcBef>
              <a:buFont typeface="Wingdings" panose="05000000000000000000" pitchFamily="2" charset="2"/>
              <a:buChar char="ü"/>
            </a:pPr>
            <a:r>
              <a:rPr lang="es-ES" sz="2400" dirty="0">
                <a:latin typeface="Calibri"/>
                <a:cs typeface="Calibri"/>
              </a:rPr>
              <a:t>Asegurar que los fondos tengan un impacto positivo en los resultados de los estudiantes.</a:t>
            </a:r>
            <a:endParaRPr lang="es-ES" sz="2400" dirty="0"/>
          </a:p>
        </p:txBody>
      </p:sp>
    </p:spTree>
    <p:extLst>
      <p:ext uri="{BB962C8B-B14F-4D97-AF65-F5344CB8AC3E}">
        <p14:creationId xmlns:p14="http://schemas.microsoft.com/office/powerpoint/2010/main" val="113115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2081-F1AA-266E-0535-CB676B93225A}"/>
              </a:ext>
            </a:extLst>
          </p:cNvPr>
          <p:cNvSpPr>
            <a:spLocks noGrp="1"/>
          </p:cNvSpPr>
          <p:nvPr>
            <p:ph type="title"/>
          </p:nvPr>
        </p:nvSpPr>
        <p:spPr>
          <a:xfrm>
            <a:off x="508000" y="228600"/>
            <a:ext cx="10972800" cy="762000"/>
          </a:xfrm>
        </p:spPr>
        <p:txBody>
          <a:bodyPr anchor="t">
            <a:normAutofit/>
          </a:bodyPr>
          <a:lstStyle/>
          <a:p>
            <a:r>
              <a:rPr lang="es-ES" b="1" dirty="0"/>
              <a:t>Determinación del nivel de riesgo</a:t>
            </a:r>
            <a:endParaRPr lang="en-US" b="1" dirty="0"/>
          </a:p>
        </p:txBody>
      </p:sp>
      <p:graphicFrame>
        <p:nvGraphicFramePr>
          <p:cNvPr id="6" name="Content Placeholder 3">
            <a:extLst>
              <a:ext uri="{FF2B5EF4-FFF2-40B4-BE49-F238E27FC236}">
                <a16:creationId xmlns:a16="http://schemas.microsoft.com/office/drawing/2014/main" id="{C1C8D31A-6EE1-8ED0-63C4-4EE87D37E10C}"/>
              </a:ext>
            </a:extLst>
          </p:cNvPr>
          <p:cNvGraphicFramePr>
            <a:graphicFrameLocks noGrp="1"/>
          </p:cNvGraphicFramePr>
          <p:nvPr>
            <p:ph sz="quarter" idx="10"/>
            <p:extLst>
              <p:ext uri="{D42A27DB-BD31-4B8C-83A1-F6EECF244321}">
                <p14:modId xmlns:p14="http://schemas.microsoft.com/office/powerpoint/2010/main" val="1196517904"/>
              </p:ext>
            </p:extLst>
          </p:nvPr>
        </p:nvGraphicFramePr>
        <p:xfrm>
          <a:off x="1" y="990600"/>
          <a:ext cx="11388436"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14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2081-F1AA-266E-0535-CB676B93225A}"/>
              </a:ext>
            </a:extLst>
          </p:cNvPr>
          <p:cNvSpPr>
            <a:spLocks noGrp="1"/>
          </p:cNvSpPr>
          <p:nvPr>
            <p:ph type="title"/>
          </p:nvPr>
        </p:nvSpPr>
        <p:spPr>
          <a:xfrm>
            <a:off x="508000" y="228600"/>
            <a:ext cx="10972800" cy="762000"/>
          </a:xfrm>
        </p:spPr>
        <p:txBody>
          <a:bodyPr anchor="t">
            <a:normAutofit/>
          </a:bodyPr>
          <a:lstStyle/>
          <a:p>
            <a:r>
              <a:rPr lang="es-ES" b="1" dirty="0"/>
              <a:t>Ejemplo: Indicadores de riesgo y categorías de riesgo</a:t>
            </a:r>
            <a:endParaRPr lang="en-US" b="1" dirty="0"/>
          </a:p>
        </p:txBody>
      </p:sp>
      <p:graphicFrame>
        <p:nvGraphicFramePr>
          <p:cNvPr id="5" name="Content Placeholder 4">
            <a:extLst>
              <a:ext uri="{FF2B5EF4-FFF2-40B4-BE49-F238E27FC236}">
                <a16:creationId xmlns:a16="http://schemas.microsoft.com/office/drawing/2014/main" id="{B7FC84EE-4642-3C02-628F-824E30DA607C}"/>
              </a:ext>
            </a:extLst>
          </p:cNvPr>
          <p:cNvGraphicFramePr>
            <a:graphicFrameLocks noGrp="1"/>
          </p:cNvGraphicFramePr>
          <p:nvPr>
            <p:ph sz="quarter" idx="10"/>
            <p:extLst>
              <p:ext uri="{D42A27DB-BD31-4B8C-83A1-F6EECF244321}">
                <p14:modId xmlns:p14="http://schemas.microsoft.com/office/powerpoint/2010/main" val="3788724224"/>
              </p:ext>
            </p:extLst>
          </p:nvPr>
        </p:nvGraphicFramePr>
        <p:xfrm>
          <a:off x="804127" y="821217"/>
          <a:ext cx="10368790" cy="4972999"/>
        </p:xfrm>
        <a:graphic>
          <a:graphicData uri="http://schemas.openxmlformats.org/drawingml/2006/table">
            <a:tbl>
              <a:tblPr/>
              <a:tblGrid>
                <a:gridCol w="2701254">
                  <a:extLst>
                    <a:ext uri="{9D8B030D-6E8A-4147-A177-3AD203B41FA5}">
                      <a16:colId xmlns:a16="http://schemas.microsoft.com/office/drawing/2014/main" val="2924814951"/>
                    </a:ext>
                  </a:extLst>
                </a:gridCol>
                <a:gridCol w="2143026">
                  <a:extLst>
                    <a:ext uri="{9D8B030D-6E8A-4147-A177-3AD203B41FA5}">
                      <a16:colId xmlns:a16="http://schemas.microsoft.com/office/drawing/2014/main" val="3320611866"/>
                    </a:ext>
                  </a:extLst>
                </a:gridCol>
                <a:gridCol w="1709718">
                  <a:extLst>
                    <a:ext uri="{9D8B030D-6E8A-4147-A177-3AD203B41FA5}">
                      <a16:colId xmlns:a16="http://schemas.microsoft.com/office/drawing/2014/main" val="3123811544"/>
                    </a:ext>
                  </a:extLst>
                </a:gridCol>
                <a:gridCol w="1905534">
                  <a:extLst>
                    <a:ext uri="{9D8B030D-6E8A-4147-A177-3AD203B41FA5}">
                      <a16:colId xmlns:a16="http://schemas.microsoft.com/office/drawing/2014/main" val="3741286324"/>
                    </a:ext>
                  </a:extLst>
                </a:gridCol>
                <a:gridCol w="1909258">
                  <a:extLst>
                    <a:ext uri="{9D8B030D-6E8A-4147-A177-3AD203B41FA5}">
                      <a16:colId xmlns:a16="http://schemas.microsoft.com/office/drawing/2014/main" val="807965645"/>
                    </a:ext>
                  </a:extLst>
                </a:gridCol>
              </a:tblGrid>
              <a:tr h="71916">
                <a:tc>
                  <a:txBody>
                    <a:bodyPr/>
                    <a:lstStyle/>
                    <a:p>
                      <a:pPr algn="ctr" fontAlgn="ctr"/>
                      <a:r>
                        <a:rPr lang="es-ES" sz="1200" b="1" i="0" u="none" strike="noStrike" noProof="0" dirty="0">
                          <a:solidFill>
                            <a:srgbClr val="FFFFFF"/>
                          </a:solidFill>
                          <a:effectLst/>
                          <a:latin typeface="Calibri"/>
                        </a:rPr>
                        <a:t>Indicador de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es-ES" sz="1200" b="1" i="0" u="none" strike="noStrike" noProof="0" dirty="0">
                          <a:solidFill>
                            <a:srgbClr val="000000"/>
                          </a:solidFill>
                          <a:effectLst/>
                          <a:latin typeface="Calibri"/>
                        </a:rPr>
                        <a:t>Sin riesgo aparente</a:t>
                      </a:r>
                      <a:r>
                        <a:rPr lang="es-ES" sz="1200" b="0" i="0" u="none" strike="noStrike" noProof="0" dirty="0">
                          <a:solidFill>
                            <a:srgbClr val="000000"/>
                          </a:solidFill>
                          <a:effectLst/>
                          <a:latin typeface="Calibri"/>
                        </a:rPr>
                        <a:t> </a:t>
                      </a:r>
                      <a:endParaRPr lang="es-ES" sz="1200" b="0" i="0" u="none" strike="noStrike" noProof="0"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noProof="0" dirty="0">
                          <a:solidFill>
                            <a:srgbClr val="000000"/>
                          </a:solidFill>
                          <a:effectLst/>
                          <a:latin typeface="Calibri"/>
                        </a:rPr>
                        <a:t>Riesgo bajo</a:t>
                      </a:r>
                      <a:endParaRPr lang="es-ES" sz="1200" b="1" i="0" u="none" strike="noStrike" noProof="0"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1200" b="1" i="0" u="none" strike="noStrike" noProof="0" dirty="0">
                          <a:solidFill>
                            <a:srgbClr val="000000"/>
                          </a:solidFill>
                          <a:effectLst/>
                          <a:latin typeface="Calibri"/>
                        </a:rPr>
                        <a:t>Riesgo moderado</a:t>
                      </a:r>
                      <a:endParaRPr lang="es-ES" sz="1200" b="1" i="0" u="none" strike="noStrike" noProof="0"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200" b="1" i="0" u="none" strike="noStrike" noProof="0" dirty="0">
                          <a:solidFill>
                            <a:srgbClr val="000000"/>
                          </a:solidFill>
                          <a:effectLst/>
                          <a:latin typeface="Calibri"/>
                        </a:rPr>
                        <a:t>Riesgo 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67296816"/>
                  </a:ext>
                </a:extLst>
              </a:tr>
              <a:tr h="1331881">
                <a:tc rowSpan="2">
                  <a:txBody>
                    <a:bodyPr/>
                    <a:lstStyle/>
                    <a:p>
                      <a:pPr marL="45720" algn="l" fontAlgn="t"/>
                      <a:r>
                        <a:rPr lang="es-ES" sz="1000" b="1" i="0" u="none" strike="noStrike" dirty="0">
                          <a:solidFill>
                            <a:srgbClr val="000000"/>
                          </a:solidFill>
                          <a:effectLst/>
                          <a:latin typeface="Calibri"/>
                        </a:rPr>
                        <a:t>Capacidad de respuesta a</a:t>
                      </a:r>
                      <a:r>
                        <a:rPr lang="es-ES" sz="1000" b="1" i="0" u="none" strike="noStrike" baseline="0" dirty="0">
                          <a:solidFill>
                            <a:srgbClr val="000000"/>
                          </a:solidFill>
                          <a:effectLst/>
                          <a:latin typeface="Calibri"/>
                        </a:rPr>
                        <a:t> </a:t>
                      </a:r>
                      <a:r>
                        <a:rPr lang="es-ES" sz="1000" b="1" i="0" u="none" strike="noStrike" dirty="0">
                          <a:solidFill>
                            <a:srgbClr val="000000"/>
                          </a:solidFill>
                          <a:effectLst/>
                          <a:latin typeface="Calibri"/>
                        </a:rPr>
                        <a:t>la comunicación </a:t>
                      </a:r>
                    </a:p>
                    <a:p>
                      <a:pPr marL="45720" algn="l" fontAlgn="t"/>
                      <a:r>
                        <a:rPr lang="es-ES" sz="1000" b="1" i="0" u="none" strike="noStrike" dirty="0">
                          <a:solidFill>
                            <a:srgbClr val="000000"/>
                          </a:solidFill>
                          <a:effectLst/>
                          <a:latin typeface="Calibri"/>
                        </a:rPr>
                        <a:t>Fechas:  Diciembre de 2021 a diciembre de 2022</a:t>
                      </a:r>
                      <a:endParaRPr lang="en-US" sz="1000" b="1"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 algn="l" fontAlgn="ctr"/>
                      <a:r>
                        <a:rPr lang="es-ES" sz="1000" b="0" i="0" u="none" strike="noStrike" dirty="0">
                          <a:solidFill>
                            <a:srgbClr val="000000"/>
                          </a:solidFill>
                          <a:effectLst/>
                          <a:latin typeface="Calibri" panose="020F0502020204030204" pitchFamily="34" charset="0"/>
                        </a:rPr>
                        <a:t>El coordinador se comunica proactivamente con el Departamento de Educación (ED) y responde rápidamente a las indagaciones de ED. [Nota: El riesgo deberá determinarse en función de las interacciones de ED con los beneficiarios. Si ED no ha solicitado ninguna información o actualizaciones, entonces esto no debe verse como "falta de comunicación con ED."]</a:t>
                      </a:r>
                      <a:r>
                        <a:rPr lang="en-US" sz="1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45720" algn="l" fontAlgn="ctr"/>
                      <a:r>
                        <a:rPr lang="es-ES" sz="1000" b="0" i="0" u="none" strike="noStrike" noProof="0" dirty="0">
                          <a:solidFill>
                            <a:srgbClr val="000000"/>
                          </a:solidFill>
                          <a:effectLst/>
                          <a:latin typeface="Calibri"/>
                        </a:rPr>
                        <a:t>El coordinador generalmente se comunica con ED y responde oportunamente.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coordinador se comunica poco con ED o responde con lentitud</a:t>
                      </a:r>
                      <a:r>
                        <a:rPr lang="en-US" sz="10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45720" algn="l" fontAlgn="ctr"/>
                      <a:r>
                        <a:rPr lang="es-ES" sz="1000" b="0" i="0" u="none" strike="noStrike" dirty="0">
                          <a:solidFill>
                            <a:srgbClr val="000000"/>
                          </a:solidFill>
                          <a:effectLst/>
                          <a:latin typeface="Calibri"/>
                        </a:rPr>
                        <a:t>El coordinador no se comunica con ED.</a:t>
                      </a:r>
                      <a:endParaRPr lang="en-US" sz="10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45855387"/>
                  </a:ext>
                </a:extLst>
              </a:tr>
              <a:tr h="167622">
                <a:tc vMerge="1">
                  <a:txBody>
                    <a:bodyPr/>
                    <a:lstStyle/>
                    <a:p>
                      <a:endParaRPr lang="en-US"/>
                    </a:p>
                  </a:txBody>
                  <a:tcPr/>
                </a:tc>
                <a:tc>
                  <a:txBody>
                    <a:bodyPr/>
                    <a:lstStyle/>
                    <a:p>
                      <a:pPr algn="ctr" fontAlgn="ctr"/>
                      <a:r>
                        <a:rPr lang="es-ES" sz="1000" b="0" i="0" u="none" strike="noStrike" dirty="0">
                          <a:solidFill>
                            <a:srgbClr val="000000"/>
                          </a:solidFill>
                          <a:effectLst/>
                          <a:latin typeface="Calibri"/>
                        </a:rPr>
                        <a:t>(0 </a:t>
                      </a:r>
                      <a:r>
                        <a:rPr lang="es-ES" sz="1000" b="0" i="0" u="none" strike="noStrike" noProof="0" dirty="0">
                          <a:solidFill>
                            <a:srgbClr val="000000"/>
                          </a:solidFill>
                          <a:effectLst/>
                          <a:latin typeface="Calibri"/>
                        </a:rPr>
                        <a:t>puntos</a:t>
                      </a:r>
                      <a:r>
                        <a:rPr lang="es-ES" sz="1000" b="0" i="0"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ctr" fontAlgn="ctr"/>
                      <a:r>
                        <a:rPr lang="es-ES" sz="1000" b="0" i="0" u="none" strike="noStrike" dirty="0">
                          <a:solidFill>
                            <a:srgbClr val="000000"/>
                          </a:solidFill>
                          <a:effectLst/>
                          <a:latin typeface="Calibri"/>
                        </a:rPr>
                        <a:t>(1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ctr" fontAlgn="ctr"/>
                      <a:r>
                        <a:rPr lang="es-ES" sz="1000" b="0" i="0" u="none" strike="noStrike" dirty="0">
                          <a:solidFill>
                            <a:srgbClr val="000000"/>
                          </a:solidFill>
                          <a:effectLst/>
                          <a:latin typeface="Calibri"/>
                        </a:rPr>
                        <a:t>(3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45720" algn="ctr" fontAlgn="ctr"/>
                      <a:r>
                        <a:rPr lang="es-ES" sz="1000" b="0" i="0" u="none" strike="noStrike" dirty="0">
                          <a:solidFill>
                            <a:srgbClr val="000000"/>
                          </a:solidFill>
                          <a:effectLst/>
                          <a:latin typeface="Calibri"/>
                        </a:rPr>
                        <a:t>(5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125672"/>
                  </a:ext>
                </a:extLst>
              </a:tr>
              <a:tr h="844608">
                <a:tc rowSpan="2">
                  <a:txBody>
                    <a:bodyPr/>
                    <a:lstStyle/>
                    <a:p>
                      <a:pPr marL="45720" algn="l" fontAlgn="t"/>
                      <a:r>
                        <a:rPr lang="es-ES" sz="1000" b="1" i="0" u="none" strike="noStrike" dirty="0">
                          <a:solidFill>
                            <a:srgbClr val="000000"/>
                          </a:solidFill>
                          <a:effectLst/>
                          <a:latin typeface="Calibri"/>
                        </a:rPr>
                        <a:t>Frecuencia de rotación del coordinador estatal                                                </a:t>
                      </a:r>
                    </a:p>
                    <a:p>
                      <a:pPr marL="45720" algn="l" fontAlgn="t"/>
                      <a:r>
                        <a:rPr lang="es-ES" sz="1000" b="1" i="0" u="none" strike="noStrike" dirty="0">
                          <a:solidFill>
                            <a:srgbClr val="000000"/>
                          </a:solidFill>
                          <a:effectLst/>
                          <a:latin typeface="Calibri"/>
                        </a:rPr>
                        <a:t>Fechas:   2 de septiembre  al</a:t>
                      </a:r>
                      <a:r>
                        <a:rPr lang="es-ES" sz="1000" b="1" i="0" u="none" strike="noStrike" baseline="0" dirty="0">
                          <a:solidFill>
                            <a:srgbClr val="000000"/>
                          </a:solidFill>
                          <a:effectLst/>
                          <a:latin typeface="Calibri"/>
                        </a:rPr>
                        <a:t> </a:t>
                      </a:r>
                      <a:r>
                        <a:rPr lang="es-ES" sz="1000" b="1" i="0" u="none" strike="noStrike" dirty="0">
                          <a:solidFill>
                            <a:srgbClr val="000000"/>
                          </a:solidFill>
                          <a:effectLst/>
                          <a:latin typeface="Calibri"/>
                        </a:rPr>
                        <a:t>21 a octubre de 2022</a:t>
                      </a:r>
                      <a:endParaRPr lang="en-US" sz="1000" b="1"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 algn="l" fontAlgn="ctr"/>
                      <a:r>
                        <a:rPr lang="es-ES" sz="1000" b="0" i="0" u="none" strike="noStrike" dirty="0">
                          <a:solidFill>
                            <a:srgbClr val="000000"/>
                          </a:solidFill>
                          <a:effectLst/>
                          <a:latin typeface="Calibri"/>
                        </a:rPr>
                        <a:t>No hay cambios de Coordinador durante el período examinado.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45720" algn="l" fontAlgn="ctr"/>
                      <a:r>
                        <a:rPr lang="es-ES" sz="1000" b="0" i="0" u="none" strike="noStrike" dirty="0">
                          <a:solidFill>
                            <a:srgbClr val="000000"/>
                          </a:solidFill>
                          <a:effectLst/>
                          <a:latin typeface="Calibri"/>
                        </a:rPr>
                        <a:t>Coordinador que haya permanecido en el cargo durante 12 meses o más.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45720" algn="l" fontAlgn="ctr"/>
                      <a:r>
                        <a:rPr lang="es-ES" sz="1000" b="0" i="0" u="none" strike="noStrike" dirty="0">
                          <a:solidFill>
                            <a:srgbClr val="000000"/>
                          </a:solidFill>
                          <a:effectLst/>
                          <a:latin typeface="Calibri"/>
                        </a:rPr>
                        <a:t>Coordinador que tenga menos de 12 meses en el cargo.</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45720" algn="l" fontAlgn="ctr"/>
                      <a:r>
                        <a:rPr lang="es-ES" sz="1000" b="0" i="0" u="none" strike="noStrike" dirty="0">
                          <a:solidFill>
                            <a:srgbClr val="000000"/>
                          </a:solidFill>
                          <a:effectLst/>
                          <a:latin typeface="Calibri"/>
                        </a:rPr>
                        <a:t>El beneficiario ha estado operando sin un Coordinador durante 6 meses o más o ha tenido más de dos Coordinadores durante el período examinado.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0457289"/>
                  </a:ext>
                </a:extLst>
              </a:tr>
              <a:tr h="148387">
                <a:tc vMerge="1">
                  <a:txBody>
                    <a:bodyPr/>
                    <a:lstStyle/>
                    <a:p>
                      <a:endParaRPr lang="en-US"/>
                    </a:p>
                  </a:txBody>
                  <a:tcPr/>
                </a:tc>
                <a:tc>
                  <a:txBody>
                    <a:bodyPr/>
                    <a:lstStyle/>
                    <a:p>
                      <a:pPr algn="ctr" fontAlgn="ctr"/>
                      <a:r>
                        <a:rPr lang="es-ES" sz="1000" b="0" i="0" u="none" strike="noStrike" dirty="0">
                          <a:solidFill>
                            <a:srgbClr val="000000"/>
                          </a:solidFill>
                          <a:effectLst/>
                          <a:latin typeface="Calibri"/>
                        </a:rPr>
                        <a:t> (0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45720" algn="ctr" fontAlgn="ctr"/>
                      <a:r>
                        <a:rPr lang="es-ES" sz="1000" b="0" i="0" u="none" strike="noStrike" dirty="0">
                          <a:solidFill>
                            <a:srgbClr val="000000"/>
                          </a:solidFill>
                          <a:effectLst/>
                          <a:latin typeface="Calibri"/>
                        </a:rPr>
                        <a:t>(1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45720" algn="ctr" fontAlgn="ctr"/>
                      <a:r>
                        <a:rPr lang="es-ES" sz="1000" b="0" i="0" u="none" strike="noStrike" dirty="0">
                          <a:solidFill>
                            <a:srgbClr val="000000"/>
                          </a:solidFill>
                          <a:effectLst/>
                          <a:latin typeface="Calibri"/>
                        </a:rPr>
                        <a:t>(3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45720" algn="ctr" fontAlgn="ctr"/>
                      <a:r>
                        <a:rPr lang="es-ES" sz="1000" b="0" i="0" u="none" strike="noStrike" dirty="0">
                          <a:solidFill>
                            <a:srgbClr val="000000"/>
                          </a:solidFill>
                          <a:effectLst/>
                          <a:latin typeface="Calibri"/>
                        </a:rPr>
                        <a:t>(5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432670"/>
                  </a:ext>
                </a:extLst>
              </a:tr>
              <a:tr h="851104">
                <a:tc rowSpan="2">
                  <a:txBody>
                    <a:bodyPr/>
                    <a:lstStyle/>
                    <a:p>
                      <a:pPr marL="45720" algn="l" fontAlgn="t"/>
                      <a:r>
                        <a:rPr lang="es-ES" sz="1000" b="1" i="0" u="none" strike="noStrike" noProof="0" dirty="0">
                          <a:solidFill>
                            <a:srgbClr val="000000"/>
                          </a:solidFill>
                          <a:effectLst/>
                          <a:latin typeface="Calibri"/>
                        </a:rPr>
                        <a:t>Monto de la subvención para el año fiscal 2022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a:solidFill>
                            <a:srgbClr val="000000"/>
                          </a:solidFill>
                          <a:effectLst/>
                          <a:latin typeface="Calibri"/>
                        </a:rPr>
                        <a:t>Los estados que reciben la menor financiación, de 1 a 15 adjudicaciones, tienen el riesgo más bajo. Estos Estados gestionan programas menos complejos con menos responsabilidades financieras.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segundo grupo, de 16 a 26 adjudicaciones, tiene el siguiente nivel de riesgo.</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tercer grupo, de 27 a 39 adjudicaciones, están en mayor riesgo.</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Los Estados que reciben las mayores asignaciones se encuentran en el cuarto grupo, de 40 a 52 adjudicaciones. Estos Estados administran programas más complejos con mayores responsabilidades financieras. </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196467104"/>
                  </a:ext>
                </a:extLst>
              </a:tr>
              <a:tr h="0">
                <a:tc vMerge="1">
                  <a:txBody>
                    <a:bodyPr/>
                    <a:lstStyle/>
                    <a:p>
                      <a:endParaRPr lang="en-US"/>
                    </a:p>
                  </a:txBody>
                  <a:tcPr/>
                </a:tc>
                <a:tc>
                  <a:txBody>
                    <a:bodyPr/>
                    <a:lstStyle/>
                    <a:p>
                      <a:pPr algn="ctr" fontAlgn="ctr"/>
                      <a:r>
                        <a:rPr lang="es-ES" sz="1000" b="0" i="0" u="none" strike="noStrike" dirty="0">
                          <a:solidFill>
                            <a:srgbClr val="000000"/>
                          </a:solidFill>
                          <a:effectLst/>
                          <a:latin typeface="Calibri"/>
                        </a:rPr>
                        <a:t>(0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ctr" fontAlgn="ctr"/>
                      <a:r>
                        <a:rPr lang="es-ES" sz="1000" b="0" i="0" u="none" strike="noStrike" dirty="0">
                          <a:solidFill>
                            <a:srgbClr val="000000"/>
                          </a:solidFill>
                          <a:effectLst/>
                          <a:latin typeface="Calibri"/>
                        </a:rPr>
                        <a:t>(1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ctr" fontAlgn="ctr"/>
                      <a:r>
                        <a:rPr lang="es-ES" sz="1000" b="0" i="0" u="none" strike="noStrike" dirty="0">
                          <a:solidFill>
                            <a:srgbClr val="000000"/>
                          </a:solidFill>
                          <a:effectLst/>
                          <a:latin typeface="Calibri"/>
                        </a:rPr>
                        <a:t>(3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ctr" fontAlgn="ctr"/>
                      <a:r>
                        <a:rPr lang="es-ES" sz="1000" b="0" i="0" u="none" strike="noStrike" dirty="0">
                          <a:solidFill>
                            <a:srgbClr val="000000"/>
                          </a:solidFill>
                          <a:effectLst/>
                          <a:latin typeface="Calibri"/>
                        </a:rPr>
                        <a:t>(5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3832627"/>
                  </a:ext>
                </a:extLst>
              </a:tr>
              <a:tr h="700374">
                <a:tc rowSpan="2">
                  <a:txBody>
                    <a:bodyPr/>
                    <a:lstStyle/>
                    <a:p>
                      <a:pPr marL="45720" algn="l" fontAlgn="t"/>
                      <a:r>
                        <a:rPr lang="es-ES" sz="1000" b="1" i="0" u="none" strike="noStrike" dirty="0">
                          <a:solidFill>
                            <a:srgbClr val="000000"/>
                          </a:solidFill>
                          <a:effectLst/>
                          <a:latin typeface="Calibri"/>
                        </a:rPr>
                        <a:t>Saldo para el año fiscal 2021</a:t>
                      </a:r>
                      <a:endParaRPr lang="en-US" sz="1000" b="1"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porcentaje restante para el año fiscal 2021 es 25% o menos.  </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porcentaje restante para el año fiscal 2021 es 26% al 50% de la adjudicación total. </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porcentaje restante para el año fiscal 2021 es del 51 % al 75 % de la adjudicación total.</a:t>
                      </a:r>
                      <a:endParaRPr lang="es-E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45720" algn="l" fontAlgn="ctr"/>
                      <a:r>
                        <a:rPr lang="es-ES" sz="1000" b="0" i="0" u="none" strike="noStrike" dirty="0">
                          <a:solidFill>
                            <a:srgbClr val="000000"/>
                          </a:solidFill>
                          <a:effectLst/>
                          <a:latin typeface="Calibri"/>
                        </a:rPr>
                        <a:t>El porcentaje restante para el año fiscal 2021 es 76% o más.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130459244"/>
                  </a:ext>
                </a:extLst>
              </a:tr>
              <a:tr h="181915">
                <a:tc vMerge="1">
                  <a:txBody>
                    <a:bodyPr/>
                    <a:lstStyle/>
                    <a:p>
                      <a:endParaRPr lang="en-US"/>
                    </a:p>
                  </a:txBody>
                  <a:tcPr/>
                </a:tc>
                <a:tc>
                  <a:txBody>
                    <a:bodyPr/>
                    <a:lstStyle/>
                    <a:p>
                      <a:pPr algn="ctr" fontAlgn="ctr"/>
                      <a:r>
                        <a:rPr lang="es-ES" sz="1000" b="0" i="0" u="none" strike="noStrike" dirty="0">
                          <a:solidFill>
                            <a:srgbClr val="000000"/>
                          </a:solidFill>
                          <a:effectLst/>
                          <a:latin typeface="Calibri"/>
                        </a:rPr>
                        <a:t>(0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a:rPr>
                        <a:t>(1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a:rPr>
                        <a:t>(3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a:rPr>
                        <a:t>(5 puntos)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0324391"/>
                  </a:ext>
                </a:extLst>
              </a:tr>
            </a:tbl>
          </a:graphicData>
        </a:graphic>
      </p:graphicFrame>
    </p:spTree>
    <p:extLst>
      <p:ext uri="{BB962C8B-B14F-4D97-AF65-F5344CB8AC3E}">
        <p14:creationId xmlns:p14="http://schemas.microsoft.com/office/powerpoint/2010/main" val="298393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48BA-FD38-CCBE-AB2C-E628D906EFD3}"/>
              </a:ext>
            </a:extLst>
          </p:cNvPr>
          <p:cNvSpPr>
            <a:spLocks noGrp="1"/>
          </p:cNvSpPr>
          <p:nvPr>
            <p:ph type="title"/>
          </p:nvPr>
        </p:nvSpPr>
        <p:spPr/>
        <p:txBody>
          <a:bodyPr/>
          <a:lstStyle/>
          <a:p>
            <a:r>
              <a:rPr lang="en-US" b="1" dirty="0">
                <a:latin typeface="Calibri"/>
                <a:cs typeface="Calibri"/>
              </a:rPr>
              <a:t> </a:t>
            </a:r>
            <a:r>
              <a:rPr lang="es-ES" b="1" dirty="0">
                <a:latin typeface="Calibri"/>
                <a:cs typeface="Calibri"/>
              </a:rPr>
              <a:t>Orden del día</a:t>
            </a:r>
            <a:endParaRPr lang="en-US" b="1" dirty="0">
              <a:latin typeface="Calibri"/>
              <a:cs typeface="Calibri"/>
            </a:endParaRPr>
          </a:p>
        </p:txBody>
      </p:sp>
      <p:graphicFrame>
        <p:nvGraphicFramePr>
          <p:cNvPr id="4" name="Table 4">
            <a:extLst>
              <a:ext uri="{FF2B5EF4-FFF2-40B4-BE49-F238E27FC236}">
                <a16:creationId xmlns:a16="http://schemas.microsoft.com/office/drawing/2014/main" id="{C38CCC18-5A53-C777-1C8A-070E7C2B9942}"/>
              </a:ext>
            </a:extLst>
          </p:cNvPr>
          <p:cNvGraphicFramePr>
            <a:graphicFrameLocks noGrp="1"/>
          </p:cNvGraphicFramePr>
          <p:nvPr>
            <p:ph sz="quarter" idx="10"/>
            <p:extLst>
              <p:ext uri="{D42A27DB-BD31-4B8C-83A1-F6EECF244321}">
                <p14:modId xmlns:p14="http://schemas.microsoft.com/office/powerpoint/2010/main" val="4202889782"/>
              </p:ext>
            </p:extLst>
          </p:nvPr>
        </p:nvGraphicFramePr>
        <p:xfrm>
          <a:off x="1969698" y="862641"/>
          <a:ext cx="8395457" cy="4681100"/>
        </p:xfrm>
        <a:graphic>
          <a:graphicData uri="http://schemas.openxmlformats.org/drawingml/2006/table">
            <a:tbl>
              <a:tblPr firstRow="1" bandRow="1">
                <a:tableStyleId>{5C22544A-7EE6-4342-B048-85BDC9FD1C3A}</a:tableStyleId>
              </a:tblPr>
              <a:tblGrid>
                <a:gridCol w="2449285">
                  <a:extLst>
                    <a:ext uri="{9D8B030D-6E8A-4147-A177-3AD203B41FA5}">
                      <a16:colId xmlns:a16="http://schemas.microsoft.com/office/drawing/2014/main" val="290147245"/>
                    </a:ext>
                  </a:extLst>
                </a:gridCol>
                <a:gridCol w="5946172">
                  <a:extLst>
                    <a:ext uri="{9D8B030D-6E8A-4147-A177-3AD203B41FA5}">
                      <a16:colId xmlns:a16="http://schemas.microsoft.com/office/drawing/2014/main" val="2119575211"/>
                    </a:ext>
                  </a:extLst>
                </a:gridCol>
              </a:tblGrid>
              <a:tr h="521966">
                <a:tc>
                  <a:txBody>
                    <a:bodyPr/>
                    <a:lstStyle/>
                    <a:p>
                      <a:pPr algn="ctr"/>
                      <a:r>
                        <a:rPr lang="es-ES" noProof="0" dirty="0">
                          <a:latin typeface="Calibri"/>
                        </a:rPr>
                        <a:t>Tiempo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364"/>
                    </a:solidFill>
                  </a:tcPr>
                </a:tc>
                <a:tc>
                  <a:txBody>
                    <a:bodyPr/>
                    <a:lstStyle/>
                    <a:p>
                      <a:pPr algn="ctr"/>
                      <a:r>
                        <a:rPr lang="es-ES" noProof="0" dirty="0">
                          <a:latin typeface="Calibri"/>
                        </a:rPr>
                        <a:t>Actividad de la sesión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364"/>
                    </a:solidFill>
                  </a:tcPr>
                </a:tc>
                <a:extLst>
                  <a:ext uri="{0D108BD9-81ED-4DB2-BD59-A6C34878D82A}">
                    <a16:rowId xmlns:a16="http://schemas.microsoft.com/office/drawing/2014/main" val="4219550634"/>
                  </a:ext>
                </a:extLst>
              </a:tr>
              <a:tr h="420939">
                <a:tc>
                  <a:txBody>
                    <a:bodyPr/>
                    <a:lstStyle/>
                    <a:p>
                      <a:pPr algn="ctr"/>
                      <a:r>
                        <a:rPr lang="es-ES" noProof="0" dirty="0">
                          <a:latin typeface="Calibri"/>
                        </a:rPr>
                        <a:t>10 minutos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tc>
                  <a:txBody>
                    <a:bodyPr/>
                    <a:lstStyle/>
                    <a:p>
                      <a:pPr algn="ctr"/>
                      <a:r>
                        <a:rPr lang="es-ES" dirty="0">
                          <a:latin typeface="Calibri"/>
                        </a:rPr>
                        <a:t>Bienvenida, logística, agenda y presentación</a:t>
                      </a:r>
                      <a:r>
                        <a:rPr lang="en-US" dirty="0">
                          <a:latin typeface="Calibri"/>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extLst>
                  <a:ext uri="{0D108BD9-81ED-4DB2-BD59-A6C34878D82A}">
                    <a16:rowId xmlns:a16="http://schemas.microsoft.com/office/drawing/2014/main" val="82797259"/>
                  </a:ext>
                </a:extLst>
              </a:tr>
              <a:tr h="420939">
                <a:tc>
                  <a:txBody>
                    <a:bodyPr/>
                    <a:lstStyle/>
                    <a:p>
                      <a:pPr algn="ctr"/>
                      <a:r>
                        <a:rPr lang="es-ES" noProof="0" dirty="0">
                          <a:latin typeface="Calibri"/>
                        </a:rPr>
                        <a:t>10 minutos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s-ES" dirty="0">
                          <a:latin typeface="Calibri"/>
                        </a:rPr>
                        <a:t>(Actividad) Explorar la Guía Uniforme</a:t>
                      </a:r>
                      <a:endParaRPr lang="en-US" dirty="0">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2993057"/>
                  </a:ext>
                </a:extLst>
              </a:tr>
              <a:tr h="471453">
                <a:tc>
                  <a:txBody>
                    <a:bodyPr/>
                    <a:lstStyle/>
                    <a:p>
                      <a:pPr lvl="0" algn="ctr">
                        <a:buNone/>
                      </a:pPr>
                      <a:r>
                        <a:rPr lang="es-ES" noProof="0" dirty="0">
                          <a:latin typeface="Calibri"/>
                        </a:rPr>
                        <a:t>10 minutos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79F88">
                        <a:alpha val="10196"/>
                      </a:srgbClr>
                    </a:solidFill>
                  </a:tcPr>
                </a:tc>
                <a:tc>
                  <a:txBody>
                    <a:bodyPr/>
                    <a:lstStyle/>
                    <a:p>
                      <a:pPr marL="0" lvl="0" indent="0" algn="ctr">
                        <a:lnSpc>
                          <a:spcPct val="100000"/>
                        </a:lnSpc>
                        <a:spcBef>
                          <a:spcPts val="0"/>
                        </a:spcBef>
                        <a:spcAft>
                          <a:spcPts val="0"/>
                        </a:spcAft>
                        <a:buNone/>
                      </a:pPr>
                      <a:r>
                        <a:rPr lang="es-ES" sz="1800" b="0" i="0" u="none" strike="noStrike" noProof="0" dirty="0">
                          <a:solidFill>
                            <a:srgbClr val="000000"/>
                          </a:solidFill>
                          <a:latin typeface="Calibri"/>
                        </a:rPr>
                        <a:t>Descripción de los requisitos en la Guía Uniforme</a:t>
                      </a:r>
                      <a:endParaRPr lang="en-US" sz="1800" b="0" i="0" u="none" strike="noStrike" noProof="0" dirty="0">
                        <a:solidFill>
                          <a:srgbClr val="000000"/>
                        </a:solidFill>
                        <a:latin typeface="Calibr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79F88">
                        <a:alpha val="10196"/>
                      </a:srgbClr>
                    </a:solidFill>
                  </a:tcPr>
                </a:tc>
                <a:extLst>
                  <a:ext uri="{0D108BD9-81ED-4DB2-BD59-A6C34878D82A}">
                    <a16:rowId xmlns:a16="http://schemas.microsoft.com/office/drawing/2014/main" val="3088437382"/>
                  </a:ext>
                </a:extLst>
              </a:tr>
              <a:tr h="589316">
                <a:tc>
                  <a:txBody>
                    <a:bodyPr/>
                    <a:lstStyle/>
                    <a:p>
                      <a:pPr lvl="0" algn="ctr">
                        <a:buNone/>
                      </a:pPr>
                      <a:r>
                        <a:rPr lang="es-ES" noProof="0" dirty="0">
                          <a:latin typeface="Calibri"/>
                        </a:rPr>
                        <a:t>15 minutos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ctr">
                        <a:lnSpc>
                          <a:spcPct val="100000"/>
                        </a:lnSpc>
                        <a:spcBef>
                          <a:spcPts val="0"/>
                        </a:spcBef>
                        <a:spcAft>
                          <a:spcPts val="0"/>
                        </a:spcAft>
                        <a:buNone/>
                      </a:pPr>
                      <a:r>
                        <a:rPr lang="es-ES" b="0" noProof="0" dirty="0">
                          <a:latin typeface="Calibri"/>
                        </a:rPr>
                        <a:t>Evaluaciones de riesgos: evaluaciones de programas únicos y múltiples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08955388"/>
                  </a:ext>
                </a:extLst>
              </a:tr>
              <a:tr h="471453">
                <a:tc>
                  <a:txBody>
                    <a:bodyPr/>
                    <a:lstStyle/>
                    <a:p>
                      <a:pPr lvl="0" algn="ctr">
                        <a:buNone/>
                      </a:pPr>
                      <a:r>
                        <a:rPr lang="es-ES" noProof="0" dirty="0">
                          <a:latin typeface="Calibri"/>
                        </a:rPr>
                        <a:t>10 minutos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79F88">
                        <a:alpha val="10196"/>
                      </a:srgbClr>
                    </a:solidFill>
                  </a:tcPr>
                </a:tc>
                <a:tc>
                  <a:txBody>
                    <a:bodyPr/>
                    <a:lstStyle/>
                    <a:p>
                      <a:pPr marL="0" lvl="0" indent="0" algn="ctr">
                        <a:lnSpc>
                          <a:spcPct val="100000"/>
                        </a:lnSpc>
                        <a:spcBef>
                          <a:spcPts val="0"/>
                        </a:spcBef>
                        <a:spcAft>
                          <a:spcPts val="0"/>
                        </a:spcAft>
                        <a:buNone/>
                      </a:pPr>
                      <a:r>
                        <a:rPr lang="es-ES" sz="1800" b="1" i="0" u="none" strike="noStrike" noProof="0" dirty="0">
                          <a:solidFill>
                            <a:srgbClr val="000000"/>
                          </a:solidFill>
                          <a:latin typeface="Calibri"/>
                        </a:rPr>
                        <a:t>INTERMISIÓN</a:t>
                      </a:r>
                      <a:endParaRPr lang="es-ES" noProof="0" dirty="0"/>
                    </a:p>
                  </a:txBody>
                  <a:tcPr anchor="ctr">
                    <a:lnL w="12700">
                      <a:solidFill>
                        <a:schemeClr val="tx1"/>
                      </a:solidFill>
                    </a:lnL>
                    <a:lnR w="12700">
                      <a:solidFill>
                        <a:schemeClr val="tx1"/>
                      </a:solidFill>
                    </a:lnR>
                    <a:lnT w="12700">
                      <a:solidFill>
                        <a:schemeClr val="tx1"/>
                      </a:solidFill>
                    </a:lnT>
                    <a:lnB w="12700">
                      <a:solidFill>
                        <a:schemeClr val="tx1"/>
                      </a:solidFill>
                    </a:lnB>
                    <a:solidFill>
                      <a:srgbClr val="A79F88">
                        <a:alpha val="10196"/>
                      </a:srgbClr>
                    </a:solidFill>
                  </a:tcPr>
                </a:tc>
                <a:extLst>
                  <a:ext uri="{0D108BD9-81ED-4DB2-BD59-A6C34878D82A}">
                    <a16:rowId xmlns:a16="http://schemas.microsoft.com/office/drawing/2014/main" val="4279574106"/>
                  </a:ext>
                </a:extLst>
              </a:tr>
              <a:tr h="471453">
                <a:tc>
                  <a:txBody>
                    <a:bodyPr/>
                    <a:lstStyle/>
                    <a:p>
                      <a:pPr algn="ctr"/>
                      <a:r>
                        <a:rPr lang="es-ES" noProof="0" dirty="0">
                          <a:latin typeface="Calibri"/>
                        </a:rPr>
                        <a:t>20 minutos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a:lnSpc>
                          <a:spcPct val="100000"/>
                        </a:lnSpc>
                        <a:spcBef>
                          <a:spcPts val="0"/>
                        </a:spcBef>
                        <a:spcAft>
                          <a:spcPts val="0"/>
                        </a:spcAft>
                        <a:buClrTx/>
                        <a:buSzTx/>
                        <a:buFontTx/>
                        <a:buNone/>
                      </a:pPr>
                      <a:r>
                        <a:rPr lang="es-ES" b="0" dirty="0">
                          <a:latin typeface="Calibri"/>
                        </a:rPr>
                        <a:t>(Actividad) Elaboración</a:t>
                      </a:r>
                      <a:r>
                        <a:rPr lang="es-ES" b="0" baseline="0" dirty="0">
                          <a:latin typeface="Calibri"/>
                        </a:rPr>
                        <a:t> </a:t>
                      </a:r>
                      <a:r>
                        <a:rPr lang="es-ES" b="0" dirty="0">
                          <a:latin typeface="Calibri"/>
                        </a:rPr>
                        <a:t>de una evaluación de riesgos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100093"/>
                  </a:ext>
                </a:extLst>
              </a:tr>
              <a:tr h="420939">
                <a:tc>
                  <a:txBody>
                    <a:bodyPr/>
                    <a:lstStyle/>
                    <a:p>
                      <a:pPr algn="ctr"/>
                      <a:r>
                        <a:rPr lang="es-ES" noProof="0" dirty="0">
                          <a:latin typeface="Calibri"/>
                        </a:rPr>
                        <a:t>15 minutos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s-ES" noProof="0" dirty="0">
                          <a:latin typeface="Calibri"/>
                        </a:rPr>
                        <a:t>Control</a:t>
                      </a:r>
                      <a:r>
                        <a:rPr lang="es-ES" baseline="0" noProof="0" dirty="0">
                          <a:latin typeface="Calibri"/>
                        </a:rPr>
                        <a:t> </a:t>
                      </a:r>
                      <a:r>
                        <a:rPr lang="es-ES" noProof="0" dirty="0">
                          <a:latin typeface="Calibri"/>
                        </a:rPr>
                        <a:t>y seguimiento del programa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extLst>
                  <a:ext uri="{0D108BD9-81ED-4DB2-BD59-A6C34878D82A}">
                    <a16:rowId xmlns:a16="http://schemas.microsoft.com/office/drawing/2014/main" val="1248340119"/>
                  </a:ext>
                </a:extLst>
              </a:tr>
              <a:tr h="420939">
                <a:tc>
                  <a:txBody>
                    <a:bodyPr/>
                    <a:lstStyle/>
                    <a:p>
                      <a:pPr lvl="0" algn="ctr">
                        <a:buNone/>
                      </a:pPr>
                      <a:r>
                        <a:rPr lang="es-ES" noProof="0" dirty="0">
                          <a:latin typeface="Calibri"/>
                        </a:rPr>
                        <a:t>20 minutos</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s-ES" sz="1800" b="0" i="0" u="none" strike="noStrike" kern="1200" noProof="0" dirty="0">
                          <a:solidFill>
                            <a:srgbClr val="000000"/>
                          </a:solidFill>
                          <a:effectLst/>
                          <a:latin typeface="Calibri"/>
                        </a:rPr>
                        <a:t>(Actividad) Elaboración de planes de control</a:t>
                      </a:r>
                      <a:endParaRPr lang="en-US" sz="1800" b="0" i="0" u="none" strike="noStrike" kern="1200" noProof="0" dirty="0">
                        <a:solidFill>
                          <a:srgbClr val="000000"/>
                        </a:solidFill>
                        <a:effectLst/>
                        <a:latin typeface="Calibri"/>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83543369"/>
                  </a:ext>
                </a:extLst>
              </a:tr>
              <a:tr h="420939">
                <a:tc>
                  <a:txBody>
                    <a:bodyPr/>
                    <a:lstStyle/>
                    <a:p>
                      <a:pPr algn="ctr"/>
                      <a:r>
                        <a:rPr lang="es-ES" noProof="0" dirty="0">
                          <a:latin typeface="Calibri"/>
                        </a:rPr>
                        <a:t>10 minutos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 sz="1800" b="0" i="0" kern="1200" noProof="0" dirty="0">
                          <a:solidFill>
                            <a:schemeClr val="dk1"/>
                          </a:solidFill>
                          <a:effectLst/>
                          <a:latin typeface="Calibri"/>
                          <a:ea typeface="+mn-ea"/>
                          <a:cs typeface="+mn-cs"/>
                        </a:rPr>
                        <a:t>Cierre, reflexión y evaluación ​</a:t>
                      </a:r>
                      <a:endParaRPr lang="es-ES" noProof="0" dirty="0">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8141391"/>
                  </a:ext>
                </a:extLst>
              </a:tr>
            </a:tbl>
          </a:graphicData>
        </a:graphic>
      </p:graphicFrame>
    </p:spTree>
    <p:extLst>
      <p:ext uri="{BB962C8B-B14F-4D97-AF65-F5344CB8AC3E}">
        <p14:creationId xmlns:p14="http://schemas.microsoft.com/office/powerpoint/2010/main" val="59774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4353-3AB2-6905-3883-2AF5D16F6D6A}"/>
              </a:ext>
            </a:extLst>
          </p:cNvPr>
          <p:cNvSpPr>
            <a:spLocks noGrp="1"/>
          </p:cNvSpPr>
          <p:nvPr>
            <p:ph type="title"/>
          </p:nvPr>
        </p:nvSpPr>
        <p:spPr/>
        <p:txBody>
          <a:bodyPr>
            <a:normAutofit fontScale="90000"/>
          </a:bodyPr>
          <a:lstStyle/>
          <a:p>
            <a:r>
              <a:rPr lang="es-ES" b="1" dirty="0">
                <a:latin typeface="Calibri"/>
                <a:cs typeface="Calibri"/>
              </a:rPr>
              <a:t>Ejemplo: Clasificaciones para informar las decisiones del programa</a:t>
            </a:r>
            <a:endParaRPr lang="en-US" b="1" dirty="0">
              <a:latin typeface="Calibri"/>
              <a:cs typeface="Calibri"/>
            </a:endParaRPr>
          </a:p>
        </p:txBody>
      </p:sp>
      <p:graphicFrame>
        <p:nvGraphicFramePr>
          <p:cNvPr id="3" name="Table 3">
            <a:extLst>
              <a:ext uri="{FF2B5EF4-FFF2-40B4-BE49-F238E27FC236}">
                <a16:creationId xmlns:a16="http://schemas.microsoft.com/office/drawing/2014/main" id="{765AB836-5CDF-FFB6-F05E-3D89E02344C8}"/>
              </a:ext>
            </a:extLst>
          </p:cNvPr>
          <p:cNvGraphicFramePr>
            <a:graphicFrameLocks noGrp="1"/>
          </p:cNvGraphicFramePr>
          <p:nvPr>
            <p:extLst>
              <p:ext uri="{D42A27DB-BD31-4B8C-83A1-F6EECF244321}">
                <p14:modId xmlns:p14="http://schemas.microsoft.com/office/powerpoint/2010/main" val="177443855"/>
              </p:ext>
            </p:extLst>
          </p:nvPr>
        </p:nvGraphicFramePr>
        <p:xfrm>
          <a:off x="621011" y="1474942"/>
          <a:ext cx="10972800" cy="3172224"/>
        </p:xfrm>
        <a:graphic>
          <a:graphicData uri="http://schemas.openxmlformats.org/drawingml/2006/table">
            <a:tbl>
              <a:tblPr firstRow="1" bandRow="1">
                <a:tableStyleId>{5C22544A-7EE6-4342-B048-85BDC9FD1C3A}</a:tableStyleId>
              </a:tblPr>
              <a:tblGrid>
                <a:gridCol w="2396555">
                  <a:extLst>
                    <a:ext uri="{9D8B030D-6E8A-4147-A177-3AD203B41FA5}">
                      <a16:colId xmlns:a16="http://schemas.microsoft.com/office/drawing/2014/main" val="1332214488"/>
                    </a:ext>
                  </a:extLst>
                </a:gridCol>
                <a:gridCol w="8576245">
                  <a:extLst>
                    <a:ext uri="{9D8B030D-6E8A-4147-A177-3AD203B41FA5}">
                      <a16:colId xmlns:a16="http://schemas.microsoft.com/office/drawing/2014/main" val="606402794"/>
                    </a:ext>
                  </a:extLst>
                </a:gridCol>
              </a:tblGrid>
              <a:tr h="311075">
                <a:tc>
                  <a:txBody>
                    <a:bodyPr/>
                    <a:lstStyle/>
                    <a:p>
                      <a:pPr algn="ctr"/>
                      <a:r>
                        <a:rPr lang="es-ES" b="1" noProof="0" dirty="0">
                          <a:latin typeface="Calibri"/>
                        </a:rPr>
                        <a:t>Categoría de riesgo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364"/>
                    </a:solidFill>
                  </a:tcPr>
                </a:tc>
                <a:tc>
                  <a:txBody>
                    <a:bodyPr/>
                    <a:lstStyle/>
                    <a:p>
                      <a:pPr algn="ctr"/>
                      <a:r>
                        <a:rPr lang="es-ES" b="1" noProof="0" dirty="0">
                          <a:latin typeface="Calibri"/>
                        </a:rPr>
                        <a:t>Tipo de control</a:t>
                      </a:r>
                      <a:r>
                        <a:rPr lang="es-ES" b="1" baseline="0" noProof="0" dirty="0">
                          <a:latin typeface="Calibri"/>
                        </a:rPr>
                        <a:t> </a:t>
                      </a:r>
                      <a:r>
                        <a:rPr lang="es-ES" b="1" noProof="0" dirty="0">
                          <a:latin typeface="Calibri"/>
                        </a:rPr>
                        <a:t>y nivel de apoyo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5364"/>
                    </a:solidFill>
                  </a:tcPr>
                </a:tc>
                <a:extLst>
                  <a:ext uri="{0D108BD9-81ED-4DB2-BD59-A6C34878D82A}">
                    <a16:rowId xmlns:a16="http://schemas.microsoft.com/office/drawing/2014/main" val="559719321"/>
                  </a:ext>
                </a:extLst>
              </a:tr>
              <a:tr h="542210">
                <a:tc>
                  <a:txBody>
                    <a:bodyPr/>
                    <a:lstStyle/>
                    <a:p>
                      <a:pPr algn="ctr"/>
                      <a:r>
                        <a:rPr lang="es-ES" b="1" noProof="0" dirty="0">
                          <a:latin typeface="Calibri"/>
                        </a:rPr>
                        <a:t>Bajo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tc>
                  <a:txBody>
                    <a:bodyPr/>
                    <a:lstStyle/>
                    <a:p>
                      <a:pPr algn="l"/>
                      <a:r>
                        <a:rPr lang="es-ES" noProof="0" dirty="0">
                          <a:latin typeface="Calibri"/>
                        </a:rPr>
                        <a:t>El custodio del plan de trabajo participará en una reunión o conferencia telefónica anual para revisar el desempeño del plan de trabajo. Si es necesario, se proporcionará asistencia técnica durante la reunión o llamada.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extLst>
                  <a:ext uri="{0D108BD9-81ED-4DB2-BD59-A6C34878D82A}">
                    <a16:rowId xmlns:a16="http://schemas.microsoft.com/office/drawing/2014/main" val="3344336778"/>
                  </a:ext>
                </a:extLst>
              </a:tr>
              <a:tr h="542210">
                <a:tc>
                  <a:txBody>
                    <a:bodyPr/>
                    <a:lstStyle/>
                    <a:p>
                      <a:pPr algn="ctr"/>
                      <a:r>
                        <a:rPr lang="es-ES" b="1" noProof="0" dirty="0">
                          <a:latin typeface="Calibri"/>
                        </a:rPr>
                        <a:t>Mediano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s-ES" noProof="0" dirty="0">
                          <a:latin typeface="Calibri"/>
                        </a:rPr>
                        <a:t>El custodio del plan de trabajo participará en reuniones o conferencias telefónicas bianuales para revisar el desempeño del plan de trabajo. Si es necesario, se proporcionará asistencia técnica durante la reunión o llamada.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808437"/>
                  </a:ext>
                </a:extLst>
              </a:tr>
              <a:tr h="977664">
                <a:tc>
                  <a:txBody>
                    <a:bodyPr/>
                    <a:lstStyle/>
                    <a:p>
                      <a:pPr algn="ctr"/>
                      <a:r>
                        <a:rPr lang="es-ES" b="1" noProof="0" dirty="0">
                          <a:latin typeface="Calibri"/>
                        </a:rPr>
                        <a:t>Alto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tc>
                  <a:txBody>
                    <a:bodyPr/>
                    <a:lstStyle/>
                    <a:p>
                      <a:pPr algn="l"/>
                      <a:r>
                        <a:rPr lang="es-ES" noProof="0" dirty="0">
                          <a:latin typeface="Calibri"/>
                        </a:rPr>
                        <a:t>Reunión con el custodio del plan de trabajo para revisar a profundidad todos los aspectos del plan y observar </a:t>
                      </a:r>
                      <a:r>
                        <a:rPr lang="es-ES" i="1" noProof="0" dirty="0">
                          <a:latin typeface="Calibri"/>
                        </a:rPr>
                        <a:t>in situ </a:t>
                      </a:r>
                      <a:r>
                        <a:rPr lang="es-ES" noProof="0" dirty="0">
                          <a:latin typeface="Calibri"/>
                        </a:rPr>
                        <a:t>las actividades del plan de trabajo, incluidas visitas a escuelas y entrevistas con los dirigentes escolares.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9F88">
                        <a:alpha val="10196"/>
                      </a:srgbClr>
                    </a:solidFill>
                  </a:tcPr>
                </a:tc>
                <a:extLst>
                  <a:ext uri="{0D108BD9-81ED-4DB2-BD59-A6C34878D82A}">
                    <a16:rowId xmlns:a16="http://schemas.microsoft.com/office/drawing/2014/main" val="463514940"/>
                  </a:ext>
                </a:extLst>
              </a:tr>
            </a:tbl>
          </a:graphicData>
        </a:graphic>
      </p:graphicFrame>
    </p:spTree>
    <p:extLst>
      <p:ext uri="{BB962C8B-B14F-4D97-AF65-F5344CB8AC3E}">
        <p14:creationId xmlns:p14="http://schemas.microsoft.com/office/powerpoint/2010/main" val="388805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7525-608B-A954-ED3C-5C15C1E979E6}"/>
              </a:ext>
            </a:extLst>
          </p:cNvPr>
          <p:cNvSpPr>
            <a:spLocks noGrp="1"/>
          </p:cNvSpPr>
          <p:nvPr>
            <p:ph type="title"/>
          </p:nvPr>
        </p:nvSpPr>
        <p:spPr/>
        <p:txBody>
          <a:bodyPr/>
          <a:lstStyle/>
          <a:p>
            <a:r>
              <a:rPr lang="es-ES" b="1" dirty="0"/>
              <a:t>Evaluación de riesgos: dos métodos</a:t>
            </a:r>
            <a:endParaRPr lang="en-US" b="1" dirty="0"/>
          </a:p>
        </p:txBody>
      </p:sp>
      <p:sp>
        <p:nvSpPr>
          <p:cNvPr id="4" name="Content Placeholder 3">
            <a:extLst>
              <a:ext uri="{FF2B5EF4-FFF2-40B4-BE49-F238E27FC236}">
                <a16:creationId xmlns:a16="http://schemas.microsoft.com/office/drawing/2014/main" id="{9E99ED37-3ABA-EB80-F1F7-7CA9725B4B69}"/>
              </a:ext>
            </a:extLst>
          </p:cNvPr>
          <p:cNvSpPr>
            <a:spLocks noGrp="1"/>
          </p:cNvSpPr>
          <p:nvPr>
            <p:ph idx="1"/>
          </p:nvPr>
        </p:nvSpPr>
        <p:spPr>
          <a:xfrm>
            <a:off x="709994" y="2222646"/>
            <a:ext cx="5052735" cy="518596"/>
          </a:xfrm>
          <a:solidFill>
            <a:srgbClr val="5F99AF"/>
          </a:solidFill>
          <a:ln>
            <a:solidFill>
              <a:srgbClr val="5F99AF"/>
            </a:solidFill>
          </a:ln>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s-ES" b="1" dirty="0">
                <a:solidFill>
                  <a:schemeClr val="bg1"/>
                </a:solidFill>
                <a:latin typeface="Calibri"/>
                <a:cs typeface="Calibri"/>
              </a:rPr>
              <a:t>Evaluación de programa único</a:t>
            </a:r>
          </a:p>
        </p:txBody>
      </p:sp>
      <p:sp>
        <p:nvSpPr>
          <p:cNvPr id="5" name="Content Placeholder 3">
            <a:extLst>
              <a:ext uri="{FF2B5EF4-FFF2-40B4-BE49-F238E27FC236}">
                <a16:creationId xmlns:a16="http://schemas.microsoft.com/office/drawing/2014/main" id="{9F2CE4D3-43B5-896C-4CA5-E7A1032C665A}"/>
              </a:ext>
            </a:extLst>
          </p:cNvPr>
          <p:cNvSpPr txBox="1">
            <a:spLocks/>
          </p:cNvSpPr>
          <p:nvPr/>
        </p:nvSpPr>
        <p:spPr>
          <a:xfrm>
            <a:off x="6554786" y="2222646"/>
            <a:ext cx="5052735" cy="518596"/>
          </a:xfrm>
          <a:prstGeom prst="rect">
            <a:avLst/>
          </a:prstGeom>
          <a:solidFill>
            <a:srgbClr val="A79F88"/>
          </a:solidFill>
          <a:ln>
            <a:solidFill>
              <a:srgbClr val="A79F88"/>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fontAlgn="auto">
              <a:spcAft>
                <a:spcPts val="0"/>
              </a:spcAft>
              <a:buNone/>
            </a:pPr>
            <a:r>
              <a:rPr lang="es-ES" b="1" dirty="0">
                <a:solidFill>
                  <a:schemeClr val="bg1"/>
                </a:solidFill>
                <a:latin typeface="Calibri"/>
                <a:cs typeface="Calibri"/>
              </a:rPr>
              <a:t>Evaluación de programas múltiples</a:t>
            </a:r>
          </a:p>
        </p:txBody>
      </p:sp>
      <p:sp>
        <p:nvSpPr>
          <p:cNvPr id="6" name="Content Placeholder 3">
            <a:extLst>
              <a:ext uri="{FF2B5EF4-FFF2-40B4-BE49-F238E27FC236}">
                <a16:creationId xmlns:a16="http://schemas.microsoft.com/office/drawing/2014/main" id="{330BC090-561D-5DA2-0F28-6A99675579DD}"/>
              </a:ext>
            </a:extLst>
          </p:cNvPr>
          <p:cNvSpPr txBox="1">
            <a:spLocks/>
          </p:cNvSpPr>
          <p:nvPr/>
        </p:nvSpPr>
        <p:spPr>
          <a:xfrm>
            <a:off x="755276" y="2877795"/>
            <a:ext cx="4937116" cy="23433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400" dirty="0">
                <a:latin typeface="Calibri"/>
                <a:cs typeface="Calibri"/>
              </a:rPr>
              <a:t>Una evaluación del riesgo de los sub-beneficiarios con respecto a la aceptación de los fondos federales de un </a:t>
            </a:r>
            <a:r>
              <a:rPr lang="es-ES" sz="2400" b="1" dirty="0">
                <a:latin typeface="Calibri"/>
                <a:cs typeface="Calibri"/>
              </a:rPr>
              <a:t>solo programa</a:t>
            </a:r>
            <a:r>
              <a:rPr lang="es-ES" sz="2400" dirty="0">
                <a:latin typeface="Calibri"/>
                <a:cs typeface="Calibri"/>
              </a:rPr>
              <a:t>.</a:t>
            </a:r>
            <a:endParaRPr lang="en-US" sz="2400" dirty="0">
              <a:latin typeface="Calibri"/>
              <a:cs typeface="Calibri"/>
            </a:endParaRPr>
          </a:p>
          <a:p>
            <a:pPr marL="0" indent="0" fontAlgn="auto">
              <a:spcAft>
                <a:spcPts val="0"/>
              </a:spcAft>
              <a:buNone/>
            </a:pPr>
            <a:endParaRPr lang="en-US" sz="2400" dirty="0">
              <a:latin typeface="Calibri"/>
              <a:cs typeface="Calibri"/>
            </a:endParaRPr>
          </a:p>
        </p:txBody>
      </p:sp>
      <p:sp>
        <p:nvSpPr>
          <p:cNvPr id="7" name="Content Placeholder 3">
            <a:extLst>
              <a:ext uri="{FF2B5EF4-FFF2-40B4-BE49-F238E27FC236}">
                <a16:creationId xmlns:a16="http://schemas.microsoft.com/office/drawing/2014/main" id="{7B22831F-ED14-D44B-54C1-F3627D5316D9}"/>
              </a:ext>
            </a:extLst>
          </p:cNvPr>
          <p:cNvSpPr txBox="1">
            <a:spLocks/>
          </p:cNvSpPr>
          <p:nvPr/>
        </p:nvSpPr>
        <p:spPr>
          <a:xfrm>
            <a:off x="6612595" y="2873388"/>
            <a:ext cx="4937116" cy="23433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s-ES" sz="2400" dirty="0">
                <a:latin typeface="Calibri"/>
                <a:cs typeface="Calibri"/>
              </a:rPr>
              <a:t>Una evaluación del riesgo de los sub-beneficiarios con respecto a la aceptación de </a:t>
            </a:r>
            <a:r>
              <a:rPr lang="es-ES" sz="2400" b="1" dirty="0">
                <a:latin typeface="Calibri"/>
                <a:cs typeface="Calibri"/>
              </a:rPr>
              <a:t>dos o más </a:t>
            </a:r>
            <a:r>
              <a:rPr lang="es-ES" sz="2400" dirty="0">
                <a:latin typeface="Calibri"/>
                <a:cs typeface="Calibri"/>
              </a:rPr>
              <a:t>fondos de programas federales.</a:t>
            </a:r>
            <a:endParaRPr lang="en-US" sz="2400" dirty="0">
              <a:latin typeface="Calibri"/>
              <a:cs typeface="Calibri"/>
            </a:endParaRPr>
          </a:p>
        </p:txBody>
      </p:sp>
    </p:spTree>
    <p:extLst>
      <p:ext uri="{BB962C8B-B14F-4D97-AF65-F5344CB8AC3E}">
        <p14:creationId xmlns:p14="http://schemas.microsoft.com/office/powerpoint/2010/main" val="356151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4353-3AB2-6905-3883-2AF5D16F6D6A}"/>
              </a:ext>
            </a:extLst>
          </p:cNvPr>
          <p:cNvSpPr>
            <a:spLocks noGrp="1"/>
          </p:cNvSpPr>
          <p:nvPr>
            <p:ph type="title"/>
          </p:nvPr>
        </p:nvSpPr>
        <p:spPr/>
        <p:txBody>
          <a:bodyPr/>
          <a:lstStyle/>
          <a:p>
            <a:r>
              <a:rPr lang="es-ES" b="1" dirty="0"/>
              <a:t>Evaluación de programa único</a:t>
            </a:r>
          </a:p>
        </p:txBody>
      </p:sp>
      <p:graphicFrame>
        <p:nvGraphicFramePr>
          <p:cNvPr id="8" name="Diagram 7">
            <a:extLst>
              <a:ext uri="{FF2B5EF4-FFF2-40B4-BE49-F238E27FC236}">
                <a16:creationId xmlns:a16="http://schemas.microsoft.com/office/drawing/2014/main" id="{68D326DB-EAC6-E038-DEEC-DD3184BD3D8A}"/>
              </a:ext>
            </a:extLst>
          </p:cNvPr>
          <p:cNvGraphicFramePr/>
          <p:nvPr>
            <p:extLst>
              <p:ext uri="{D42A27DB-BD31-4B8C-83A1-F6EECF244321}">
                <p14:modId xmlns:p14="http://schemas.microsoft.com/office/powerpoint/2010/main" val="3064596695"/>
              </p:ext>
            </p:extLst>
          </p:nvPr>
        </p:nvGraphicFramePr>
        <p:xfrm>
          <a:off x="609600" y="1036820"/>
          <a:ext cx="10972800" cy="439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66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4353-3AB2-6905-3883-2AF5D16F6D6A}"/>
              </a:ext>
            </a:extLst>
          </p:cNvPr>
          <p:cNvSpPr>
            <a:spLocks noGrp="1"/>
          </p:cNvSpPr>
          <p:nvPr>
            <p:ph type="title"/>
          </p:nvPr>
        </p:nvSpPr>
        <p:spPr/>
        <p:txBody>
          <a:bodyPr/>
          <a:lstStyle/>
          <a:p>
            <a:r>
              <a:rPr lang="es-ES" b="1" dirty="0"/>
              <a:t>Evaluación de programas múltiples</a:t>
            </a:r>
          </a:p>
        </p:txBody>
      </p:sp>
      <p:sp>
        <p:nvSpPr>
          <p:cNvPr id="5" name="Content Placeholder 4">
            <a:extLst>
              <a:ext uri="{FF2B5EF4-FFF2-40B4-BE49-F238E27FC236}">
                <a16:creationId xmlns:a16="http://schemas.microsoft.com/office/drawing/2014/main" id="{E92C36AC-605D-3CAE-EB51-914889EE10EC}"/>
              </a:ext>
            </a:extLst>
          </p:cNvPr>
          <p:cNvSpPr>
            <a:spLocks noGrp="1"/>
          </p:cNvSpPr>
          <p:nvPr>
            <p:ph sz="quarter" idx="10"/>
          </p:nvPr>
        </p:nvSpPr>
        <p:spPr>
          <a:xfrm>
            <a:off x="526902" y="990600"/>
            <a:ext cx="10972800" cy="4267200"/>
          </a:xfrm>
        </p:spPr>
        <p:txBody>
          <a:bodyPr>
            <a:normAutofit fontScale="92500" lnSpcReduction="20000"/>
          </a:bodyPr>
          <a:lstStyle/>
          <a:p>
            <a:pPr marL="0" indent="0">
              <a:buNone/>
            </a:pPr>
            <a:r>
              <a:rPr lang="es-ES" b="1" dirty="0"/>
              <a:t>Puntos a considerar:</a:t>
            </a:r>
          </a:p>
          <a:p>
            <a:pPr>
              <a:spcBef>
                <a:spcPts val="1440"/>
              </a:spcBef>
            </a:pPr>
            <a:r>
              <a:rPr lang="es-ES" dirty="0"/>
              <a:t>Deberá decidir cuáles programas incluir.  </a:t>
            </a:r>
          </a:p>
          <a:p>
            <a:pPr>
              <a:spcBef>
                <a:spcPts val="1440"/>
              </a:spcBef>
            </a:pPr>
            <a:r>
              <a:rPr lang="es-ES" dirty="0"/>
              <a:t>Podría incluir sólo programas financiados con fondos federales o una combinación de programas federales y estatales.</a:t>
            </a:r>
          </a:p>
          <a:p>
            <a:pPr>
              <a:spcBef>
                <a:spcPts val="1440"/>
              </a:spcBef>
            </a:pPr>
            <a:r>
              <a:rPr lang="es-ES" dirty="0"/>
              <a:t>Es </a:t>
            </a:r>
            <a:r>
              <a:rPr lang="es-ES" b="1" u="sng" dirty="0"/>
              <a:t>obligatorio</a:t>
            </a:r>
            <a:r>
              <a:rPr lang="es-ES" dirty="0"/>
              <a:t> elaborar indicadores que se puedan aplicar a todos los programas, y </a:t>
            </a:r>
            <a:r>
              <a:rPr lang="es-ES" b="1" dirty="0"/>
              <a:t>podría</a:t>
            </a:r>
            <a:r>
              <a:rPr lang="es-ES" dirty="0"/>
              <a:t> incluir algunos indicadores que solo sean aplicables a programas específicos. </a:t>
            </a:r>
          </a:p>
          <a:p>
            <a:pPr>
              <a:spcBef>
                <a:spcPts val="1440"/>
              </a:spcBef>
            </a:pPr>
            <a:r>
              <a:rPr lang="es-ES" dirty="0"/>
              <a:t>Deberá definir cada indicador de riesgo y categorías de riesgo.</a:t>
            </a:r>
          </a:p>
          <a:p>
            <a:pPr>
              <a:spcBef>
                <a:spcPts val="1440"/>
              </a:spcBef>
            </a:pPr>
            <a:r>
              <a:rPr lang="es-ES" dirty="0"/>
              <a:t>Deberá establecer una matriz de puntuación y cómo las puntuaciones determinarán el nivel de control.</a:t>
            </a:r>
          </a:p>
        </p:txBody>
      </p:sp>
    </p:spTree>
    <p:extLst>
      <p:ext uri="{BB962C8B-B14F-4D97-AF65-F5344CB8AC3E}">
        <p14:creationId xmlns:p14="http://schemas.microsoft.com/office/powerpoint/2010/main" val="211107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21D6-DB83-CE09-4BC1-DF67A62A0BE0}"/>
              </a:ext>
            </a:extLst>
          </p:cNvPr>
          <p:cNvSpPr>
            <a:spLocks noGrp="1"/>
          </p:cNvSpPr>
          <p:nvPr>
            <p:ph type="title"/>
          </p:nvPr>
        </p:nvSpPr>
        <p:spPr>
          <a:xfrm>
            <a:off x="418592" y="228600"/>
            <a:ext cx="10972800" cy="685800"/>
          </a:xfrm>
        </p:spPr>
        <p:txBody>
          <a:bodyPr anchor="t">
            <a:normAutofit/>
          </a:bodyPr>
          <a:lstStyle/>
          <a:p>
            <a:r>
              <a:rPr lang="es-ES" b="1" dirty="0">
                <a:latin typeface="Calibri"/>
                <a:cs typeface="Calibri"/>
              </a:rPr>
              <a:t>Ejemplo: Clave de evaluación programas múltiples</a:t>
            </a:r>
            <a:endParaRPr lang="en-US" b="1" dirty="0"/>
          </a:p>
        </p:txBody>
      </p:sp>
      <p:pic>
        <p:nvPicPr>
          <p:cNvPr id="5" name="Content Placeholder 4" descr="A close-up of a program">
            <a:extLst>
              <a:ext uri="{FF2B5EF4-FFF2-40B4-BE49-F238E27FC236}">
                <a16:creationId xmlns:a16="http://schemas.microsoft.com/office/drawing/2014/main" id="{D165E4D3-E251-09E8-D36F-9B69AF09B9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74" t="3879" r="815" b="14440"/>
          <a:stretch/>
        </p:blipFill>
        <p:spPr>
          <a:xfrm>
            <a:off x="150028" y="1946987"/>
            <a:ext cx="11941007" cy="3125275"/>
          </a:xfrm>
          <a:noFill/>
        </p:spPr>
      </p:pic>
      <p:sp>
        <p:nvSpPr>
          <p:cNvPr id="3" name="TextBox 2">
            <a:extLst>
              <a:ext uri="{FF2B5EF4-FFF2-40B4-BE49-F238E27FC236}">
                <a16:creationId xmlns:a16="http://schemas.microsoft.com/office/drawing/2014/main" id="{73DD0FE0-087E-B20B-BEFC-158E9B6DF4C0}"/>
              </a:ext>
            </a:extLst>
          </p:cNvPr>
          <p:cNvSpPr txBox="1"/>
          <p:nvPr/>
        </p:nvSpPr>
        <p:spPr>
          <a:xfrm>
            <a:off x="4724400" y="32004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4C2A1913-DE1B-94BA-E4B5-AC878DD524A0}"/>
              </a:ext>
            </a:extLst>
          </p:cNvPr>
          <p:cNvSpPr txBox="1"/>
          <p:nvPr/>
        </p:nvSpPr>
        <p:spPr>
          <a:xfrm>
            <a:off x="3521122" y="5240740"/>
            <a:ext cx="7192371" cy="646331"/>
          </a:xfrm>
          <a:prstGeom prst="rect">
            <a:avLst/>
          </a:prstGeom>
          <a:noFill/>
        </p:spPr>
        <p:txBody>
          <a:bodyPr wrap="square" rtlCol="0">
            <a:spAutoFit/>
          </a:bodyPr>
          <a:lstStyle/>
          <a:p>
            <a:r>
              <a:rPr lang="en-US" b="1" i="1" dirty="0"/>
              <a:t>[Este es un </a:t>
            </a:r>
            <a:r>
              <a:rPr lang="en-US" b="1" i="1" dirty="0" err="1"/>
              <a:t>ejemplo</a:t>
            </a:r>
            <a:r>
              <a:rPr lang="en-US" b="1" i="1" dirty="0"/>
              <a:t> de la </a:t>
            </a:r>
            <a:r>
              <a:rPr lang="en-US" b="1" i="1" dirty="0" err="1"/>
              <a:t>tabla</a:t>
            </a:r>
            <a:r>
              <a:rPr lang="en-US" b="1" i="1" dirty="0"/>
              <a:t> de </a:t>
            </a:r>
            <a:r>
              <a:rPr lang="en-US" b="1" i="1" dirty="0" err="1"/>
              <a:t>identificación</a:t>
            </a:r>
            <a:r>
              <a:rPr lang="en-US" b="1" i="1" dirty="0"/>
              <a:t> (</a:t>
            </a:r>
            <a:r>
              <a:rPr lang="en-US" b="1" i="1" dirty="0" err="1"/>
              <a:t>por</a:t>
            </a:r>
            <a:r>
              <a:rPr lang="en-US" b="1" i="1" dirty="0"/>
              <a:t> </a:t>
            </a:r>
            <a:r>
              <a:rPr lang="en-US" b="1" i="1" dirty="0" err="1"/>
              <a:t>colores</a:t>
            </a:r>
            <a:r>
              <a:rPr lang="en-US" b="1" i="1" dirty="0"/>
              <a:t>) del </a:t>
            </a:r>
            <a:r>
              <a:rPr lang="en-US" b="1" i="1" dirty="0" err="1"/>
              <a:t>programa</a:t>
            </a:r>
            <a:r>
              <a:rPr lang="en-US" b="1" i="1" dirty="0"/>
              <a:t> de </a:t>
            </a:r>
            <a:r>
              <a:rPr lang="en-US" b="1" i="1" dirty="0" err="1"/>
              <a:t>origen</a:t>
            </a:r>
            <a:r>
              <a:rPr lang="en-US" b="1" i="1" dirty="0"/>
              <a:t> de las </a:t>
            </a:r>
            <a:r>
              <a:rPr lang="en-US" b="1" i="1" dirty="0" err="1"/>
              <a:t>subvenciones</a:t>
            </a:r>
            <a:r>
              <a:rPr lang="en-US" b="1" i="1" dirty="0"/>
              <a:t>.]</a:t>
            </a:r>
          </a:p>
        </p:txBody>
      </p:sp>
    </p:spTree>
    <p:extLst>
      <p:ext uri="{BB962C8B-B14F-4D97-AF65-F5344CB8AC3E}">
        <p14:creationId xmlns:p14="http://schemas.microsoft.com/office/powerpoint/2010/main" val="56000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6986-1FD3-1CC5-7DC1-54EBCCD45854}"/>
              </a:ext>
            </a:extLst>
          </p:cNvPr>
          <p:cNvSpPr>
            <a:spLocks noGrp="1"/>
          </p:cNvSpPr>
          <p:nvPr>
            <p:ph type="title"/>
          </p:nvPr>
        </p:nvSpPr>
        <p:spPr>
          <a:xfrm>
            <a:off x="457341" y="38151"/>
            <a:ext cx="10972800" cy="762000"/>
          </a:xfrm>
        </p:spPr>
        <p:txBody>
          <a:bodyPr/>
          <a:lstStyle/>
          <a:p>
            <a:r>
              <a:rPr lang="es-ES" b="1" dirty="0">
                <a:latin typeface="Calibri"/>
                <a:cs typeface="Calibri"/>
              </a:rPr>
              <a:t>Ejemplo: Evaluación de riesgos de programas múltiples</a:t>
            </a:r>
            <a:endParaRPr lang="en-US" b="1" dirty="0"/>
          </a:p>
        </p:txBody>
      </p:sp>
      <p:pic>
        <p:nvPicPr>
          <p:cNvPr id="7" name="Picture 7" descr="A screenshot of a document&#10;&#10;Description automatically generated">
            <a:extLst>
              <a:ext uri="{FF2B5EF4-FFF2-40B4-BE49-F238E27FC236}">
                <a16:creationId xmlns:a16="http://schemas.microsoft.com/office/drawing/2014/main" id="{374FE237-BE2A-96B5-3FD0-C6BC4BBD2EE2}"/>
              </a:ext>
            </a:extLst>
          </p:cNvPr>
          <p:cNvPicPr>
            <a:picLocks noGrp="1" noChangeAspect="1"/>
          </p:cNvPicPr>
          <p:nvPr>
            <p:ph sz="quarter" idx="10"/>
          </p:nvPr>
        </p:nvPicPr>
        <p:blipFill rotWithShape="1">
          <a:blip r:embed="rId3"/>
          <a:srcRect l="1516" t="59" r="4549"/>
          <a:stretch/>
        </p:blipFill>
        <p:spPr>
          <a:xfrm>
            <a:off x="1891789" y="660345"/>
            <a:ext cx="8748619" cy="5691842"/>
          </a:xfrm>
        </p:spPr>
      </p:pic>
      <p:sp>
        <p:nvSpPr>
          <p:cNvPr id="3" name="TextBox 2">
            <a:extLst>
              <a:ext uri="{FF2B5EF4-FFF2-40B4-BE49-F238E27FC236}">
                <a16:creationId xmlns:a16="http://schemas.microsoft.com/office/drawing/2014/main" id="{0BB68EFF-B959-99FE-CFD5-AF3A0A6315E8}"/>
              </a:ext>
            </a:extLst>
          </p:cNvPr>
          <p:cNvSpPr txBox="1"/>
          <p:nvPr/>
        </p:nvSpPr>
        <p:spPr>
          <a:xfrm>
            <a:off x="109182" y="1214651"/>
            <a:ext cx="1782607" cy="4093428"/>
          </a:xfrm>
          <a:prstGeom prst="rect">
            <a:avLst/>
          </a:prstGeom>
          <a:noFill/>
        </p:spPr>
        <p:txBody>
          <a:bodyPr wrap="square" rtlCol="0">
            <a:spAutoFit/>
          </a:bodyPr>
          <a:lstStyle/>
          <a:p>
            <a:r>
              <a:rPr lang="en-US" b="1" i="1" dirty="0"/>
              <a:t>[</a:t>
            </a:r>
            <a:r>
              <a:rPr lang="en-US" sz="1600" b="1" i="1" dirty="0"/>
              <a:t>Este es un </a:t>
            </a:r>
            <a:r>
              <a:rPr lang="en-US" sz="1600" b="1" i="1" dirty="0" err="1"/>
              <a:t>ejemplo</a:t>
            </a:r>
            <a:r>
              <a:rPr lang="en-US" sz="1600" b="1" i="1" dirty="0"/>
              <a:t> de la </a:t>
            </a:r>
            <a:r>
              <a:rPr lang="en-US" sz="1600" b="1" i="1" dirty="0" err="1"/>
              <a:t>tabla</a:t>
            </a:r>
            <a:r>
              <a:rPr lang="en-US" sz="1600" b="1" i="1" dirty="0"/>
              <a:t> de </a:t>
            </a:r>
            <a:r>
              <a:rPr lang="en-US" sz="1600" b="1" i="1" dirty="0" err="1"/>
              <a:t>identificación</a:t>
            </a:r>
            <a:r>
              <a:rPr lang="en-US" sz="1600" b="1" i="1" dirty="0"/>
              <a:t>  de las </a:t>
            </a:r>
            <a:r>
              <a:rPr lang="en-US" sz="1600" b="1" i="1" dirty="0" err="1"/>
              <a:t>regulaciones</a:t>
            </a:r>
            <a:r>
              <a:rPr lang="en-US" sz="1600" b="1" i="1" dirty="0"/>
              <a:t> con la </a:t>
            </a:r>
            <a:r>
              <a:rPr lang="en-US" sz="1600" b="1" i="1" dirty="0" err="1"/>
              <a:t>documentación</a:t>
            </a:r>
            <a:r>
              <a:rPr lang="en-US" sz="1600" b="1" i="1" dirty="0"/>
              <a:t> y </a:t>
            </a:r>
            <a:r>
              <a:rPr lang="en-US" sz="1600" b="1" i="1" dirty="0" err="1"/>
              <a:t>recursos</a:t>
            </a:r>
            <a:r>
              <a:rPr lang="en-US" sz="1600" b="1" i="1" dirty="0"/>
              <a:t>, para </a:t>
            </a:r>
            <a:r>
              <a:rPr lang="en-US" sz="1600" b="1" i="1" dirty="0" err="1"/>
              <a:t>identificar</a:t>
            </a:r>
            <a:r>
              <a:rPr lang="en-US" sz="1600" b="1" i="1" dirty="0"/>
              <a:t> </a:t>
            </a:r>
            <a:r>
              <a:rPr lang="en-US" sz="1600" b="1" i="1" dirty="0" err="1"/>
              <a:t>si</a:t>
            </a:r>
            <a:r>
              <a:rPr lang="en-US" sz="1600" b="1" i="1" dirty="0"/>
              <a:t> se </a:t>
            </a:r>
            <a:r>
              <a:rPr lang="en-US" sz="1600" b="1" i="1" dirty="0" err="1"/>
              <a:t>cumplen</a:t>
            </a:r>
            <a:r>
              <a:rPr lang="en-US" sz="1600" b="1" i="1" dirty="0"/>
              <a:t>, no se </a:t>
            </a:r>
            <a:r>
              <a:rPr lang="en-US" sz="1600" b="1" i="1" dirty="0" err="1"/>
              <a:t>cumplen</a:t>
            </a:r>
            <a:r>
              <a:rPr lang="en-US" sz="1600" b="1" i="1" dirty="0"/>
              <a:t> o no son </a:t>
            </a:r>
            <a:r>
              <a:rPr lang="en-US" sz="1600" b="1" i="1" dirty="0" err="1"/>
              <a:t>aplicables</a:t>
            </a:r>
            <a:r>
              <a:rPr lang="en-US" sz="1600" b="1" i="1" dirty="0"/>
              <a:t> </a:t>
            </a:r>
            <a:r>
              <a:rPr lang="en-US" sz="1600" b="1" i="1" dirty="0" err="1"/>
              <a:t>los</a:t>
            </a:r>
            <a:r>
              <a:rPr lang="en-US" sz="1600" b="1" i="1" dirty="0"/>
              <a:t> </a:t>
            </a:r>
            <a:r>
              <a:rPr lang="en-US" sz="1600" b="1" i="1" dirty="0" err="1"/>
              <a:t>requerimientos</a:t>
            </a:r>
            <a:r>
              <a:rPr lang="en-US" sz="1600" b="1" i="1" dirty="0"/>
              <a:t>.]</a:t>
            </a:r>
          </a:p>
          <a:p>
            <a:endParaRPr lang="en-US" dirty="0"/>
          </a:p>
        </p:txBody>
      </p:sp>
    </p:spTree>
    <p:extLst>
      <p:ext uri="{BB962C8B-B14F-4D97-AF65-F5344CB8AC3E}">
        <p14:creationId xmlns:p14="http://schemas.microsoft.com/office/powerpoint/2010/main" val="126271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AF24A-D5B9-0C7D-F277-AD2C35C3E598}"/>
              </a:ext>
            </a:extLst>
          </p:cNvPr>
          <p:cNvSpPr/>
          <p:nvPr/>
        </p:nvSpPr>
        <p:spPr>
          <a:xfrm>
            <a:off x="9737271" y="1061358"/>
            <a:ext cx="522514"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121D6-DB83-CE09-4BC1-DF67A62A0BE0}"/>
              </a:ext>
            </a:extLst>
          </p:cNvPr>
          <p:cNvSpPr>
            <a:spLocks noGrp="1"/>
          </p:cNvSpPr>
          <p:nvPr>
            <p:ph type="title"/>
          </p:nvPr>
        </p:nvSpPr>
        <p:spPr>
          <a:xfrm>
            <a:off x="459154" y="209062"/>
            <a:ext cx="10972800" cy="762000"/>
          </a:xfrm>
        </p:spPr>
        <p:txBody>
          <a:bodyPr anchor="t">
            <a:normAutofit/>
          </a:bodyPr>
          <a:lstStyle/>
          <a:p>
            <a:r>
              <a:rPr lang="es-ES" b="1" dirty="0">
                <a:latin typeface="Calibri"/>
                <a:cs typeface="Calibri"/>
              </a:rPr>
              <a:t>Ejemplo: Evaluación de programas múltiples (cont.)</a:t>
            </a:r>
            <a:endParaRPr lang="es-ES" b="1" dirty="0"/>
          </a:p>
        </p:txBody>
      </p:sp>
      <p:pic>
        <p:nvPicPr>
          <p:cNvPr id="33" name="Content Placeholder 32">
            <a:extLst>
              <a:ext uri="{FF2B5EF4-FFF2-40B4-BE49-F238E27FC236}">
                <a16:creationId xmlns:a16="http://schemas.microsoft.com/office/drawing/2014/main" id="{FD59249D-EDA3-F467-A8DC-CCEF060141E4}"/>
              </a:ext>
            </a:extLst>
          </p:cNvPr>
          <p:cNvPicPr>
            <a:picLocks noGrp="1" noChangeAspect="1"/>
          </p:cNvPicPr>
          <p:nvPr>
            <p:ph sz="quarter" idx="10"/>
          </p:nvPr>
        </p:nvPicPr>
        <p:blipFill>
          <a:blip r:embed="rId3"/>
          <a:stretch>
            <a:fillRect/>
          </a:stretch>
        </p:blipFill>
        <p:spPr>
          <a:xfrm>
            <a:off x="2375632" y="1428831"/>
            <a:ext cx="8385540" cy="4159169"/>
          </a:xfrm>
        </p:spPr>
      </p:pic>
      <p:sp>
        <p:nvSpPr>
          <p:cNvPr id="51" name="Rectangle 50">
            <a:extLst>
              <a:ext uri="{FF2B5EF4-FFF2-40B4-BE49-F238E27FC236}">
                <a16:creationId xmlns:a16="http://schemas.microsoft.com/office/drawing/2014/main" id="{B2DAF8D9-CC8A-1E0A-AB85-23AFAA8AD57E}"/>
              </a:ext>
            </a:extLst>
          </p:cNvPr>
          <p:cNvSpPr/>
          <p:nvPr/>
        </p:nvSpPr>
        <p:spPr>
          <a:xfrm>
            <a:off x="10439400" y="816028"/>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AEC85E5A-03BE-B188-0BBE-D059D6AAB98A}"/>
              </a:ext>
            </a:extLst>
          </p:cNvPr>
          <p:cNvSpPr/>
          <p:nvPr/>
        </p:nvSpPr>
        <p:spPr>
          <a:xfrm>
            <a:off x="1779702" y="1315802"/>
            <a:ext cx="45719" cy="4571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C2AE710F-B61F-960D-0D33-1A5CF19873FF}"/>
              </a:ext>
            </a:extLst>
          </p:cNvPr>
          <p:cNvSpPr/>
          <p:nvPr/>
        </p:nvSpPr>
        <p:spPr>
          <a:xfrm>
            <a:off x="1377726" y="1169314"/>
            <a:ext cx="743174" cy="20892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C11A50A-4CB3-D2F3-71B0-CA7329116C0E}"/>
              </a:ext>
            </a:extLst>
          </p:cNvPr>
          <p:cNvSpPr/>
          <p:nvPr/>
        </p:nvSpPr>
        <p:spPr>
          <a:xfrm flipV="1">
            <a:off x="2493575" y="863637"/>
            <a:ext cx="8204200" cy="569035"/>
          </a:xfrm>
          <a:prstGeom prst="rect">
            <a:avLst/>
          </a:prstGeom>
          <a:solidFill>
            <a:schemeClr val="accent3">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75FBE1A-C6C8-4DD6-523C-34764CE07948}"/>
              </a:ext>
            </a:extLst>
          </p:cNvPr>
          <p:cNvSpPr txBox="1"/>
          <p:nvPr/>
        </p:nvSpPr>
        <p:spPr>
          <a:xfrm>
            <a:off x="9575686" y="967463"/>
            <a:ext cx="1277872" cy="400110"/>
          </a:xfrm>
          <a:prstGeom prst="rect">
            <a:avLst/>
          </a:prstGeom>
          <a:noFill/>
        </p:spPr>
        <p:txBody>
          <a:bodyPr wrap="square" lIns="91440" tIns="45720" rIns="91440" bIns="45720" rtlCol="0" anchor="t">
            <a:spAutoFit/>
          </a:bodyPr>
          <a:lstStyle/>
          <a:p>
            <a:pPr algn="ctr"/>
            <a:r>
              <a:rPr lang="en-US" sz="1000" b="1" u="sng">
                <a:latin typeface="Arial"/>
                <a:cs typeface="Arial"/>
              </a:rPr>
              <a:t>Met </a:t>
            </a:r>
            <a:endParaRPr lang="en-US" sz="1000" b="1" u="sng">
              <a:cs typeface="Arial"/>
            </a:endParaRPr>
          </a:p>
          <a:p>
            <a:pPr algn="ctr"/>
            <a:r>
              <a:rPr lang="en-US" sz="1000" b="1" u="sng">
                <a:latin typeface="Arial"/>
                <a:cs typeface="Arial"/>
              </a:rPr>
              <a:t>Requirements</a:t>
            </a:r>
          </a:p>
        </p:txBody>
      </p:sp>
      <p:sp>
        <p:nvSpPr>
          <p:cNvPr id="64" name="TextBox 63">
            <a:extLst>
              <a:ext uri="{FF2B5EF4-FFF2-40B4-BE49-F238E27FC236}">
                <a16:creationId xmlns:a16="http://schemas.microsoft.com/office/drawing/2014/main" id="{6C3615C3-CACF-5F28-5729-BFBFA221F691}"/>
              </a:ext>
            </a:extLst>
          </p:cNvPr>
          <p:cNvSpPr txBox="1"/>
          <p:nvPr/>
        </p:nvSpPr>
        <p:spPr>
          <a:xfrm>
            <a:off x="3845203" y="1045833"/>
            <a:ext cx="1713768" cy="261610"/>
          </a:xfrm>
          <a:prstGeom prst="rect">
            <a:avLst/>
          </a:prstGeom>
          <a:noFill/>
        </p:spPr>
        <p:txBody>
          <a:bodyPr wrap="square" rtlCol="0">
            <a:spAutoFit/>
          </a:bodyPr>
          <a:lstStyle/>
          <a:p>
            <a:r>
              <a:rPr lang="en-US" sz="1100" b="1" u="sng"/>
              <a:t>Indicator Citation</a:t>
            </a:r>
          </a:p>
        </p:txBody>
      </p:sp>
      <p:sp>
        <p:nvSpPr>
          <p:cNvPr id="65" name="TextBox 64">
            <a:extLst>
              <a:ext uri="{FF2B5EF4-FFF2-40B4-BE49-F238E27FC236}">
                <a16:creationId xmlns:a16="http://schemas.microsoft.com/office/drawing/2014/main" id="{DD617859-0B1B-9A65-ABA3-7336030EF505}"/>
              </a:ext>
            </a:extLst>
          </p:cNvPr>
          <p:cNvSpPr txBox="1"/>
          <p:nvPr/>
        </p:nvSpPr>
        <p:spPr>
          <a:xfrm>
            <a:off x="6597420" y="1058688"/>
            <a:ext cx="2981341" cy="261610"/>
          </a:xfrm>
          <a:prstGeom prst="rect">
            <a:avLst/>
          </a:prstGeom>
          <a:noFill/>
        </p:spPr>
        <p:txBody>
          <a:bodyPr wrap="square" rtlCol="0">
            <a:spAutoFit/>
          </a:bodyPr>
          <a:lstStyle/>
          <a:p>
            <a:r>
              <a:rPr lang="en-US" sz="1100" b="1" u="sng"/>
              <a:t>Supporting Documents and Resources</a:t>
            </a:r>
          </a:p>
        </p:txBody>
      </p:sp>
      <p:sp>
        <p:nvSpPr>
          <p:cNvPr id="4" name="TextBox 3">
            <a:extLst>
              <a:ext uri="{FF2B5EF4-FFF2-40B4-BE49-F238E27FC236}">
                <a16:creationId xmlns:a16="http://schemas.microsoft.com/office/drawing/2014/main" id="{DCC90B46-3D02-C884-BAD7-917A9C2868C2}"/>
              </a:ext>
            </a:extLst>
          </p:cNvPr>
          <p:cNvSpPr txBox="1"/>
          <p:nvPr/>
        </p:nvSpPr>
        <p:spPr>
          <a:xfrm>
            <a:off x="2492828" y="947057"/>
            <a:ext cx="10341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u="sng">
                <a:latin typeface="Arial"/>
                <a:cs typeface="Arial"/>
              </a:rPr>
              <a:t>Indicator#</a:t>
            </a:r>
          </a:p>
          <a:p>
            <a:r>
              <a:rPr lang="en-US" sz="1100" b="1" u="sng">
                <a:latin typeface="Arial"/>
                <a:cs typeface="Arial"/>
              </a:rPr>
              <a:t>Program(s)</a:t>
            </a:r>
            <a:endParaRPr lang="en-US" sz="1100" b="1" u="sng">
              <a:cs typeface="Arial"/>
            </a:endParaRPr>
          </a:p>
        </p:txBody>
      </p:sp>
      <p:sp>
        <p:nvSpPr>
          <p:cNvPr id="5" name="TextBox 4">
            <a:extLst>
              <a:ext uri="{FF2B5EF4-FFF2-40B4-BE49-F238E27FC236}">
                <a16:creationId xmlns:a16="http://schemas.microsoft.com/office/drawing/2014/main" id="{6223E3F0-36C5-EA89-F42D-7A8E60DF7004}"/>
              </a:ext>
            </a:extLst>
          </p:cNvPr>
          <p:cNvSpPr txBox="1"/>
          <p:nvPr/>
        </p:nvSpPr>
        <p:spPr>
          <a:xfrm>
            <a:off x="210911" y="1148154"/>
            <a:ext cx="2122801" cy="3970318"/>
          </a:xfrm>
          <a:prstGeom prst="rect">
            <a:avLst/>
          </a:prstGeom>
          <a:noFill/>
        </p:spPr>
        <p:txBody>
          <a:bodyPr wrap="square">
            <a:spAutoFit/>
          </a:bodyPr>
          <a:lstStyle/>
          <a:p>
            <a:r>
              <a:rPr lang="en-US" b="1" i="1" dirty="0"/>
              <a:t>[</a:t>
            </a:r>
            <a:r>
              <a:rPr lang="en-US" sz="1800" b="1" i="1" dirty="0"/>
              <a:t>Este es un </a:t>
            </a:r>
            <a:r>
              <a:rPr lang="en-US" sz="1800" b="1" i="1" dirty="0" err="1"/>
              <a:t>ejemplo</a:t>
            </a:r>
            <a:r>
              <a:rPr lang="en-US" sz="1800" b="1" i="1" dirty="0"/>
              <a:t> de la </a:t>
            </a:r>
            <a:r>
              <a:rPr lang="en-US" sz="1800" b="1" i="1" dirty="0" err="1"/>
              <a:t>tabla</a:t>
            </a:r>
            <a:r>
              <a:rPr lang="en-US" sz="1800" b="1" i="1" dirty="0"/>
              <a:t> de </a:t>
            </a:r>
            <a:r>
              <a:rPr lang="en-US" sz="1800" b="1" i="1" dirty="0" err="1"/>
              <a:t>identificación</a:t>
            </a:r>
            <a:r>
              <a:rPr lang="en-US" sz="1800" b="1" i="1" dirty="0"/>
              <a:t>  de las </a:t>
            </a:r>
            <a:r>
              <a:rPr lang="en-US" sz="1800" b="1" i="1" dirty="0" err="1"/>
              <a:t>regulaciones</a:t>
            </a:r>
            <a:r>
              <a:rPr lang="en-US" sz="1800" b="1" i="1" dirty="0"/>
              <a:t> con la </a:t>
            </a:r>
            <a:r>
              <a:rPr lang="en-US" sz="1800" b="1" i="1" dirty="0" err="1"/>
              <a:t>documentación</a:t>
            </a:r>
            <a:r>
              <a:rPr lang="en-US" sz="1800" b="1" i="1" dirty="0"/>
              <a:t> y </a:t>
            </a:r>
            <a:r>
              <a:rPr lang="en-US" sz="1800" b="1" i="1" dirty="0" err="1"/>
              <a:t>recursos</a:t>
            </a:r>
            <a:r>
              <a:rPr lang="en-US" sz="1800" b="1" i="1" dirty="0"/>
              <a:t>, para </a:t>
            </a:r>
            <a:r>
              <a:rPr lang="en-US" sz="1800" b="1" i="1" dirty="0" err="1"/>
              <a:t>identificar</a:t>
            </a:r>
            <a:r>
              <a:rPr lang="en-US" sz="1800" b="1" i="1" dirty="0"/>
              <a:t> </a:t>
            </a:r>
            <a:r>
              <a:rPr lang="en-US" sz="1800" b="1" i="1" dirty="0" err="1"/>
              <a:t>si</a:t>
            </a:r>
            <a:r>
              <a:rPr lang="en-US" sz="1800" b="1" i="1" dirty="0"/>
              <a:t> se </a:t>
            </a:r>
            <a:r>
              <a:rPr lang="en-US" sz="1800" b="1" i="1" dirty="0" err="1"/>
              <a:t>cumplen</a:t>
            </a:r>
            <a:r>
              <a:rPr lang="en-US" sz="1800" b="1" i="1" dirty="0"/>
              <a:t>, no se </a:t>
            </a:r>
            <a:r>
              <a:rPr lang="en-US" sz="1800" b="1" i="1" dirty="0" err="1"/>
              <a:t>cumplen</a:t>
            </a:r>
            <a:r>
              <a:rPr lang="en-US" sz="1800" b="1" i="1" dirty="0"/>
              <a:t> o no son </a:t>
            </a:r>
            <a:r>
              <a:rPr lang="en-US" sz="1800" b="1" i="1" dirty="0" err="1"/>
              <a:t>aplicables</a:t>
            </a:r>
            <a:r>
              <a:rPr lang="en-US" sz="1800" b="1" i="1" dirty="0"/>
              <a:t> </a:t>
            </a:r>
            <a:r>
              <a:rPr lang="en-US" sz="1800" b="1" i="1" dirty="0" err="1"/>
              <a:t>los</a:t>
            </a:r>
            <a:r>
              <a:rPr lang="en-US" sz="1800" b="1" i="1" dirty="0"/>
              <a:t> </a:t>
            </a:r>
            <a:r>
              <a:rPr lang="en-US" sz="1800" b="1" i="1" dirty="0" err="1"/>
              <a:t>requerimientos</a:t>
            </a:r>
            <a:r>
              <a:rPr lang="en-US" sz="1800" b="1" i="1" dirty="0"/>
              <a:t>.]</a:t>
            </a:r>
          </a:p>
        </p:txBody>
      </p:sp>
    </p:spTree>
    <p:extLst>
      <p:ext uri="{BB962C8B-B14F-4D97-AF65-F5344CB8AC3E}">
        <p14:creationId xmlns:p14="http://schemas.microsoft.com/office/powerpoint/2010/main" val="18785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6458-8295-240C-F531-1656F5458DE9}"/>
              </a:ext>
            </a:extLst>
          </p:cNvPr>
          <p:cNvSpPr>
            <a:spLocks noGrp="1"/>
          </p:cNvSpPr>
          <p:nvPr>
            <p:ph type="title"/>
          </p:nvPr>
        </p:nvSpPr>
        <p:spPr/>
        <p:txBody>
          <a:bodyPr/>
          <a:lstStyle/>
          <a:p>
            <a:r>
              <a:rPr lang="es-ES" b="1" dirty="0"/>
              <a:t>Evaluación de riesgos: preguntas de discusión</a:t>
            </a:r>
            <a:endParaRPr lang="en-US" b="1" dirty="0"/>
          </a:p>
        </p:txBody>
      </p:sp>
      <p:sp>
        <p:nvSpPr>
          <p:cNvPr id="4" name="Content Placeholder 3">
            <a:extLst>
              <a:ext uri="{FF2B5EF4-FFF2-40B4-BE49-F238E27FC236}">
                <a16:creationId xmlns:a16="http://schemas.microsoft.com/office/drawing/2014/main" id="{24466D01-988F-6856-0FD2-DD98198EF8F1}"/>
              </a:ext>
            </a:extLst>
          </p:cNvPr>
          <p:cNvSpPr>
            <a:spLocks noGrp="1"/>
          </p:cNvSpPr>
          <p:nvPr>
            <p:ph idx="1"/>
          </p:nvPr>
        </p:nvSpPr>
        <p:spPr/>
        <p:txBody>
          <a:bodyPr vert="horz" lIns="91440" tIns="45720" rIns="91440" bIns="45720" rtlCol="0" anchor="t">
            <a:normAutofit fontScale="85000" lnSpcReduction="20000"/>
          </a:bodyPr>
          <a:lstStyle/>
          <a:p>
            <a:pPr marL="347472" indent="-347472">
              <a:lnSpc>
                <a:spcPct val="110000"/>
              </a:lnSpc>
              <a:spcBef>
                <a:spcPts val="1440"/>
              </a:spcBef>
            </a:pPr>
            <a:r>
              <a:rPr lang="es-ES" dirty="0">
                <a:latin typeface="Calibri"/>
                <a:cs typeface="Calibri"/>
              </a:rPr>
              <a:t>¿Tiene el DEPR una evaluación de riesgos? En caso afirmativo, ¿Qué formación o asistencia técnica proporciona el DEPR para evaluar riesgos?</a:t>
            </a:r>
          </a:p>
          <a:p>
            <a:pPr marL="347472" indent="-347472">
              <a:lnSpc>
                <a:spcPct val="110000"/>
              </a:lnSpc>
              <a:spcBef>
                <a:spcPts val="1440"/>
              </a:spcBef>
            </a:pPr>
            <a:r>
              <a:rPr lang="es-ES" dirty="0">
                <a:latin typeface="Calibri"/>
                <a:cs typeface="Calibri"/>
              </a:rPr>
              <a:t>¿Cómo informa la evaluación de riesgos cuáles planes de trabajo se deben supervisar?</a:t>
            </a:r>
          </a:p>
          <a:p>
            <a:pPr marL="347472" indent="-347472">
              <a:lnSpc>
                <a:spcPct val="110000"/>
              </a:lnSpc>
              <a:spcBef>
                <a:spcPts val="1440"/>
              </a:spcBef>
            </a:pPr>
            <a:r>
              <a:rPr lang="es-ES" dirty="0">
                <a:latin typeface="Calibri"/>
                <a:cs typeface="Calibri"/>
              </a:rPr>
              <a:t>¿Cómo garantiza el DEPR que los custodios del plan de trabajo conozcan el contenido y la función de la evaluación de riesgos?</a:t>
            </a:r>
          </a:p>
          <a:p>
            <a:pPr marL="347472" indent="-347472">
              <a:lnSpc>
                <a:spcPct val="110000"/>
              </a:lnSpc>
              <a:spcBef>
                <a:spcPts val="1440"/>
              </a:spcBef>
            </a:pPr>
            <a:r>
              <a:rPr lang="es-ES" dirty="0">
                <a:latin typeface="Calibri"/>
                <a:cs typeface="Calibri"/>
              </a:rPr>
              <a:t>¿Qué capacitación reciben los custodios del plan de trabajo para que sepan cómo conducir un evento de control a un programa específico?</a:t>
            </a:r>
            <a:endParaRPr lang="en-US" dirty="0">
              <a:latin typeface="Calibri"/>
              <a:cs typeface="Calibri"/>
            </a:endParaRPr>
          </a:p>
        </p:txBody>
      </p:sp>
      <p:pic>
        <p:nvPicPr>
          <p:cNvPr id="3" name="Graphic 5" descr="Chat with solid fill">
            <a:extLst>
              <a:ext uri="{FF2B5EF4-FFF2-40B4-BE49-F238E27FC236}">
                <a16:creationId xmlns:a16="http://schemas.microsoft.com/office/drawing/2014/main" id="{972DCB37-6291-7D90-5A46-A5F5319C0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0436" y="4717048"/>
            <a:ext cx="2376615" cy="2362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718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4DDCBA-F4D1-2A3C-B879-CBB24E4270FF}"/>
              </a:ext>
            </a:extLst>
          </p:cNvPr>
          <p:cNvSpPr>
            <a:spLocks noGrp="1"/>
          </p:cNvSpPr>
          <p:nvPr>
            <p:ph type="subTitle" idx="1"/>
          </p:nvPr>
        </p:nvSpPr>
        <p:spPr>
          <a:xfrm>
            <a:off x="0" y="3018147"/>
            <a:ext cx="12174636" cy="762001"/>
          </a:xfrm>
        </p:spPr>
        <p:txBody>
          <a:bodyPr vert="horz" lIns="91440" tIns="45720" rIns="91440" bIns="45720" rtlCol="0" anchor="t">
            <a:normAutofit/>
          </a:bodyPr>
          <a:lstStyle/>
          <a:p>
            <a:r>
              <a:rPr lang="es-ES" sz="3600" b="1" dirty="0">
                <a:latin typeface="Calibri"/>
                <a:ea typeface="Calibri"/>
                <a:cs typeface="Calibri"/>
              </a:rPr>
              <a:t>(Actividad) elaboración de una evaluación de riesgos</a:t>
            </a:r>
            <a:endParaRPr lang="en-US" sz="3600" b="1" dirty="0">
              <a:latin typeface="Calibri"/>
              <a:ea typeface="Calibri"/>
              <a:cs typeface="Calibri"/>
            </a:endParaRPr>
          </a:p>
        </p:txBody>
      </p:sp>
    </p:spTree>
    <p:extLst>
      <p:ext uri="{BB962C8B-B14F-4D97-AF65-F5344CB8AC3E}">
        <p14:creationId xmlns:p14="http://schemas.microsoft.com/office/powerpoint/2010/main" val="203435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2F9C-31C2-09E9-77C4-1D04BA2F58A4}"/>
              </a:ext>
            </a:extLst>
          </p:cNvPr>
          <p:cNvSpPr>
            <a:spLocks noGrp="1"/>
          </p:cNvSpPr>
          <p:nvPr>
            <p:ph type="title"/>
          </p:nvPr>
        </p:nvSpPr>
        <p:spPr/>
        <p:txBody>
          <a:bodyPr/>
          <a:lstStyle/>
          <a:p>
            <a:r>
              <a:rPr lang="es-ES" b="1" dirty="0"/>
              <a:t>Factores comunes de riesgo</a:t>
            </a:r>
          </a:p>
        </p:txBody>
      </p:sp>
      <p:sp>
        <p:nvSpPr>
          <p:cNvPr id="4" name="Content Placeholder 3">
            <a:extLst>
              <a:ext uri="{FF2B5EF4-FFF2-40B4-BE49-F238E27FC236}">
                <a16:creationId xmlns:a16="http://schemas.microsoft.com/office/drawing/2014/main" id="{DCD8EBA8-F4C3-2911-9580-F9D5C841CEBE}"/>
              </a:ext>
            </a:extLst>
          </p:cNvPr>
          <p:cNvSpPr>
            <a:spLocks noGrp="1"/>
          </p:cNvSpPr>
          <p:nvPr>
            <p:ph idx="1"/>
          </p:nvPr>
        </p:nvSpPr>
        <p:spPr>
          <a:xfrm>
            <a:off x="418656" y="1944800"/>
            <a:ext cx="5906729" cy="3555455"/>
          </a:xfrm>
        </p:spPr>
        <p:txBody>
          <a:bodyPr vert="horz" lIns="91440" tIns="45720" rIns="91440" bIns="45720" rtlCol="0" anchor="t">
            <a:normAutofit/>
          </a:bodyPr>
          <a:lstStyle/>
          <a:p>
            <a:pPr>
              <a:spcBef>
                <a:spcPts val="600"/>
              </a:spcBef>
            </a:pPr>
            <a:r>
              <a:rPr lang="es-ES" sz="1800" dirty="0">
                <a:latin typeface="Calibri"/>
                <a:cs typeface="Calibri"/>
              </a:rPr>
              <a:t>Monto de financiamiento aprobado para el plan de trabajo</a:t>
            </a:r>
          </a:p>
          <a:p>
            <a:pPr>
              <a:spcBef>
                <a:spcPts val="600"/>
              </a:spcBef>
            </a:pPr>
            <a:r>
              <a:rPr lang="es-ES" sz="1800" dirty="0">
                <a:latin typeface="Calibri"/>
                <a:cs typeface="Calibri"/>
              </a:rPr>
              <a:t>El tiempo que el custodio del plan ha estado en el cargo.</a:t>
            </a:r>
            <a:endParaRPr lang="en-US" sz="1800" dirty="0">
              <a:latin typeface="Calibri"/>
              <a:cs typeface="Calibri"/>
            </a:endParaRPr>
          </a:p>
          <a:p>
            <a:pPr>
              <a:spcBef>
                <a:spcPts val="600"/>
              </a:spcBef>
            </a:pPr>
            <a:r>
              <a:rPr lang="es-ES" sz="1800" dirty="0">
                <a:latin typeface="Calibri"/>
                <a:cs typeface="Calibri"/>
              </a:rPr>
              <a:t>Informes de desempeño: puntualidad y calidad de la presentación</a:t>
            </a:r>
          </a:p>
          <a:p>
            <a:pPr>
              <a:spcBef>
                <a:spcPts val="600"/>
              </a:spcBef>
            </a:pPr>
            <a:r>
              <a:rPr lang="es-ES" sz="1800" dirty="0">
                <a:latin typeface="Calibri"/>
                <a:cs typeface="Calibri"/>
              </a:rPr>
              <a:t>Informes de desempeño: grado en que se están logrando los objetivos del plan de trabajo</a:t>
            </a:r>
          </a:p>
          <a:p>
            <a:pPr>
              <a:spcBef>
                <a:spcPts val="600"/>
              </a:spcBef>
            </a:pPr>
            <a:r>
              <a:rPr lang="es-ES" sz="1800" dirty="0">
                <a:latin typeface="Calibri"/>
                <a:cs typeface="Calibri"/>
              </a:rPr>
              <a:t>Grado en que se han implementado las actividades del plan de trabajo</a:t>
            </a:r>
          </a:p>
          <a:p>
            <a:pPr>
              <a:spcBef>
                <a:spcPts val="600"/>
              </a:spcBef>
            </a:pPr>
            <a:r>
              <a:rPr lang="es-ES" sz="1800" dirty="0">
                <a:latin typeface="Calibri"/>
                <a:cs typeface="Calibri"/>
              </a:rPr>
              <a:t>Otras cuestiones relacionadas con la comunicación oportuna y el cumplimiento de los plazos</a:t>
            </a:r>
            <a:endParaRPr lang="en-US" sz="1800" dirty="0">
              <a:latin typeface="Calibri"/>
              <a:cs typeface="Calibri"/>
            </a:endParaRPr>
          </a:p>
        </p:txBody>
      </p:sp>
      <p:sp>
        <p:nvSpPr>
          <p:cNvPr id="5" name="Content Placeholder 3">
            <a:extLst>
              <a:ext uri="{FF2B5EF4-FFF2-40B4-BE49-F238E27FC236}">
                <a16:creationId xmlns:a16="http://schemas.microsoft.com/office/drawing/2014/main" id="{1E160BFD-7406-87A6-A968-69D238CD8AA4}"/>
              </a:ext>
            </a:extLst>
          </p:cNvPr>
          <p:cNvSpPr txBox="1">
            <a:spLocks/>
          </p:cNvSpPr>
          <p:nvPr/>
        </p:nvSpPr>
        <p:spPr>
          <a:xfrm>
            <a:off x="6602152" y="2710139"/>
            <a:ext cx="5392864" cy="1437722"/>
          </a:xfrm>
          <a:prstGeom prst="rect">
            <a:avLst/>
          </a:prstGeom>
          <a:solidFill>
            <a:srgbClr val="C54B38"/>
          </a:solidFill>
          <a:ln>
            <a:solidFill>
              <a:srgbClr val="C54B38"/>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es-ES" b="1" i="1" dirty="0">
                <a:solidFill>
                  <a:schemeClr val="bg1"/>
                </a:solidFill>
                <a:latin typeface="Calibri"/>
                <a:cs typeface="Calibri"/>
              </a:rPr>
              <a:t>Corresponde al DEPR determinar cuáles factores son los más apropiados para incluir en la evaluación de riesgos.</a:t>
            </a:r>
            <a:r>
              <a:rPr lang="en-US" b="1" i="1" dirty="0">
                <a:solidFill>
                  <a:schemeClr val="bg1"/>
                </a:solidFill>
                <a:latin typeface="Calibri"/>
                <a:cs typeface="Calibri"/>
              </a:rPr>
              <a:t> </a:t>
            </a:r>
            <a:endParaRPr lang="en-US" dirty="0">
              <a:solidFill>
                <a:schemeClr val="bg1"/>
              </a:solidFill>
            </a:endParaRPr>
          </a:p>
          <a:p>
            <a:pPr fontAlgn="auto">
              <a:spcAft>
                <a:spcPts val="0"/>
              </a:spcAft>
            </a:pPr>
            <a:endParaRPr lang="en-US" i="1" dirty="0">
              <a:solidFill>
                <a:schemeClr val="bg1"/>
              </a:solidFill>
            </a:endParaRPr>
          </a:p>
        </p:txBody>
      </p:sp>
    </p:spTree>
    <p:extLst>
      <p:ext uri="{BB962C8B-B14F-4D97-AF65-F5344CB8AC3E}">
        <p14:creationId xmlns:p14="http://schemas.microsoft.com/office/powerpoint/2010/main" val="205427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9486E6-8D32-1713-E064-CE24FEA58AC2}"/>
              </a:ext>
            </a:extLst>
          </p:cNvPr>
          <p:cNvSpPr>
            <a:spLocks noGrp="1"/>
          </p:cNvSpPr>
          <p:nvPr>
            <p:ph type="body" sz="quarter" idx="10"/>
          </p:nvPr>
        </p:nvSpPr>
        <p:spPr>
          <a:xfrm>
            <a:off x="711200" y="1693334"/>
            <a:ext cx="5418667" cy="3014134"/>
          </a:xfrm>
        </p:spPr>
        <p:txBody>
          <a:bodyPr>
            <a:normAutofit fontScale="92500"/>
          </a:bodyPr>
          <a:lstStyle/>
          <a:p>
            <a:pPr marL="0" indent="0" algn="ctr">
              <a:buNone/>
            </a:pPr>
            <a:r>
              <a:rPr lang="es-ES" b="1" dirty="0"/>
              <a:t>¿Qué más quisiera saber sobre cómo elaborar una evaluación de riesgos o realizar un evento de control?</a:t>
            </a:r>
          </a:p>
          <a:p>
            <a:pPr marL="0" indent="0" algn="ctr">
              <a:buNone/>
            </a:pPr>
            <a:r>
              <a:rPr lang="es-ES" dirty="0"/>
              <a:t>El Departamento de Educación de Puerto Rico (DEPR) utilizará esta información para elaborar futuras capacitaciones.</a:t>
            </a:r>
            <a:endParaRPr lang="en-US" dirty="0"/>
          </a:p>
        </p:txBody>
      </p:sp>
      <p:sp>
        <p:nvSpPr>
          <p:cNvPr id="5" name="Title 4">
            <a:extLst>
              <a:ext uri="{FF2B5EF4-FFF2-40B4-BE49-F238E27FC236}">
                <a16:creationId xmlns:a16="http://schemas.microsoft.com/office/drawing/2014/main" id="{533AAAE8-FDDC-8FBB-1BDE-CC0A462F2875}"/>
              </a:ext>
            </a:extLst>
          </p:cNvPr>
          <p:cNvSpPr>
            <a:spLocks noGrp="1"/>
          </p:cNvSpPr>
          <p:nvPr>
            <p:ph type="title"/>
          </p:nvPr>
        </p:nvSpPr>
        <p:spPr/>
        <p:txBody>
          <a:bodyPr/>
          <a:lstStyle/>
          <a:p>
            <a:r>
              <a:rPr lang="es-ES" b="1" dirty="0"/>
              <a:t>Pizarra [Sugerencias]</a:t>
            </a:r>
          </a:p>
        </p:txBody>
      </p:sp>
      <p:pic>
        <p:nvPicPr>
          <p:cNvPr id="7" name="Picture 6">
            <a:extLst>
              <a:ext uri="{FF2B5EF4-FFF2-40B4-BE49-F238E27FC236}">
                <a16:creationId xmlns:a16="http://schemas.microsoft.com/office/drawing/2014/main" id="{EC963236-1105-EF65-276B-03ABBBB319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8300" y="274107"/>
            <a:ext cx="4762500" cy="3171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418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47847-EE7F-8489-FF35-A813EAE71CE7}"/>
              </a:ext>
            </a:extLst>
          </p:cNvPr>
          <p:cNvSpPr>
            <a:spLocks noGrp="1"/>
          </p:cNvSpPr>
          <p:nvPr>
            <p:ph type="body" sz="quarter" idx="10"/>
          </p:nvPr>
        </p:nvSpPr>
        <p:spPr>
          <a:xfrm>
            <a:off x="355794" y="1140725"/>
            <a:ext cx="10261600" cy="4114800"/>
          </a:xfrm>
        </p:spPr>
        <p:txBody>
          <a:bodyPr vert="horz" lIns="91440" tIns="45720" rIns="91440" bIns="45720" rtlCol="0" anchor="t">
            <a:normAutofit/>
          </a:bodyPr>
          <a:lstStyle/>
          <a:p>
            <a:pPr marL="57150" indent="0">
              <a:buNone/>
            </a:pPr>
            <a:r>
              <a:rPr lang="es-ES" b="1" dirty="0">
                <a:latin typeface="Calibri"/>
                <a:cs typeface="Calibri"/>
              </a:rPr>
              <a:t>Su tarea: </a:t>
            </a:r>
            <a:r>
              <a:rPr lang="es-ES" dirty="0">
                <a:latin typeface="Calibri"/>
                <a:cs typeface="Calibri"/>
              </a:rPr>
              <a:t>En grupos de 3 a 4, revisen la muestra de la evaluación de riesgos para un estado que tiene una estructura tradicional de Agencia de Educación Local (LEA) y la información en las diapositivas de capacitación</a:t>
            </a:r>
            <a:r>
              <a:rPr lang="es-ES" b="1" dirty="0">
                <a:latin typeface="Calibri"/>
                <a:cs typeface="Calibri"/>
              </a:rPr>
              <a:t>.</a:t>
            </a:r>
            <a:endParaRPr lang="en-US" b="1" dirty="0">
              <a:latin typeface="Calibri"/>
              <a:cs typeface="Calibri"/>
            </a:endParaRPr>
          </a:p>
          <a:p>
            <a:pPr marL="57150" indent="0">
              <a:buNone/>
            </a:pPr>
            <a:r>
              <a:rPr lang="es-ES" dirty="0">
                <a:latin typeface="Calibri"/>
                <a:cs typeface="Calibri"/>
              </a:rPr>
              <a:t>Usando la información compartida, elabore una lista con </a:t>
            </a:r>
            <a:r>
              <a:rPr lang="es-ES" b="1" u="sng" dirty="0">
                <a:latin typeface="Calibri"/>
                <a:cs typeface="Calibri"/>
              </a:rPr>
              <a:t>hasta tres </a:t>
            </a:r>
            <a:r>
              <a:rPr lang="es-ES" dirty="0">
                <a:latin typeface="Calibri"/>
                <a:cs typeface="Calibri"/>
              </a:rPr>
              <a:t>indicadores y defina los niveles de riesgo en la </a:t>
            </a:r>
            <a:r>
              <a:rPr lang="es-ES" b="1" u="sng" dirty="0">
                <a:latin typeface="Calibri"/>
                <a:cs typeface="Calibri"/>
              </a:rPr>
              <a:t>evaluación de riesgos de programa único</a:t>
            </a:r>
            <a:r>
              <a:rPr lang="es-ES" dirty="0">
                <a:latin typeface="Calibri"/>
                <a:cs typeface="Calibri"/>
              </a:rPr>
              <a:t> de su grupo. Prepárese, ya que cada grupo compartirá un indicador y los niveles de riesgo que lo acompañan.</a:t>
            </a:r>
            <a:endParaRPr lang="en-US" dirty="0">
              <a:latin typeface="Calibri"/>
              <a:cs typeface="Calibri"/>
            </a:endParaRPr>
          </a:p>
        </p:txBody>
      </p:sp>
      <p:sp>
        <p:nvSpPr>
          <p:cNvPr id="3" name="Title 2">
            <a:extLst>
              <a:ext uri="{FF2B5EF4-FFF2-40B4-BE49-F238E27FC236}">
                <a16:creationId xmlns:a16="http://schemas.microsoft.com/office/drawing/2014/main" id="{2B037F32-0B7B-0303-1078-AE8A757A607E}"/>
              </a:ext>
            </a:extLst>
          </p:cNvPr>
          <p:cNvSpPr>
            <a:spLocks noGrp="1"/>
          </p:cNvSpPr>
          <p:nvPr>
            <p:ph type="title"/>
          </p:nvPr>
        </p:nvSpPr>
        <p:spPr/>
        <p:txBody>
          <a:bodyPr/>
          <a:lstStyle/>
          <a:p>
            <a:r>
              <a:rPr lang="es-ES" b="1" dirty="0">
                <a:latin typeface="Calibri"/>
                <a:cs typeface="Calibri"/>
              </a:rPr>
              <a:t>Elaboración de una evaluación de riesgos</a:t>
            </a:r>
            <a:endParaRPr lang="en-US" b="1" dirty="0"/>
          </a:p>
        </p:txBody>
      </p:sp>
      <p:pic>
        <p:nvPicPr>
          <p:cNvPr id="4" name="Graphic 4" descr="Meeting with solid fill">
            <a:extLst>
              <a:ext uri="{FF2B5EF4-FFF2-40B4-BE49-F238E27FC236}">
                <a16:creationId xmlns:a16="http://schemas.microsoft.com/office/drawing/2014/main" id="{E105DA15-92C5-CEFB-1715-A1CAEE7B9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2763" y="3789067"/>
            <a:ext cx="1916670" cy="19029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635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4F3B3-26F2-E3C5-A0AF-A3B5DF568D84}"/>
              </a:ext>
            </a:extLst>
          </p:cNvPr>
          <p:cNvSpPr>
            <a:spLocks noGrp="1"/>
          </p:cNvSpPr>
          <p:nvPr>
            <p:ph type="body" sz="quarter" idx="10"/>
          </p:nvPr>
        </p:nvSpPr>
        <p:spPr>
          <a:xfrm>
            <a:off x="508000" y="1253226"/>
            <a:ext cx="10261600" cy="3750129"/>
          </a:xfrm>
        </p:spPr>
        <p:txBody>
          <a:bodyPr vert="horz" lIns="91440" tIns="45720" rIns="91440" bIns="45720" rtlCol="0" anchor="t">
            <a:normAutofit/>
          </a:bodyPr>
          <a:lstStyle/>
          <a:p>
            <a:pPr marL="0" indent="0">
              <a:buNone/>
            </a:pPr>
            <a:endParaRPr lang="en-US" dirty="0">
              <a:latin typeface="Calibri"/>
              <a:cs typeface="Calibri"/>
            </a:endParaRPr>
          </a:p>
          <a:p>
            <a:pPr>
              <a:spcBef>
                <a:spcPts val="1440"/>
              </a:spcBef>
            </a:pPr>
            <a:r>
              <a:rPr lang="es-ES" dirty="0">
                <a:latin typeface="Calibri"/>
                <a:cs typeface="Calibri"/>
              </a:rPr>
              <a:t>¿Cuáles indicadores utilizó? ¿Hizo alguna modificación?</a:t>
            </a:r>
          </a:p>
          <a:p>
            <a:pPr>
              <a:spcBef>
                <a:spcPts val="1440"/>
              </a:spcBef>
            </a:pPr>
            <a:r>
              <a:rPr lang="es-ES" dirty="0">
                <a:latin typeface="Calibri"/>
                <a:cs typeface="Calibri"/>
              </a:rPr>
              <a:t>¿Provocó la revisión de los ejemplos algunas nuevas ideas o pensamientos sobre lo que el DEPR podría incluir?</a:t>
            </a:r>
          </a:p>
          <a:p>
            <a:pPr>
              <a:spcBef>
                <a:spcPts val="1440"/>
              </a:spcBef>
            </a:pPr>
            <a:r>
              <a:rPr lang="es-ES" dirty="0">
                <a:latin typeface="Calibri"/>
                <a:cs typeface="Calibri"/>
              </a:rPr>
              <a:t>¿Cómo podrían las evaluaciones de riesgos ayudarle a identificar qué tipo de control ejercer según el riesgo (p.ej., en sitio, revisión documental, informes anuales)?</a:t>
            </a:r>
            <a:endParaRPr lang="en-US" dirty="0">
              <a:latin typeface="Calibri"/>
              <a:cs typeface="Calibri"/>
            </a:endParaRPr>
          </a:p>
        </p:txBody>
      </p:sp>
      <p:sp>
        <p:nvSpPr>
          <p:cNvPr id="3" name="Title 2">
            <a:extLst>
              <a:ext uri="{FF2B5EF4-FFF2-40B4-BE49-F238E27FC236}">
                <a16:creationId xmlns:a16="http://schemas.microsoft.com/office/drawing/2014/main" id="{71E2DAB9-4757-8784-8FF7-2A9B7A689FAB}"/>
              </a:ext>
            </a:extLst>
          </p:cNvPr>
          <p:cNvSpPr>
            <a:spLocks noGrp="1"/>
          </p:cNvSpPr>
          <p:nvPr>
            <p:ph type="title"/>
          </p:nvPr>
        </p:nvSpPr>
        <p:spPr/>
        <p:txBody>
          <a:bodyPr>
            <a:normAutofit/>
          </a:bodyPr>
          <a:lstStyle/>
          <a:p>
            <a:r>
              <a:rPr lang="es-ES" b="1" dirty="0"/>
              <a:t>Evaluación de riesgos: preguntas de discusión</a:t>
            </a:r>
            <a:endParaRPr lang="en-US" b="1" dirty="0"/>
          </a:p>
        </p:txBody>
      </p:sp>
      <p:pic>
        <p:nvPicPr>
          <p:cNvPr id="4" name="Graphic 5" descr="Chat with solid fill">
            <a:extLst>
              <a:ext uri="{FF2B5EF4-FFF2-40B4-BE49-F238E27FC236}">
                <a16:creationId xmlns:a16="http://schemas.microsoft.com/office/drawing/2014/main" id="{E2FC6051-C7FD-0419-A17E-B2A575C1C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2144" y="-305144"/>
            <a:ext cx="2376615" cy="2362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2768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4DDCBA-F4D1-2A3C-B879-CBB24E4270FF}"/>
              </a:ext>
            </a:extLst>
          </p:cNvPr>
          <p:cNvSpPr>
            <a:spLocks noGrp="1"/>
          </p:cNvSpPr>
          <p:nvPr>
            <p:ph type="subTitle" idx="1"/>
          </p:nvPr>
        </p:nvSpPr>
        <p:spPr>
          <a:xfrm>
            <a:off x="0" y="2933308"/>
            <a:ext cx="12174636" cy="1322895"/>
          </a:xfrm>
        </p:spPr>
        <p:txBody>
          <a:bodyPr vert="horz" lIns="91440" tIns="45720" rIns="91440" bIns="45720" rtlCol="0" anchor="t">
            <a:normAutofit/>
          </a:bodyPr>
          <a:lstStyle/>
          <a:p>
            <a:r>
              <a:rPr lang="es-ES" sz="3600" b="1" dirty="0">
                <a:latin typeface="Calibri"/>
                <a:cs typeface="Calibri"/>
              </a:rPr>
              <a:t>Control DEL PROGRAMA Y SEGUIMIENTO posterior</a:t>
            </a:r>
          </a:p>
        </p:txBody>
      </p:sp>
    </p:spTree>
    <p:extLst>
      <p:ext uri="{BB962C8B-B14F-4D97-AF65-F5344CB8AC3E}">
        <p14:creationId xmlns:p14="http://schemas.microsoft.com/office/powerpoint/2010/main" val="379726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D1ED-0DE2-14B6-6AE8-61B4DC9A347D}"/>
              </a:ext>
            </a:extLst>
          </p:cNvPr>
          <p:cNvSpPr>
            <a:spLocks noGrp="1"/>
          </p:cNvSpPr>
          <p:nvPr>
            <p:ph type="title"/>
          </p:nvPr>
        </p:nvSpPr>
        <p:spPr/>
        <p:txBody>
          <a:bodyPr>
            <a:normAutofit fontScale="90000"/>
          </a:bodyPr>
          <a:lstStyle/>
          <a:p>
            <a:r>
              <a:rPr lang="es-ES" b="1" dirty="0"/>
              <a:t>Guía Uniforme § 200.332(e) Requisitos para entidades intermediarias.</a:t>
            </a:r>
          </a:p>
        </p:txBody>
      </p:sp>
      <p:sp>
        <p:nvSpPr>
          <p:cNvPr id="5" name="Content Placeholder 4">
            <a:extLst>
              <a:ext uri="{FF2B5EF4-FFF2-40B4-BE49-F238E27FC236}">
                <a16:creationId xmlns:a16="http://schemas.microsoft.com/office/drawing/2014/main" id="{AC250291-7AEC-019F-1484-94441CAC7DB4}"/>
              </a:ext>
            </a:extLst>
          </p:cNvPr>
          <p:cNvSpPr>
            <a:spLocks noGrp="1"/>
          </p:cNvSpPr>
          <p:nvPr>
            <p:ph sz="quarter" idx="10"/>
          </p:nvPr>
        </p:nvSpPr>
        <p:spPr/>
        <p:txBody>
          <a:bodyPr vert="horz" lIns="91440" tIns="45720" rIns="91440" bIns="45720" rtlCol="0" anchor="t">
            <a:normAutofit lnSpcReduction="10000"/>
          </a:bodyPr>
          <a:lstStyle/>
          <a:p>
            <a:pPr marL="0" indent="0">
              <a:buNone/>
            </a:pPr>
            <a:r>
              <a:rPr lang="en-US" sz="2400" dirty="0">
                <a:latin typeface="Calibri"/>
                <a:cs typeface="Calibri"/>
              </a:rPr>
              <a:t>(e) </a:t>
            </a:r>
            <a:r>
              <a:rPr lang="es-ES" sz="2400" dirty="0">
                <a:latin typeface="Calibri"/>
                <a:cs typeface="Calibri"/>
              </a:rPr>
              <a:t>Dependiendo de la evaluación hecha por la entidad intermediaria del riesgo presentado por el sub-beneficiario (como se describe en el párrafo [b] de esta sección), las siguientes herramientas de control </a:t>
            </a:r>
            <a:r>
              <a:rPr lang="es-ES" sz="2400" b="1" u="sng" dirty="0">
                <a:latin typeface="Calibri"/>
                <a:cs typeface="Calibri"/>
              </a:rPr>
              <a:t>podrían</a:t>
            </a:r>
            <a:r>
              <a:rPr lang="es-ES" sz="2400" dirty="0">
                <a:latin typeface="Calibri"/>
                <a:cs typeface="Calibri"/>
              </a:rPr>
              <a:t> ser útiles para que la entidad intermediaria garantice la rendición de cuentas adecuada y su cumplimiento con los requisitos del programa y el desempeño de los objetivos</a:t>
            </a:r>
            <a:r>
              <a:rPr lang="en-US" sz="2400" dirty="0">
                <a:latin typeface="Calibri"/>
                <a:cs typeface="Calibri"/>
              </a:rPr>
              <a:t>:</a:t>
            </a:r>
          </a:p>
          <a:p>
            <a:pPr marL="857250" lvl="1" indent="-457200">
              <a:buAutoNum type="arabicParenBoth"/>
            </a:pPr>
            <a:r>
              <a:rPr lang="es-ES" dirty="0">
                <a:latin typeface="Calibri"/>
                <a:cs typeface="Calibri"/>
              </a:rPr>
              <a:t>Proporcionar a los sub-beneficiarios capacitación y asistencia técnica sobre asuntos relacionados con el programa</a:t>
            </a:r>
            <a:r>
              <a:rPr lang="en-US" dirty="0">
                <a:latin typeface="Calibri"/>
                <a:cs typeface="Calibri"/>
              </a:rPr>
              <a:t>;</a:t>
            </a:r>
          </a:p>
          <a:p>
            <a:pPr marL="857250" lvl="1" indent="-457200">
              <a:buAutoNum type="arabicParenBoth"/>
            </a:pPr>
            <a:r>
              <a:rPr lang="es-ES" dirty="0">
                <a:latin typeface="Calibri"/>
                <a:cs typeface="Calibri"/>
              </a:rPr>
              <a:t>Realizar revisiones presenciales de las operaciones del programa del sub-beneficiario; y</a:t>
            </a:r>
            <a:endParaRPr lang="en-US" dirty="0">
              <a:latin typeface="Calibri"/>
              <a:cs typeface="Calibri"/>
            </a:endParaRPr>
          </a:p>
          <a:p>
            <a:pPr marL="857250" lvl="1" indent="-457200">
              <a:buAutoNum type="arabicParenBoth"/>
            </a:pPr>
            <a:r>
              <a:rPr lang="es-ES" dirty="0">
                <a:latin typeface="Calibri"/>
                <a:cs typeface="Calibri"/>
              </a:rPr>
              <a:t>Organizar compromisos de procedimientos acordados como se describe en § 200.425.</a:t>
            </a:r>
          </a:p>
        </p:txBody>
      </p:sp>
    </p:spTree>
    <p:extLst>
      <p:ext uri="{BB962C8B-B14F-4D97-AF65-F5344CB8AC3E}">
        <p14:creationId xmlns:p14="http://schemas.microsoft.com/office/powerpoint/2010/main" val="102596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73F4-956C-0411-A8F8-636EECEB2FF6}"/>
              </a:ext>
            </a:extLst>
          </p:cNvPr>
          <p:cNvSpPr>
            <a:spLocks noGrp="1"/>
          </p:cNvSpPr>
          <p:nvPr>
            <p:ph type="title"/>
          </p:nvPr>
        </p:nvSpPr>
        <p:spPr>
          <a:xfrm>
            <a:off x="418592" y="228599"/>
            <a:ext cx="10972800" cy="1396195"/>
          </a:xfrm>
        </p:spPr>
        <p:txBody>
          <a:bodyPr/>
          <a:lstStyle/>
          <a:p>
            <a:r>
              <a:rPr lang="es-ES" b="1" dirty="0">
                <a:latin typeface="Calibri"/>
                <a:cs typeface="Calibri"/>
              </a:rPr>
              <a:t>Componentes de control: Control del desempeño y de las finanzas</a:t>
            </a:r>
            <a:endParaRPr lang="en-US" b="1" dirty="0"/>
          </a:p>
        </p:txBody>
      </p:sp>
      <p:graphicFrame>
        <p:nvGraphicFramePr>
          <p:cNvPr id="3" name="Diagram 2">
            <a:extLst>
              <a:ext uri="{FF2B5EF4-FFF2-40B4-BE49-F238E27FC236}">
                <a16:creationId xmlns:a16="http://schemas.microsoft.com/office/drawing/2014/main" id="{31BD8468-8B9E-F577-6C63-25CAF2F2FD18}"/>
              </a:ext>
            </a:extLst>
          </p:cNvPr>
          <p:cNvGraphicFramePr/>
          <p:nvPr>
            <p:extLst>
              <p:ext uri="{D42A27DB-BD31-4B8C-83A1-F6EECF244321}">
                <p14:modId xmlns:p14="http://schemas.microsoft.com/office/powerpoint/2010/main" val="1816938813"/>
              </p:ext>
            </p:extLst>
          </p:nvPr>
        </p:nvGraphicFramePr>
        <p:xfrm>
          <a:off x="-609923" y="1303170"/>
          <a:ext cx="7650223" cy="4639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CD8EAFEA-9864-8E0E-65D2-C00F5D4F3F1B}"/>
              </a:ext>
            </a:extLst>
          </p:cNvPr>
          <p:cNvGrpSpPr/>
          <p:nvPr/>
        </p:nvGrpSpPr>
        <p:grpSpPr>
          <a:xfrm>
            <a:off x="6834849" y="2667965"/>
            <a:ext cx="5027915" cy="1522069"/>
            <a:chOff x="6782763" y="2737414"/>
            <a:chExt cx="5027915" cy="1522069"/>
          </a:xfrm>
        </p:grpSpPr>
        <p:sp>
          <p:nvSpPr>
            <p:cNvPr id="4" name="Star: 5 Points 3">
              <a:extLst>
                <a:ext uri="{FF2B5EF4-FFF2-40B4-BE49-F238E27FC236}">
                  <a16:creationId xmlns:a16="http://schemas.microsoft.com/office/drawing/2014/main" id="{FD3E4D5A-76FB-4FF7-32AE-DD453D26E328}"/>
                </a:ext>
              </a:extLst>
            </p:cNvPr>
            <p:cNvSpPr/>
            <p:nvPr/>
          </p:nvSpPr>
          <p:spPr>
            <a:xfrm>
              <a:off x="6782763" y="2737414"/>
              <a:ext cx="515074" cy="497711"/>
            </a:xfrm>
            <a:prstGeom prst="star5">
              <a:avLst/>
            </a:prstGeom>
            <a:solidFill>
              <a:srgbClr val="FFC000"/>
            </a:solidFill>
            <a:ln>
              <a:solidFill>
                <a:srgbClr val="FFC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0A96BEE-6236-414F-9910-977AF9EB5F16}"/>
                </a:ext>
              </a:extLst>
            </p:cNvPr>
            <p:cNvSpPr txBox="1">
              <a:spLocks/>
            </p:cNvSpPr>
            <p:nvPr/>
          </p:nvSpPr>
          <p:spPr>
            <a:xfrm>
              <a:off x="7297837" y="2863287"/>
              <a:ext cx="4512841" cy="1396196"/>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s-ES" dirty="0">
                  <a:latin typeface="Calibri"/>
                  <a:cs typeface="Calibri"/>
                </a:rPr>
                <a:t>Esta sesión se centrará principalmente en el componente de supervisión del desempeño.</a:t>
              </a:r>
              <a:endParaRPr lang="en-US" dirty="0">
                <a:latin typeface="Calibri"/>
                <a:cs typeface="Calibri"/>
              </a:endParaRPr>
            </a:p>
          </p:txBody>
        </p:sp>
      </p:grpSp>
    </p:spTree>
    <p:extLst>
      <p:ext uri="{BB962C8B-B14F-4D97-AF65-F5344CB8AC3E}">
        <p14:creationId xmlns:p14="http://schemas.microsoft.com/office/powerpoint/2010/main" val="108372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37F32-0B7B-0303-1078-AE8A757A607E}"/>
              </a:ext>
            </a:extLst>
          </p:cNvPr>
          <p:cNvSpPr>
            <a:spLocks noGrp="1"/>
          </p:cNvSpPr>
          <p:nvPr>
            <p:ph type="title"/>
          </p:nvPr>
        </p:nvSpPr>
        <p:spPr/>
        <p:txBody>
          <a:bodyPr/>
          <a:lstStyle/>
          <a:p>
            <a:r>
              <a:rPr lang="es-ES" b="1" dirty="0">
                <a:latin typeface="Calibri"/>
                <a:cs typeface="Calibri"/>
              </a:rPr>
              <a:t>Componentes comunes del plan de control</a:t>
            </a:r>
            <a:endParaRPr lang="en-US" b="1" dirty="0"/>
          </a:p>
        </p:txBody>
      </p:sp>
      <p:sp>
        <p:nvSpPr>
          <p:cNvPr id="2" name="Text Placeholder 1">
            <a:extLst>
              <a:ext uri="{FF2B5EF4-FFF2-40B4-BE49-F238E27FC236}">
                <a16:creationId xmlns:a16="http://schemas.microsoft.com/office/drawing/2014/main" id="{86647847-EE7F-8489-FF35-A813EAE71CE7}"/>
              </a:ext>
            </a:extLst>
          </p:cNvPr>
          <p:cNvSpPr>
            <a:spLocks noGrp="1"/>
          </p:cNvSpPr>
          <p:nvPr>
            <p:ph sz="quarter" idx="10"/>
          </p:nvPr>
        </p:nvSpPr>
        <p:spPr>
          <a:xfrm>
            <a:off x="508000" y="990600"/>
            <a:ext cx="10972800" cy="4267200"/>
          </a:xfrm>
        </p:spPr>
        <p:txBody>
          <a:bodyPr vert="horz" lIns="91440" tIns="45720" rIns="91440" bIns="45720" rtlCol="0" anchor="t">
            <a:normAutofit/>
          </a:bodyPr>
          <a:lstStyle/>
          <a:p>
            <a:pPr marL="0" indent="0">
              <a:buNone/>
            </a:pPr>
            <a:r>
              <a:rPr lang="es-ES" dirty="0">
                <a:latin typeface="Calibri"/>
                <a:cs typeface="Calibri"/>
              </a:rPr>
              <a:t>Los planes de control </a:t>
            </a:r>
            <a:r>
              <a:rPr lang="es-ES" b="1" u="sng" dirty="0">
                <a:latin typeface="Calibri"/>
                <a:cs typeface="Calibri"/>
              </a:rPr>
              <a:t>podrían</a:t>
            </a:r>
            <a:r>
              <a:rPr lang="es-ES" dirty="0">
                <a:latin typeface="Calibri"/>
                <a:cs typeface="Calibri"/>
              </a:rPr>
              <a:t> incluir información sobre temas tales como</a:t>
            </a:r>
            <a:r>
              <a:rPr lang="en-US" dirty="0">
                <a:latin typeface="Calibri"/>
                <a:cs typeface="Calibri"/>
              </a:rPr>
              <a:t>:</a:t>
            </a:r>
            <a:endParaRPr lang="en-US" dirty="0"/>
          </a:p>
          <a:p>
            <a:pPr marL="457200" indent="-457200">
              <a:buFont typeface="Wingdings" pitchFamily="34" charset="0"/>
              <a:buChar char="ü"/>
            </a:pPr>
            <a:r>
              <a:rPr lang="es-ES" dirty="0">
                <a:latin typeface="Calibri"/>
                <a:cs typeface="Calibri"/>
              </a:rPr>
              <a:t>Una descripción del proceso de control;</a:t>
            </a:r>
            <a:endParaRPr lang="es-ES" dirty="0"/>
          </a:p>
          <a:p>
            <a:pPr marL="457200" indent="-457200">
              <a:buFont typeface="Wingdings" pitchFamily="34" charset="0"/>
              <a:buChar char="ü"/>
            </a:pPr>
            <a:r>
              <a:rPr lang="es-ES" dirty="0">
                <a:latin typeface="Calibri"/>
                <a:cs typeface="Calibri"/>
              </a:rPr>
              <a:t>Los indicadores de control;</a:t>
            </a:r>
          </a:p>
          <a:p>
            <a:pPr marL="457200" indent="-457200">
              <a:buFont typeface="Wingdings" pitchFamily="34" charset="0"/>
              <a:buChar char="ü"/>
            </a:pPr>
            <a:r>
              <a:rPr lang="es-ES" dirty="0">
                <a:latin typeface="Calibri"/>
                <a:cs typeface="Calibri"/>
              </a:rPr>
              <a:t>Expectativas y procedimientos antes, durante y después de la visita; </a:t>
            </a:r>
            <a:endParaRPr lang="es-ES" dirty="0"/>
          </a:p>
          <a:p>
            <a:pPr marL="457200" indent="-457200">
              <a:buFont typeface="Wingdings" pitchFamily="34" charset="0"/>
              <a:buChar char="ü"/>
            </a:pPr>
            <a:r>
              <a:rPr lang="es-ES" dirty="0">
                <a:latin typeface="Calibri"/>
                <a:cs typeface="Calibri"/>
              </a:rPr>
              <a:t>Una descripción de cómo se utilizarán los resultados;</a:t>
            </a:r>
            <a:endParaRPr lang="es-ES" dirty="0"/>
          </a:p>
          <a:p>
            <a:pPr marL="457200" indent="-457200">
              <a:buFont typeface="Wingdings" pitchFamily="34" charset="0"/>
              <a:buChar char="ü"/>
            </a:pPr>
            <a:r>
              <a:rPr lang="es-ES" dirty="0">
                <a:latin typeface="Calibri"/>
                <a:cs typeface="Calibri"/>
              </a:rPr>
              <a:t>Una explicación sobre cómo el personal abordará cualquier resultado; y</a:t>
            </a:r>
            <a:endParaRPr lang="es-ES" dirty="0"/>
          </a:p>
          <a:p>
            <a:pPr marL="457200" indent="-457200">
              <a:buFont typeface="Wingdings" pitchFamily="34" charset="0"/>
              <a:buChar char="ü"/>
            </a:pPr>
            <a:r>
              <a:rPr lang="es-ES" dirty="0">
                <a:latin typeface="Calibri"/>
                <a:cs typeface="Calibri"/>
              </a:rPr>
              <a:t>Métodos y herramientas utilizadas (p.ej., agendas, plantillas, listas de verificación, autoevaluaciones). </a:t>
            </a:r>
            <a:endParaRPr lang="es-ES" dirty="0"/>
          </a:p>
          <a:p>
            <a:pPr lvl="1"/>
            <a:endParaRPr lang="es-ES" dirty="0"/>
          </a:p>
          <a:p>
            <a:pPr marL="457200" lvl="1" indent="0">
              <a:buNone/>
            </a:pPr>
            <a:endParaRPr lang="en-US" dirty="0"/>
          </a:p>
          <a:p>
            <a:endParaRPr lang="en-US" dirty="0"/>
          </a:p>
        </p:txBody>
      </p:sp>
      <p:sp>
        <p:nvSpPr>
          <p:cNvPr id="4" name="Text Placeholder 1">
            <a:extLst>
              <a:ext uri="{FF2B5EF4-FFF2-40B4-BE49-F238E27FC236}">
                <a16:creationId xmlns:a16="http://schemas.microsoft.com/office/drawing/2014/main" id="{80742F5D-16B0-1CF3-B4D0-E14ABE3A00E9}"/>
              </a:ext>
            </a:extLst>
          </p:cNvPr>
          <p:cNvSpPr txBox="1">
            <a:spLocks/>
          </p:cNvSpPr>
          <p:nvPr/>
        </p:nvSpPr>
        <p:spPr>
          <a:xfrm>
            <a:off x="4792677" y="4773051"/>
            <a:ext cx="7161475" cy="1115291"/>
          </a:xfrm>
          <a:prstGeom prst="rect">
            <a:avLst/>
          </a:prstGeom>
          <a:noFill/>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000" b="1" dirty="0">
              <a:solidFill>
                <a:srgbClr val="5F99AF"/>
              </a:solidFill>
              <a:latin typeface="Calibri"/>
              <a:cs typeface="Calibri"/>
            </a:endParaRPr>
          </a:p>
          <a:p>
            <a:pPr marL="0" indent="0" algn="ctr" fontAlgn="auto">
              <a:spcAft>
                <a:spcPts val="0"/>
              </a:spcAft>
              <a:buNone/>
            </a:pPr>
            <a:r>
              <a:rPr lang="en-US" sz="2000" b="1" dirty="0">
                <a:solidFill>
                  <a:srgbClr val="5F99AF"/>
                </a:solidFill>
                <a:latin typeface="Calibri"/>
                <a:cs typeface="Calibri"/>
              </a:rPr>
              <a:t>Nota: </a:t>
            </a:r>
            <a:r>
              <a:rPr lang="es-ES" sz="2000" b="1" dirty="0">
                <a:solidFill>
                  <a:srgbClr val="5F99AF"/>
                </a:solidFill>
                <a:latin typeface="Calibri"/>
                <a:cs typeface="Calibri"/>
              </a:rPr>
              <a:t>La Guía Uniforme no requiere que las entidades no federales elaboren un plan de control. La Guía Uniforme requiere que las entidades no federales controlen el uso de fondos federales</a:t>
            </a:r>
            <a:r>
              <a:rPr lang="en-US" sz="2000" b="1" dirty="0">
                <a:solidFill>
                  <a:srgbClr val="5F99AF"/>
                </a:solidFill>
                <a:latin typeface="Calibri"/>
                <a:cs typeface="Calibri"/>
              </a:rPr>
              <a:t>.</a:t>
            </a:r>
            <a:endParaRPr lang="en-US" sz="2000" b="1" dirty="0">
              <a:solidFill>
                <a:srgbClr val="5F99AF"/>
              </a:solidFill>
            </a:endParaRPr>
          </a:p>
        </p:txBody>
      </p:sp>
    </p:spTree>
    <p:extLst>
      <p:ext uri="{BB962C8B-B14F-4D97-AF65-F5344CB8AC3E}">
        <p14:creationId xmlns:p14="http://schemas.microsoft.com/office/powerpoint/2010/main" val="392393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BF40D-0854-57F3-1157-1954873EDD58}"/>
              </a:ext>
            </a:extLst>
          </p:cNvPr>
          <p:cNvSpPr>
            <a:spLocks noGrp="1"/>
          </p:cNvSpPr>
          <p:nvPr>
            <p:ph type="title"/>
          </p:nvPr>
        </p:nvSpPr>
        <p:spPr/>
        <p:txBody>
          <a:bodyPr/>
          <a:lstStyle/>
          <a:p>
            <a:r>
              <a:rPr lang="es-ES" b="1" dirty="0">
                <a:latin typeface="Calibri"/>
                <a:cs typeface="Calibri"/>
              </a:rPr>
              <a:t>Control: Resultados vs. Recomendaciones</a:t>
            </a:r>
          </a:p>
        </p:txBody>
      </p:sp>
      <p:graphicFrame>
        <p:nvGraphicFramePr>
          <p:cNvPr id="2" name="Text Placeholder 1">
            <a:extLst>
              <a:ext uri="{FF2B5EF4-FFF2-40B4-BE49-F238E27FC236}">
                <a16:creationId xmlns:a16="http://schemas.microsoft.com/office/drawing/2014/main" id="{31AD8141-898C-9C8C-FB4C-616FBA29CF8F}"/>
              </a:ext>
            </a:extLst>
          </p:cNvPr>
          <p:cNvGraphicFramePr/>
          <p:nvPr>
            <p:extLst>
              <p:ext uri="{D42A27DB-BD31-4B8C-83A1-F6EECF244321}">
                <p14:modId xmlns:p14="http://schemas.microsoft.com/office/powerpoint/2010/main" val="4241286767"/>
              </p:ext>
            </p:extLst>
          </p:nvPr>
        </p:nvGraphicFramePr>
        <p:xfrm>
          <a:off x="1146175" y="2057400"/>
          <a:ext cx="1003935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52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466D01-988F-6856-0FD2-DD98198EF8F1}"/>
              </a:ext>
            </a:extLst>
          </p:cNvPr>
          <p:cNvSpPr>
            <a:spLocks noGrp="1"/>
          </p:cNvSpPr>
          <p:nvPr>
            <p:ph type="body" sz="quarter" idx="10"/>
          </p:nvPr>
        </p:nvSpPr>
        <p:spPr>
          <a:xfrm>
            <a:off x="508000" y="1416050"/>
            <a:ext cx="10261600" cy="4114800"/>
          </a:xfrm>
        </p:spPr>
        <p:txBody>
          <a:bodyPr vert="horz" lIns="91440" tIns="45720" rIns="91440" bIns="45720" rtlCol="0" anchor="t">
            <a:normAutofit/>
          </a:bodyPr>
          <a:lstStyle/>
          <a:p>
            <a:pPr>
              <a:spcBef>
                <a:spcPts val="1440"/>
              </a:spcBef>
            </a:pPr>
            <a:r>
              <a:rPr lang="es-ES" sz="2400" dirty="0">
                <a:latin typeface="Calibri"/>
                <a:cs typeface="Calibri"/>
              </a:rPr>
              <a:t>¿Qué tipos de capacitación y/o asistencia técnica brinda el DEPR en el proceso de control?</a:t>
            </a:r>
            <a:endParaRPr lang="en-US" sz="2400" dirty="0">
              <a:latin typeface="Calibri"/>
              <a:cs typeface="Calibri"/>
            </a:endParaRPr>
          </a:p>
          <a:p>
            <a:pPr>
              <a:spcBef>
                <a:spcPts val="1440"/>
              </a:spcBef>
            </a:pPr>
            <a:r>
              <a:rPr lang="es-ES" sz="2400" dirty="0">
                <a:latin typeface="Calibri"/>
                <a:cs typeface="Calibri"/>
              </a:rPr>
              <a:t>¿Cómo garantiza el DEPR que los custodios del plan de trabajo conozcan el proceso y la función del control</a:t>
            </a:r>
            <a:r>
              <a:rPr lang="en-US" sz="2400" dirty="0">
                <a:latin typeface="Calibri"/>
                <a:cs typeface="Calibri"/>
              </a:rPr>
              <a:t>? </a:t>
            </a:r>
            <a:endParaRPr lang="en-US" sz="2400" dirty="0"/>
          </a:p>
          <a:p>
            <a:pPr>
              <a:spcBef>
                <a:spcPts val="1440"/>
              </a:spcBef>
            </a:pPr>
            <a:r>
              <a:rPr lang="es-ES" sz="2400" dirty="0">
                <a:latin typeface="Calibri"/>
                <a:cs typeface="Calibri"/>
              </a:rPr>
              <a:t>¿Tiene el DEPR un plan de control para cada programa? ¿Y quién o qué cargo en el DEPR es responsable de implementar cada actividad de control</a:t>
            </a:r>
            <a:r>
              <a:rPr lang="en-US" sz="2400" dirty="0">
                <a:latin typeface="Calibri"/>
                <a:cs typeface="Calibri"/>
              </a:rPr>
              <a:t>?</a:t>
            </a:r>
          </a:p>
          <a:p>
            <a:pPr>
              <a:spcBef>
                <a:spcPts val="1440"/>
              </a:spcBef>
            </a:pPr>
            <a:r>
              <a:rPr lang="es-ES" sz="2400" dirty="0">
                <a:latin typeface="Calibri"/>
                <a:cs typeface="Calibri"/>
              </a:rPr>
              <a:t>¿Hace el DEPR seguimiento con el custodio del plan de trabajo para garantizar que las acciones correctivas se aborden de manera adecuada y oportuna?</a:t>
            </a:r>
            <a:endParaRPr lang="en-US" sz="2400" dirty="0"/>
          </a:p>
        </p:txBody>
      </p:sp>
      <p:sp>
        <p:nvSpPr>
          <p:cNvPr id="2" name="Title 1">
            <a:extLst>
              <a:ext uri="{FF2B5EF4-FFF2-40B4-BE49-F238E27FC236}">
                <a16:creationId xmlns:a16="http://schemas.microsoft.com/office/drawing/2014/main" id="{8CDB6458-8295-240C-F531-1656F5458DE9}"/>
              </a:ext>
            </a:extLst>
          </p:cNvPr>
          <p:cNvSpPr>
            <a:spLocks noGrp="1"/>
          </p:cNvSpPr>
          <p:nvPr>
            <p:ph type="title"/>
          </p:nvPr>
        </p:nvSpPr>
        <p:spPr/>
        <p:txBody>
          <a:bodyPr>
            <a:normAutofit/>
          </a:bodyPr>
          <a:lstStyle/>
          <a:p>
            <a:r>
              <a:rPr lang="es-ES" b="1" dirty="0"/>
              <a:t>Control: Preguntas de discusión </a:t>
            </a:r>
          </a:p>
        </p:txBody>
      </p:sp>
      <p:pic>
        <p:nvPicPr>
          <p:cNvPr id="3" name="Graphic 5" descr="Chat with solid fill">
            <a:extLst>
              <a:ext uri="{FF2B5EF4-FFF2-40B4-BE49-F238E27FC236}">
                <a16:creationId xmlns:a16="http://schemas.microsoft.com/office/drawing/2014/main" id="{997D30BA-D104-1DE5-1137-096DB75F6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9335" y="-317158"/>
            <a:ext cx="2376615" cy="2362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3999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4DDCBA-F4D1-2A3C-B879-CBB24E4270FF}"/>
              </a:ext>
            </a:extLst>
          </p:cNvPr>
          <p:cNvSpPr>
            <a:spLocks noGrp="1"/>
          </p:cNvSpPr>
          <p:nvPr>
            <p:ph type="subTitle" idx="1"/>
          </p:nvPr>
        </p:nvSpPr>
        <p:spPr>
          <a:xfrm>
            <a:off x="0" y="3018147"/>
            <a:ext cx="12174636" cy="762001"/>
          </a:xfrm>
        </p:spPr>
        <p:txBody>
          <a:bodyPr vert="horz" lIns="91440" tIns="45720" rIns="91440" bIns="45720" rtlCol="0" anchor="t">
            <a:normAutofit/>
          </a:bodyPr>
          <a:lstStyle/>
          <a:p>
            <a:r>
              <a:rPr lang="es-ES" sz="3600" b="1" dirty="0">
                <a:latin typeface="Calibri"/>
                <a:ea typeface="Calibri"/>
                <a:cs typeface="Calibri"/>
              </a:rPr>
              <a:t>(actividad) Elaboración de planes de control</a:t>
            </a:r>
          </a:p>
        </p:txBody>
      </p:sp>
    </p:spTree>
    <p:extLst>
      <p:ext uri="{BB962C8B-B14F-4D97-AF65-F5344CB8AC3E}">
        <p14:creationId xmlns:p14="http://schemas.microsoft.com/office/powerpoint/2010/main" val="571554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47847-EE7F-8489-FF35-A813EAE71CE7}"/>
              </a:ext>
            </a:extLst>
          </p:cNvPr>
          <p:cNvSpPr>
            <a:spLocks noGrp="1"/>
          </p:cNvSpPr>
          <p:nvPr>
            <p:ph type="body" sz="quarter" idx="10"/>
          </p:nvPr>
        </p:nvSpPr>
        <p:spPr>
          <a:xfrm>
            <a:off x="506863" y="1140725"/>
            <a:ext cx="10261600" cy="4114800"/>
          </a:xfrm>
        </p:spPr>
        <p:txBody>
          <a:bodyPr vert="horz" lIns="91440" tIns="45720" rIns="91440" bIns="45720" rtlCol="0" anchor="t">
            <a:normAutofit/>
          </a:bodyPr>
          <a:lstStyle/>
          <a:p>
            <a:pPr marL="0" indent="0">
              <a:buNone/>
            </a:pPr>
            <a:r>
              <a:rPr lang="es-ES" b="1" dirty="0">
                <a:latin typeface="Calibri"/>
                <a:cs typeface="Calibri"/>
              </a:rPr>
              <a:t>Tarea: </a:t>
            </a:r>
            <a:r>
              <a:rPr lang="es-ES" dirty="0">
                <a:latin typeface="Calibri"/>
                <a:cs typeface="Calibri"/>
              </a:rPr>
              <a:t>En grupos de 3 a 4, revisen las muestras de herramientas de control para los Estados que tienen estructuras LEA tradicionales. Elaboren una lista de características que le gustaría incluir, modificar o eliminar para su consideración en el plan de control del DEPR. Considere cómo las muestras utilizan lo siguiente</a:t>
            </a:r>
            <a:r>
              <a:rPr lang="en-US" dirty="0">
                <a:latin typeface="Calibri"/>
                <a:cs typeface="Calibri"/>
              </a:rPr>
              <a:t>:</a:t>
            </a:r>
            <a:endParaRPr lang="en-US" dirty="0"/>
          </a:p>
          <a:p>
            <a:pPr lvl="1"/>
            <a:r>
              <a:rPr lang="es-ES" sz="2400" dirty="0">
                <a:latin typeface="Calibri"/>
                <a:cs typeface="Calibri"/>
              </a:rPr>
              <a:t>Descripción del proceso de control</a:t>
            </a:r>
            <a:r>
              <a:rPr lang="en-US" dirty="0">
                <a:latin typeface="Calibri"/>
                <a:cs typeface="Calibri"/>
              </a:rPr>
              <a:t>;</a:t>
            </a:r>
          </a:p>
          <a:p>
            <a:pPr lvl="1"/>
            <a:r>
              <a:rPr lang="es-ES" dirty="0">
                <a:latin typeface="Calibri"/>
                <a:cs typeface="Calibri"/>
              </a:rPr>
              <a:t>Indicadores de control;</a:t>
            </a:r>
          </a:p>
          <a:p>
            <a:pPr lvl="1"/>
            <a:r>
              <a:rPr lang="es-ES" sz="2400" dirty="0">
                <a:latin typeface="Calibri"/>
                <a:cs typeface="Calibri"/>
              </a:rPr>
              <a:t>Expectativas y procedimientos (incluido cómo abordar los resultados); y</a:t>
            </a:r>
            <a:endParaRPr lang="en-US" sz="2400" dirty="0">
              <a:latin typeface="Calibri"/>
              <a:cs typeface="Calibri"/>
            </a:endParaRPr>
          </a:p>
          <a:p>
            <a:pPr lvl="1"/>
            <a:r>
              <a:rPr lang="es-ES" dirty="0">
                <a:latin typeface="Calibri"/>
                <a:cs typeface="Calibri"/>
              </a:rPr>
              <a:t>Métodos, herramientas y recursos (p.ej., listas de verificación, plantillas).</a:t>
            </a:r>
            <a:endParaRPr lang="en-US" sz="2400" dirty="0">
              <a:latin typeface="Calibri"/>
              <a:cs typeface="Calibri"/>
            </a:endParaRPr>
          </a:p>
          <a:p>
            <a:pPr lvl="1"/>
            <a:endParaRPr lang="en-US" dirty="0"/>
          </a:p>
          <a:p>
            <a:pPr marL="457200" lvl="1" indent="0">
              <a:buNone/>
            </a:pPr>
            <a:endParaRPr lang="en-US" dirty="0"/>
          </a:p>
          <a:p>
            <a:endParaRPr lang="en-US" dirty="0">
              <a:latin typeface="Calibri"/>
              <a:cs typeface="Calibri"/>
            </a:endParaRPr>
          </a:p>
        </p:txBody>
      </p:sp>
      <p:sp>
        <p:nvSpPr>
          <p:cNvPr id="3" name="Title 2">
            <a:extLst>
              <a:ext uri="{FF2B5EF4-FFF2-40B4-BE49-F238E27FC236}">
                <a16:creationId xmlns:a16="http://schemas.microsoft.com/office/drawing/2014/main" id="{2B037F32-0B7B-0303-1078-AE8A757A607E}"/>
              </a:ext>
            </a:extLst>
          </p:cNvPr>
          <p:cNvSpPr>
            <a:spLocks noGrp="1"/>
          </p:cNvSpPr>
          <p:nvPr>
            <p:ph type="title"/>
          </p:nvPr>
        </p:nvSpPr>
        <p:spPr/>
        <p:txBody>
          <a:bodyPr>
            <a:normAutofit/>
          </a:bodyPr>
          <a:lstStyle/>
          <a:p>
            <a:r>
              <a:rPr lang="en-US" b="1" dirty="0" err="1">
                <a:latin typeface="Calibri"/>
                <a:cs typeface="Calibri"/>
              </a:rPr>
              <a:t>Elaboración</a:t>
            </a:r>
            <a:r>
              <a:rPr lang="en-US" b="1" dirty="0">
                <a:latin typeface="Calibri"/>
                <a:cs typeface="Calibri"/>
              </a:rPr>
              <a:t> de planes de control</a:t>
            </a:r>
            <a:endParaRPr lang="en-US" b="1" dirty="0"/>
          </a:p>
        </p:txBody>
      </p:sp>
      <p:pic>
        <p:nvPicPr>
          <p:cNvPr id="4" name="Graphic 4" descr="Meeting with solid fill">
            <a:extLst>
              <a:ext uri="{FF2B5EF4-FFF2-40B4-BE49-F238E27FC236}">
                <a16:creationId xmlns:a16="http://schemas.microsoft.com/office/drawing/2014/main" id="{E105DA15-92C5-CEFB-1715-A1CAEE7B9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0240" y="4267079"/>
            <a:ext cx="1916670" cy="19029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69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2BF0-6F82-91D7-B30A-EAFCDA3BFF51}"/>
              </a:ext>
            </a:extLst>
          </p:cNvPr>
          <p:cNvSpPr>
            <a:spLocks noGrp="1"/>
          </p:cNvSpPr>
          <p:nvPr>
            <p:ph type="title"/>
          </p:nvPr>
        </p:nvSpPr>
        <p:spPr/>
        <p:txBody>
          <a:bodyPr>
            <a:noAutofit/>
          </a:bodyPr>
          <a:lstStyle/>
          <a:p>
            <a:r>
              <a:rPr lang="es-ES" b="1" dirty="0">
                <a:latin typeface="Calibri"/>
                <a:cs typeface="Calibri"/>
              </a:rPr>
              <a:t>Conocer a los participantes</a:t>
            </a:r>
          </a:p>
        </p:txBody>
      </p:sp>
      <p:sp>
        <p:nvSpPr>
          <p:cNvPr id="3" name="Content Placeholder 2">
            <a:extLst>
              <a:ext uri="{FF2B5EF4-FFF2-40B4-BE49-F238E27FC236}">
                <a16:creationId xmlns:a16="http://schemas.microsoft.com/office/drawing/2014/main" id="{D903FEE3-5336-7DC3-C187-4AA6B9C14C4C}"/>
              </a:ext>
            </a:extLst>
          </p:cNvPr>
          <p:cNvSpPr>
            <a:spLocks noGrp="1"/>
          </p:cNvSpPr>
          <p:nvPr>
            <p:ph sz="quarter" idx="10"/>
          </p:nvPr>
        </p:nvSpPr>
        <p:spPr>
          <a:xfrm>
            <a:off x="508000" y="987243"/>
            <a:ext cx="10972800" cy="4202673"/>
          </a:xfrm>
        </p:spPr>
        <p:txBody>
          <a:bodyPr vert="horz" lIns="91440" tIns="45720" rIns="91440" bIns="45720" rtlCol="0" anchor="t">
            <a:normAutofit/>
          </a:bodyPr>
          <a:lstStyle/>
          <a:p>
            <a:pPr marL="0" indent="0">
              <a:buNone/>
            </a:pPr>
            <a:r>
              <a:rPr lang="es-ES" sz="2400" dirty="0">
                <a:solidFill>
                  <a:schemeClr val="tx1"/>
                </a:solidFill>
                <a:latin typeface="Calibri"/>
                <a:cs typeface="Calibri"/>
              </a:rPr>
              <a:t>Indiquen con su mano si está de acuerdo con las siguientes declaraciones. Un puño cerrado significa que no han participado, y una mano abierta significa que han participado en las actividades que se enumeran a continuación.</a:t>
            </a:r>
            <a:endParaRPr lang="en-US" sz="2400" dirty="0">
              <a:solidFill>
                <a:schemeClr val="tx1"/>
              </a:solidFill>
              <a:latin typeface="Calibri"/>
              <a:cs typeface="Calibri"/>
            </a:endParaRPr>
          </a:p>
          <a:p>
            <a:pPr marL="0" indent="0">
              <a:buNone/>
            </a:pPr>
            <a:endParaRPr lang="en-US" sz="2400" dirty="0">
              <a:solidFill>
                <a:schemeClr val="tx1"/>
              </a:solidFill>
              <a:latin typeface="Calibri"/>
              <a:cs typeface="Calibri"/>
            </a:endParaRPr>
          </a:p>
          <a:p>
            <a:pPr marL="0" indent="0">
              <a:buNone/>
            </a:pPr>
            <a:r>
              <a:rPr lang="es-ES" sz="2400" b="1" dirty="0">
                <a:solidFill>
                  <a:schemeClr val="tx1"/>
                </a:solidFill>
                <a:latin typeface="Calibri"/>
                <a:cs typeface="Calibri"/>
              </a:rPr>
              <a:t>Yo participé en … </a:t>
            </a:r>
          </a:p>
          <a:p>
            <a:pPr>
              <a:lnSpc>
                <a:spcPct val="110000"/>
              </a:lnSpc>
              <a:spcBef>
                <a:spcPts val="600"/>
              </a:spcBef>
            </a:pPr>
            <a:r>
              <a:rPr lang="es-ES" sz="2400" dirty="0">
                <a:solidFill>
                  <a:schemeClr val="tx1"/>
                </a:solidFill>
                <a:latin typeface="Calibri"/>
                <a:cs typeface="Calibri"/>
              </a:rPr>
              <a:t>La elaboración de uno o más planes de trabajo del DEPR</a:t>
            </a:r>
            <a:r>
              <a:rPr lang="en-US" sz="2400" dirty="0">
                <a:solidFill>
                  <a:schemeClr val="tx1"/>
                </a:solidFill>
                <a:latin typeface="Calibri"/>
                <a:cs typeface="Calibri"/>
              </a:rPr>
              <a:t>. </a:t>
            </a:r>
          </a:p>
          <a:p>
            <a:pPr>
              <a:lnSpc>
                <a:spcPct val="110000"/>
              </a:lnSpc>
              <a:spcBef>
                <a:spcPts val="600"/>
              </a:spcBef>
            </a:pPr>
            <a:r>
              <a:rPr lang="es-ES" sz="2400" dirty="0">
                <a:solidFill>
                  <a:schemeClr val="tx1"/>
                </a:solidFill>
                <a:latin typeface="Calibri"/>
                <a:cs typeface="Calibri"/>
              </a:rPr>
              <a:t>La elaboración de una(s) evaluación(es) de riesgos del DEPR.</a:t>
            </a:r>
          </a:p>
          <a:p>
            <a:pPr>
              <a:lnSpc>
                <a:spcPct val="110000"/>
              </a:lnSpc>
              <a:spcBef>
                <a:spcPts val="600"/>
              </a:spcBef>
            </a:pPr>
            <a:r>
              <a:rPr lang="es-ES" sz="2400" dirty="0">
                <a:solidFill>
                  <a:schemeClr val="tx1"/>
                </a:solidFill>
                <a:latin typeface="Calibri"/>
                <a:cs typeface="Calibri"/>
              </a:rPr>
              <a:t>La elaboración de un plan de control</a:t>
            </a:r>
            <a:r>
              <a:rPr lang="en-US" sz="2400" dirty="0">
                <a:solidFill>
                  <a:schemeClr val="tx1"/>
                </a:solidFill>
                <a:latin typeface="Calibri"/>
                <a:cs typeface="Calibri"/>
              </a:rPr>
              <a:t>.</a:t>
            </a:r>
          </a:p>
          <a:p>
            <a:pPr>
              <a:lnSpc>
                <a:spcPct val="110000"/>
              </a:lnSpc>
              <a:spcBef>
                <a:spcPts val="600"/>
              </a:spcBef>
            </a:pPr>
            <a:r>
              <a:rPr lang="es-ES" sz="2400" dirty="0">
                <a:solidFill>
                  <a:schemeClr val="tx1"/>
                </a:solidFill>
                <a:latin typeface="Calibri"/>
                <a:cs typeface="Calibri"/>
              </a:rPr>
              <a:t>La supervisión de planes de trabajo</a:t>
            </a:r>
            <a:r>
              <a:rPr lang="en-US" sz="2400" dirty="0">
                <a:solidFill>
                  <a:schemeClr val="tx1"/>
                </a:solidFill>
                <a:latin typeface="Calibri"/>
                <a:cs typeface="Calibri"/>
              </a:rPr>
              <a:t>.</a:t>
            </a:r>
          </a:p>
        </p:txBody>
      </p:sp>
      <p:grpSp>
        <p:nvGrpSpPr>
          <p:cNvPr id="10" name="Group 9">
            <a:extLst>
              <a:ext uri="{FF2B5EF4-FFF2-40B4-BE49-F238E27FC236}">
                <a16:creationId xmlns:a16="http://schemas.microsoft.com/office/drawing/2014/main" id="{B3B7B14E-0E1E-95AF-1156-186CB0AFB6AC}"/>
              </a:ext>
            </a:extLst>
          </p:cNvPr>
          <p:cNvGrpSpPr/>
          <p:nvPr/>
        </p:nvGrpSpPr>
        <p:grpSpPr>
          <a:xfrm>
            <a:off x="7532103" y="2562261"/>
            <a:ext cx="2839512" cy="2027321"/>
            <a:chOff x="3127093" y="3175323"/>
            <a:chExt cx="2968908" cy="2228604"/>
          </a:xfrm>
        </p:grpSpPr>
        <p:pic>
          <p:nvPicPr>
            <p:cNvPr id="6" name="Graphic 5" descr="Clenched Fist outline">
              <a:extLst>
                <a:ext uri="{FF2B5EF4-FFF2-40B4-BE49-F238E27FC236}">
                  <a16:creationId xmlns:a16="http://schemas.microsoft.com/office/drawing/2014/main" id="{7D71146A-5A5C-F34D-EB47-7F44A97ED3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4491" y="3175323"/>
              <a:ext cx="2083442" cy="2083442"/>
            </a:xfrm>
            <a:prstGeom prst="rect">
              <a:avLst/>
            </a:prstGeom>
          </p:spPr>
        </p:pic>
        <p:sp>
          <p:nvSpPr>
            <p:cNvPr id="7" name="Content Placeholder 2">
              <a:extLst>
                <a:ext uri="{FF2B5EF4-FFF2-40B4-BE49-F238E27FC236}">
                  <a16:creationId xmlns:a16="http://schemas.microsoft.com/office/drawing/2014/main" id="{C037AD2A-E9DB-662B-13B7-C8D541435AFD}"/>
                </a:ext>
              </a:extLst>
            </p:cNvPr>
            <p:cNvSpPr txBox="1">
              <a:spLocks/>
            </p:cNvSpPr>
            <p:nvPr/>
          </p:nvSpPr>
          <p:spPr>
            <a:xfrm>
              <a:off x="3127093" y="5014728"/>
              <a:ext cx="2968908" cy="389199"/>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s-ES" sz="2000" b="1" dirty="0">
                  <a:latin typeface="Calibri"/>
                  <a:cs typeface="Calibri"/>
                </a:rPr>
                <a:t>No participé</a:t>
              </a:r>
            </a:p>
          </p:txBody>
        </p:sp>
      </p:grpSp>
      <p:grpSp>
        <p:nvGrpSpPr>
          <p:cNvPr id="9" name="Group 8">
            <a:extLst>
              <a:ext uri="{FF2B5EF4-FFF2-40B4-BE49-F238E27FC236}">
                <a16:creationId xmlns:a16="http://schemas.microsoft.com/office/drawing/2014/main" id="{45D2181E-D3CF-6C17-0CC1-9CDD323C3FDC}"/>
              </a:ext>
            </a:extLst>
          </p:cNvPr>
          <p:cNvGrpSpPr/>
          <p:nvPr/>
        </p:nvGrpSpPr>
        <p:grpSpPr>
          <a:xfrm>
            <a:off x="9446956" y="2794325"/>
            <a:ext cx="2609474" cy="1795257"/>
            <a:chOff x="5994400" y="3429000"/>
            <a:chExt cx="2968908" cy="1982163"/>
          </a:xfrm>
        </p:grpSpPr>
        <p:pic>
          <p:nvPicPr>
            <p:cNvPr id="5" name="Graphic 4" descr="Hand outline">
              <a:extLst>
                <a:ext uri="{FF2B5EF4-FFF2-40B4-BE49-F238E27FC236}">
                  <a16:creationId xmlns:a16="http://schemas.microsoft.com/office/drawing/2014/main" id="{622F4BC7-F064-14C5-A843-AA75F7E8EB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4069" y="3429000"/>
              <a:ext cx="1672541" cy="1672541"/>
            </a:xfrm>
            <a:prstGeom prst="rect">
              <a:avLst/>
            </a:prstGeom>
          </p:spPr>
        </p:pic>
        <p:sp>
          <p:nvSpPr>
            <p:cNvPr id="8" name="Content Placeholder 2">
              <a:extLst>
                <a:ext uri="{FF2B5EF4-FFF2-40B4-BE49-F238E27FC236}">
                  <a16:creationId xmlns:a16="http://schemas.microsoft.com/office/drawing/2014/main" id="{49CE587A-1FD0-1CB3-BEE0-E892466A1DA3}"/>
                </a:ext>
              </a:extLst>
            </p:cNvPr>
            <p:cNvSpPr txBox="1">
              <a:spLocks/>
            </p:cNvSpPr>
            <p:nvPr/>
          </p:nvSpPr>
          <p:spPr>
            <a:xfrm>
              <a:off x="5994400" y="5021964"/>
              <a:ext cx="2968908" cy="389199"/>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s-ES" sz="2000" b="1" dirty="0">
                  <a:latin typeface="Calibri"/>
                  <a:cs typeface="Calibri"/>
                </a:rPr>
                <a:t>Participé</a:t>
              </a:r>
            </a:p>
          </p:txBody>
        </p:sp>
      </p:grpSp>
    </p:spTree>
    <p:extLst>
      <p:ext uri="{BB962C8B-B14F-4D97-AF65-F5344CB8AC3E}">
        <p14:creationId xmlns:p14="http://schemas.microsoft.com/office/powerpoint/2010/main" val="1246722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466D01-988F-6856-0FD2-DD98198EF8F1}"/>
              </a:ext>
            </a:extLst>
          </p:cNvPr>
          <p:cNvSpPr>
            <a:spLocks noGrp="1"/>
          </p:cNvSpPr>
          <p:nvPr>
            <p:ph type="body" sz="quarter" idx="10"/>
          </p:nvPr>
        </p:nvSpPr>
        <p:spPr>
          <a:xfrm>
            <a:off x="508000" y="1416050"/>
            <a:ext cx="10261600" cy="4114800"/>
          </a:xfrm>
        </p:spPr>
        <p:txBody>
          <a:bodyPr vert="horz" lIns="91440" tIns="45720" rIns="91440" bIns="45720" rtlCol="0" anchor="t">
            <a:normAutofit/>
          </a:bodyPr>
          <a:lstStyle/>
          <a:p>
            <a:pPr>
              <a:spcBef>
                <a:spcPts val="1440"/>
              </a:spcBef>
            </a:pPr>
            <a:r>
              <a:rPr lang="es-ES" dirty="0">
                <a:latin typeface="Calibri"/>
                <a:cs typeface="Calibri"/>
              </a:rPr>
              <a:t>¿Cómo comunicarán su plan y proceso de control</a:t>
            </a:r>
            <a:r>
              <a:rPr lang="en-US" dirty="0">
                <a:latin typeface="Calibri"/>
                <a:cs typeface="Calibri"/>
              </a:rPr>
              <a:t>?</a:t>
            </a:r>
          </a:p>
          <a:p>
            <a:pPr>
              <a:spcBef>
                <a:spcPts val="1440"/>
              </a:spcBef>
            </a:pPr>
            <a:r>
              <a:rPr lang="es-ES" dirty="0">
                <a:latin typeface="Calibri"/>
                <a:cs typeface="Calibri"/>
              </a:rPr>
              <a:t>¿Cuál sería el cronograma ideal para el proceso de control (desde la selección inicial hasta las tareas de seguimiento)?</a:t>
            </a:r>
            <a:endParaRPr lang="en-US" dirty="0">
              <a:latin typeface="Calibri"/>
              <a:cs typeface="Calibri"/>
            </a:endParaRPr>
          </a:p>
          <a:p>
            <a:pPr>
              <a:spcBef>
                <a:spcPts val="1440"/>
              </a:spcBef>
            </a:pPr>
            <a:r>
              <a:rPr lang="es-ES" dirty="0">
                <a:latin typeface="Calibri"/>
                <a:cs typeface="Calibri"/>
              </a:rPr>
              <a:t>¿Cómo proporcionará capacitación y asistencia técnica acerca del proceso de control?</a:t>
            </a:r>
            <a:endParaRPr lang="en-US" sz="2400" dirty="0">
              <a:latin typeface="Calibri"/>
              <a:cs typeface="Calibri"/>
            </a:endParaRPr>
          </a:p>
          <a:p>
            <a:pPr marL="0" indent="0">
              <a:buNone/>
            </a:pPr>
            <a:endParaRPr lang="en-US" sz="2400" dirty="0"/>
          </a:p>
        </p:txBody>
      </p:sp>
      <p:sp>
        <p:nvSpPr>
          <p:cNvPr id="2" name="Title 1">
            <a:extLst>
              <a:ext uri="{FF2B5EF4-FFF2-40B4-BE49-F238E27FC236}">
                <a16:creationId xmlns:a16="http://schemas.microsoft.com/office/drawing/2014/main" id="{8CDB6458-8295-240C-F531-1656F5458DE9}"/>
              </a:ext>
            </a:extLst>
          </p:cNvPr>
          <p:cNvSpPr>
            <a:spLocks noGrp="1"/>
          </p:cNvSpPr>
          <p:nvPr>
            <p:ph type="title"/>
          </p:nvPr>
        </p:nvSpPr>
        <p:spPr/>
        <p:txBody>
          <a:bodyPr/>
          <a:lstStyle/>
          <a:p>
            <a:r>
              <a:rPr lang="es-ES" b="1" dirty="0"/>
              <a:t>Control: Preguntas de discusión</a:t>
            </a:r>
          </a:p>
        </p:txBody>
      </p:sp>
      <p:pic>
        <p:nvPicPr>
          <p:cNvPr id="3" name="Graphic 5" descr="Chat with solid fill">
            <a:extLst>
              <a:ext uri="{FF2B5EF4-FFF2-40B4-BE49-F238E27FC236}">
                <a16:creationId xmlns:a16="http://schemas.microsoft.com/office/drawing/2014/main" id="{997D30BA-D104-1DE5-1137-096DB75F6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9335" y="-317158"/>
            <a:ext cx="2376615" cy="2362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58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EE46E-C640-7EDD-90B8-FECE3719FDCD}"/>
              </a:ext>
            </a:extLst>
          </p:cNvPr>
          <p:cNvSpPr>
            <a:spLocks noGrp="1"/>
          </p:cNvSpPr>
          <p:nvPr>
            <p:ph type="ctrTitle"/>
          </p:nvPr>
        </p:nvSpPr>
        <p:spPr>
          <a:xfrm>
            <a:off x="0" y="3043272"/>
            <a:ext cx="12192000" cy="685800"/>
          </a:xfrm>
        </p:spPr>
        <p:txBody>
          <a:bodyPr/>
          <a:lstStyle/>
          <a:p>
            <a:r>
              <a:rPr lang="es-ES" b="1" dirty="0"/>
              <a:t>CIERRE, REFLEXIÓN Y EVALUACIÓN</a:t>
            </a:r>
          </a:p>
        </p:txBody>
      </p:sp>
    </p:spTree>
    <p:extLst>
      <p:ext uri="{BB962C8B-B14F-4D97-AF65-F5344CB8AC3E}">
        <p14:creationId xmlns:p14="http://schemas.microsoft.com/office/powerpoint/2010/main" val="2645077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1F04-B447-2E54-93DD-C669F987CB44}"/>
              </a:ext>
            </a:extLst>
          </p:cNvPr>
          <p:cNvSpPr>
            <a:spLocks noGrp="1"/>
          </p:cNvSpPr>
          <p:nvPr>
            <p:ph type="title"/>
          </p:nvPr>
        </p:nvSpPr>
        <p:spPr>
          <a:xfrm>
            <a:off x="508001" y="221530"/>
            <a:ext cx="10972800" cy="762000"/>
          </a:xfrm>
        </p:spPr>
        <p:txBody>
          <a:bodyPr/>
          <a:lstStyle/>
          <a:p>
            <a:r>
              <a:rPr lang="es-ES" b="1" dirty="0">
                <a:latin typeface="Calibri"/>
                <a:cs typeface="Calibri"/>
              </a:rPr>
              <a:t>Evaluación de la sesión</a:t>
            </a:r>
          </a:p>
        </p:txBody>
      </p:sp>
      <p:sp>
        <p:nvSpPr>
          <p:cNvPr id="3" name="Content Placeholder 2">
            <a:extLst>
              <a:ext uri="{FF2B5EF4-FFF2-40B4-BE49-F238E27FC236}">
                <a16:creationId xmlns:a16="http://schemas.microsoft.com/office/drawing/2014/main" id="{3063559E-E48F-CE7C-6DF8-9502AD77F669}"/>
              </a:ext>
            </a:extLst>
          </p:cNvPr>
          <p:cNvSpPr>
            <a:spLocks noGrp="1"/>
          </p:cNvSpPr>
          <p:nvPr>
            <p:ph sz="quarter" idx="10"/>
          </p:nvPr>
        </p:nvSpPr>
        <p:spPr>
          <a:xfrm>
            <a:off x="508001" y="1213448"/>
            <a:ext cx="4776159" cy="3607933"/>
          </a:xfrm>
          <a:solidFill>
            <a:srgbClr val="5F99AF"/>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fontScale="92500" lnSpcReduction="10000"/>
          </a:bodyPr>
          <a:lstStyle/>
          <a:p>
            <a:pPr marL="0" indent="0" algn="ctr">
              <a:buNone/>
            </a:pPr>
            <a:r>
              <a:rPr lang="es-ES" b="1" dirty="0">
                <a:solidFill>
                  <a:srgbClr val="FFFFFF"/>
                </a:solidFill>
                <a:latin typeface="Calibri"/>
                <a:cs typeface="Calibri"/>
              </a:rPr>
              <a:t>En una escala del 1 al 5, califique cada una de las preguntas de la siguiente manera:</a:t>
            </a:r>
          </a:p>
          <a:p>
            <a:pPr marL="0" indent="0">
              <a:buNone/>
            </a:pPr>
            <a:r>
              <a:rPr lang="es-ES" dirty="0">
                <a:solidFill>
                  <a:srgbClr val="FFFFFF"/>
                </a:solidFill>
                <a:latin typeface="Calibri"/>
                <a:cs typeface="Calibri"/>
              </a:rPr>
              <a:t>5- Muy informado</a:t>
            </a:r>
          </a:p>
          <a:p>
            <a:pPr marL="0" indent="0">
              <a:buNone/>
            </a:pPr>
            <a:r>
              <a:rPr lang="es-ES" dirty="0">
                <a:solidFill>
                  <a:srgbClr val="FFFFFF"/>
                </a:solidFill>
                <a:latin typeface="Calibri"/>
                <a:cs typeface="Calibri"/>
              </a:rPr>
              <a:t>4- Informado</a:t>
            </a:r>
          </a:p>
          <a:p>
            <a:pPr marL="0" indent="0">
              <a:buNone/>
            </a:pPr>
            <a:r>
              <a:rPr lang="es-ES" dirty="0">
                <a:solidFill>
                  <a:srgbClr val="FFFFFF"/>
                </a:solidFill>
                <a:latin typeface="Calibri"/>
                <a:cs typeface="Calibri"/>
              </a:rPr>
              <a:t>3- Algo informado</a:t>
            </a:r>
          </a:p>
          <a:p>
            <a:pPr marL="0" indent="0">
              <a:buNone/>
            </a:pPr>
            <a:r>
              <a:rPr lang="es-ES" dirty="0">
                <a:solidFill>
                  <a:srgbClr val="FFFFFF"/>
                </a:solidFill>
                <a:latin typeface="Calibri"/>
                <a:cs typeface="Calibri"/>
              </a:rPr>
              <a:t>2- Conocimiento limitado</a:t>
            </a:r>
          </a:p>
          <a:p>
            <a:pPr marL="0" indent="0">
              <a:buNone/>
            </a:pPr>
            <a:r>
              <a:rPr lang="es-ES" dirty="0">
                <a:solidFill>
                  <a:srgbClr val="FFFFFF"/>
                </a:solidFill>
                <a:latin typeface="Calibri"/>
                <a:cs typeface="Calibri"/>
              </a:rPr>
              <a:t>1- Sin conocimiento</a:t>
            </a:r>
          </a:p>
        </p:txBody>
      </p:sp>
      <p:sp>
        <p:nvSpPr>
          <p:cNvPr id="5" name="Content Placeholder 2">
            <a:extLst>
              <a:ext uri="{FF2B5EF4-FFF2-40B4-BE49-F238E27FC236}">
                <a16:creationId xmlns:a16="http://schemas.microsoft.com/office/drawing/2014/main" id="{DA8BE735-53B8-5CE0-5981-D30B6A891B13}"/>
              </a:ext>
            </a:extLst>
          </p:cNvPr>
          <p:cNvSpPr txBox="1">
            <a:spLocks/>
          </p:cNvSpPr>
          <p:nvPr/>
        </p:nvSpPr>
        <p:spPr>
          <a:xfrm>
            <a:off x="5588518" y="314604"/>
            <a:ext cx="6095481" cy="5818181"/>
          </a:xfrm>
          <a:prstGeom prst="rect">
            <a:avLst/>
          </a:prstGeom>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s-ES" dirty="0">
                <a:latin typeface="Calibri"/>
                <a:cs typeface="Calibri"/>
              </a:rPr>
              <a:t>Después de participar en la capacitación de hoy, cuál es mi nivel de conocimiento en cada uno de los siguientes tópicos: </a:t>
            </a:r>
          </a:p>
          <a:p>
            <a:pPr marL="0" indent="0">
              <a:spcAft>
                <a:spcPts val="0"/>
              </a:spcAft>
              <a:buNone/>
            </a:pPr>
            <a:endParaRPr lang="es-ES" dirty="0">
              <a:latin typeface="Calibri"/>
              <a:cs typeface="Calibri"/>
            </a:endParaRPr>
          </a:p>
          <a:p>
            <a:pPr marL="514350" indent="-514350">
              <a:spcAft>
                <a:spcPts val="0"/>
              </a:spcAft>
              <a:buAutoNum type="arabicPeriod"/>
            </a:pPr>
            <a:r>
              <a:rPr lang="es-ES" dirty="0">
                <a:latin typeface="Calibri"/>
                <a:cs typeface="Calibri"/>
              </a:rPr>
              <a:t>Las funciones y responsabilidades de una entidad “</a:t>
            </a:r>
            <a:r>
              <a:rPr lang="es-ES" dirty="0" err="1">
                <a:latin typeface="Calibri"/>
                <a:cs typeface="Calibri"/>
              </a:rPr>
              <a:t>pass-through</a:t>
            </a:r>
            <a:r>
              <a:rPr lang="es-ES" dirty="0">
                <a:latin typeface="Calibri"/>
                <a:cs typeface="Calibri"/>
              </a:rPr>
              <a:t>”.</a:t>
            </a:r>
          </a:p>
          <a:p>
            <a:pPr marL="514350" indent="-514350">
              <a:spcAft>
                <a:spcPts val="0"/>
              </a:spcAft>
              <a:buAutoNum type="arabicPeriod"/>
            </a:pPr>
            <a:r>
              <a:rPr lang="es-ES" dirty="0">
                <a:latin typeface="Calibri"/>
                <a:cs typeface="Calibri"/>
              </a:rPr>
              <a:t>Familiaridad con los requerimientos de la Guía Uniforme relacionados a la evaluación de riesgos.</a:t>
            </a:r>
          </a:p>
          <a:p>
            <a:pPr marL="514350" indent="-514350">
              <a:spcAft>
                <a:spcPts val="0"/>
              </a:spcAft>
              <a:buAutoNum type="arabicPeriod"/>
            </a:pPr>
            <a:r>
              <a:rPr lang="es-ES" dirty="0">
                <a:latin typeface="Calibri"/>
                <a:cs typeface="Calibri"/>
              </a:rPr>
              <a:t>El rol de la evaluación de riesgos en el proceso de monitoria. </a:t>
            </a:r>
          </a:p>
          <a:p>
            <a:pPr marL="514350" indent="-514350">
              <a:spcAft>
                <a:spcPts val="0"/>
              </a:spcAft>
              <a:buAutoNum type="arabicPeriod"/>
            </a:pPr>
            <a:r>
              <a:rPr lang="es-ES" dirty="0">
                <a:latin typeface="Calibri"/>
                <a:cs typeface="Calibri"/>
              </a:rPr>
              <a:t>La diferencia entre la evaluación de riesgo de un solo programa versus la de varios programas.</a:t>
            </a:r>
          </a:p>
          <a:p>
            <a:pPr marL="514350" indent="-514350">
              <a:spcAft>
                <a:spcPts val="0"/>
              </a:spcAft>
              <a:buAutoNum type="arabicPeriod"/>
            </a:pPr>
            <a:r>
              <a:rPr lang="es-ES" dirty="0">
                <a:latin typeface="Calibri"/>
                <a:cs typeface="Calibri"/>
              </a:rPr>
              <a:t>La diferencia entre una monitoria de rendimiento/programática y una monitoria fiscal.</a:t>
            </a:r>
          </a:p>
          <a:p>
            <a:pPr marL="514350" indent="-514350">
              <a:spcAft>
                <a:spcPts val="0"/>
              </a:spcAft>
              <a:buAutoNum type="arabicPeriod"/>
            </a:pPr>
            <a:r>
              <a:rPr lang="es-ES" dirty="0">
                <a:latin typeface="Calibri"/>
                <a:cs typeface="Calibri"/>
              </a:rPr>
              <a:t>Comprensión de los componentes comunes de un plan de monitoria.</a:t>
            </a:r>
            <a:r>
              <a:rPr lang="en-US" dirty="0">
                <a:latin typeface="Calibri"/>
                <a:cs typeface="Calibri"/>
              </a:rPr>
              <a:t> </a:t>
            </a:r>
          </a:p>
          <a:p>
            <a:pPr marL="514350" indent="-514350">
              <a:spcAft>
                <a:spcPts val="0"/>
              </a:spcAft>
              <a:buAutoNum type="arabicPeriod"/>
            </a:pPr>
            <a:r>
              <a:rPr lang="es-ES" dirty="0"/>
              <a:t>¿Este adiestramiento cumplió con las necesidades que el DEPR compartió con el Departamento de Educación de Estados Unidos en relación con los requisitos de evaluación, monitoreo y seguimiento de riesgos en la Guía Uniforme?</a:t>
            </a:r>
          </a:p>
          <a:p>
            <a:pPr marL="514350" indent="-514350">
              <a:spcAft>
                <a:spcPts val="0"/>
              </a:spcAft>
              <a:buAutoNum type="arabicPeriod"/>
            </a:pPr>
            <a:r>
              <a:rPr lang="es-ES" dirty="0"/>
              <a:t>Por favor, clasifique como los siguientes factores contribuyeron a su clasificación en la anterior pregunta. Utilice la escala del 1 al 5, el 5 siendo lo más importante y el 1 siendo nada importante. </a:t>
            </a:r>
          </a:p>
          <a:p>
            <a:pPr marL="514350" indent="-514350">
              <a:spcAft>
                <a:spcPts val="0"/>
              </a:spcAft>
              <a:buAutoNum type="arabicPeriod"/>
            </a:pPr>
            <a:endParaRPr lang="es-ES" dirty="0"/>
          </a:p>
          <a:p>
            <a:pPr lvl="2">
              <a:spcAft>
                <a:spcPts val="0"/>
              </a:spcAft>
            </a:pPr>
            <a:r>
              <a:rPr lang="es-ES" dirty="0"/>
              <a:t>Adiestramiento presencial (no virtual).  </a:t>
            </a:r>
          </a:p>
          <a:p>
            <a:pPr lvl="2">
              <a:spcAft>
                <a:spcPts val="0"/>
              </a:spcAft>
            </a:pPr>
            <a:r>
              <a:rPr lang="es-ES" dirty="0"/>
              <a:t>Adiestramiento interactivo con actividades.  </a:t>
            </a:r>
          </a:p>
          <a:p>
            <a:pPr lvl="2">
              <a:spcAft>
                <a:spcPts val="0"/>
              </a:spcAft>
            </a:pPr>
            <a:r>
              <a:rPr lang="es-ES" dirty="0"/>
              <a:t>La oportunidad de hacer preguntas y obtener retroalimentación inmediatamente.    </a:t>
            </a:r>
          </a:p>
          <a:p>
            <a:pPr lvl="2">
              <a:spcAft>
                <a:spcPts val="0"/>
              </a:spcAft>
            </a:pPr>
            <a:r>
              <a:rPr lang="es-ES" dirty="0"/>
              <a:t>Los materiales del adiestramiento traducidos al Español. </a:t>
            </a:r>
          </a:p>
          <a:p>
            <a:pPr lvl="2">
              <a:spcAft>
                <a:spcPts val="0"/>
              </a:spcAft>
            </a:pPr>
            <a:r>
              <a:rPr lang="es-ES" dirty="0"/>
              <a:t>Presentación personalizada con la terminología (por ejemplo: planes de trabajo) utilizada por el DEPR.  </a:t>
            </a:r>
          </a:p>
          <a:p>
            <a:pPr lvl="2">
              <a:spcAft>
                <a:spcPts val="0"/>
              </a:spcAft>
            </a:pPr>
            <a:r>
              <a:rPr lang="es-ES" dirty="0"/>
              <a:t>La cobertura del contenido y que el mismo respondió a mis necesidades en cuanto a la profundidad del tema. </a:t>
            </a:r>
          </a:p>
          <a:p>
            <a:pPr marL="514350" indent="-514350">
              <a:spcAft>
                <a:spcPts val="0"/>
              </a:spcAft>
              <a:buAutoNum type="arabicPeriod"/>
            </a:pPr>
            <a:endParaRPr lang="en-US" dirty="0"/>
          </a:p>
        </p:txBody>
      </p:sp>
    </p:spTree>
    <p:extLst>
      <p:ext uri="{BB962C8B-B14F-4D97-AF65-F5344CB8AC3E}">
        <p14:creationId xmlns:p14="http://schemas.microsoft.com/office/powerpoint/2010/main" val="6956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413D9-C521-3E28-7FB9-5FD1DB047BFD}"/>
              </a:ext>
            </a:extLst>
          </p:cNvPr>
          <p:cNvSpPr txBox="1"/>
          <p:nvPr/>
        </p:nvSpPr>
        <p:spPr>
          <a:xfrm>
            <a:off x="4385733" y="694266"/>
            <a:ext cx="3039534" cy="584775"/>
          </a:xfrm>
          <a:prstGeom prst="rect">
            <a:avLst/>
          </a:prstGeom>
          <a:noFill/>
        </p:spPr>
        <p:txBody>
          <a:bodyPr wrap="square" rtlCol="0">
            <a:spAutoFit/>
          </a:bodyPr>
          <a:lstStyle/>
          <a:p>
            <a:r>
              <a:rPr lang="es-419" sz="3200" b="1" dirty="0">
                <a:effectLst/>
                <a:latin typeface="Calibri" panose="020F0502020204030204" pitchFamily="34" charset="0"/>
                <a:ea typeface="DengXian" panose="02010600030101010101" pitchFamily="2" charset="-122"/>
                <a:cs typeface="Times New Roman" panose="02020603050405020304" pitchFamily="18" charset="0"/>
              </a:rPr>
              <a:t>¡Contáctenos! </a:t>
            </a:r>
            <a:endParaRPr lang="es-419" sz="3200" b="1" dirty="0"/>
          </a:p>
        </p:txBody>
      </p:sp>
    </p:spTree>
    <p:extLst>
      <p:ext uri="{BB962C8B-B14F-4D97-AF65-F5344CB8AC3E}">
        <p14:creationId xmlns:p14="http://schemas.microsoft.com/office/powerpoint/2010/main" val="133676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FB457C-3D33-3045-B843-E42C7AF78331}"/>
              </a:ext>
            </a:extLst>
          </p:cNvPr>
          <p:cNvSpPr>
            <a:spLocks noGrp="1"/>
          </p:cNvSpPr>
          <p:nvPr>
            <p:ph type="title"/>
          </p:nvPr>
        </p:nvSpPr>
        <p:spPr/>
        <p:txBody>
          <a:bodyPr/>
          <a:lstStyle/>
          <a:p>
            <a:r>
              <a:rPr lang="es-ES" dirty="0"/>
              <a:t>Descargo de responsabilidad</a:t>
            </a:r>
            <a:endParaRPr lang="en-US" dirty="0"/>
          </a:p>
        </p:txBody>
      </p:sp>
    </p:spTree>
    <p:extLst>
      <p:ext uri="{BB962C8B-B14F-4D97-AF65-F5344CB8AC3E}">
        <p14:creationId xmlns:p14="http://schemas.microsoft.com/office/powerpoint/2010/main" val="176646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2260-C331-0BDB-284E-3638F3E54E6B}"/>
              </a:ext>
            </a:extLst>
          </p:cNvPr>
          <p:cNvSpPr>
            <a:spLocks noGrp="1"/>
          </p:cNvSpPr>
          <p:nvPr>
            <p:ph type="title"/>
          </p:nvPr>
        </p:nvSpPr>
        <p:spPr>
          <a:xfrm>
            <a:off x="591879" y="161997"/>
            <a:ext cx="10972800" cy="762000"/>
          </a:xfrm>
        </p:spPr>
        <p:txBody>
          <a:bodyPr/>
          <a:lstStyle/>
          <a:p>
            <a:r>
              <a:rPr lang="es-ES" b="1" dirty="0">
                <a:latin typeface="Calibri"/>
                <a:cs typeface="Calibri"/>
              </a:rPr>
              <a:t>(ACTIVIDAD) Explorar la Guía Uniforme</a:t>
            </a:r>
            <a:endParaRPr lang="en-US" b="1" dirty="0">
              <a:latin typeface="Calibri"/>
              <a:cs typeface="Calibri"/>
            </a:endParaRPr>
          </a:p>
        </p:txBody>
      </p:sp>
      <p:graphicFrame>
        <p:nvGraphicFramePr>
          <p:cNvPr id="6" name="Diagram 5">
            <a:extLst>
              <a:ext uri="{FF2B5EF4-FFF2-40B4-BE49-F238E27FC236}">
                <a16:creationId xmlns:a16="http://schemas.microsoft.com/office/drawing/2014/main" id="{F328FECE-75F3-06BB-49E2-C664CF60E665}"/>
              </a:ext>
            </a:extLst>
          </p:cNvPr>
          <p:cNvGraphicFramePr/>
          <p:nvPr>
            <p:extLst>
              <p:ext uri="{D42A27DB-BD31-4B8C-83A1-F6EECF244321}">
                <p14:modId xmlns:p14="http://schemas.microsoft.com/office/powerpoint/2010/main" val="3036405728"/>
              </p:ext>
            </p:extLst>
          </p:nvPr>
        </p:nvGraphicFramePr>
        <p:xfrm>
          <a:off x="302163" y="1262745"/>
          <a:ext cx="6621152"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141676F-2453-F8C6-3BDA-9A00C1F393EE}"/>
              </a:ext>
            </a:extLst>
          </p:cNvPr>
          <p:cNvSpPr txBox="1"/>
          <p:nvPr/>
        </p:nvSpPr>
        <p:spPr>
          <a:xfrm>
            <a:off x="7463530" y="1609543"/>
            <a:ext cx="4159203" cy="3416320"/>
          </a:xfrm>
          <a:prstGeom prst="rect">
            <a:avLst/>
          </a:prstGeom>
          <a:noFill/>
        </p:spPr>
        <p:txBody>
          <a:bodyPr wrap="square" lIns="91440" tIns="45720" rIns="91440" bIns="45720" anchor="t">
            <a:spAutoFit/>
          </a:bodyPr>
          <a:lstStyle/>
          <a:p>
            <a:pPr algn="ctr"/>
            <a:r>
              <a:rPr lang="en-US" sz="2400" b="1" dirty="0" err="1">
                <a:latin typeface="Calibri"/>
                <a:cs typeface="Calibri"/>
              </a:rPr>
              <a:t>eCFR</a:t>
            </a:r>
            <a:r>
              <a:rPr lang="en-US" sz="2400" b="1" dirty="0">
                <a:latin typeface="Calibri"/>
                <a:cs typeface="Calibri"/>
              </a:rPr>
              <a:t>: 2 CFR Parte 200 — </a:t>
            </a:r>
            <a:r>
              <a:rPr lang="es-ES" sz="2400" b="1" dirty="0">
                <a:latin typeface="Calibri"/>
                <a:cs typeface="Calibri"/>
              </a:rPr>
              <a:t>Requisitos administrativos uniformes, principios de costos y requisitos de auditoría para adjudicaciones federales</a:t>
            </a:r>
          </a:p>
          <a:p>
            <a:pPr algn="ctr"/>
            <a:endParaRPr lang="es-ES" sz="2400" b="1" dirty="0">
              <a:latin typeface="Calibri"/>
              <a:cs typeface="Calibri"/>
            </a:endParaRPr>
          </a:p>
          <a:p>
            <a:pPr algn="ctr"/>
            <a:r>
              <a:rPr lang="en-US" sz="2400" dirty="0">
                <a:latin typeface="Arial"/>
                <a:cs typeface="Arial"/>
                <a:hlinkClick r:id="rId8"/>
              </a:rPr>
              <a:t>www.ecfr.gov</a:t>
            </a:r>
            <a:r>
              <a:rPr lang="en-US" sz="2400" dirty="0">
                <a:latin typeface="Arial"/>
                <a:cs typeface="Arial"/>
              </a:rPr>
              <a:t> </a:t>
            </a:r>
            <a:endParaRPr lang="en-US" sz="2400" dirty="0"/>
          </a:p>
          <a:p>
            <a:pPr algn="ctr"/>
            <a:endParaRPr lang="es-ES" sz="2400" dirty="0">
              <a:latin typeface="Calibri"/>
              <a:cs typeface="Arial"/>
            </a:endParaRPr>
          </a:p>
          <a:p>
            <a:pPr algn="ctr"/>
            <a:endParaRPr lang="es-ES" sz="2400" b="1" dirty="0">
              <a:latin typeface="Calibri"/>
              <a:cs typeface="Calibri"/>
            </a:endParaRPr>
          </a:p>
        </p:txBody>
      </p:sp>
      <p:pic>
        <p:nvPicPr>
          <p:cNvPr id="12" name="Graphic 11" descr="Internet with solid fill">
            <a:extLst>
              <a:ext uri="{FF2B5EF4-FFF2-40B4-BE49-F238E27FC236}">
                <a16:creationId xmlns:a16="http://schemas.microsoft.com/office/drawing/2014/main" id="{19C5DA02-3655-0003-F444-DBD1FB2B2D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85034" y="3917867"/>
            <a:ext cx="1937657" cy="19376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441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2260-C331-0BDB-284E-3638F3E54E6B}"/>
              </a:ext>
            </a:extLst>
          </p:cNvPr>
          <p:cNvSpPr>
            <a:spLocks noGrp="1"/>
          </p:cNvSpPr>
          <p:nvPr>
            <p:ph type="title"/>
          </p:nvPr>
        </p:nvSpPr>
        <p:spPr>
          <a:xfrm>
            <a:off x="508000" y="228599"/>
            <a:ext cx="10972800" cy="1121735"/>
          </a:xfrm>
        </p:spPr>
        <p:txBody>
          <a:bodyPr>
            <a:normAutofit fontScale="90000"/>
          </a:bodyPr>
          <a:lstStyle/>
          <a:p>
            <a:r>
              <a:rPr lang="es-ES" b="1" dirty="0">
                <a:latin typeface="Calibri"/>
                <a:cs typeface="Calibri"/>
              </a:rPr>
              <a:t>Secciones importantes sobre el control en la Guía Uniforme</a:t>
            </a:r>
            <a:endParaRPr lang="en-US" b="1" dirty="0">
              <a:latin typeface="Calibri"/>
              <a:cs typeface="Calibri"/>
            </a:endParaRPr>
          </a:p>
        </p:txBody>
      </p:sp>
      <p:sp>
        <p:nvSpPr>
          <p:cNvPr id="3" name="Content Placeholder 2">
            <a:extLst>
              <a:ext uri="{FF2B5EF4-FFF2-40B4-BE49-F238E27FC236}">
                <a16:creationId xmlns:a16="http://schemas.microsoft.com/office/drawing/2014/main" id="{0D4DF83D-B110-BFDB-BC51-6F94F22AD6C3}"/>
              </a:ext>
            </a:extLst>
          </p:cNvPr>
          <p:cNvSpPr>
            <a:spLocks noGrp="1"/>
          </p:cNvSpPr>
          <p:nvPr>
            <p:ph sz="quarter" idx="10"/>
          </p:nvPr>
        </p:nvSpPr>
        <p:spPr>
          <a:xfrm>
            <a:off x="609600" y="1659948"/>
            <a:ext cx="10972800" cy="3703739"/>
          </a:xfrm>
        </p:spPr>
        <p:txBody>
          <a:bodyPr/>
          <a:lstStyle/>
          <a:p>
            <a:r>
              <a:rPr lang="en-US" dirty="0"/>
              <a:t>§ 200.329(a) </a:t>
            </a:r>
            <a:r>
              <a:rPr lang="es-ES" dirty="0"/>
              <a:t>Control por parte de la entidad no federal</a:t>
            </a:r>
            <a:r>
              <a:rPr lang="en-US" dirty="0"/>
              <a:t>.</a:t>
            </a:r>
          </a:p>
          <a:p>
            <a:r>
              <a:rPr lang="en-US" dirty="0"/>
              <a:t>§ 200.332 </a:t>
            </a:r>
            <a:r>
              <a:rPr lang="es-ES" dirty="0"/>
              <a:t>Requisitos para las entidades intermediarias</a:t>
            </a:r>
            <a:r>
              <a:rPr lang="en-US" dirty="0"/>
              <a:t>.</a:t>
            </a:r>
          </a:p>
          <a:p>
            <a:pPr lvl="1"/>
            <a:r>
              <a:rPr lang="en-US" sz="2800" dirty="0"/>
              <a:t>§ 200.332(b) </a:t>
            </a:r>
            <a:r>
              <a:rPr lang="es-ES" sz="2800" dirty="0"/>
              <a:t>Riesgo del sub-beneficiario</a:t>
            </a:r>
          </a:p>
          <a:p>
            <a:pPr lvl="1"/>
            <a:r>
              <a:rPr lang="en-US" sz="2800" dirty="0"/>
              <a:t>§ 200.332(d) </a:t>
            </a:r>
            <a:r>
              <a:rPr lang="es-ES" sz="2800" dirty="0"/>
              <a:t>Control</a:t>
            </a:r>
          </a:p>
          <a:p>
            <a:pPr lvl="1"/>
            <a:r>
              <a:rPr lang="en-US" sz="2800" dirty="0"/>
              <a:t>§ 200.332(e) </a:t>
            </a:r>
            <a:r>
              <a:rPr lang="es-ES" sz="2800" dirty="0"/>
              <a:t>Uso del riesgo para informar el control</a:t>
            </a:r>
            <a:endParaRPr lang="en-US" sz="2800" dirty="0"/>
          </a:p>
          <a:p>
            <a:r>
              <a:rPr lang="en-US" dirty="0"/>
              <a:t>§ 200.208 </a:t>
            </a:r>
            <a:r>
              <a:rPr lang="es-ES" dirty="0"/>
              <a:t>Condiciones especificas.</a:t>
            </a:r>
          </a:p>
        </p:txBody>
      </p:sp>
    </p:spTree>
    <p:extLst>
      <p:ext uri="{BB962C8B-B14F-4D97-AF65-F5344CB8AC3E}">
        <p14:creationId xmlns:p14="http://schemas.microsoft.com/office/powerpoint/2010/main" val="55098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4DDCBA-F4D1-2A3C-B879-CBB24E4270FF}"/>
              </a:ext>
            </a:extLst>
          </p:cNvPr>
          <p:cNvSpPr>
            <a:spLocks noGrp="1"/>
          </p:cNvSpPr>
          <p:nvPr>
            <p:ph type="subTitle" idx="1"/>
          </p:nvPr>
        </p:nvSpPr>
        <p:spPr>
          <a:xfrm>
            <a:off x="0" y="2933308"/>
            <a:ext cx="12174636" cy="1322895"/>
          </a:xfrm>
        </p:spPr>
        <p:txBody>
          <a:bodyPr vert="horz" lIns="91440" tIns="45720" rIns="91440" bIns="45720" rtlCol="0" anchor="t">
            <a:normAutofit/>
          </a:bodyPr>
          <a:lstStyle/>
          <a:p>
            <a:r>
              <a:rPr lang="es-ES" sz="3600" b="1" dirty="0">
                <a:latin typeface="Calibri"/>
                <a:ea typeface="Calibri"/>
                <a:cs typeface="Calibri"/>
              </a:rPr>
              <a:t>Comprensión de los requisitos en la guía uniforme</a:t>
            </a:r>
            <a:endParaRPr lang="en-US" sz="3600" b="1" dirty="0">
              <a:latin typeface="Calibri"/>
              <a:ea typeface="Calibri"/>
              <a:cs typeface="Calibri"/>
            </a:endParaRPr>
          </a:p>
        </p:txBody>
      </p:sp>
    </p:spTree>
    <p:extLst>
      <p:ext uri="{BB962C8B-B14F-4D97-AF65-F5344CB8AC3E}">
        <p14:creationId xmlns:p14="http://schemas.microsoft.com/office/powerpoint/2010/main" val="163200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435F-F5F8-5A95-28D7-9BEAE9EC6E30}"/>
              </a:ext>
            </a:extLst>
          </p:cNvPr>
          <p:cNvSpPr>
            <a:spLocks noGrp="1"/>
          </p:cNvSpPr>
          <p:nvPr>
            <p:ph type="title"/>
          </p:nvPr>
        </p:nvSpPr>
        <p:spPr/>
        <p:txBody>
          <a:bodyPr/>
          <a:lstStyle/>
          <a:p>
            <a:r>
              <a:rPr lang="es-ES" b="1" dirty="0">
                <a:latin typeface="Calibri"/>
                <a:cs typeface="Calibri"/>
              </a:rPr>
              <a:t>Puntos a considerar</a:t>
            </a:r>
            <a:endParaRPr lang="es-ES" dirty="0"/>
          </a:p>
        </p:txBody>
      </p:sp>
      <p:sp>
        <p:nvSpPr>
          <p:cNvPr id="3" name="Content Placeholder 2">
            <a:extLst>
              <a:ext uri="{FF2B5EF4-FFF2-40B4-BE49-F238E27FC236}">
                <a16:creationId xmlns:a16="http://schemas.microsoft.com/office/drawing/2014/main" id="{9F866A89-6F7F-2E1A-5503-8B152DF6AC99}"/>
              </a:ext>
            </a:extLst>
          </p:cNvPr>
          <p:cNvSpPr>
            <a:spLocks noGrp="1"/>
          </p:cNvSpPr>
          <p:nvPr>
            <p:ph sz="quarter" idx="10"/>
          </p:nvPr>
        </p:nvSpPr>
        <p:spPr>
          <a:xfrm>
            <a:off x="642833" y="1220839"/>
            <a:ext cx="10972800" cy="4267200"/>
          </a:xfrm>
        </p:spPr>
        <p:txBody>
          <a:bodyPr vert="horz" lIns="91440" tIns="45720" rIns="91440" bIns="45720" rtlCol="0" anchor="t">
            <a:normAutofit/>
          </a:bodyPr>
          <a:lstStyle/>
          <a:p>
            <a:pPr marL="0" indent="0" algn="ctr">
              <a:buNone/>
            </a:pPr>
            <a:r>
              <a:rPr lang="es-ES" sz="3600" b="1" dirty="0">
                <a:solidFill>
                  <a:srgbClr val="C54B38"/>
                </a:solidFill>
              </a:rPr>
              <a:t>Guía Uniforme</a:t>
            </a:r>
          </a:p>
        </p:txBody>
      </p:sp>
      <p:graphicFrame>
        <p:nvGraphicFramePr>
          <p:cNvPr id="121" name="Diagram 121">
            <a:extLst>
              <a:ext uri="{FF2B5EF4-FFF2-40B4-BE49-F238E27FC236}">
                <a16:creationId xmlns:a16="http://schemas.microsoft.com/office/drawing/2014/main" id="{043FD04D-E459-D708-A4CC-CDF8989D3608}"/>
              </a:ext>
            </a:extLst>
          </p:cNvPr>
          <p:cNvGraphicFramePr/>
          <p:nvPr>
            <p:extLst>
              <p:ext uri="{D42A27DB-BD31-4B8C-83A1-F6EECF244321}">
                <p14:modId xmlns:p14="http://schemas.microsoft.com/office/powerpoint/2010/main" val="2301759543"/>
              </p:ext>
            </p:extLst>
          </p:nvPr>
        </p:nvGraphicFramePr>
        <p:xfrm>
          <a:off x="877019" y="1600200"/>
          <a:ext cx="10423584"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29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2335-64AE-BA52-581B-4AF1A59E4D94}"/>
              </a:ext>
            </a:extLst>
          </p:cNvPr>
          <p:cNvSpPr>
            <a:spLocks noGrp="1"/>
          </p:cNvSpPr>
          <p:nvPr>
            <p:ph type="title"/>
          </p:nvPr>
        </p:nvSpPr>
        <p:spPr/>
        <p:txBody>
          <a:bodyPr>
            <a:normAutofit fontScale="90000"/>
          </a:bodyPr>
          <a:lstStyle/>
          <a:p>
            <a:r>
              <a:rPr lang="es-ES" b="1" dirty="0"/>
              <a:t>Guía Uniforme § 200.332 Requisitos para entidades intermediarias.</a:t>
            </a:r>
          </a:p>
        </p:txBody>
      </p:sp>
      <p:sp>
        <p:nvSpPr>
          <p:cNvPr id="3" name="Content Placeholder 2">
            <a:extLst>
              <a:ext uri="{FF2B5EF4-FFF2-40B4-BE49-F238E27FC236}">
                <a16:creationId xmlns:a16="http://schemas.microsoft.com/office/drawing/2014/main" id="{925B95B6-1B77-BACE-8BAB-36D9298142FD}"/>
              </a:ext>
            </a:extLst>
          </p:cNvPr>
          <p:cNvSpPr>
            <a:spLocks noGrp="1"/>
          </p:cNvSpPr>
          <p:nvPr>
            <p:ph sz="quarter" idx="10"/>
          </p:nvPr>
        </p:nvSpPr>
        <p:spPr>
          <a:xfrm>
            <a:off x="559564" y="1322717"/>
            <a:ext cx="10972800" cy="3932218"/>
          </a:xfrm>
        </p:spPr>
        <p:txBody>
          <a:bodyPr vert="horz" lIns="91440" tIns="45720" rIns="91440" bIns="45720" rtlCol="0" anchor="t">
            <a:noAutofit/>
          </a:bodyPr>
          <a:lstStyle/>
          <a:p>
            <a:pPr marL="0" indent="0">
              <a:spcAft>
                <a:spcPts val="600"/>
              </a:spcAft>
              <a:buNone/>
            </a:pPr>
            <a:r>
              <a:rPr lang="en-US" sz="2400" dirty="0">
                <a:latin typeface="Calibri"/>
                <a:cs typeface="Calibri"/>
              </a:rPr>
              <a:t>(b) </a:t>
            </a:r>
            <a:r>
              <a:rPr lang="es-ES" sz="2400" b="1" dirty="0">
                <a:solidFill>
                  <a:srgbClr val="5F99AF"/>
                </a:solidFill>
                <a:latin typeface="Calibri"/>
                <a:cs typeface="Calibri"/>
              </a:rPr>
              <a:t>Evaluar el riesgo de incumplimiento de cada sub-beneficiario </a:t>
            </a:r>
            <a:r>
              <a:rPr lang="es-ES" sz="2400" dirty="0">
                <a:latin typeface="Calibri"/>
                <a:cs typeface="Calibri"/>
              </a:rPr>
              <a:t>con los estatutos federales, las reglamentaciones y los términos y condiciones de la subvención con el fin de determinar el control apropiado del sub-beneficiario descrito en los párrafos (d) y (e) de esta sección, que </a:t>
            </a:r>
            <a:r>
              <a:rPr lang="es-ES" sz="2400" b="1" u="sng" dirty="0">
                <a:latin typeface="Calibri"/>
                <a:cs typeface="Calibri"/>
              </a:rPr>
              <a:t>puede</a:t>
            </a:r>
            <a:r>
              <a:rPr lang="es-ES" sz="2400" dirty="0">
                <a:latin typeface="Calibri"/>
                <a:cs typeface="Calibri"/>
              </a:rPr>
              <a:t> incluir la consideración de factores como</a:t>
            </a:r>
            <a:r>
              <a:rPr lang="en-US" sz="2400" dirty="0">
                <a:latin typeface="Calibri"/>
                <a:cs typeface="Calibri"/>
              </a:rPr>
              <a:t>:</a:t>
            </a:r>
          </a:p>
          <a:p>
            <a:pPr lvl="1" indent="-342900">
              <a:buAutoNum type="arabicParenBoth"/>
            </a:pPr>
            <a:r>
              <a:rPr lang="es-ES" sz="1800" dirty="0">
                <a:latin typeface="Calibri"/>
                <a:cs typeface="Calibri"/>
              </a:rPr>
              <a:t>La experiencia del sub-beneficiario con las subvenciones iguales o similares</a:t>
            </a:r>
            <a:r>
              <a:rPr lang="en-US" sz="1800" dirty="0">
                <a:latin typeface="Calibri"/>
                <a:cs typeface="Calibri"/>
              </a:rPr>
              <a:t>;</a:t>
            </a:r>
          </a:p>
          <a:p>
            <a:pPr lvl="1" indent="-342900">
              <a:buAutoNum type="arabicParenBoth"/>
            </a:pPr>
            <a:r>
              <a:rPr lang="es-ES" sz="1800" dirty="0">
                <a:latin typeface="Calibri"/>
                <a:cs typeface="Calibri"/>
              </a:rPr>
              <a:t>Los resultados de auditorías anteriores, incluso si el sub-beneficiario recibe o no una Auditoría Única de acuerdo con la Subparte F de esta parte, y la medida en que una subvención igual o similar ha sido auditada como un programa importante;</a:t>
            </a:r>
            <a:r>
              <a:rPr lang="en-US" sz="1800" dirty="0">
                <a:latin typeface="Calibri"/>
                <a:cs typeface="Calibri"/>
              </a:rPr>
              <a:t> </a:t>
            </a:r>
          </a:p>
          <a:p>
            <a:pPr lvl="1" indent="-342900">
              <a:buAutoNum type="arabicParenBoth"/>
            </a:pPr>
            <a:r>
              <a:rPr lang="es-ES" sz="1800" dirty="0">
                <a:latin typeface="Calibri"/>
                <a:cs typeface="Calibri"/>
              </a:rPr>
              <a:t>Si el sub-beneficiario tiene personal nuevo o sistemas nuevos o sustancialmente modificados; y</a:t>
            </a:r>
          </a:p>
          <a:p>
            <a:pPr lvl="1" indent="-342900">
              <a:buAutoNum type="arabicParenBoth"/>
            </a:pPr>
            <a:r>
              <a:rPr lang="es-ES" sz="1800" dirty="0">
                <a:latin typeface="Calibri"/>
                <a:cs typeface="Calibri"/>
              </a:rPr>
              <a:t>El alcance y los resultados del control de la agencia que entrega la subvención federal (p. ej., si el sub-beneficiario también recibe subvenciones directamente de una agencia federal).</a:t>
            </a:r>
            <a:r>
              <a:rPr lang="en-US" sz="1800" dirty="0">
                <a:latin typeface="Calibri"/>
                <a:cs typeface="Calibri"/>
              </a:rPr>
              <a:t> </a:t>
            </a:r>
          </a:p>
        </p:txBody>
      </p:sp>
    </p:spTree>
    <p:extLst>
      <p:ext uri="{BB962C8B-B14F-4D97-AF65-F5344CB8AC3E}">
        <p14:creationId xmlns:p14="http://schemas.microsoft.com/office/powerpoint/2010/main" val="1425688247"/>
      </p:ext>
    </p:extLst>
  </p:cSld>
  <p:clrMapOvr>
    <a:masterClrMapping/>
  </p:clrMapOvr>
</p:sld>
</file>

<file path=ppt/theme/theme1.xml><?xml version="1.0" encoding="utf-8"?>
<a:theme xmlns:a="http://schemas.openxmlformats.org/drawingml/2006/main" name="StockLayouts Community Non Profit GB026">
  <a:themeElements>
    <a:clrScheme name="Custom 1">
      <a:dk1>
        <a:sysClr val="windowText" lastClr="000000"/>
      </a:dk1>
      <a:lt1>
        <a:sysClr val="window" lastClr="FFFFFF"/>
      </a:lt1>
      <a:dk2>
        <a:srgbClr val="212120"/>
      </a:dk2>
      <a:lt2>
        <a:srgbClr val="EAF0F1"/>
      </a:lt2>
      <a:accent1>
        <a:srgbClr val="F3D47F"/>
      </a:accent1>
      <a:accent2>
        <a:srgbClr val="A9CBE3"/>
      </a:accent2>
      <a:accent3>
        <a:srgbClr val="E18B46"/>
      </a:accent3>
      <a:accent4>
        <a:srgbClr val="AE352D"/>
      </a:accent4>
      <a:accent5>
        <a:srgbClr val="1E4365"/>
      </a:accent5>
      <a:accent6>
        <a:srgbClr val="7030A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PPROVED_T4PA ppt widescreen 09.02.2021" id="{73888890-B097-C943-8A27-4C01B44EA379}" vid="{46851D46-4184-B846-8304-2E17697CF94B}"/>
    </a:ext>
  </a:extLst>
</a:theme>
</file>

<file path=ppt/theme/theme2.xml><?xml version="1.0" encoding="utf-8"?>
<a:theme xmlns:a="http://schemas.openxmlformats.org/drawingml/2006/main" name="StockLayouts Community Non Profit GB026">
  <a:themeElements>
    <a:clrScheme name="Custom 1">
      <a:dk1>
        <a:sysClr val="windowText" lastClr="000000"/>
      </a:dk1>
      <a:lt1>
        <a:sysClr val="window" lastClr="FFFFFF"/>
      </a:lt1>
      <a:dk2>
        <a:srgbClr val="212120"/>
      </a:dk2>
      <a:lt2>
        <a:srgbClr val="EAF0F1"/>
      </a:lt2>
      <a:accent1>
        <a:srgbClr val="F3D47F"/>
      </a:accent1>
      <a:accent2>
        <a:srgbClr val="A9CBE3"/>
      </a:accent2>
      <a:accent3>
        <a:srgbClr val="E18B46"/>
      </a:accent3>
      <a:accent4>
        <a:srgbClr val="AE352D"/>
      </a:accent4>
      <a:accent5>
        <a:srgbClr val="1E4365"/>
      </a:accent5>
      <a:accent6>
        <a:srgbClr val="7030A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PPROVED_T4PA ppt standard 09.02.2021" id="{D683E14C-FC7C-8649-9A71-A069C0C4F2AE}" vid="{F820EC60-A5DB-F042-92C7-54A3A6ADE8EA}"/>
    </a:ext>
  </a:extLst>
</a:theme>
</file>

<file path=ppt/theme/theme3.xml><?xml version="1.0" encoding="utf-8"?>
<a:theme xmlns:a="http://schemas.openxmlformats.org/drawingml/2006/main" name="StockLayouts Community Non Profit GB026">
  <a:themeElements>
    <a:clrScheme name="Custom 1">
      <a:dk1>
        <a:sysClr val="windowText" lastClr="000000"/>
      </a:dk1>
      <a:lt1>
        <a:sysClr val="window" lastClr="FFFFFF"/>
      </a:lt1>
      <a:dk2>
        <a:srgbClr val="212120"/>
      </a:dk2>
      <a:lt2>
        <a:srgbClr val="EAF0F1"/>
      </a:lt2>
      <a:accent1>
        <a:srgbClr val="F3D47F"/>
      </a:accent1>
      <a:accent2>
        <a:srgbClr val="A9CBE3"/>
      </a:accent2>
      <a:accent3>
        <a:srgbClr val="E18B46"/>
      </a:accent3>
      <a:accent4>
        <a:srgbClr val="AE352D"/>
      </a:accent4>
      <a:accent5>
        <a:srgbClr val="1E4365"/>
      </a:accent5>
      <a:accent6>
        <a:srgbClr val="7030A0"/>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PPROVED_T4PA ppt widescreen 09.02.2021" id="{73888890-B097-C943-8A27-4C01B44EA379}" vid="{46851D46-4184-B846-8304-2E17697CF9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6AC7A6FB057646AB56716BE9AF16D1" ma:contentTypeVersion="20" ma:contentTypeDescription="Create a new document." ma:contentTypeScope="" ma:versionID="7fb351408acc7a4965688f00810cd44f">
  <xsd:schema xmlns:xsd="http://www.w3.org/2001/XMLSchema" xmlns:xs="http://www.w3.org/2001/XMLSchema" xmlns:p="http://schemas.microsoft.com/office/2006/metadata/properties" xmlns:ns1="http://schemas.microsoft.com/sharepoint/v3" xmlns:ns2="3b932f5b-f324-4941-ba5e-b7cc14fdeae6" xmlns:ns3="c0e73b7c-3c38-4d16-854b-fdcdb5406e79" targetNamespace="http://schemas.microsoft.com/office/2006/metadata/properties" ma:root="true" ma:fieldsID="d9d623e8f239d9423289dce5fc220692" ns1:_="" ns2:_="" ns3:_="">
    <xsd:import namespace="http://schemas.microsoft.com/sharepoint/v3"/>
    <xsd:import namespace="3b932f5b-f324-4941-ba5e-b7cc14fdeae6"/>
    <xsd:import namespace="c0e73b7c-3c38-4d16-854b-fdcdb5406e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_Flow_SignoffStatu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932f5b-f324-4941-ba5e-b7cc14fde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_Flow_SignoffStatus" ma:index="14" nillable="true" ma:displayName="Sign-off status" ma:internalName="_x0024_Resources_x003a_core_x002c_Signoff_Status_x003b_">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73b7c-3c38-4d16-854b-fdcdb5406e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7a387616-6c88-455c-8955-9ea87e38df79}" ma:internalName="TaxCatchAll" ma:showField="CatchAllData" ma:web="c0e73b7c-3c38-4d16-854b-fdcdb5406e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3b932f5b-f324-4941-ba5e-b7cc14fdeae6" xsi:nil="true"/>
    <_ip_UnifiedCompliancePolicyUIAction xmlns="http://schemas.microsoft.com/sharepoint/v3" xsi:nil="true"/>
    <_ip_UnifiedCompliancePolicyProperties xmlns="http://schemas.microsoft.com/sharepoint/v3" xsi:nil="true"/>
    <TaxCatchAll xmlns="c0e73b7c-3c38-4d16-854b-fdcdb5406e79" xsi:nil="true"/>
    <lcf76f155ced4ddcb4097134ff3c332f xmlns="3b932f5b-f324-4941-ba5e-b7cc14fdea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7E1DEA-9A99-457C-927E-C877B9F14ECD}">
  <ds:schemaRefs>
    <ds:schemaRef ds:uri="3b932f5b-f324-4941-ba5e-b7cc14fdeae6"/>
    <ds:schemaRef ds:uri="c0e73b7c-3c38-4d16-854b-fdcdb5406e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958692-EC44-4459-ABD2-57605BF59CA8}">
  <ds:schemaRefs>
    <ds:schemaRef ds:uri="http://schemas.microsoft.com/sharepoint/v3/contenttype/forms"/>
  </ds:schemaRefs>
</ds:datastoreItem>
</file>

<file path=customXml/itemProps3.xml><?xml version="1.0" encoding="utf-8"?>
<ds:datastoreItem xmlns:ds="http://schemas.openxmlformats.org/officeDocument/2006/customXml" ds:itemID="{BC2F5400-96B2-4FB6-85A5-70AAA1C57569}">
  <ds:schemaRefs>
    <ds:schemaRef ds:uri="http://purl.org/dc/terms/"/>
    <ds:schemaRef ds:uri="http://schemas.microsoft.com/sharepoint/v3"/>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c0e73b7c-3c38-4d16-854b-fdcdb5406e79"/>
    <ds:schemaRef ds:uri="3b932f5b-f324-4941-ba5e-b7cc14fdeae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2345</TotalTime>
  <Words>3712</Words>
  <Application>Microsoft Office PowerPoint</Application>
  <PresentationFormat>Widescreen</PresentationFormat>
  <Paragraphs>330</Paragraphs>
  <Slides>44</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Arial,Sans-Serif</vt:lpstr>
      <vt:lpstr>Calibri</vt:lpstr>
      <vt:lpstr>Google Sans</vt:lpstr>
      <vt:lpstr>Wingdings</vt:lpstr>
      <vt:lpstr>StockLayouts Community Non Profit GB026</vt:lpstr>
      <vt:lpstr>StockLayouts Community Non Profit GB026</vt:lpstr>
      <vt:lpstr>StockLayouts Community Non Profit GB026</vt:lpstr>
      <vt:lpstr>Requisitos de evaluación de riesgos, control y seguimiento en la Guía Uniforme</vt:lpstr>
      <vt:lpstr> Orden del día</vt:lpstr>
      <vt:lpstr>Pizarra [Sugerencias]</vt:lpstr>
      <vt:lpstr>Conocer a los participantes</vt:lpstr>
      <vt:lpstr>(ACTIVIDAD) Explorar la Guía Uniforme</vt:lpstr>
      <vt:lpstr>Secciones importantes sobre el control en la Guía Uniforme</vt:lpstr>
      <vt:lpstr>PowerPoint Presentation</vt:lpstr>
      <vt:lpstr>Puntos a considerar</vt:lpstr>
      <vt:lpstr>Guía Uniforme § 200.332 Requisitos para entidades intermediarias.</vt:lpstr>
      <vt:lpstr>PowerPoint Presentation</vt:lpstr>
      <vt:lpstr>Guía uniforme § 200.332 Requisitos para entidades intermediarias.</vt:lpstr>
      <vt:lpstr>PowerPoint Presentation</vt:lpstr>
      <vt:lpstr>PowerPoint Presentation</vt:lpstr>
      <vt:lpstr>PowerPoint Presentation</vt:lpstr>
      <vt:lpstr>PowerPoint Presentation</vt:lpstr>
      <vt:lpstr>¿Qué es una evaluación de riesgos?</vt:lpstr>
      <vt:lpstr>Beneficios de usar una evaluación de riesgos</vt:lpstr>
      <vt:lpstr>Determinación del nivel de riesgo</vt:lpstr>
      <vt:lpstr>Ejemplo: Indicadores de riesgo y categorías de riesgo</vt:lpstr>
      <vt:lpstr>Ejemplo: Clasificaciones para informar las decisiones del programa</vt:lpstr>
      <vt:lpstr>Evaluación de riesgos: dos métodos</vt:lpstr>
      <vt:lpstr>Evaluación de programa único</vt:lpstr>
      <vt:lpstr>Evaluación de programas múltiples</vt:lpstr>
      <vt:lpstr>Ejemplo: Clave de evaluación programas múltiples</vt:lpstr>
      <vt:lpstr>Ejemplo: Evaluación de riesgos de programas múltiples</vt:lpstr>
      <vt:lpstr>Ejemplo: Evaluación de programas múltiples (cont.)</vt:lpstr>
      <vt:lpstr>Evaluación de riesgos: preguntas de discusión</vt:lpstr>
      <vt:lpstr>PowerPoint Presentation</vt:lpstr>
      <vt:lpstr>Factores comunes de riesgo</vt:lpstr>
      <vt:lpstr>Elaboración de una evaluación de riesgos</vt:lpstr>
      <vt:lpstr>Evaluación de riesgos: preguntas de discusión</vt:lpstr>
      <vt:lpstr>PowerPoint Presentation</vt:lpstr>
      <vt:lpstr>Guía Uniforme § 200.332(e) Requisitos para entidades intermediarias.</vt:lpstr>
      <vt:lpstr>Componentes de control: Control del desempeño y de las finanzas</vt:lpstr>
      <vt:lpstr>Componentes comunes del plan de control</vt:lpstr>
      <vt:lpstr>Control: Resultados vs. Recomendaciones</vt:lpstr>
      <vt:lpstr>Control: Preguntas de discusión </vt:lpstr>
      <vt:lpstr>PowerPoint Presentation</vt:lpstr>
      <vt:lpstr>Elaboración de planes de control</vt:lpstr>
      <vt:lpstr>Control: Preguntas de discusión</vt:lpstr>
      <vt:lpstr>CIERRE, REFLEXIÓN Y EVALUACIÓN</vt:lpstr>
      <vt:lpstr>Evaluación de la sesión</vt:lpstr>
      <vt:lpstr>PowerPoint Presentation</vt:lpstr>
      <vt:lpstr>Descargo de responsabilidad</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Esthela R. Allison</cp:lastModifiedBy>
  <cp:revision>302</cp:revision>
  <cp:lastPrinted>2022-09-28T21:25:43Z</cp:lastPrinted>
  <dcterms:created xsi:type="dcterms:W3CDTF">2010-07-09T22:21:36Z</dcterms:created>
  <dcterms:modified xsi:type="dcterms:W3CDTF">2023-12-04T15:22:08Z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0x0101001D6AC7A6FB057646AB56716BE9AF16D1</vt:lpwstr>
  </property>
  <property fmtid="{D5CDD505-2E9C-101B-9397-08002B2CF9AE}" pid="3" name="MediaServiceImageTags">
    <vt:lpwstr/>
  </property>
</Properties>
</file>