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8"/>
  </p:notesMasterIdLst>
  <p:handoutMasterIdLst>
    <p:handoutMasterId r:id="rId109"/>
  </p:handoutMasterIdLst>
  <p:sldIdLst>
    <p:sldId id="298" r:id="rId5"/>
    <p:sldId id="1882" r:id="rId6"/>
    <p:sldId id="1812" r:id="rId7"/>
    <p:sldId id="1813" r:id="rId8"/>
    <p:sldId id="1874" r:id="rId9"/>
    <p:sldId id="1815" r:id="rId10"/>
    <p:sldId id="1825" r:id="rId11"/>
    <p:sldId id="1875" r:id="rId12"/>
    <p:sldId id="300" r:id="rId13"/>
    <p:sldId id="1826" r:id="rId14"/>
    <p:sldId id="1827" r:id="rId15"/>
    <p:sldId id="1828" r:id="rId16"/>
    <p:sldId id="1831" r:id="rId17"/>
    <p:sldId id="1829" r:id="rId18"/>
    <p:sldId id="1861" r:id="rId19"/>
    <p:sldId id="1862" r:id="rId20"/>
    <p:sldId id="1863" r:id="rId21"/>
    <p:sldId id="1864" r:id="rId22"/>
    <p:sldId id="1865" r:id="rId23"/>
    <p:sldId id="1883" r:id="rId24"/>
    <p:sldId id="303" r:id="rId25"/>
    <p:sldId id="1836" r:id="rId26"/>
    <p:sldId id="1838" r:id="rId27"/>
    <p:sldId id="1837" r:id="rId28"/>
    <p:sldId id="1839" r:id="rId29"/>
    <p:sldId id="1840" r:id="rId30"/>
    <p:sldId id="1841" r:id="rId31"/>
    <p:sldId id="1842" r:id="rId32"/>
    <p:sldId id="1843" r:id="rId33"/>
    <p:sldId id="1844" r:id="rId34"/>
    <p:sldId id="1845" r:id="rId35"/>
    <p:sldId id="1847" r:id="rId36"/>
    <p:sldId id="1846" r:id="rId37"/>
    <p:sldId id="1835" r:id="rId38"/>
    <p:sldId id="1833" r:id="rId39"/>
    <p:sldId id="1834" r:id="rId40"/>
    <p:sldId id="1848" r:id="rId41"/>
    <p:sldId id="1849" r:id="rId42"/>
    <p:sldId id="1850" r:id="rId43"/>
    <p:sldId id="1851" r:id="rId44"/>
    <p:sldId id="1852" r:id="rId45"/>
    <p:sldId id="1853" r:id="rId46"/>
    <p:sldId id="1854" r:id="rId47"/>
    <p:sldId id="1855" r:id="rId48"/>
    <p:sldId id="1856" r:id="rId49"/>
    <p:sldId id="1857" r:id="rId50"/>
    <p:sldId id="1858" r:id="rId51"/>
    <p:sldId id="1859" r:id="rId52"/>
    <p:sldId id="302" r:id="rId53"/>
    <p:sldId id="1860" r:id="rId54"/>
    <p:sldId id="1867" r:id="rId55"/>
    <p:sldId id="256" r:id="rId56"/>
    <p:sldId id="1876" r:id="rId57"/>
    <p:sldId id="1871" r:id="rId58"/>
    <p:sldId id="258" r:id="rId59"/>
    <p:sldId id="259" r:id="rId60"/>
    <p:sldId id="1877" r:id="rId61"/>
    <p:sldId id="265" r:id="rId62"/>
    <p:sldId id="1879" r:id="rId63"/>
    <p:sldId id="260" r:id="rId64"/>
    <p:sldId id="309" r:id="rId65"/>
    <p:sldId id="261" r:id="rId66"/>
    <p:sldId id="262" r:id="rId67"/>
    <p:sldId id="264" r:id="rId68"/>
    <p:sldId id="266" r:id="rId69"/>
    <p:sldId id="270" r:id="rId70"/>
    <p:sldId id="268" r:id="rId71"/>
    <p:sldId id="308" r:id="rId72"/>
    <p:sldId id="311" r:id="rId73"/>
    <p:sldId id="310" r:id="rId74"/>
    <p:sldId id="271" r:id="rId75"/>
    <p:sldId id="272" r:id="rId76"/>
    <p:sldId id="273" r:id="rId77"/>
    <p:sldId id="1869" r:id="rId78"/>
    <p:sldId id="274" r:id="rId79"/>
    <p:sldId id="1880" r:id="rId80"/>
    <p:sldId id="1878" r:id="rId81"/>
    <p:sldId id="281" r:id="rId82"/>
    <p:sldId id="283" r:id="rId83"/>
    <p:sldId id="282" r:id="rId84"/>
    <p:sldId id="286" r:id="rId85"/>
    <p:sldId id="284" r:id="rId86"/>
    <p:sldId id="287" r:id="rId87"/>
    <p:sldId id="288" r:id="rId88"/>
    <p:sldId id="290" r:id="rId89"/>
    <p:sldId id="1832" r:id="rId90"/>
    <p:sldId id="1881" r:id="rId91"/>
    <p:sldId id="307" r:id="rId92"/>
    <p:sldId id="277" r:id="rId93"/>
    <p:sldId id="278" r:id="rId94"/>
    <p:sldId id="279" r:id="rId95"/>
    <p:sldId id="291" r:id="rId96"/>
    <p:sldId id="1872" r:id="rId97"/>
    <p:sldId id="293" r:id="rId98"/>
    <p:sldId id="294" r:id="rId99"/>
    <p:sldId id="292" r:id="rId100"/>
    <p:sldId id="296" r:id="rId101"/>
    <p:sldId id="306" r:id="rId102"/>
    <p:sldId id="295" r:id="rId103"/>
    <p:sldId id="1873" r:id="rId104"/>
    <p:sldId id="312" r:id="rId105"/>
    <p:sldId id="297" r:id="rId106"/>
    <p:sldId id="1868" r:id="rId107"/>
  </p:sldIdLst>
  <p:sldSz cx="12192000" cy="6858000"/>
  <p:notesSz cx="7010400" cy="9296400"/>
  <p:defaultTextStyle>
    <a:defPPr>
      <a:defRPr lang="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22D8007-0E20-35BA-9FE5-F20C0BCE6BF9}" name="Rooney, Patrick" initials="RP" userId="S::Patrick.Rooney@ed.gov::fa95f2d8-29c2-4928-8f60-4e18daa5ea50" providerId="AD"/>
  <p188:author id="{78FB9D14-44DA-B478-F752-2F291851A853}" name="Rooney, Patrick" initials="RP" userId="S::patrick.rooney@ed.gov::fa95f2d8-29c2-4928-8f60-4e18daa5ea50" providerId="AD"/>
  <p188:author id="{28240219-DD4A-A4DE-A44B-8E480E17286E}" name="Skloot, Evan" initials="SE" userId="S::evan.skloot@ed.gov::ae872669-b526-47e5-8858-4b534a9ee455" providerId="AD"/>
  <p188:author id="{CD768554-5E1C-891F-9CB5-6487DECF3BCB}" name="Simons, Jane" initials="SJ" userId="S::Jane.Simons@ed.gov::428de74e-53a2-40f7-896a-d8be6b6da2d0" providerId="AD"/>
  <p188:author id="{B38D8F56-4952-DD5E-7D2B-7BD63D7D9AFE}" name="Michael Anderson" initials="MA" userId="S::Michael.Anderson@ed.gov::6b0b8b1d-1daa-4710-80ec-a1bb06fde107" providerId="AD"/>
  <p188:author id="{32F97A68-B5FE-92B3-4634-58A782448ABA}" name="Spear, Kateri" initials="SK" userId="S::Kateri.Spear@ed.gov::38b5001c-6faa-4f58-aa7d-536c77c7f8c3" providerId="AD"/>
  <p188:author id="{C83C7374-5FC4-9588-908A-7C5E326ED621}" name="Victoria Rosenboom" initials="VR" userId="S::Victoria.Rosenboom@ed.gov::051a607b-7fee-460c-954a-7abf0252869b" providerId="AD"/>
  <p188:author id="{5285AC8A-9D2C-48AD-25D2-AB87AE3D0A2C}" name="Stephenson, Todd" initials="ST" userId="S::Todd.Stephenson@ed.gov::9901f3ba-e2ad-4c31-ae9b-182d6f701ae0" providerId="AD"/>
  <p188:author id="{6777F190-8976-FCD7-6DE1-6B0EB6580351}" name="Jacobs, Ariel" initials="JA" userId="S::ariel.jacobs@ed.gov::cf059646-84f7-426e-b562-2f9e253d1f96" providerId="AD"/>
  <p188:author id="{18E7C397-555F-ABF1-763A-9738A6EC0DD4}" name="Siry, Melissa" initials="SM" userId="S::melissa.siry@ed.gov::06f7fe56-de40-456d-b784-9e2de20bde7f" providerId="AD"/>
  <p188:author id="{018D06E3-6D61-CB9A-8EFB-F1E8802F522F}" name="Rosenboom, Victoria" initials="RV" userId="S::victoria.rosenboom@ed.gov::051a607b-7fee-460c-954a-7abf0252869b" providerId="AD"/>
  <p188:author id="{8A5944EF-6AD7-A5BC-9451-386E73E48CC7}" name="Siry, Melissa" initials="SM" userId="S::Melissa.Siry@ed.gov::06f7fe56-de40-456d-b784-9e2de20bde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337"/>
    <a:srgbClr val="233523"/>
    <a:srgbClr val="704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0478A-863A-4BFA-9AC2-45E80AC24F0F}" v="235" dt="2023-10-16T22:26:23.485"/>
  </p1510:revLst>
</p1510:revInfo>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901" autoAdjust="0"/>
  </p:normalViewPr>
  <p:slideViewPr>
    <p:cSldViewPr snapToGrid="0">
      <p:cViewPr>
        <p:scale>
          <a:sx n="58" d="100"/>
          <a:sy n="58" d="100"/>
        </p:scale>
        <p:origin x="964" y="2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8/10/relationships/authors" Target="author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commentAuthors" Target="commentAuthors.xml"/><Relationship Id="rId115"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96623-284B-46F0-A9DF-690D99831C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51E34D-FE76-4255-965B-A01766B5D4F1}">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pPr algn="ctr"/>
          <a:r>
            <a:rPr lang="es" dirty="0"/>
            <a:t>Aprovechamiento Académico</a:t>
          </a:r>
        </a:p>
      </dgm:t>
    </dgm:pt>
    <dgm:pt modelId="{D69C7642-10FD-41BA-9A13-FB5D903E7197}" type="parTrans" cxnId="{FABE32FE-49C1-4AFE-B09C-E9AD06259C45}">
      <dgm:prSet/>
      <dgm:spPr/>
      <dgm:t>
        <a:bodyPr/>
        <a:lstStyle/>
        <a:p>
          <a:pPr algn="ctr"/>
          <a:endParaRPr lang="en-US"/>
        </a:p>
      </dgm:t>
    </dgm:pt>
    <dgm:pt modelId="{25858014-654F-4977-878A-7FF34653BE7C}" type="sibTrans" cxnId="{FABE32FE-49C1-4AFE-B09C-E9AD06259C45}">
      <dgm:prSet/>
      <dgm:spPr/>
      <dgm:t>
        <a:bodyPr/>
        <a:lstStyle/>
        <a:p>
          <a:pPr algn="ctr"/>
          <a:endParaRPr lang="en-US"/>
        </a:p>
      </dgm:t>
    </dgm:pt>
    <dgm:pt modelId="{DC068F86-0E84-45BE-899E-C474776DC24A}">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gn="ctr"/>
          <a:r>
            <a:rPr lang="es" sz="1700" dirty="0"/>
            <a:t>Otro indicador académico </a:t>
          </a:r>
          <a:br>
            <a:rPr lang="en-US" sz="1700" dirty="0"/>
          </a:br>
          <a:r>
            <a:rPr lang="es" sz="1200" dirty="0"/>
            <a:t>(para escuelas que no son superiores)</a:t>
          </a:r>
        </a:p>
      </dgm:t>
    </dgm:pt>
    <dgm:pt modelId="{8ECFDCB2-DB0A-4CE2-90C8-B66909E60EFB}" type="parTrans" cxnId="{8B728369-596C-41CA-9A87-5F8E8E3C2A36}">
      <dgm:prSet/>
      <dgm:spPr/>
      <dgm:t>
        <a:bodyPr/>
        <a:lstStyle/>
        <a:p>
          <a:pPr algn="ctr"/>
          <a:endParaRPr lang="en-US"/>
        </a:p>
      </dgm:t>
    </dgm:pt>
    <dgm:pt modelId="{2B1E5EB7-3C54-4BCB-900E-AF9987ECA5C0}" type="sibTrans" cxnId="{8B728369-596C-41CA-9A87-5F8E8E3C2A36}">
      <dgm:prSet/>
      <dgm:spPr/>
      <dgm:t>
        <a:bodyPr/>
        <a:lstStyle/>
        <a:p>
          <a:pPr algn="ctr"/>
          <a:endParaRPr lang="en-US"/>
        </a:p>
      </dgm:t>
    </dgm:pt>
    <dgm:pt modelId="{7547625B-D370-455D-BE41-85194AF26EE2}">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pPr algn="ctr"/>
          <a:r>
            <a:rPr lang="es" dirty="0"/>
            <a:t>Tasa de Graduación</a:t>
          </a:r>
        </a:p>
      </dgm:t>
    </dgm:pt>
    <dgm:pt modelId="{58E13AD4-A94B-412F-93FB-3894DAAFE826}" type="parTrans" cxnId="{19AC718B-37B4-4CA2-890E-4B25D6D45F7F}">
      <dgm:prSet/>
      <dgm:spPr/>
      <dgm:t>
        <a:bodyPr/>
        <a:lstStyle/>
        <a:p>
          <a:pPr algn="ctr"/>
          <a:endParaRPr lang="en-US"/>
        </a:p>
      </dgm:t>
    </dgm:pt>
    <dgm:pt modelId="{84315DB4-A36F-4E12-A20A-41DACA452361}" type="sibTrans" cxnId="{19AC718B-37B4-4CA2-890E-4B25D6D45F7F}">
      <dgm:prSet/>
      <dgm:spPr/>
      <dgm:t>
        <a:bodyPr/>
        <a:lstStyle/>
        <a:p>
          <a:pPr algn="ctr"/>
          <a:endParaRPr lang="en-US"/>
        </a:p>
      </dgm:t>
    </dgm:pt>
    <dgm:pt modelId="{E43A7754-1C6D-4DA0-A4D2-E57FF7E7390A}">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pPr algn="ctr"/>
          <a:r>
            <a:rPr lang="es"/>
            <a:t>Calidad escolar o éxito estudiantil</a:t>
          </a:r>
        </a:p>
      </dgm:t>
    </dgm:pt>
    <dgm:pt modelId="{32FBC736-0F10-4955-9A00-DFF72C9F4664}" type="parTrans" cxnId="{A9AE872B-80A7-4C5F-8F6B-A15F43852AC4}">
      <dgm:prSet/>
      <dgm:spPr/>
      <dgm:t>
        <a:bodyPr/>
        <a:lstStyle/>
        <a:p>
          <a:pPr algn="ctr"/>
          <a:endParaRPr lang="en-US"/>
        </a:p>
      </dgm:t>
    </dgm:pt>
    <dgm:pt modelId="{27438580-0D83-4A7D-8226-27E252BA62E7}" type="sibTrans" cxnId="{A9AE872B-80A7-4C5F-8F6B-A15F43852AC4}">
      <dgm:prSet/>
      <dgm:spPr/>
      <dgm:t>
        <a:bodyPr/>
        <a:lstStyle/>
        <a:p>
          <a:pPr algn="ctr"/>
          <a:endParaRPr lang="en-US"/>
        </a:p>
      </dgm:t>
    </dgm:pt>
    <dgm:pt modelId="{2C6FAA6A-ABA2-4605-B81F-FBFF77C0D182}">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algn="ctr"/>
          <a:r>
            <a:rPr lang="es" dirty="0"/>
            <a:t>Progreso en el logro del dominio del idioma español</a:t>
          </a:r>
          <a:endParaRPr lang="en-US" dirty="0"/>
        </a:p>
      </dgm:t>
    </dgm:pt>
    <dgm:pt modelId="{6D52BC76-FBB4-4869-8EC4-1025F3764BBD}" type="parTrans" cxnId="{84465936-F884-42FA-BC9C-B3E245FD4AE8}">
      <dgm:prSet/>
      <dgm:spPr/>
      <dgm:t>
        <a:bodyPr/>
        <a:lstStyle/>
        <a:p>
          <a:pPr algn="ctr"/>
          <a:endParaRPr lang="en-US"/>
        </a:p>
      </dgm:t>
    </dgm:pt>
    <dgm:pt modelId="{9EF57B21-BEA1-4376-9BAD-D923EAAA3D30}" type="sibTrans" cxnId="{84465936-F884-42FA-BC9C-B3E245FD4AE8}">
      <dgm:prSet/>
      <dgm:spPr/>
      <dgm:t>
        <a:bodyPr/>
        <a:lstStyle/>
        <a:p>
          <a:pPr algn="ctr"/>
          <a:endParaRPr lang="en-US"/>
        </a:p>
      </dgm:t>
    </dgm:pt>
    <dgm:pt modelId="{9B645295-A7CF-4CF7-98C6-F2C258F7708A}" type="pres">
      <dgm:prSet presAssocID="{84A96623-284B-46F0-A9DF-690D99831C00}" presName="diagram" presStyleCnt="0">
        <dgm:presLayoutVars>
          <dgm:dir/>
          <dgm:resizeHandles val="exact"/>
        </dgm:presLayoutVars>
      </dgm:prSet>
      <dgm:spPr/>
    </dgm:pt>
    <dgm:pt modelId="{5A64BA68-9FB6-4AEA-BC14-6F8A8E6CEA24}" type="pres">
      <dgm:prSet presAssocID="{5B51E34D-FE76-4255-965B-A01766B5D4F1}" presName="node" presStyleLbl="node1" presStyleIdx="0" presStyleCnt="5" custLinFactNeighborX="5926" custLinFactNeighborY="3652">
        <dgm:presLayoutVars>
          <dgm:bulletEnabled val="1"/>
        </dgm:presLayoutVars>
      </dgm:prSet>
      <dgm:spPr/>
    </dgm:pt>
    <dgm:pt modelId="{1D2676E7-7A5E-4661-9226-D9804BC7FFB6}" type="pres">
      <dgm:prSet presAssocID="{25858014-654F-4977-878A-7FF34653BE7C}" presName="sibTrans" presStyleCnt="0"/>
      <dgm:spPr/>
    </dgm:pt>
    <dgm:pt modelId="{4FC69A26-1D95-4B31-878F-3D6CD71BC111}" type="pres">
      <dgm:prSet presAssocID="{DC068F86-0E84-45BE-899E-C474776DC24A}" presName="node" presStyleLbl="node1" presStyleIdx="1" presStyleCnt="5" custLinFactNeighborX="2593" custLinFactNeighborY="3652">
        <dgm:presLayoutVars>
          <dgm:bulletEnabled val="1"/>
        </dgm:presLayoutVars>
      </dgm:prSet>
      <dgm:spPr/>
    </dgm:pt>
    <dgm:pt modelId="{5F348DB2-C1A7-496B-8A77-213B225479F3}" type="pres">
      <dgm:prSet presAssocID="{2B1E5EB7-3C54-4BCB-900E-AF9987ECA5C0}" presName="sibTrans" presStyleCnt="0"/>
      <dgm:spPr/>
    </dgm:pt>
    <dgm:pt modelId="{1DE5574B-F4C5-45E7-B466-948BBC5621E2}" type="pres">
      <dgm:prSet presAssocID="{7547625B-D370-455D-BE41-85194AF26EE2}" presName="node" presStyleLbl="node1" presStyleIdx="2" presStyleCnt="5" custLinFactNeighborX="-3704" custLinFactNeighborY="3652">
        <dgm:presLayoutVars>
          <dgm:bulletEnabled val="1"/>
        </dgm:presLayoutVars>
      </dgm:prSet>
      <dgm:spPr/>
    </dgm:pt>
    <dgm:pt modelId="{9FE8CB60-9D13-4392-BE3B-0574FD35C950}" type="pres">
      <dgm:prSet presAssocID="{84315DB4-A36F-4E12-A20A-41DACA452361}" presName="sibTrans" presStyleCnt="0"/>
      <dgm:spPr/>
    </dgm:pt>
    <dgm:pt modelId="{C138F640-E3CB-4367-8307-7E301312A2CB}" type="pres">
      <dgm:prSet presAssocID="{2C6FAA6A-ABA2-4605-B81F-FBFF77C0D182}" presName="node" presStyleLbl="node1" presStyleIdx="3" presStyleCnt="5" custLinFactNeighborX="1296" custLinFactNeighborY="5504">
        <dgm:presLayoutVars>
          <dgm:bulletEnabled val="1"/>
        </dgm:presLayoutVars>
      </dgm:prSet>
      <dgm:spPr/>
    </dgm:pt>
    <dgm:pt modelId="{6672FAFE-BC73-4E72-BCB7-7D305DA785D1}" type="pres">
      <dgm:prSet presAssocID="{9EF57B21-BEA1-4376-9BAD-D923EAAA3D30}" presName="sibTrans" presStyleCnt="0"/>
      <dgm:spPr/>
    </dgm:pt>
    <dgm:pt modelId="{35A9C621-F788-43AA-BEBA-ED54DA9C6689}" type="pres">
      <dgm:prSet presAssocID="{E43A7754-1C6D-4DA0-A4D2-E57FF7E7390A}" presName="node" presStyleLbl="node1" presStyleIdx="4" presStyleCnt="5" custLinFactNeighborX="6852" custLinFactNeighborY="5504">
        <dgm:presLayoutVars>
          <dgm:bulletEnabled val="1"/>
        </dgm:presLayoutVars>
      </dgm:prSet>
      <dgm:spPr/>
    </dgm:pt>
  </dgm:ptLst>
  <dgm:cxnLst>
    <dgm:cxn modelId="{A9AE872B-80A7-4C5F-8F6B-A15F43852AC4}" srcId="{84A96623-284B-46F0-A9DF-690D99831C00}" destId="{E43A7754-1C6D-4DA0-A4D2-E57FF7E7390A}" srcOrd="4" destOrd="0" parTransId="{32FBC736-0F10-4955-9A00-DFF72C9F4664}" sibTransId="{27438580-0D83-4A7D-8226-27E252BA62E7}"/>
    <dgm:cxn modelId="{3807CE35-4393-4DB3-88A3-9CCAFB3F017D}" type="presOf" srcId="{84A96623-284B-46F0-A9DF-690D99831C00}" destId="{9B645295-A7CF-4CF7-98C6-F2C258F7708A}" srcOrd="0" destOrd="0" presId="urn:microsoft.com/office/officeart/2005/8/layout/default"/>
    <dgm:cxn modelId="{84465936-F884-42FA-BC9C-B3E245FD4AE8}" srcId="{84A96623-284B-46F0-A9DF-690D99831C00}" destId="{2C6FAA6A-ABA2-4605-B81F-FBFF77C0D182}" srcOrd="3" destOrd="0" parTransId="{6D52BC76-FBB4-4869-8EC4-1025F3764BBD}" sibTransId="{9EF57B21-BEA1-4376-9BAD-D923EAAA3D30}"/>
    <dgm:cxn modelId="{8B728369-596C-41CA-9A87-5F8E8E3C2A36}" srcId="{84A96623-284B-46F0-A9DF-690D99831C00}" destId="{DC068F86-0E84-45BE-899E-C474776DC24A}" srcOrd="1" destOrd="0" parTransId="{8ECFDCB2-DB0A-4CE2-90C8-B66909E60EFB}" sibTransId="{2B1E5EB7-3C54-4BCB-900E-AF9987ECA5C0}"/>
    <dgm:cxn modelId="{19AC718B-37B4-4CA2-890E-4B25D6D45F7F}" srcId="{84A96623-284B-46F0-A9DF-690D99831C00}" destId="{7547625B-D370-455D-BE41-85194AF26EE2}" srcOrd="2" destOrd="0" parTransId="{58E13AD4-A94B-412F-93FB-3894DAAFE826}" sibTransId="{84315DB4-A36F-4E12-A20A-41DACA452361}"/>
    <dgm:cxn modelId="{D1281AAE-C0EA-4295-993D-D66B088B1ACF}" type="presOf" srcId="{7547625B-D370-455D-BE41-85194AF26EE2}" destId="{1DE5574B-F4C5-45E7-B466-948BBC5621E2}" srcOrd="0" destOrd="0" presId="urn:microsoft.com/office/officeart/2005/8/layout/default"/>
    <dgm:cxn modelId="{1397E4B2-36EE-41B7-A35F-11F78A103F4A}" type="presOf" srcId="{5B51E34D-FE76-4255-965B-A01766B5D4F1}" destId="{5A64BA68-9FB6-4AEA-BC14-6F8A8E6CEA24}" srcOrd="0" destOrd="0" presId="urn:microsoft.com/office/officeart/2005/8/layout/default"/>
    <dgm:cxn modelId="{519CCDB7-028B-48C9-8E62-F3B7E2236D2C}" type="presOf" srcId="{2C6FAA6A-ABA2-4605-B81F-FBFF77C0D182}" destId="{C138F640-E3CB-4367-8307-7E301312A2CB}" srcOrd="0" destOrd="0" presId="urn:microsoft.com/office/officeart/2005/8/layout/default"/>
    <dgm:cxn modelId="{75BC6EE6-1036-4802-B9E5-722ADC270B56}" type="presOf" srcId="{DC068F86-0E84-45BE-899E-C474776DC24A}" destId="{4FC69A26-1D95-4B31-878F-3D6CD71BC111}" srcOrd="0" destOrd="0" presId="urn:microsoft.com/office/officeart/2005/8/layout/default"/>
    <dgm:cxn modelId="{0264D0FC-C266-49FA-90E6-AAF987CC3519}" type="presOf" srcId="{E43A7754-1C6D-4DA0-A4D2-E57FF7E7390A}" destId="{35A9C621-F788-43AA-BEBA-ED54DA9C6689}" srcOrd="0" destOrd="0" presId="urn:microsoft.com/office/officeart/2005/8/layout/default"/>
    <dgm:cxn modelId="{FABE32FE-49C1-4AFE-B09C-E9AD06259C45}" srcId="{84A96623-284B-46F0-A9DF-690D99831C00}" destId="{5B51E34D-FE76-4255-965B-A01766B5D4F1}" srcOrd="0" destOrd="0" parTransId="{D69C7642-10FD-41BA-9A13-FB5D903E7197}" sibTransId="{25858014-654F-4977-878A-7FF34653BE7C}"/>
    <dgm:cxn modelId="{BAAF0A92-6610-49B5-ACDA-C66AA71CF066}" type="presParOf" srcId="{9B645295-A7CF-4CF7-98C6-F2C258F7708A}" destId="{5A64BA68-9FB6-4AEA-BC14-6F8A8E6CEA24}" srcOrd="0" destOrd="0" presId="urn:microsoft.com/office/officeart/2005/8/layout/default"/>
    <dgm:cxn modelId="{F055DC52-3A60-4C34-81D6-B394D9211B5C}" type="presParOf" srcId="{9B645295-A7CF-4CF7-98C6-F2C258F7708A}" destId="{1D2676E7-7A5E-4661-9226-D9804BC7FFB6}" srcOrd="1" destOrd="0" presId="urn:microsoft.com/office/officeart/2005/8/layout/default"/>
    <dgm:cxn modelId="{4AB63B29-F853-4809-BC1E-5AD77F5A4BBE}" type="presParOf" srcId="{9B645295-A7CF-4CF7-98C6-F2C258F7708A}" destId="{4FC69A26-1D95-4B31-878F-3D6CD71BC111}" srcOrd="2" destOrd="0" presId="urn:microsoft.com/office/officeart/2005/8/layout/default"/>
    <dgm:cxn modelId="{96AA29EC-1ECF-4A60-9FBF-F7E042502549}" type="presParOf" srcId="{9B645295-A7CF-4CF7-98C6-F2C258F7708A}" destId="{5F348DB2-C1A7-496B-8A77-213B225479F3}" srcOrd="3" destOrd="0" presId="urn:microsoft.com/office/officeart/2005/8/layout/default"/>
    <dgm:cxn modelId="{1BEE1040-35BC-4B3F-B52D-DE4C543E7A81}" type="presParOf" srcId="{9B645295-A7CF-4CF7-98C6-F2C258F7708A}" destId="{1DE5574B-F4C5-45E7-B466-948BBC5621E2}" srcOrd="4" destOrd="0" presId="urn:microsoft.com/office/officeart/2005/8/layout/default"/>
    <dgm:cxn modelId="{0418F722-7948-4A0F-B670-05CEA3C98CF5}" type="presParOf" srcId="{9B645295-A7CF-4CF7-98C6-F2C258F7708A}" destId="{9FE8CB60-9D13-4392-BE3B-0574FD35C950}" srcOrd="5" destOrd="0" presId="urn:microsoft.com/office/officeart/2005/8/layout/default"/>
    <dgm:cxn modelId="{1E8CB6F0-36FD-4C9E-BA7E-E0C2F4F41C74}" type="presParOf" srcId="{9B645295-A7CF-4CF7-98C6-F2C258F7708A}" destId="{C138F640-E3CB-4367-8307-7E301312A2CB}" srcOrd="6" destOrd="0" presId="urn:microsoft.com/office/officeart/2005/8/layout/default"/>
    <dgm:cxn modelId="{A305E43E-C634-4927-8A1E-988C290A1BA3}" type="presParOf" srcId="{9B645295-A7CF-4CF7-98C6-F2C258F7708A}" destId="{6672FAFE-BC73-4E72-BCB7-7D305DA785D1}" srcOrd="7" destOrd="0" presId="urn:microsoft.com/office/officeart/2005/8/layout/default"/>
    <dgm:cxn modelId="{ED660033-EC3C-4FFB-9C36-40DD14F13AFB}" type="presParOf" srcId="{9B645295-A7CF-4CF7-98C6-F2C258F7708A}" destId="{35A9C621-F788-43AA-BEBA-ED54DA9C668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4BA68-9FB6-4AEA-BC14-6F8A8E6CEA24}">
      <dsp:nvSpPr>
        <dsp:cNvPr id="0" name=""/>
        <dsp:cNvSpPr/>
      </dsp:nvSpPr>
      <dsp:spPr>
        <a:xfrm>
          <a:off x="128242" y="68786"/>
          <a:ext cx="2164067" cy="1298440"/>
        </a:xfrm>
        <a:prstGeom prst="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 sz="2000" kern="1200" dirty="0"/>
            <a:t>Aprovechamiento Académico</a:t>
          </a:r>
        </a:p>
      </dsp:txBody>
      <dsp:txXfrm>
        <a:off x="128242" y="68786"/>
        <a:ext cx="2164067" cy="1298440"/>
      </dsp:txXfrm>
    </dsp:sp>
    <dsp:sp modelId="{4FC69A26-1D95-4B31-878F-3D6CD71BC111}">
      <dsp:nvSpPr>
        <dsp:cNvPr id="0" name=""/>
        <dsp:cNvSpPr/>
      </dsp:nvSpPr>
      <dsp:spPr>
        <a:xfrm>
          <a:off x="2436588" y="68786"/>
          <a:ext cx="2164067" cy="1298440"/>
        </a:xfrm>
        <a:prstGeom prst="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 sz="1700" kern="1200" dirty="0"/>
            <a:t>Otro indicador académico </a:t>
          </a:r>
          <a:br>
            <a:rPr lang="en-US" sz="1700" kern="1200" dirty="0"/>
          </a:br>
          <a:r>
            <a:rPr lang="es" sz="1200" kern="1200" dirty="0"/>
            <a:t>(para escuelas que no son superiores)</a:t>
          </a:r>
        </a:p>
      </dsp:txBody>
      <dsp:txXfrm>
        <a:off x="2436588" y="68786"/>
        <a:ext cx="2164067" cy="1298440"/>
      </dsp:txXfrm>
    </dsp:sp>
    <dsp:sp modelId="{1DE5574B-F4C5-45E7-B466-948BBC5621E2}">
      <dsp:nvSpPr>
        <dsp:cNvPr id="0" name=""/>
        <dsp:cNvSpPr/>
      </dsp:nvSpPr>
      <dsp:spPr>
        <a:xfrm>
          <a:off x="4680790" y="68786"/>
          <a:ext cx="2164067" cy="1298440"/>
        </a:xfrm>
        <a:prstGeom prst="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 sz="2000" kern="1200" dirty="0"/>
            <a:t>Tasa de Graduación</a:t>
          </a:r>
        </a:p>
      </dsp:txBody>
      <dsp:txXfrm>
        <a:off x="4680790" y="68786"/>
        <a:ext cx="2164067" cy="1298440"/>
      </dsp:txXfrm>
    </dsp:sp>
    <dsp:sp modelId="{C138F640-E3CB-4367-8307-7E301312A2CB}">
      <dsp:nvSpPr>
        <dsp:cNvPr id="0" name=""/>
        <dsp:cNvSpPr/>
      </dsp:nvSpPr>
      <dsp:spPr>
        <a:xfrm>
          <a:off x="1218283" y="1557582"/>
          <a:ext cx="2164067" cy="1298440"/>
        </a:xfrm>
        <a:prstGeom prst="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 sz="2000" kern="1200" dirty="0"/>
            <a:t>Progreso en el logro del dominio del idioma español</a:t>
          </a:r>
          <a:endParaRPr lang="en-US" sz="2000" kern="1200" dirty="0"/>
        </a:p>
      </dsp:txBody>
      <dsp:txXfrm>
        <a:off x="1218283" y="1557582"/>
        <a:ext cx="2164067" cy="1298440"/>
      </dsp:txXfrm>
    </dsp:sp>
    <dsp:sp modelId="{35A9C621-F788-43AA-BEBA-ED54DA9C6689}">
      <dsp:nvSpPr>
        <dsp:cNvPr id="0" name=""/>
        <dsp:cNvSpPr/>
      </dsp:nvSpPr>
      <dsp:spPr>
        <a:xfrm>
          <a:off x="3718992" y="1557582"/>
          <a:ext cx="2164067" cy="1298440"/>
        </a:xfrm>
        <a:prstGeom prst="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 sz="2000" kern="1200"/>
            <a:t>Calidad escolar o éxito estudiantil</a:t>
          </a:r>
        </a:p>
      </dsp:txBody>
      <dsp:txXfrm>
        <a:off x="3718992" y="1557582"/>
        <a:ext cx="2164067" cy="12984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D6BC72-6AFA-480B-8486-9332B97FBDF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DC6659C-0D73-4973-AF13-DD4201443D2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462ECD0-DF62-4FBC-8793-C10905615F7A}" type="datetimeFigureOut">
              <a:rPr lang="en-US" smtClean="0"/>
              <a:t>10/16/2023</a:t>
            </a:fld>
            <a:endParaRPr lang="en-US"/>
          </a:p>
        </p:txBody>
      </p:sp>
      <p:sp>
        <p:nvSpPr>
          <p:cNvPr id="4" name="Footer Placeholder 3">
            <a:extLst>
              <a:ext uri="{FF2B5EF4-FFF2-40B4-BE49-F238E27FC236}">
                <a16:creationId xmlns:a16="http://schemas.microsoft.com/office/drawing/2014/main" id="{C4D7288B-F164-4ABB-8712-63122265528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BC4296-DB00-4DAF-B45F-C73609C257A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D12C225-9DEE-44E0-A1B6-010575015325}" type="slidenum">
              <a:rPr lang="en-US" smtClean="0"/>
              <a:t>‹#›</a:t>
            </a:fld>
            <a:endParaRPr lang="en-US"/>
          </a:p>
        </p:txBody>
      </p:sp>
    </p:spTree>
    <p:extLst>
      <p:ext uri="{BB962C8B-B14F-4D97-AF65-F5344CB8AC3E}">
        <p14:creationId xmlns:p14="http://schemas.microsoft.com/office/powerpoint/2010/main" val="1967412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D818AE-FF44-42BD-9821-9E1183006903}" type="datetimeFigureOut">
              <a:rPr lang="en-US" smtClean="0"/>
              <a:t>10/16/2023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709A98-BE54-47B8-8D6D-97E723A8AB9B}" type="slidenum">
              <a:rPr lang="en-US" smtClean="0"/>
              <a:t>‹#›</a:t>
            </a:fld>
            <a:endParaRPr lang="en-US"/>
          </a:p>
        </p:txBody>
      </p:sp>
    </p:spTree>
    <p:extLst>
      <p:ext uri="{BB962C8B-B14F-4D97-AF65-F5344CB8AC3E}">
        <p14:creationId xmlns:p14="http://schemas.microsoft.com/office/powerpoint/2010/main" val="179599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1</a:t>
            </a:fld>
            <a:endParaRPr lang="en-US"/>
          </a:p>
        </p:txBody>
      </p:sp>
    </p:spTree>
    <p:extLst>
      <p:ext uri="{BB962C8B-B14F-4D97-AF65-F5344CB8AC3E}">
        <p14:creationId xmlns:p14="http://schemas.microsoft.com/office/powerpoint/2010/main" val="11334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10</a:t>
            </a:fld>
            <a:endParaRPr lang="en-US"/>
          </a:p>
        </p:txBody>
      </p:sp>
    </p:spTree>
    <p:extLst>
      <p:ext uri="{BB962C8B-B14F-4D97-AF65-F5344CB8AC3E}">
        <p14:creationId xmlns:p14="http://schemas.microsoft.com/office/powerpoint/2010/main" val="7653350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100</a:t>
            </a:fld>
            <a:endParaRPr lang="en-US"/>
          </a:p>
        </p:txBody>
      </p:sp>
    </p:spTree>
    <p:extLst>
      <p:ext uri="{BB962C8B-B14F-4D97-AF65-F5344CB8AC3E}">
        <p14:creationId xmlns:p14="http://schemas.microsoft.com/office/powerpoint/2010/main" val="39613445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101</a:t>
            </a:fld>
            <a:endParaRPr lang="en-US"/>
          </a:p>
        </p:txBody>
      </p:sp>
    </p:spTree>
    <p:extLst>
      <p:ext uri="{BB962C8B-B14F-4D97-AF65-F5344CB8AC3E}">
        <p14:creationId xmlns:p14="http://schemas.microsoft.com/office/powerpoint/2010/main" val="25751840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102</a:t>
            </a:fld>
            <a:endParaRPr lang="en-US"/>
          </a:p>
        </p:txBody>
      </p:sp>
    </p:spTree>
    <p:extLst>
      <p:ext uri="{BB962C8B-B14F-4D97-AF65-F5344CB8AC3E}">
        <p14:creationId xmlns:p14="http://schemas.microsoft.com/office/powerpoint/2010/main" val="23019724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103</a:t>
            </a:fld>
            <a:endParaRPr lang="en-US"/>
          </a:p>
        </p:txBody>
      </p:sp>
    </p:spTree>
    <p:extLst>
      <p:ext uri="{BB962C8B-B14F-4D97-AF65-F5344CB8AC3E}">
        <p14:creationId xmlns:p14="http://schemas.microsoft.com/office/powerpoint/2010/main" val="77590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11</a:t>
            </a:fld>
            <a:endParaRPr lang="en-US"/>
          </a:p>
        </p:txBody>
      </p:sp>
    </p:spTree>
    <p:extLst>
      <p:ext uri="{BB962C8B-B14F-4D97-AF65-F5344CB8AC3E}">
        <p14:creationId xmlns:p14="http://schemas.microsoft.com/office/powerpoint/2010/main" val="364131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12</a:t>
            </a:fld>
            <a:endParaRPr lang="en-US"/>
          </a:p>
        </p:txBody>
      </p:sp>
    </p:spTree>
    <p:extLst>
      <p:ext uri="{BB962C8B-B14F-4D97-AF65-F5344CB8AC3E}">
        <p14:creationId xmlns:p14="http://schemas.microsoft.com/office/powerpoint/2010/main" val="2502452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13</a:t>
            </a:fld>
            <a:endParaRPr lang="en-US"/>
          </a:p>
        </p:txBody>
      </p:sp>
    </p:spTree>
    <p:extLst>
      <p:ext uri="{BB962C8B-B14F-4D97-AF65-F5344CB8AC3E}">
        <p14:creationId xmlns:p14="http://schemas.microsoft.com/office/powerpoint/2010/main" val="279568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14</a:t>
            </a:fld>
            <a:endParaRPr lang="en-US"/>
          </a:p>
        </p:txBody>
      </p:sp>
    </p:spTree>
    <p:extLst>
      <p:ext uri="{BB962C8B-B14F-4D97-AF65-F5344CB8AC3E}">
        <p14:creationId xmlns:p14="http://schemas.microsoft.com/office/powerpoint/2010/main" val="3551108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15</a:t>
            </a:fld>
            <a:endParaRPr lang="en-US"/>
          </a:p>
        </p:txBody>
      </p:sp>
    </p:spTree>
    <p:extLst>
      <p:ext uri="{BB962C8B-B14F-4D97-AF65-F5344CB8AC3E}">
        <p14:creationId xmlns:p14="http://schemas.microsoft.com/office/powerpoint/2010/main" val="208303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16</a:t>
            </a:fld>
            <a:endParaRPr lang="en-US"/>
          </a:p>
        </p:txBody>
      </p:sp>
    </p:spTree>
    <p:extLst>
      <p:ext uri="{BB962C8B-B14F-4D97-AF65-F5344CB8AC3E}">
        <p14:creationId xmlns:p14="http://schemas.microsoft.com/office/powerpoint/2010/main" val="2934226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17</a:t>
            </a:fld>
            <a:endParaRPr lang="en-US"/>
          </a:p>
        </p:txBody>
      </p:sp>
    </p:spTree>
    <p:extLst>
      <p:ext uri="{BB962C8B-B14F-4D97-AF65-F5344CB8AC3E}">
        <p14:creationId xmlns:p14="http://schemas.microsoft.com/office/powerpoint/2010/main" val="1328827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18</a:t>
            </a:fld>
            <a:endParaRPr lang="en-US"/>
          </a:p>
        </p:txBody>
      </p:sp>
    </p:spTree>
    <p:extLst>
      <p:ext uri="{BB962C8B-B14F-4D97-AF65-F5344CB8AC3E}">
        <p14:creationId xmlns:p14="http://schemas.microsoft.com/office/powerpoint/2010/main" val="1806670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19</a:t>
            </a:fld>
            <a:endParaRPr lang="en-US"/>
          </a:p>
        </p:txBody>
      </p:sp>
    </p:spTree>
    <p:extLst>
      <p:ext uri="{BB962C8B-B14F-4D97-AF65-F5344CB8AC3E}">
        <p14:creationId xmlns:p14="http://schemas.microsoft.com/office/powerpoint/2010/main" val="237498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2</a:t>
            </a:fld>
            <a:endParaRPr lang="en-US"/>
          </a:p>
        </p:txBody>
      </p:sp>
    </p:spTree>
    <p:extLst>
      <p:ext uri="{BB962C8B-B14F-4D97-AF65-F5344CB8AC3E}">
        <p14:creationId xmlns:p14="http://schemas.microsoft.com/office/powerpoint/2010/main" val="772299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20</a:t>
            </a:fld>
            <a:endParaRPr lang="en-US"/>
          </a:p>
        </p:txBody>
      </p:sp>
    </p:spTree>
    <p:extLst>
      <p:ext uri="{BB962C8B-B14F-4D97-AF65-F5344CB8AC3E}">
        <p14:creationId xmlns:p14="http://schemas.microsoft.com/office/powerpoint/2010/main" val="2466412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21</a:t>
            </a:fld>
            <a:endParaRPr lang="en-US"/>
          </a:p>
        </p:txBody>
      </p:sp>
    </p:spTree>
    <p:extLst>
      <p:ext uri="{BB962C8B-B14F-4D97-AF65-F5344CB8AC3E}">
        <p14:creationId xmlns:p14="http://schemas.microsoft.com/office/powerpoint/2010/main" val="2548800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22</a:t>
            </a:fld>
            <a:endParaRPr lang="en-US"/>
          </a:p>
        </p:txBody>
      </p:sp>
    </p:spTree>
    <p:extLst>
      <p:ext uri="{BB962C8B-B14F-4D97-AF65-F5344CB8AC3E}">
        <p14:creationId xmlns:p14="http://schemas.microsoft.com/office/powerpoint/2010/main" val="3301527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23</a:t>
            </a:fld>
            <a:endParaRPr lang="en-US"/>
          </a:p>
        </p:txBody>
      </p:sp>
    </p:spTree>
    <p:extLst>
      <p:ext uri="{BB962C8B-B14F-4D97-AF65-F5344CB8AC3E}">
        <p14:creationId xmlns:p14="http://schemas.microsoft.com/office/powerpoint/2010/main" val="2508855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24</a:t>
            </a:fld>
            <a:endParaRPr lang="en-US"/>
          </a:p>
        </p:txBody>
      </p:sp>
    </p:spTree>
    <p:extLst>
      <p:ext uri="{BB962C8B-B14F-4D97-AF65-F5344CB8AC3E}">
        <p14:creationId xmlns:p14="http://schemas.microsoft.com/office/powerpoint/2010/main" val="1157333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25</a:t>
            </a:fld>
            <a:endParaRPr lang="en-US"/>
          </a:p>
        </p:txBody>
      </p:sp>
    </p:spTree>
    <p:extLst>
      <p:ext uri="{BB962C8B-B14F-4D97-AF65-F5344CB8AC3E}">
        <p14:creationId xmlns:p14="http://schemas.microsoft.com/office/powerpoint/2010/main" val="415895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26</a:t>
            </a:fld>
            <a:endParaRPr lang="en-US"/>
          </a:p>
        </p:txBody>
      </p:sp>
    </p:spTree>
    <p:extLst>
      <p:ext uri="{BB962C8B-B14F-4D97-AF65-F5344CB8AC3E}">
        <p14:creationId xmlns:p14="http://schemas.microsoft.com/office/powerpoint/2010/main" val="131215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27</a:t>
            </a:fld>
            <a:endParaRPr lang="en-US"/>
          </a:p>
        </p:txBody>
      </p:sp>
    </p:spTree>
    <p:extLst>
      <p:ext uri="{BB962C8B-B14F-4D97-AF65-F5344CB8AC3E}">
        <p14:creationId xmlns:p14="http://schemas.microsoft.com/office/powerpoint/2010/main" val="768159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28</a:t>
            </a:fld>
            <a:endParaRPr lang="en-US"/>
          </a:p>
        </p:txBody>
      </p:sp>
    </p:spTree>
    <p:extLst>
      <p:ext uri="{BB962C8B-B14F-4D97-AF65-F5344CB8AC3E}">
        <p14:creationId xmlns:p14="http://schemas.microsoft.com/office/powerpoint/2010/main" val="3882446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29</a:t>
            </a:fld>
            <a:endParaRPr lang="en-US"/>
          </a:p>
        </p:txBody>
      </p:sp>
    </p:spTree>
    <p:extLst>
      <p:ext uri="{BB962C8B-B14F-4D97-AF65-F5344CB8AC3E}">
        <p14:creationId xmlns:p14="http://schemas.microsoft.com/office/powerpoint/2010/main" val="238722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pPr marL="174708" indent="-174708" defTabSz="931774">
              <a:buFont typeface="Arial" panose="020B0604020202020204" pitchFamily="34" charset="0"/>
              <a:buChar char="•"/>
              <a:defRPr/>
            </a:pPr>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3</a:t>
            </a:fld>
            <a:endParaRPr lang="en-US"/>
          </a:p>
        </p:txBody>
      </p:sp>
    </p:spTree>
    <p:extLst>
      <p:ext uri="{BB962C8B-B14F-4D97-AF65-F5344CB8AC3E}">
        <p14:creationId xmlns:p14="http://schemas.microsoft.com/office/powerpoint/2010/main" val="272111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30</a:t>
            </a:fld>
            <a:endParaRPr lang="en-US"/>
          </a:p>
        </p:txBody>
      </p:sp>
    </p:spTree>
    <p:extLst>
      <p:ext uri="{BB962C8B-B14F-4D97-AF65-F5344CB8AC3E}">
        <p14:creationId xmlns:p14="http://schemas.microsoft.com/office/powerpoint/2010/main" val="2875254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31</a:t>
            </a:fld>
            <a:endParaRPr lang="en-US"/>
          </a:p>
        </p:txBody>
      </p:sp>
    </p:spTree>
    <p:extLst>
      <p:ext uri="{BB962C8B-B14F-4D97-AF65-F5344CB8AC3E}">
        <p14:creationId xmlns:p14="http://schemas.microsoft.com/office/powerpoint/2010/main" val="1178888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32</a:t>
            </a:fld>
            <a:endParaRPr lang="en-US"/>
          </a:p>
        </p:txBody>
      </p:sp>
    </p:spTree>
    <p:extLst>
      <p:ext uri="{BB962C8B-B14F-4D97-AF65-F5344CB8AC3E}">
        <p14:creationId xmlns:p14="http://schemas.microsoft.com/office/powerpoint/2010/main" val="2971216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33</a:t>
            </a:fld>
            <a:endParaRPr lang="en-US"/>
          </a:p>
        </p:txBody>
      </p:sp>
    </p:spTree>
    <p:extLst>
      <p:ext uri="{BB962C8B-B14F-4D97-AF65-F5344CB8AC3E}">
        <p14:creationId xmlns:p14="http://schemas.microsoft.com/office/powerpoint/2010/main" val="3678380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34</a:t>
            </a:fld>
            <a:endParaRPr lang="en-US"/>
          </a:p>
        </p:txBody>
      </p:sp>
    </p:spTree>
    <p:extLst>
      <p:ext uri="{BB962C8B-B14F-4D97-AF65-F5344CB8AC3E}">
        <p14:creationId xmlns:p14="http://schemas.microsoft.com/office/powerpoint/2010/main" val="646327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35</a:t>
            </a:fld>
            <a:endParaRPr lang="en-US"/>
          </a:p>
        </p:txBody>
      </p:sp>
    </p:spTree>
    <p:extLst>
      <p:ext uri="{BB962C8B-B14F-4D97-AF65-F5344CB8AC3E}">
        <p14:creationId xmlns:p14="http://schemas.microsoft.com/office/powerpoint/2010/main" val="1806767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36</a:t>
            </a:fld>
            <a:endParaRPr lang="en-US"/>
          </a:p>
        </p:txBody>
      </p:sp>
    </p:spTree>
    <p:extLst>
      <p:ext uri="{BB962C8B-B14F-4D97-AF65-F5344CB8AC3E}">
        <p14:creationId xmlns:p14="http://schemas.microsoft.com/office/powerpoint/2010/main" val="1096006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37</a:t>
            </a:fld>
            <a:endParaRPr lang="en-US"/>
          </a:p>
        </p:txBody>
      </p:sp>
    </p:spTree>
    <p:extLst>
      <p:ext uri="{BB962C8B-B14F-4D97-AF65-F5344CB8AC3E}">
        <p14:creationId xmlns:p14="http://schemas.microsoft.com/office/powerpoint/2010/main" val="876545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38</a:t>
            </a:fld>
            <a:endParaRPr lang="en-US"/>
          </a:p>
        </p:txBody>
      </p:sp>
    </p:spTree>
    <p:extLst>
      <p:ext uri="{BB962C8B-B14F-4D97-AF65-F5344CB8AC3E}">
        <p14:creationId xmlns:p14="http://schemas.microsoft.com/office/powerpoint/2010/main" val="2236622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39</a:t>
            </a:fld>
            <a:endParaRPr lang="en-US"/>
          </a:p>
        </p:txBody>
      </p:sp>
    </p:spTree>
    <p:extLst>
      <p:ext uri="{BB962C8B-B14F-4D97-AF65-F5344CB8AC3E}">
        <p14:creationId xmlns:p14="http://schemas.microsoft.com/office/powerpoint/2010/main" val="13019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2618" y="4379388"/>
            <a:ext cx="6790797" cy="4805007"/>
          </a:xfrm>
        </p:spPr>
        <p:txBody>
          <a:bodyPr/>
          <a:lstStyle/>
          <a:p>
            <a:pPr marL="0" lvl="3" defTabSz="931774">
              <a:spcBef>
                <a:spcPts val="611"/>
              </a:spcBef>
              <a:defRPr/>
            </a:pPr>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4</a:t>
            </a:fld>
            <a:endParaRPr lang="en-US"/>
          </a:p>
        </p:txBody>
      </p:sp>
    </p:spTree>
    <p:extLst>
      <p:ext uri="{BB962C8B-B14F-4D97-AF65-F5344CB8AC3E}">
        <p14:creationId xmlns:p14="http://schemas.microsoft.com/office/powerpoint/2010/main" val="3572976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40</a:t>
            </a:fld>
            <a:endParaRPr lang="en-US"/>
          </a:p>
        </p:txBody>
      </p:sp>
    </p:spTree>
    <p:extLst>
      <p:ext uri="{BB962C8B-B14F-4D97-AF65-F5344CB8AC3E}">
        <p14:creationId xmlns:p14="http://schemas.microsoft.com/office/powerpoint/2010/main" val="3772638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41</a:t>
            </a:fld>
            <a:endParaRPr lang="en-US"/>
          </a:p>
        </p:txBody>
      </p:sp>
    </p:spTree>
    <p:extLst>
      <p:ext uri="{BB962C8B-B14F-4D97-AF65-F5344CB8AC3E}">
        <p14:creationId xmlns:p14="http://schemas.microsoft.com/office/powerpoint/2010/main" val="1417409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42</a:t>
            </a:fld>
            <a:endParaRPr lang="en-US"/>
          </a:p>
        </p:txBody>
      </p:sp>
    </p:spTree>
    <p:extLst>
      <p:ext uri="{BB962C8B-B14F-4D97-AF65-F5344CB8AC3E}">
        <p14:creationId xmlns:p14="http://schemas.microsoft.com/office/powerpoint/2010/main" val="3950984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43</a:t>
            </a:fld>
            <a:endParaRPr lang="en-US"/>
          </a:p>
        </p:txBody>
      </p:sp>
    </p:spTree>
    <p:extLst>
      <p:ext uri="{BB962C8B-B14F-4D97-AF65-F5344CB8AC3E}">
        <p14:creationId xmlns:p14="http://schemas.microsoft.com/office/powerpoint/2010/main" val="883531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44</a:t>
            </a:fld>
            <a:endParaRPr lang="en-US"/>
          </a:p>
        </p:txBody>
      </p:sp>
    </p:spTree>
    <p:extLst>
      <p:ext uri="{BB962C8B-B14F-4D97-AF65-F5344CB8AC3E}">
        <p14:creationId xmlns:p14="http://schemas.microsoft.com/office/powerpoint/2010/main" val="3605047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45</a:t>
            </a:fld>
            <a:endParaRPr lang="en-US"/>
          </a:p>
        </p:txBody>
      </p:sp>
    </p:spTree>
    <p:extLst>
      <p:ext uri="{BB962C8B-B14F-4D97-AF65-F5344CB8AC3E}">
        <p14:creationId xmlns:p14="http://schemas.microsoft.com/office/powerpoint/2010/main" val="136792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46</a:t>
            </a:fld>
            <a:endParaRPr lang="en-US"/>
          </a:p>
        </p:txBody>
      </p:sp>
    </p:spTree>
    <p:extLst>
      <p:ext uri="{BB962C8B-B14F-4D97-AF65-F5344CB8AC3E}">
        <p14:creationId xmlns:p14="http://schemas.microsoft.com/office/powerpoint/2010/main" val="2424735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47</a:t>
            </a:fld>
            <a:endParaRPr lang="en-US"/>
          </a:p>
        </p:txBody>
      </p:sp>
    </p:spTree>
    <p:extLst>
      <p:ext uri="{BB962C8B-B14F-4D97-AF65-F5344CB8AC3E}">
        <p14:creationId xmlns:p14="http://schemas.microsoft.com/office/powerpoint/2010/main" val="2175576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48</a:t>
            </a:fld>
            <a:endParaRPr lang="en-US"/>
          </a:p>
        </p:txBody>
      </p:sp>
    </p:spTree>
    <p:extLst>
      <p:ext uri="{BB962C8B-B14F-4D97-AF65-F5344CB8AC3E}">
        <p14:creationId xmlns:p14="http://schemas.microsoft.com/office/powerpoint/2010/main" val="8692200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49</a:t>
            </a:fld>
            <a:endParaRPr lang="en-US"/>
          </a:p>
        </p:txBody>
      </p:sp>
    </p:spTree>
    <p:extLst>
      <p:ext uri="{BB962C8B-B14F-4D97-AF65-F5344CB8AC3E}">
        <p14:creationId xmlns:p14="http://schemas.microsoft.com/office/powerpoint/2010/main" val="220238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5</a:t>
            </a:fld>
            <a:endParaRPr lang="en-US"/>
          </a:p>
        </p:txBody>
      </p:sp>
    </p:spTree>
    <p:extLst>
      <p:ext uri="{BB962C8B-B14F-4D97-AF65-F5344CB8AC3E}">
        <p14:creationId xmlns:p14="http://schemas.microsoft.com/office/powerpoint/2010/main" val="3107416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50</a:t>
            </a:fld>
            <a:endParaRPr lang="en-US"/>
          </a:p>
        </p:txBody>
      </p:sp>
    </p:spTree>
    <p:extLst>
      <p:ext uri="{BB962C8B-B14F-4D97-AF65-F5344CB8AC3E}">
        <p14:creationId xmlns:p14="http://schemas.microsoft.com/office/powerpoint/2010/main" val="33298591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51</a:t>
            </a:fld>
            <a:endParaRPr lang="en-US"/>
          </a:p>
        </p:txBody>
      </p:sp>
    </p:spTree>
    <p:extLst>
      <p:ext uri="{BB962C8B-B14F-4D97-AF65-F5344CB8AC3E}">
        <p14:creationId xmlns:p14="http://schemas.microsoft.com/office/powerpoint/2010/main" val="775903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52</a:t>
            </a:fld>
            <a:endParaRPr lang="en-US"/>
          </a:p>
        </p:txBody>
      </p:sp>
    </p:spTree>
    <p:extLst>
      <p:ext uri="{BB962C8B-B14F-4D97-AF65-F5344CB8AC3E}">
        <p14:creationId xmlns:p14="http://schemas.microsoft.com/office/powerpoint/2010/main" val="10407921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53</a:t>
            </a:fld>
            <a:endParaRPr lang="en-US"/>
          </a:p>
        </p:txBody>
      </p:sp>
    </p:spTree>
    <p:extLst>
      <p:ext uri="{BB962C8B-B14F-4D97-AF65-F5344CB8AC3E}">
        <p14:creationId xmlns:p14="http://schemas.microsoft.com/office/powerpoint/2010/main" val="3432726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54</a:t>
            </a:fld>
            <a:endParaRPr lang="en-US"/>
          </a:p>
        </p:txBody>
      </p:sp>
    </p:spTree>
    <p:extLst>
      <p:ext uri="{BB962C8B-B14F-4D97-AF65-F5344CB8AC3E}">
        <p14:creationId xmlns:p14="http://schemas.microsoft.com/office/powerpoint/2010/main" val="2214058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55</a:t>
            </a:fld>
            <a:endParaRPr lang="en-US"/>
          </a:p>
        </p:txBody>
      </p:sp>
    </p:spTree>
    <p:extLst>
      <p:ext uri="{BB962C8B-B14F-4D97-AF65-F5344CB8AC3E}">
        <p14:creationId xmlns:p14="http://schemas.microsoft.com/office/powerpoint/2010/main" val="1990125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56</a:t>
            </a:fld>
            <a:endParaRPr lang="en-US"/>
          </a:p>
        </p:txBody>
      </p:sp>
    </p:spTree>
    <p:extLst>
      <p:ext uri="{BB962C8B-B14F-4D97-AF65-F5344CB8AC3E}">
        <p14:creationId xmlns:p14="http://schemas.microsoft.com/office/powerpoint/2010/main" val="4094285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57</a:t>
            </a:fld>
            <a:endParaRPr lang="en-US"/>
          </a:p>
        </p:txBody>
      </p:sp>
    </p:spTree>
    <p:extLst>
      <p:ext uri="{BB962C8B-B14F-4D97-AF65-F5344CB8AC3E}">
        <p14:creationId xmlns:p14="http://schemas.microsoft.com/office/powerpoint/2010/main" val="37718827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58</a:t>
            </a:fld>
            <a:endParaRPr lang="en-US"/>
          </a:p>
        </p:txBody>
      </p:sp>
    </p:spTree>
    <p:extLst>
      <p:ext uri="{BB962C8B-B14F-4D97-AF65-F5344CB8AC3E}">
        <p14:creationId xmlns:p14="http://schemas.microsoft.com/office/powerpoint/2010/main" val="29712201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59</a:t>
            </a:fld>
            <a:endParaRPr lang="en-US"/>
          </a:p>
        </p:txBody>
      </p:sp>
    </p:spTree>
    <p:extLst>
      <p:ext uri="{BB962C8B-B14F-4D97-AF65-F5344CB8AC3E}">
        <p14:creationId xmlns:p14="http://schemas.microsoft.com/office/powerpoint/2010/main" val="60667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pPr marL="0" lvl="3" defTabSz="931774">
              <a:spcBef>
                <a:spcPts val="611"/>
              </a:spcBef>
              <a:defRP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6</a:t>
            </a:fld>
            <a:endParaRPr lang="en-US"/>
          </a:p>
        </p:txBody>
      </p:sp>
    </p:spTree>
    <p:extLst>
      <p:ext uri="{BB962C8B-B14F-4D97-AF65-F5344CB8AC3E}">
        <p14:creationId xmlns:p14="http://schemas.microsoft.com/office/powerpoint/2010/main" val="13808548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60</a:t>
            </a:fld>
            <a:endParaRPr lang="en-US"/>
          </a:p>
        </p:txBody>
      </p:sp>
    </p:spTree>
    <p:extLst>
      <p:ext uri="{BB962C8B-B14F-4D97-AF65-F5344CB8AC3E}">
        <p14:creationId xmlns:p14="http://schemas.microsoft.com/office/powerpoint/2010/main" val="14216754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61</a:t>
            </a:fld>
            <a:endParaRPr lang="en-US"/>
          </a:p>
        </p:txBody>
      </p:sp>
    </p:spTree>
    <p:extLst>
      <p:ext uri="{BB962C8B-B14F-4D97-AF65-F5344CB8AC3E}">
        <p14:creationId xmlns:p14="http://schemas.microsoft.com/office/powerpoint/2010/main" val="111407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62</a:t>
            </a:fld>
            <a:endParaRPr lang="en-US"/>
          </a:p>
        </p:txBody>
      </p:sp>
    </p:spTree>
    <p:extLst>
      <p:ext uri="{BB962C8B-B14F-4D97-AF65-F5344CB8AC3E}">
        <p14:creationId xmlns:p14="http://schemas.microsoft.com/office/powerpoint/2010/main" val="35943275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63</a:t>
            </a:fld>
            <a:endParaRPr lang="en-US"/>
          </a:p>
        </p:txBody>
      </p:sp>
    </p:spTree>
    <p:extLst>
      <p:ext uri="{BB962C8B-B14F-4D97-AF65-F5344CB8AC3E}">
        <p14:creationId xmlns:p14="http://schemas.microsoft.com/office/powerpoint/2010/main" val="15230559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64</a:t>
            </a:fld>
            <a:endParaRPr lang="en-US"/>
          </a:p>
        </p:txBody>
      </p:sp>
    </p:spTree>
    <p:extLst>
      <p:ext uri="{BB962C8B-B14F-4D97-AF65-F5344CB8AC3E}">
        <p14:creationId xmlns:p14="http://schemas.microsoft.com/office/powerpoint/2010/main" val="23782541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65</a:t>
            </a:fld>
            <a:endParaRPr lang="en-US"/>
          </a:p>
        </p:txBody>
      </p:sp>
    </p:spTree>
    <p:extLst>
      <p:ext uri="{BB962C8B-B14F-4D97-AF65-F5344CB8AC3E}">
        <p14:creationId xmlns:p14="http://schemas.microsoft.com/office/powerpoint/2010/main" val="12752241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66</a:t>
            </a:fld>
            <a:endParaRPr lang="en-US"/>
          </a:p>
        </p:txBody>
      </p:sp>
    </p:spTree>
    <p:extLst>
      <p:ext uri="{BB962C8B-B14F-4D97-AF65-F5344CB8AC3E}">
        <p14:creationId xmlns:p14="http://schemas.microsoft.com/office/powerpoint/2010/main" val="2335456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67</a:t>
            </a:fld>
            <a:endParaRPr lang="en-US"/>
          </a:p>
        </p:txBody>
      </p:sp>
    </p:spTree>
    <p:extLst>
      <p:ext uri="{BB962C8B-B14F-4D97-AF65-F5344CB8AC3E}">
        <p14:creationId xmlns:p14="http://schemas.microsoft.com/office/powerpoint/2010/main" val="35886114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68</a:t>
            </a:fld>
            <a:endParaRPr lang="en-US"/>
          </a:p>
        </p:txBody>
      </p:sp>
    </p:spTree>
    <p:extLst>
      <p:ext uri="{BB962C8B-B14F-4D97-AF65-F5344CB8AC3E}">
        <p14:creationId xmlns:p14="http://schemas.microsoft.com/office/powerpoint/2010/main" val="39980493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69</a:t>
            </a:fld>
            <a:endParaRPr lang="en-US"/>
          </a:p>
        </p:txBody>
      </p:sp>
    </p:spTree>
    <p:extLst>
      <p:ext uri="{BB962C8B-B14F-4D97-AF65-F5344CB8AC3E}">
        <p14:creationId xmlns:p14="http://schemas.microsoft.com/office/powerpoint/2010/main" val="213797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pPr marL="0" lvl="3" indent="-186355" defTabSz="931774">
              <a:spcBef>
                <a:spcPts val="611"/>
              </a:spcBef>
              <a:buFont typeface="Arial" panose="020B0604020202020204" pitchFamily="34" charset="0"/>
              <a:buChar char="•"/>
              <a:defRPr/>
            </a:pPr>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7</a:t>
            </a:fld>
            <a:endParaRPr lang="en-US"/>
          </a:p>
        </p:txBody>
      </p:sp>
    </p:spTree>
    <p:extLst>
      <p:ext uri="{BB962C8B-B14F-4D97-AF65-F5344CB8AC3E}">
        <p14:creationId xmlns:p14="http://schemas.microsoft.com/office/powerpoint/2010/main" val="6342690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70</a:t>
            </a:fld>
            <a:endParaRPr lang="en-US"/>
          </a:p>
        </p:txBody>
      </p:sp>
    </p:spTree>
    <p:extLst>
      <p:ext uri="{BB962C8B-B14F-4D97-AF65-F5344CB8AC3E}">
        <p14:creationId xmlns:p14="http://schemas.microsoft.com/office/powerpoint/2010/main" val="17551317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71</a:t>
            </a:fld>
            <a:endParaRPr lang="en-US"/>
          </a:p>
        </p:txBody>
      </p:sp>
    </p:spTree>
    <p:extLst>
      <p:ext uri="{BB962C8B-B14F-4D97-AF65-F5344CB8AC3E}">
        <p14:creationId xmlns:p14="http://schemas.microsoft.com/office/powerpoint/2010/main" val="2680694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72</a:t>
            </a:fld>
            <a:endParaRPr lang="en-US"/>
          </a:p>
        </p:txBody>
      </p:sp>
    </p:spTree>
    <p:extLst>
      <p:ext uri="{BB962C8B-B14F-4D97-AF65-F5344CB8AC3E}">
        <p14:creationId xmlns:p14="http://schemas.microsoft.com/office/powerpoint/2010/main" val="14993720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73</a:t>
            </a:fld>
            <a:endParaRPr lang="en-US"/>
          </a:p>
        </p:txBody>
      </p:sp>
    </p:spTree>
    <p:extLst>
      <p:ext uri="{BB962C8B-B14F-4D97-AF65-F5344CB8AC3E}">
        <p14:creationId xmlns:p14="http://schemas.microsoft.com/office/powerpoint/2010/main" val="30911547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74</a:t>
            </a:fld>
            <a:endParaRPr lang="en-US"/>
          </a:p>
        </p:txBody>
      </p:sp>
    </p:spTree>
    <p:extLst>
      <p:ext uri="{BB962C8B-B14F-4D97-AF65-F5344CB8AC3E}">
        <p14:creationId xmlns:p14="http://schemas.microsoft.com/office/powerpoint/2010/main" val="7759037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75</a:t>
            </a:fld>
            <a:endParaRPr lang="en-US"/>
          </a:p>
        </p:txBody>
      </p:sp>
    </p:spTree>
    <p:extLst>
      <p:ext uri="{BB962C8B-B14F-4D97-AF65-F5344CB8AC3E}">
        <p14:creationId xmlns:p14="http://schemas.microsoft.com/office/powerpoint/2010/main" val="36703298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76</a:t>
            </a:fld>
            <a:endParaRPr lang="en-US"/>
          </a:p>
        </p:txBody>
      </p:sp>
    </p:spTree>
    <p:extLst>
      <p:ext uri="{BB962C8B-B14F-4D97-AF65-F5344CB8AC3E}">
        <p14:creationId xmlns:p14="http://schemas.microsoft.com/office/powerpoint/2010/main" val="17797352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77</a:t>
            </a:fld>
            <a:endParaRPr lang="en-US"/>
          </a:p>
        </p:txBody>
      </p:sp>
    </p:spTree>
    <p:extLst>
      <p:ext uri="{BB962C8B-B14F-4D97-AF65-F5344CB8AC3E}">
        <p14:creationId xmlns:p14="http://schemas.microsoft.com/office/powerpoint/2010/main" val="37893489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78</a:t>
            </a:fld>
            <a:endParaRPr lang="en-US"/>
          </a:p>
        </p:txBody>
      </p:sp>
    </p:spTree>
    <p:extLst>
      <p:ext uri="{BB962C8B-B14F-4D97-AF65-F5344CB8AC3E}">
        <p14:creationId xmlns:p14="http://schemas.microsoft.com/office/powerpoint/2010/main" val="31351585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79</a:t>
            </a:fld>
            <a:endParaRPr lang="en-US"/>
          </a:p>
        </p:txBody>
      </p:sp>
    </p:spTree>
    <p:extLst>
      <p:ext uri="{BB962C8B-B14F-4D97-AF65-F5344CB8AC3E}">
        <p14:creationId xmlns:p14="http://schemas.microsoft.com/office/powerpoint/2010/main" val="2320454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8</a:t>
            </a:fld>
            <a:endParaRPr lang="en-US"/>
          </a:p>
        </p:txBody>
      </p:sp>
    </p:spTree>
    <p:extLst>
      <p:ext uri="{BB962C8B-B14F-4D97-AF65-F5344CB8AC3E}">
        <p14:creationId xmlns:p14="http://schemas.microsoft.com/office/powerpoint/2010/main" val="23400074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80</a:t>
            </a:fld>
            <a:endParaRPr lang="en-US"/>
          </a:p>
        </p:txBody>
      </p:sp>
    </p:spTree>
    <p:extLst>
      <p:ext uri="{BB962C8B-B14F-4D97-AF65-F5344CB8AC3E}">
        <p14:creationId xmlns:p14="http://schemas.microsoft.com/office/powerpoint/2010/main" val="352779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81</a:t>
            </a:fld>
            <a:endParaRPr lang="en-US"/>
          </a:p>
        </p:txBody>
      </p:sp>
    </p:spTree>
    <p:extLst>
      <p:ext uri="{BB962C8B-B14F-4D97-AF65-F5344CB8AC3E}">
        <p14:creationId xmlns:p14="http://schemas.microsoft.com/office/powerpoint/2010/main" val="16692776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82</a:t>
            </a:fld>
            <a:endParaRPr lang="en-US"/>
          </a:p>
        </p:txBody>
      </p:sp>
    </p:spTree>
    <p:extLst>
      <p:ext uri="{BB962C8B-B14F-4D97-AF65-F5344CB8AC3E}">
        <p14:creationId xmlns:p14="http://schemas.microsoft.com/office/powerpoint/2010/main" val="2728524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83</a:t>
            </a:fld>
            <a:endParaRPr lang="en-US"/>
          </a:p>
        </p:txBody>
      </p:sp>
    </p:spTree>
    <p:extLst>
      <p:ext uri="{BB962C8B-B14F-4D97-AF65-F5344CB8AC3E}">
        <p14:creationId xmlns:p14="http://schemas.microsoft.com/office/powerpoint/2010/main" val="32736379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84</a:t>
            </a:fld>
            <a:endParaRPr lang="en-US"/>
          </a:p>
        </p:txBody>
      </p:sp>
    </p:spTree>
    <p:extLst>
      <p:ext uri="{BB962C8B-B14F-4D97-AF65-F5344CB8AC3E}">
        <p14:creationId xmlns:p14="http://schemas.microsoft.com/office/powerpoint/2010/main" val="7789686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709A98-BE54-47B8-8D6D-97E723A8AB9B}" type="slidenum">
              <a:rPr lang="en-US" smtClean="0"/>
              <a:t>85</a:t>
            </a:fld>
            <a:endParaRPr lang="en-US"/>
          </a:p>
        </p:txBody>
      </p:sp>
    </p:spTree>
    <p:extLst>
      <p:ext uri="{BB962C8B-B14F-4D97-AF65-F5344CB8AC3E}">
        <p14:creationId xmlns:p14="http://schemas.microsoft.com/office/powerpoint/2010/main" val="5387688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86</a:t>
            </a:fld>
            <a:endParaRPr lang="en-US"/>
          </a:p>
        </p:txBody>
      </p:sp>
    </p:spTree>
    <p:extLst>
      <p:ext uri="{BB962C8B-B14F-4D97-AF65-F5344CB8AC3E}">
        <p14:creationId xmlns:p14="http://schemas.microsoft.com/office/powerpoint/2010/main" val="24801910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87</a:t>
            </a:fld>
            <a:endParaRPr lang="en-US"/>
          </a:p>
        </p:txBody>
      </p:sp>
    </p:spTree>
    <p:extLst>
      <p:ext uri="{BB962C8B-B14F-4D97-AF65-F5344CB8AC3E}">
        <p14:creationId xmlns:p14="http://schemas.microsoft.com/office/powerpoint/2010/main" val="12925461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88</a:t>
            </a:fld>
            <a:endParaRPr lang="en-US"/>
          </a:p>
        </p:txBody>
      </p:sp>
    </p:spTree>
    <p:extLst>
      <p:ext uri="{BB962C8B-B14F-4D97-AF65-F5344CB8AC3E}">
        <p14:creationId xmlns:p14="http://schemas.microsoft.com/office/powerpoint/2010/main" val="10759143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89</a:t>
            </a:fld>
            <a:endParaRPr lang="en-US"/>
          </a:p>
        </p:txBody>
      </p:sp>
    </p:spTree>
    <p:extLst>
      <p:ext uri="{BB962C8B-B14F-4D97-AF65-F5344CB8AC3E}">
        <p14:creationId xmlns:p14="http://schemas.microsoft.com/office/powerpoint/2010/main" val="87191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a:t>
            </a:fld>
            <a:endParaRPr lang="en-US"/>
          </a:p>
        </p:txBody>
      </p:sp>
    </p:spTree>
    <p:extLst>
      <p:ext uri="{BB962C8B-B14F-4D97-AF65-F5344CB8AC3E}">
        <p14:creationId xmlns:p14="http://schemas.microsoft.com/office/powerpoint/2010/main" val="24384872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90</a:t>
            </a:fld>
            <a:endParaRPr lang="en-US"/>
          </a:p>
        </p:txBody>
      </p:sp>
    </p:spTree>
    <p:extLst>
      <p:ext uri="{BB962C8B-B14F-4D97-AF65-F5344CB8AC3E}">
        <p14:creationId xmlns:p14="http://schemas.microsoft.com/office/powerpoint/2010/main" val="31326324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91</a:t>
            </a:fld>
            <a:endParaRPr lang="en-US"/>
          </a:p>
        </p:txBody>
      </p:sp>
    </p:spTree>
    <p:extLst>
      <p:ext uri="{BB962C8B-B14F-4D97-AF65-F5344CB8AC3E}">
        <p14:creationId xmlns:p14="http://schemas.microsoft.com/office/powerpoint/2010/main" val="27882546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92</a:t>
            </a:fld>
            <a:endParaRPr lang="en-US"/>
          </a:p>
        </p:txBody>
      </p:sp>
    </p:spTree>
    <p:extLst>
      <p:ext uri="{BB962C8B-B14F-4D97-AF65-F5344CB8AC3E}">
        <p14:creationId xmlns:p14="http://schemas.microsoft.com/office/powerpoint/2010/main" val="7704066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93</a:t>
            </a:fld>
            <a:endParaRPr lang="en-US"/>
          </a:p>
        </p:txBody>
      </p:sp>
    </p:spTree>
    <p:extLst>
      <p:ext uri="{BB962C8B-B14F-4D97-AF65-F5344CB8AC3E}">
        <p14:creationId xmlns:p14="http://schemas.microsoft.com/office/powerpoint/2010/main" val="8282710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94</a:t>
            </a:fld>
            <a:endParaRPr lang="en-US"/>
          </a:p>
        </p:txBody>
      </p:sp>
    </p:spTree>
    <p:extLst>
      <p:ext uri="{BB962C8B-B14F-4D97-AF65-F5344CB8AC3E}">
        <p14:creationId xmlns:p14="http://schemas.microsoft.com/office/powerpoint/2010/main" val="5715135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95</a:t>
            </a:fld>
            <a:endParaRPr lang="en-US"/>
          </a:p>
        </p:txBody>
      </p:sp>
    </p:spTree>
    <p:extLst>
      <p:ext uri="{BB962C8B-B14F-4D97-AF65-F5344CB8AC3E}">
        <p14:creationId xmlns:p14="http://schemas.microsoft.com/office/powerpoint/2010/main" val="3199629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96</a:t>
            </a:fld>
            <a:endParaRPr lang="en-US"/>
          </a:p>
        </p:txBody>
      </p:sp>
    </p:spTree>
    <p:extLst>
      <p:ext uri="{BB962C8B-B14F-4D97-AF65-F5344CB8AC3E}">
        <p14:creationId xmlns:p14="http://schemas.microsoft.com/office/powerpoint/2010/main" val="42771411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Tx/>
              <a:buChar cha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97</a:t>
            </a:fld>
            <a:endParaRPr lang="en-US"/>
          </a:p>
        </p:txBody>
      </p:sp>
    </p:spTree>
    <p:extLst>
      <p:ext uri="{BB962C8B-B14F-4D97-AF65-F5344CB8AC3E}">
        <p14:creationId xmlns:p14="http://schemas.microsoft.com/office/powerpoint/2010/main" val="733470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98</a:t>
            </a:fld>
            <a:endParaRPr lang="en-US"/>
          </a:p>
        </p:txBody>
      </p:sp>
    </p:spTree>
    <p:extLst>
      <p:ext uri="{BB962C8B-B14F-4D97-AF65-F5344CB8AC3E}">
        <p14:creationId xmlns:p14="http://schemas.microsoft.com/office/powerpoint/2010/main" val="33973058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99</a:t>
            </a:fld>
            <a:endParaRPr lang="en-US"/>
          </a:p>
        </p:txBody>
      </p:sp>
    </p:spTree>
    <p:extLst>
      <p:ext uri="{BB962C8B-B14F-4D97-AF65-F5344CB8AC3E}">
        <p14:creationId xmlns:p14="http://schemas.microsoft.com/office/powerpoint/2010/main" val="137768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w To Use This Templ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DAD0E4-9F86-48D7-B2E8-8729294DEB7E}"/>
              </a:ext>
            </a:extLst>
          </p:cNvPr>
          <p:cNvSpPr/>
          <p:nvPr userDrawn="1"/>
        </p:nvSpPr>
        <p:spPr>
          <a:xfrm>
            <a:off x="1131736" y="1225142"/>
            <a:ext cx="10127974" cy="3862596"/>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2000">
                <a:latin typeface="Tw Cen MT" panose="020B0602020104020603" pitchFamily="34" charset="0"/>
              </a:rPr>
              <a:t>The “</a:t>
            </a:r>
            <a:r>
              <a:rPr lang="en-US" sz="2000" b="1">
                <a:latin typeface="Tw Cen MT" panose="020B0602020104020603" pitchFamily="34" charset="0"/>
              </a:rPr>
              <a:t>Title,</a:t>
            </a:r>
            <a:r>
              <a:rPr lang="en-US" sz="2000">
                <a:latin typeface="Tw Cen MT" panose="020B0602020104020603" pitchFamily="34" charset="0"/>
              </a:rPr>
              <a:t>” “</a:t>
            </a:r>
            <a:r>
              <a:rPr lang="en-US" sz="2000" b="1">
                <a:latin typeface="Tw Cen MT" panose="020B0602020104020603" pitchFamily="34" charset="0"/>
              </a:rPr>
              <a:t>Presenters</a:t>
            </a:r>
            <a:r>
              <a:rPr lang="en-US" sz="2000">
                <a:latin typeface="Tw Cen MT" panose="020B0602020104020603" pitchFamily="34" charset="0"/>
              </a:rPr>
              <a:t>,” and “</a:t>
            </a:r>
            <a:r>
              <a:rPr lang="en-US" sz="2000" b="1">
                <a:latin typeface="Tw Cen MT" panose="020B0602020104020603" pitchFamily="34" charset="0"/>
              </a:rPr>
              <a:t>Contact Information</a:t>
            </a:r>
            <a:r>
              <a:rPr lang="en-US" sz="2000">
                <a:latin typeface="Tw Cen MT" panose="020B0602020104020603" pitchFamily="34" charset="0"/>
              </a:rPr>
              <a:t>” slides must be included in your presentation.</a:t>
            </a:r>
          </a:p>
          <a:p>
            <a:pPr marL="285750" indent="-285750">
              <a:spcAft>
                <a:spcPts val="600"/>
              </a:spcAft>
              <a:buFont typeface="Wingdings" panose="05000000000000000000" pitchFamily="2" charset="2"/>
              <a:buChar char="§"/>
            </a:pPr>
            <a:r>
              <a:rPr lang="en-US" sz="2000">
                <a:latin typeface="Tw Cen MT" panose="020B0602020104020603" pitchFamily="34" charset="0"/>
              </a:rPr>
              <a:t>You can use any or all of the other layouts available in this template for your presentation.  </a:t>
            </a:r>
          </a:p>
          <a:p>
            <a:pPr marL="285750" indent="-285750">
              <a:spcAft>
                <a:spcPts val="600"/>
              </a:spcAft>
              <a:buFont typeface="Wingdings" panose="05000000000000000000" pitchFamily="2" charset="2"/>
              <a:buChar char="§"/>
            </a:pPr>
            <a:r>
              <a:rPr lang="en-US" sz="2000">
                <a:latin typeface="Tw Cen MT" panose="020B0602020104020603" pitchFamily="34" charset="0"/>
              </a:rPr>
              <a:t>To </a:t>
            </a:r>
            <a:r>
              <a:rPr lang="en-US" sz="2000" b="1">
                <a:latin typeface="Tw Cen MT" panose="020B0602020104020603" pitchFamily="34" charset="0"/>
              </a:rPr>
              <a:t>add a slide</a:t>
            </a:r>
            <a:r>
              <a:rPr lang="en-US" sz="2000">
                <a:latin typeface="Tw Cen MT" panose="020B0602020104020603" pitchFamily="34" charset="0"/>
              </a:rPr>
              <a:t>, left click “New Slide” in the Home tab menu and select the format of the new slide. </a:t>
            </a:r>
          </a:p>
          <a:p>
            <a:pPr marL="285750" indent="-285750">
              <a:spcAft>
                <a:spcPts val="600"/>
              </a:spcAft>
              <a:buFont typeface="Wingdings" panose="05000000000000000000" pitchFamily="2" charset="2"/>
              <a:buChar char="§"/>
            </a:pPr>
            <a:r>
              <a:rPr lang="en-US" sz="2000">
                <a:latin typeface="Tw Cen MT" panose="020B0602020104020603" pitchFamily="34" charset="0"/>
              </a:rPr>
              <a:t>To </a:t>
            </a:r>
            <a:r>
              <a:rPr lang="en-US" sz="2000" b="1">
                <a:latin typeface="Tw Cen MT" panose="020B0602020104020603" pitchFamily="34" charset="0"/>
              </a:rPr>
              <a:t>delete a slide</a:t>
            </a:r>
            <a:r>
              <a:rPr lang="en-US" sz="2000">
                <a:latin typeface="Tw Cen MT" panose="020B0602020104020603" pitchFamily="34" charset="0"/>
              </a:rPr>
              <a:t>, click on the slide you want to delete in the left-hand preview frame. Then click the Delete button on your keyboard or the “Delete” option on the Home tab menu.</a:t>
            </a:r>
          </a:p>
          <a:p>
            <a:pPr marL="285750" indent="-285750">
              <a:spcAft>
                <a:spcPts val="600"/>
              </a:spcAft>
              <a:buFont typeface="Wingdings" panose="05000000000000000000" pitchFamily="2" charset="2"/>
              <a:buChar char="§"/>
            </a:pPr>
            <a:r>
              <a:rPr lang="en-US" sz="2000">
                <a:latin typeface="Tw Cen MT" panose="020B0602020104020603" pitchFamily="34" charset="0"/>
              </a:rPr>
              <a:t>To </a:t>
            </a:r>
            <a:r>
              <a:rPr lang="en-US" sz="2000" b="1">
                <a:latin typeface="Tw Cen MT" panose="020B0602020104020603" pitchFamily="34" charset="0"/>
              </a:rPr>
              <a:t>rearrange</a:t>
            </a:r>
            <a:r>
              <a:rPr lang="en-US" sz="2000">
                <a:latin typeface="Tw Cen MT" panose="020B0602020104020603" pitchFamily="34" charset="0"/>
              </a:rPr>
              <a:t> slides, click on the slide you want to move in the left-hand preview frame. As you are clicking, move the slide up or down to the spot where you want to move it.</a:t>
            </a:r>
          </a:p>
          <a:p>
            <a:pPr marL="285750" indent="-285750">
              <a:spcAft>
                <a:spcPts val="600"/>
              </a:spcAft>
              <a:buFont typeface="Wingdings" panose="05000000000000000000" pitchFamily="2" charset="2"/>
              <a:buChar char="§"/>
            </a:pPr>
            <a:r>
              <a:rPr lang="en-US" sz="2000">
                <a:latin typeface="Tw Cen MT" panose="020B0602020104020603" pitchFamily="34" charset="0"/>
              </a:rPr>
              <a:t>To </a:t>
            </a:r>
            <a:r>
              <a:rPr lang="en-US" sz="2000" b="1">
                <a:latin typeface="Tw Cen MT" panose="020B0602020104020603" pitchFamily="34" charset="0"/>
              </a:rPr>
              <a:t>change the layout of a slide</a:t>
            </a:r>
            <a:r>
              <a:rPr lang="en-US" sz="2000">
                <a:latin typeface="Tw Cen MT" panose="020B0602020104020603" pitchFamily="34" charset="0"/>
              </a:rPr>
              <a:t>, click the “Layout” option in the Home tab menu and choose from the dropdown menu the layout you want use.</a:t>
            </a:r>
          </a:p>
        </p:txBody>
      </p:sp>
      <p:sp>
        <p:nvSpPr>
          <p:cNvPr id="6" name="TextBox 5">
            <a:extLst>
              <a:ext uri="{FF2B5EF4-FFF2-40B4-BE49-F238E27FC236}">
                <a16:creationId xmlns:a16="http://schemas.microsoft.com/office/drawing/2014/main" id="{6699B3E8-E01A-4C0C-BB02-5885A4D37B48}"/>
              </a:ext>
            </a:extLst>
          </p:cNvPr>
          <p:cNvSpPr txBox="1"/>
          <p:nvPr userDrawn="1"/>
        </p:nvSpPr>
        <p:spPr>
          <a:xfrm>
            <a:off x="2135256" y="367748"/>
            <a:ext cx="7921487" cy="769441"/>
          </a:xfrm>
          <a:prstGeom prst="rect">
            <a:avLst/>
          </a:prstGeom>
          <a:noFill/>
        </p:spPr>
        <p:txBody>
          <a:bodyPr wrap="square" rtlCol="0">
            <a:spAutoFit/>
          </a:bodyPr>
          <a:lstStyle/>
          <a:p>
            <a:pPr algn="ctr"/>
            <a:r>
              <a:rPr lang="en-US" sz="4400" b="1">
                <a:solidFill>
                  <a:srgbClr val="0070C0"/>
                </a:solidFill>
                <a:latin typeface="Tw Cen MT" panose="020B0602020104020603" pitchFamily="34" charset="0"/>
              </a:rPr>
              <a:t>How to Use This Template</a:t>
            </a:r>
          </a:p>
        </p:txBody>
      </p:sp>
    </p:spTree>
    <p:extLst>
      <p:ext uri="{BB962C8B-B14F-4D97-AF65-F5344CB8AC3E}">
        <p14:creationId xmlns:p14="http://schemas.microsoft.com/office/powerpoint/2010/main" val="399048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and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DD48F04-5A87-43AE-8204-4E390A729DA6}"/>
              </a:ext>
            </a:extLst>
          </p:cNvPr>
          <p:cNvSpPr>
            <a:spLocks noGrp="1"/>
          </p:cNvSpPr>
          <p:nvPr>
            <p:ph type="pic" sz="quarter" idx="13"/>
          </p:nvPr>
        </p:nvSpPr>
        <p:spPr>
          <a:xfrm>
            <a:off x="1158240" y="1518190"/>
            <a:ext cx="5100517" cy="4233862"/>
          </a:xfrm>
        </p:spPr>
        <p:txBody>
          <a:bodyPr/>
          <a:lstStyle>
            <a:lvl1pPr marL="45720" indent="0">
              <a:buNone/>
              <a:defRPr/>
            </a:lvl1pPr>
          </a:lstStyle>
          <a:p>
            <a:r>
              <a:rPr lang="en-US"/>
              <a:t>Click icon to add picture</a:t>
            </a:r>
          </a:p>
        </p:txBody>
      </p:sp>
      <p:sp>
        <p:nvSpPr>
          <p:cNvPr id="8" name="Title Placeholder 1">
            <a:extLst>
              <a:ext uri="{FF2B5EF4-FFF2-40B4-BE49-F238E27FC236}">
                <a16:creationId xmlns:a16="http://schemas.microsoft.com/office/drawing/2014/main" id="{CCDCF90F-36EB-4AE4-A923-7E907FBD4F2B}"/>
              </a:ext>
            </a:extLst>
          </p:cNvPr>
          <p:cNvSpPr>
            <a:spLocks noGrp="1"/>
          </p:cNvSpPr>
          <p:nvPr>
            <p:ph type="title"/>
          </p:nvPr>
        </p:nvSpPr>
        <p:spPr>
          <a:xfrm>
            <a:off x="1158240" y="511946"/>
            <a:ext cx="9875520" cy="810827"/>
          </a:xfrm>
          <a:prstGeom prst="rect">
            <a:avLst/>
          </a:prstGeom>
        </p:spPr>
        <p:txBody>
          <a:bodyPr vert="horz" lIns="91440" tIns="45720" rIns="91440" bIns="45720" rtlCol="0" anchor="ctr">
            <a:normAutofit/>
          </a:bodyPr>
          <a:lstStyle>
            <a:lvl1pPr>
              <a:defRPr>
                <a:solidFill>
                  <a:srgbClr val="0070C0"/>
                </a:solidFill>
              </a:defRPr>
            </a:lvl1pPr>
          </a:lstStyle>
          <a:p>
            <a:r>
              <a:rPr lang="en-US"/>
              <a:t>Click to edit Master title style</a:t>
            </a:r>
          </a:p>
        </p:txBody>
      </p:sp>
      <p:sp>
        <p:nvSpPr>
          <p:cNvPr id="10" name="Slide Number Placeholder 4">
            <a:extLst>
              <a:ext uri="{FF2B5EF4-FFF2-40B4-BE49-F238E27FC236}">
                <a16:creationId xmlns:a16="http://schemas.microsoft.com/office/drawing/2014/main" id="{8751A5BA-448F-4E40-A7D8-07508A25548D}"/>
              </a:ext>
            </a:extLst>
          </p:cNvPr>
          <p:cNvSpPr>
            <a:spLocks noGrp="1"/>
          </p:cNvSpPr>
          <p:nvPr>
            <p:ph type="sldNum" sz="quarter" idx="12"/>
          </p:nvPr>
        </p:nvSpPr>
        <p:spPr>
          <a:xfrm>
            <a:off x="0" y="6640497"/>
            <a:ext cx="1706217" cy="217503"/>
          </a:xfrm>
        </p:spPr>
        <p:txBody>
          <a:bodyPr/>
          <a:lstStyle>
            <a:lvl1pPr>
              <a:defRPr>
                <a:solidFill>
                  <a:schemeClr val="bg1"/>
                </a:solidFill>
              </a:defRPr>
            </a:lvl1pPr>
          </a:lstStyle>
          <a:p>
            <a:fld id="{01FA0A26-6009-4EF8-96CE-C26D5A4F18E5}" type="slidenum">
              <a:rPr lang="en-US" smtClean="0"/>
              <a:pPr/>
              <a:t>‹#›</a:t>
            </a:fld>
            <a:endParaRPr lang="en-US"/>
          </a:p>
        </p:txBody>
      </p:sp>
      <p:sp>
        <p:nvSpPr>
          <p:cNvPr id="3" name="Text Placeholder 2">
            <a:extLst>
              <a:ext uri="{FF2B5EF4-FFF2-40B4-BE49-F238E27FC236}">
                <a16:creationId xmlns:a16="http://schemas.microsoft.com/office/drawing/2014/main" id="{BDECF98F-105B-4250-86EE-DA994FFB2FAF}"/>
              </a:ext>
            </a:extLst>
          </p:cNvPr>
          <p:cNvSpPr>
            <a:spLocks noGrp="1"/>
          </p:cNvSpPr>
          <p:nvPr>
            <p:ph type="body" sz="quarter" idx="14"/>
          </p:nvPr>
        </p:nvSpPr>
        <p:spPr>
          <a:xfrm>
            <a:off x="6516688" y="1517650"/>
            <a:ext cx="4517072" cy="328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7456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40497"/>
            <a:ext cx="1706217" cy="217503"/>
          </a:xfrm>
        </p:spPr>
        <p:txBody>
          <a:bodyPr/>
          <a:lstStyle>
            <a:lvl1pPr>
              <a:defRPr>
                <a:solidFill>
                  <a:schemeClr val="bg1"/>
                </a:solidFill>
              </a:defRPr>
            </a:lvl1pPr>
          </a:lstStyle>
          <a:p>
            <a:fld id="{01FA0A26-6009-4EF8-96CE-C26D5A4F18E5}" type="slidenum">
              <a:rPr lang="en-US" smtClean="0"/>
              <a:pPr/>
              <a:t>‹#›</a:t>
            </a:fld>
            <a:endParaRPr lang="en-US"/>
          </a:p>
        </p:txBody>
      </p:sp>
      <p:sp>
        <p:nvSpPr>
          <p:cNvPr id="7" name="Title 1">
            <a:extLst>
              <a:ext uri="{FF2B5EF4-FFF2-40B4-BE49-F238E27FC236}">
                <a16:creationId xmlns:a16="http://schemas.microsoft.com/office/drawing/2014/main" id="{CBE693D9-B2C5-4474-B33A-FDE8DDB33CF0}"/>
              </a:ext>
            </a:extLst>
          </p:cNvPr>
          <p:cNvSpPr txBox="1">
            <a:spLocks/>
          </p:cNvSpPr>
          <p:nvPr userDrawn="1"/>
        </p:nvSpPr>
        <p:spPr>
          <a:xfrm>
            <a:off x="465762" y="276417"/>
            <a:ext cx="11260475" cy="1095184"/>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solidFill>
                  <a:schemeClr val="bg1"/>
                </a:solidFill>
                <a:latin typeface="Tw Cen MT" panose="020B0602020104020603" pitchFamily="34" charset="0"/>
              </a:rPr>
              <a:t>Contact Information</a:t>
            </a:r>
          </a:p>
        </p:txBody>
      </p:sp>
      <p:sp>
        <p:nvSpPr>
          <p:cNvPr id="8" name="Text Placeholder 2">
            <a:extLst>
              <a:ext uri="{FF2B5EF4-FFF2-40B4-BE49-F238E27FC236}">
                <a16:creationId xmlns:a16="http://schemas.microsoft.com/office/drawing/2014/main" id="{E8263BF0-E4B6-43C1-8124-7DF046175A2B}"/>
              </a:ext>
            </a:extLst>
          </p:cNvPr>
          <p:cNvSpPr>
            <a:spLocks noGrp="1"/>
          </p:cNvSpPr>
          <p:nvPr>
            <p:ph type="body" idx="1" hasCustomPrompt="1"/>
          </p:nvPr>
        </p:nvSpPr>
        <p:spPr>
          <a:xfrm>
            <a:off x="797363" y="2080166"/>
            <a:ext cx="4754880" cy="307927"/>
          </a:xfrm>
          <a:prstGeom prst="rect">
            <a:avLst/>
          </a:prstGeom>
        </p:spPr>
        <p:txBody>
          <a:bodyPr anchor="ctr">
            <a:normAutofit/>
          </a:bodyPr>
          <a:lstStyle>
            <a:lvl1pPr marL="0" indent="0" algn="ctr">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11" name="Text Placeholder 2">
            <a:extLst>
              <a:ext uri="{FF2B5EF4-FFF2-40B4-BE49-F238E27FC236}">
                <a16:creationId xmlns:a16="http://schemas.microsoft.com/office/drawing/2014/main" id="{D8D0A7F1-B1BF-4172-924A-EC70F3CC4F8A}"/>
              </a:ext>
            </a:extLst>
          </p:cNvPr>
          <p:cNvSpPr>
            <a:spLocks noGrp="1"/>
          </p:cNvSpPr>
          <p:nvPr>
            <p:ph type="body" idx="14" hasCustomPrompt="1"/>
          </p:nvPr>
        </p:nvSpPr>
        <p:spPr>
          <a:xfrm>
            <a:off x="797363" y="2812304"/>
            <a:ext cx="4754880" cy="307927"/>
          </a:xfrm>
          <a:prstGeom prst="rect">
            <a:avLst/>
          </a:prstGeom>
        </p:spPr>
        <p:txBody>
          <a:bodyPr anchor="ctr">
            <a:normAutofit/>
          </a:bodyPr>
          <a:lstStyle>
            <a:lvl1pPr marL="0" indent="0" algn="ctr">
              <a:spcBef>
                <a:spcPts val="0"/>
              </a:spcBef>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email address</a:t>
            </a:r>
          </a:p>
        </p:txBody>
      </p:sp>
      <p:sp>
        <p:nvSpPr>
          <p:cNvPr id="19" name="Text Placeholder 2">
            <a:extLst>
              <a:ext uri="{FF2B5EF4-FFF2-40B4-BE49-F238E27FC236}">
                <a16:creationId xmlns:a16="http://schemas.microsoft.com/office/drawing/2014/main" id="{5F0128B5-838C-4E32-8ABD-EA5FDE7FAB69}"/>
              </a:ext>
            </a:extLst>
          </p:cNvPr>
          <p:cNvSpPr>
            <a:spLocks noGrp="1"/>
          </p:cNvSpPr>
          <p:nvPr>
            <p:ph type="body" idx="21" hasCustomPrompt="1"/>
          </p:nvPr>
        </p:nvSpPr>
        <p:spPr>
          <a:xfrm>
            <a:off x="797363" y="2446235"/>
            <a:ext cx="4754880" cy="307927"/>
          </a:xfrm>
          <a:prstGeom prst="rect">
            <a:avLst/>
          </a:prstGeom>
        </p:spPr>
        <p:txBody>
          <a:bodyPr anchor="ctr">
            <a:normAutofit/>
          </a:bodyPr>
          <a:lstStyle>
            <a:lvl1pPr marL="0" indent="0" algn="ctr">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0" name="Text Placeholder 2">
            <a:extLst>
              <a:ext uri="{FF2B5EF4-FFF2-40B4-BE49-F238E27FC236}">
                <a16:creationId xmlns:a16="http://schemas.microsoft.com/office/drawing/2014/main" id="{E4E7FB24-AD35-4633-9297-4ECA7AFCCBE6}"/>
              </a:ext>
            </a:extLst>
          </p:cNvPr>
          <p:cNvSpPr>
            <a:spLocks noGrp="1"/>
          </p:cNvSpPr>
          <p:nvPr>
            <p:ph type="body" idx="22" hasCustomPrompt="1"/>
          </p:nvPr>
        </p:nvSpPr>
        <p:spPr>
          <a:xfrm>
            <a:off x="6566517" y="2091425"/>
            <a:ext cx="4754880" cy="307927"/>
          </a:xfrm>
          <a:prstGeom prst="rect">
            <a:avLst/>
          </a:prstGeom>
        </p:spPr>
        <p:txBody>
          <a:bodyPr anchor="ctr">
            <a:normAutofit/>
          </a:bodyPr>
          <a:lstStyle>
            <a:lvl1pPr marL="0" indent="0" algn="ctr">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21" name="Text Placeholder 2">
            <a:extLst>
              <a:ext uri="{FF2B5EF4-FFF2-40B4-BE49-F238E27FC236}">
                <a16:creationId xmlns:a16="http://schemas.microsoft.com/office/drawing/2014/main" id="{23B1F452-5DC5-498D-A90D-2D02F713B47F}"/>
              </a:ext>
            </a:extLst>
          </p:cNvPr>
          <p:cNvSpPr>
            <a:spLocks noGrp="1"/>
          </p:cNvSpPr>
          <p:nvPr>
            <p:ph type="body" idx="23" hasCustomPrompt="1"/>
          </p:nvPr>
        </p:nvSpPr>
        <p:spPr>
          <a:xfrm>
            <a:off x="6566517" y="2823563"/>
            <a:ext cx="4754880" cy="307927"/>
          </a:xfrm>
          <a:prstGeom prst="rect">
            <a:avLst/>
          </a:prstGeom>
        </p:spPr>
        <p:txBody>
          <a:bodyPr anchor="ctr">
            <a:normAutofit/>
          </a:bodyPr>
          <a:lstStyle>
            <a:lvl1pPr marL="0" indent="0" algn="ctr">
              <a:spcBef>
                <a:spcPts val="0"/>
              </a:spcBef>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email address</a:t>
            </a:r>
          </a:p>
        </p:txBody>
      </p:sp>
      <p:sp>
        <p:nvSpPr>
          <p:cNvPr id="22" name="Text Placeholder 2">
            <a:extLst>
              <a:ext uri="{FF2B5EF4-FFF2-40B4-BE49-F238E27FC236}">
                <a16:creationId xmlns:a16="http://schemas.microsoft.com/office/drawing/2014/main" id="{82AF7A07-949E-468C-B32F-AFE0F9986130}"/>
              </a:ext>
            </a:extLst>
          </p:cNvPr>
          <p:cNvSpPr>
            <a:spLocks noGrp="1"/>
          </p:cNvSpPr>
          <p:nvPr>
            <p:ph type="body" idx="24" hasCustomPrompt="1"/>
          </p:nvPr>
        </p:nvSpPr>
        <p:spPr>
          <a:xfrm>
            <a:off x="6566517" y="2457494"/>
            <a:ext cx="4754880" cy="307927"/>
          </a:xfrm>
          <a:prstGeom prst="rect">
            <a:avLst/>
          </a:prstGeom>
        </p:spPr>
        <p:txBody>
          <a:bodyPr anchor="ctr">
            <a:normAutofit/>
          </a:bodyPr>
          <a:lstStyle>
            <a:lvl1pPr marL="0" indent="0" algn="ctr">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3" name="Text Placeholder 2">
            <a:extLst>
              <a:ext uri="{FF2B5EF4-FFF2-40B4-BE49-F238E27FC236}">
                <a16:creationId xmlns:a16="http://schemas.microsoft.com/office/drawing/2014/main" id="{423328A1-B139-421E-ADED-C3F3F8D920A1}"/>
              </a:ext>
            </a:extLst>
          </p:cNvPr>
          <p:cNvSpPr>
            <a:spLocks noGrp="1"/>
          </p:cNvSpPr>
          <p:nvPr>
            <p:ph type="body" idx="25" hasCustomPrompt="1"/>
          </p:nvPr>
        </p:nvSpPr>
        <p:spPr>
          <a:xfrm>
            <a:off x="765552" y="3486016"/>
            <a:ext cx="4754880" cy="307927"/>
          </a:xfrm>
          <a:prstGeom prst="rect">
            <a:avLst/>
          </a:prstGeom>
        </p:spPr>
        <p:txBody>
          <a:bodyPr anchor="ctr">
            <a:normAutofit/>
          </a:bodyPr>
          <a:lstStyle>
            <a:lvl1pPr marL="0" indent="0" algn="ctr">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24" name="Text Placeholder 2">
            <a:extLst>
              <a:ext uri="{FF2B5EF4-FFF2-40B4-BE49-F238E27FC236}">
                <a16:creationId xmlns:a16="http://schemas.microsoft.com/office/drawing/2014/main" id="{C439CD59-5565-4FDA-AB73-9B28BF07D298}"/>
              </a:ext>
            </a:extLst>
          </p:cNvPr>
          <p:cNvSpPr>
            <a:spLocks noGrp="1"/>
          </p:cNvSpPr>
          <p:nvPr>
            <p:ph type="body" idx="26" hasCustomPrompt="1"/>
          </p:nvPr>
        </p:nvSpPr>
        <p:spPr>
          <a:xfrm>
            <a:off x="765552" y="4218154"/>
            <a:ext cx="4754880" cy="307927"/>
          </a:xfrm>
          <a:prstGeom prst="rect">
            <a:avLst/>
          </a:prstGeom>
        </p:spPr>
        <p:txBody>
          <a:bodyPr anchor="ctr">
            <a:normAutofit/>
          </a:bodyPr>
          <a:lstStyle>
            <a:lvl1pPr marL="0" indent="0" algn="ctr">
              <a:spcBef>
                <a:spcPts val="0"/>
              </a:spcBef>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email address</a:t>
            </a:r>
          </a:p>
        </p:txBody>
      </p:sp>
      <p:sp>
        <p:nvSpPr>
          <p:cNvPr id="25" name="Text Placeholder 2">
            <a:extLst>
              <a:ext uri="{FF2B5EF4-FFF2-40B4-BE49-F238E27FC236}">
                <a16:creationId xmlns:a16="http://schemas.microsoft.com/office/drawing/2014/main" id="{5343DA02-777E-4902-B64D-CBF8AB6718CA}"/>
              </a:ext>
            </a:extLst>
          </p:cNvPr>
          <p:cNvSpPr>
            <a:spLocks noGrp="1"/>
          </p:cNvSpPr>
          <p:nvPr>
            <p:ph type="body" idx="27" hasCustomPrompt="1"/>
          </p:nvPr>
        </p:nvSpPr>
        <p:spPr>
          <a:xfrm>
            <a:off x="765552" y="3852085"/>
            <a:ext cx="4754880" cy="307927"/>
          </a:xfrm>
          <a:prstGeom prst="rect">
            <a:avLst/>
          </a:prstGeom>
        </p:spPr>
        <p:txBody>
          <a:bodyPr anchor="ctr">
            <a:normAutofit/>
          </a:bodyPr>
          <a:lstStyle>
            <a:lvl1pPr marL="0" indent="0" algn="ctr">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6" name="Text Placeholder 2">
            <a:extLst>
              <a:ext uri="{FF2B5EF4-FFF2-40B4-BE49-F238E27FC236}">
                <a16:creationId xmlns:a16="http://schemas.microsoft.com/office/drawing/2014/main" id="{B6FF4946-62F6-44FD-9DA9-2915EEF5A0B1}"/>
              </a:ext>
            </a:extLst>
          </p:cNvPr>
          <p:cNvSpPr>
            <a:spLocks noGrp="1"/>
          </p:cNvSpPr>
          <p:nvPr>
            <p:ph type="body" idx="28" hasCustomPrompt="1"/>
          </p:nvPr>
        </p:nvSpPr>
        <p:spPr>
          <a:xfrm>
            <a:off x="6566517" y="3479892"/>
            <a:ext cx="4754880" cy="307927"/>
          </a:xfrm>
          <a:prstGeom prst="rect">
            <a:avLst/>
          </a:prstGeom>
        </p:spPr>
        <p:txBody>
          <a:bodyPr anchor="ctr">
            <a:normAutofit/>
          </a:bodyPr>
          <a:lstStyle>
            <a:lvl1pPr marL="0" indent="0" algn="ctr">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27" name="Text Placeholder 2">
            <a:extLst>
              <a:ext uri="{FF2B5EF4-FFF2-40B4-BE49-F238E27FC236}">
                <a16:creationId xmlns:a16="http://schemas.microsoft.com/office/drawing/2014/main" id="{2F1240DC-74A0-4701-BCBD-8D851CA3DFE9}"/>
              </a:ext>
            </a:extLst>
          </p:cNvPr>
          <p:cNvSpPr>
            <a:spLocks noGrp="1"/>
          </p:cNvSpPr>
          <p:nvPr>
            <p:ph type="body" idx="29" hasCustomPrompt="1"/>
          </p:nvPr>
        </p:nvSpPr>
        <p:spPr>
          <a:xfrm>
            <a:off x="6566517" y="4212030"/>
            <a:ext cx="4754880" cy="307927"/>
          </a:xfrm>
          <a:prstGeom prst="rect">
            <a:avLst/>
          </a:prstGeom>
        </p:spPr>
        <p:txBody>
          <a:bodyPr anchor="ctr">
            <a:normAutofit/>
          </a:bodyPr>
          <a:lstStyle>
            <a:lvl1pPr marL="0" indent="0" algn="ctr">
              <a:spcBef>
                <a:spcPts val="0"/>
              </a:spcBef>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email address</a:t>
            </a:r>
          </a:p>
        </p:txBody>
      </p:sp>
      <p:sp>
        <p:nvSpPr>
          <p:cNvPr id="28" name="Text Placeholder 2">
            <a:extLst>
              <a:ext uri="{FF2B5EF4-FFF2-40B4-BE49-F238E27FC236}">
                <a16:creationId xmlns:a16="http://schemas.microsoft.com/office/drawing/2014/main" id="{1AAF0B05-03C7-477E-B4F5-E3C7F0B28837}"/>
              </a:ext>
            </a:extLst>
          </p:cNvPr>
          <p:cNvSpPr>
            <a:spLocks noGrp="1"/>
          </p:cNvSpPr>
          <p:nvPr>
            <p:ph type="body" idx="30" hasCustomPrompt="1"/>
          </p:nvPr>
        </p:nvSpPr>
        <p:spPr>
          <a:xfrm>
            <a:off x="6566517" y="3845961"/>
            <a:ext cx="4754880" cy="307927"/>
          </a:xfrm>
          <a:prstGeom prst="rect">
            <a:avLst/>
          </a:prstGeom>
        </p:spPr>
        <p:txBody>
          <a:bodyPr anchor="ctr">
            <a:normAutofit/>
          </a:bodyPr>
          <a:lstStyle>
            <a:lvl1pPr marL="0" indent="0" algn="ctr">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9" name="Text Placeholder 2">
            <a:extLst>
              <a:ext uri="{FF2B5EF4-FFF2-40B4-BE49-F238E27FC236}">
                <a16:creationId xmlns:a16="http://schemas.microsoft.com/office/drawing/2014/main" id="{9804AD65-0D0B-4714-AFC0-EAB5765109C9}"/>
              </a:ext>
            </a:extLst>
          </p:cNvPr>
          <p:cNvSpPr>
            <a:spLocks noGrp="1"/>
          </p:cNvSpPr>
          <p:nvPr>
            <p:ph type="body" idx="31" hasCustomPrompt="1"/>
          </p:nvPr>
        </p:nvSpPr>
        <p:spPr>
          <a:xfrm>
            <a:off x="3718559" y="4887228"/>
            <a:ext cx="4754880" cy="307927"/>
          </a:xfrm>
          <a:prstGeom prst="rect">
            <a:avLst/>
          </a:prstGeom>
        </p:spPr>
        <p:txBody>
          <a:bodyPr anchor="ctr">
            <a:normAutofit/>
          </a:bodyPr>
          <a:lstStyle>
            <a:lvl1pPr marL="0" indent="0" algn="ctr">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30" name="Text Placeholder 2">
            <a:extLst>
              <a:ext uri="{FF2B5EF4-FFF2-40B4-BE49-F238E27FC236}">
                <a16:creationId xmlns:a16="http://schemas.microsoft.com/office/drawing/2014/main" id="{E9255F5D-55F7-474E-8CE7-DBF1DDC1EFFD}"/>
              </a:ext>
            </a:extLst>
          </p:cNvPr>
          <p:cNvSpPr>
            <a:spLocks noGrp="1"/>
          </p:cNvSpPr>
          <p:nvPr>
            <p:ph type="body" idx="32" hasCustomPrompt="1"/>
          </p:nvPr>
        </p:nvSpPr>
        <p:spPr>
          <a:xfrm>
            <a:off x="3718559" y="5619366"/>
            <a:ext cx="4754880" cy="307927"/>
          </a:xfrm>
          <a:prstGeom prst="rect">
            <a:avLst/>
          </a:prstGeom>
        </p:spPr>
        <p:txBody>
          <a:bodyPr anchor="ctr">
            <a:normAutofit/>
          </a:bodyPr>
          <a:lstStyle>
            <a:lvl1pPr marL="0" indent="0" algn="ctr">
              <a:spcBef>
                <a:spcPts val="0"/>
              </a:spcBef>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email address</a:t>
            </a:r>
          </a:p>
        </p:txBody>
      </p:sp>
      <p:sp>
        <p:nvSpPr>
          <p:cNvPr id="31" name="Text Placeholder 2">
            <a:extLst>
              <a:ext uri="{FF2B5EF4-FFF2-40B4-BE49-F238E27FC236}">
                <a16:creationId xmlns:a16="http://schemas.microsoft.com/office/drawing/2014/main" id="{18573AA3-726F-4010-A89E-66CFF52E14D0}"/>
              </a:ext>
            </a:extLst>
          </p:cNvPr>
          <p:cNvSpPr>
            <a:spLocks noGrp="1"/>
          </p:cNvSpPr>
          <p:nvPr>
            <p:ph type="body" idx="33" hasCustomPrompt="1"/>
          </p:nvPr>
        </p:nvSpPr>
        <p:spPr>
          <a:xfrm>
            <a:off x="3718559" y="5253297"/>
            <a:ext cx="4754880" cy="307927"/>
          </a:xfrm>
          <a:prstGeom prst="rect">
            <a:avLst/>
          </a:prstGeom>
        </p:spPr>
        <p:txBody>
          <a:bodyPr anchor="ctr">
            <a:normAutofit/>
          </a:bodyPr>
          <a:lstStyle>
            <a:lvl1pPr marL="0" indent="0" algn="ctr">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3" name="TextBox 2">
            <a:extLst>
              <a:ext uri="{FF2B5EF4-FFF2-40B4-BE49-F238E27FC236}">
                <a16:creationId xmlns:a16="http://schemas.microsoft.com/office/drawing/2014/main" id="{DDDB7F93-6454-4B09-B384-3749B296C8AD}"/>
              </a:ext>
            </a:extLst>
          </p:cNvPr>
          <p:cNvSpPr txBox="1"/>
          <p:nvPr userDrawn="1"/>
        </p:nvSpPr>
        <p:spPr>
          <a:xfrm>
            <a:off x="4761390" y="6214312"/>
            <a:ext cx="2669218" cy="400110"/>
          </a:xfrm>
          <a:prstGeom prst="rect">
            <a:avLst/>
          </a:prstGeom>
          <a:noFill/>
        </p:spPr>
        <p:txBody>
          <a:bodyPr wrap="square" rtlCol="0">
            <a:spAutoFit/>
          </a:bodyPr>
          <a:lstStyle/>
          <a:p>
            <a:pPr algn="ctr"/>
            <a:r>
              <a:rPr lang="en-US" sz="2000" b="1">
                <a:solidFill>
                  <a:srgbClr val="0070C0"/>
                </a:solidFill>
                <a:latin typeface="Tw Cen MT" panose="020B0602020104020603" pitchFamily="34" charset="0"/>
              </a:rPr>
              <a:t>oese.ed.gov</a:t>
            </a:r>
          </a:p>
        </p:txBody>
      </p:sp>
    </p:spTree>
    <p:extLst>
      <p:ext uri="{BB962C8B-B14F-4D97-AF65-F5344CB8AC3E}">
        <p14:creationId xmlns:p14="http://schemas.microsoft.com/office/powerpoint/2010/main" val="739943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E361B-3841-4FAE-87F6-289EC8E896A6}"/>
              </a:ext>
            </a:extLst>
          </p:cNvPr>
          <p:cNvSpPr txBox="1"/>
          <p:nvPr userDrawn="1"/>
        </p:nvSpPr>
        <p:spPr>
          <a:xfrm>
            <a:off x="3557704" y="953822"/>
            <a:ext cx="4503938" cy="1015663"/>
          </a:xfrm>
          <a:prstGeom prst="rect">
            <a:avLst/>
          </a:prstGeom>
          <a:noFill/>
        </p:spPr>
        <p:txBody>
          <a:bodyPr wrap="square" rtlCol="0">
            <a:spAutoFit/>
          </a:bodyPr>
          <a:lstStyle/>
          <a:p>
            <a:r>
              <a:rPr lang="en-US" sz="6000" b="1">
                <a:solidFill>
                  <a:srgbClr val="0070C0"/>
                </a:solidFill>
                <a:latin typeface="Tw Cen MT" panose="020B0602020104020603" pitchFamily="34" charset="0"/>
              </a:rPr>
              <a:t>QUESTIONS?</a:t>
            </a:r>
          </a:p>
        </p:txBody>
      </p:sp>
      <p:sp>
        <p:nvSpPr>
          <p:cNvPr id="8" name="Slide Number Placeholder 4">
            <a:extLst>
              <a:ext uri="{FF2B5EF4-FFF2-40B4-BE49-F238E27FC236}">
                <a16:creationId xmlns:a16="http://schemas.microsoft.com/office/drawing/2014/main" id="{F7EF594C-CB76-4FEB-8579-1B5E0C14AAFF}"/>
              </a:ext>
            </a:extLst>
          </p:cNvPr>
          <p:cNvSpPr>
            <a:spLocks noGrp="1"/>
          </p:cNvSpPr>
          <p:nvPr>
            <p:ph type="sldNum" sz="quarter" idx="12"/>
          </p:nvPr>
        </p:nvSpPr>
        <p:spPr>
          <a:xfrm>
            <a:off x="0" y="6640497"/>
            <a:ext cx="1706217" cy="217503"/>
          </a:xfrm>
        </p:spPr>
        <p:txBody>
          <a:bodyPr/>
          <a:lstStyle>
            <a:lvl1pPr>
              <a:defRPr>
                <a:solidFill>
                  <a:schemeClr val="bg1"/>
                </a:solidFill>
              </a:defRPr>
            </a:lvl1pPr>
          </a:lstStyle>
          <a:p>
            <a:fld id="{01FA0A26-6009-4EF8-96CE-C26D5A4F18E5}" type="slidenum">
              <a:rPr lang="en-US" smtClean="0"/>
              <a:pPr/>
              <a:t>‹#›</a:t>
            </a:fld>
            <a:endParaRPr lang="en-US"/>
          </a:p>
        </p:txBody>
      </p:sp>
      <p:sp>
        <p:nvSpPr>
          <p:cNvPr id="4" name="TextBox 3">
            <a:extLst>
              <a:ext uri="{FF2B5EF4-FFF2-40B4-BE49-F238E27FC236}">
                <a16:creationId xmlns:a16="http://schemas.microsoft.com/office/drawing/2014/main" id="{64824773-E807-4296-BF93-4401EFAB8810}"/>
              </a:ext>
            </a:extLst>
          </p:cNvPr>
          <p:cNvSpPr txBox="1"/>
          <p:nvPr userDrawn="1"/>
        </p:nvSpPr>
        <p:spPr>
          <a:xfrm>
            <a:off x="3603886" y="2721114"/>
            <a:ext cx="4184073" cy="707886"/>
          </a:xfrm>
          <a:prstGeom prst="rect">
            <a:avLst/>
          </a:prstGeom>
          <a:noFill/>
        </p:spPr>
        <p:txBody>
          <a:bodyPr wrap="square" rtlCol="0">
            <a:spAutoFit/>
          </a:bodyPr>
          <a:lstStyle/>
          <a:p>
            <a:r>
              <a:rPr lang="en-US" sz="4000"/>
              <a:t>Live Q&amp;A Session:</a:t>
            </a:r>
          </a:p>
        </p:txBody>
      </p:sp>
    </p:spTree>
    <p:extLst>
      <p:ext uri="{BB962C8B-B14F-4D97-AF65-F5344CB8AC3E}">
        <p14:creationId xmlns:p14="http://schemas.microsoft.com/office/powerpoint/2010/main" val="233983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Opti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DAD0E4-9F86-48D7-B2E8-8729294DEB7E}"/>
              </a:ext>
            </a:extLst>
          </p:cNvPr>
          <p:cNvSpPr/>
          <p:nvPr userDrawn="1"/>
        </p:nvSpPr>
        <p:spPr>
          <a:xfrm>
            <a:off x="748082" y="915360"/>
            <a:ext cx="10695829" cy="5632311"/>
          </a:xfrm>
          <a:prstGeom prst="rect">
            <a:avLst/>
          </a:prstGeom>
        </p:spPr>
        <p:txBody>
          <a:bodyPr wrap="square">
            <a:spAutoFit/>
          </a:bodyPr>
          <a:lstStyle/>
          <a:p>
            <a:pPr marL="342900" indent="-342900">
              <a:spcAft>
                <a:spcPts val="600"/>
              </a:spcAft>
              <a:buFont typeface="Wingdings" panose="05000000000000000000" pitchFamily="2" charset="2"/>
              <a:buChar char="§"/>
            </a:pPr>
            <a:r>
              <a:rPr lang="en-US" sz="2000" b="1">
                <a:latin typeface="Tw Cen MT" panose="020B0602020104020603" pitchFamily="34" charset="0"/>
              </a:rPr>
              <a:t>Title Slide layout </a:t>
            </a:r>
            <a:r>
              <a:rPr lang="en-US" sz="2000">
                <a:latin typeface="Tw Cen MT" panose="020B0602020104020603" pitchFamily="34" charset="0"/>
              </a:rPr>
              <a:t>(required): Use this slide introduce your session. Please add the following:</a:t>
            </a:r>
          </a:p>
          <a:p>
            <a:pPr marL="800100" indent="-342900">
              <a:spcAft>
                <a:spcPts val="600"/>
              </a:spcAft>
              <a:buFont typeface="Courier New" panose="02070309020205020404" pitchFamily="49" charset="0"/>
              <a:buChar char="o"/>
            </a:pPr>
            <a:r>
              <a:rPr lang="en-US" sz="2000">
                <a:latin typeface="Tw Cen MT" panose="020B0602020104020603" pitchFamily="34" charset="0"/>
              </a:rPr>
              <a:t>Presentation Title</a:t>
            </a:r>
          </a:p>
          <a:p>
            <a:pPr marL="800100" indent="-342900">
              <a:spcAft>
                <a:spcPts val="600"/>
              </a:spcAft>
              <a:buFont typeface="Courier New" panose="02070309020205020404" pitchFamily="49" charset="0"/>
              <a:buChar char="o"/>
            </a:pPr>
            <a:r>
              <a:rPr lang="en-US" sz="2000">
                <a:latin typeface="Tw Cen MT" panose="020B0602020104020603" pitchFamily="34" charset="0"/>
              </a:rPr>
              <a:t>Date of Presentation</a:t>
            </a:r>
          </a:p>
          <a:p>
            <a:pPr marL="342900" indent="-342900" algn="l" defTabSz="457200" rtl="0" eaLnBrk="1" latinLnBrk="0" hangingPunct="1">
              <a:spcAft>
                <a:spcPts val="600"/>
              </a:spcAft>
              <a:buFont typeface="Wingdings" panose="05000000000000000000" pitchFamily="2" charset="2"/>
              <a:buChar char="§"/>
            </a:pPr>
            <a:r>
              <a:rPr lang="en-US" sz="2000" b="1" kern="1200">
                <a:solidFill>
                  <a:schemeClr val="tx1"/>
                </a:solidFill>
                <a:latin typeface="Tw Cen MT" panose="020B0602020104020603" pitchFamily="34" charset="0"/>
                <a:ea typeface="+mn-ea"/>
                <a:cs typeface="+mn-cs"/>
              </a:rPr>
              <a:t>Presenters </a:t>
            </a:r>
            <a:r>
              <a:rPr lang="en-US" sz="2000" b="0" kern="1200">
                <a:solidFill>
                  <a:schemeClr val="tx1"/>
                </a:solidFill>
                <a:latin typeface="Tw Cen MT" panose="020B0602020104020603" pitchFamily="34" charset="0"/>
                <a:ea typeface="+mn-ea"/>
                <a:cs typeface="+mn-cs"/>
              </a:rPr>
              <a:t>(required): Use this slide to introduce your presenters</a:t>
            </a:r>
          </a:p>
          <a:p>
            <a:pPr marL="800100" indent="-342900">
              <a:spcAft>
                <a:spcPts val="600"/>
              </a:spcAft>
              <a:buFont typeface="Courier New" panose="02070309020205020404" pitchFamily="49" charset="0"/>
              <a:buChar char="o"/>
            </a:pPr>
            <a:r>
              <a:rPr lang="en-US" sz="2000">
                <a:latin typeface="Tw Cen MT" panose="020B0602020104020603" pitchFamily="34" charset="0"/>
              </a:rPr>
              <a:t>Presenters Names and Titles</a:t>
            </a: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000" b="1">
                <a:latin typeface="Tw Cen MT" panose="020B0602020104020603" pitchFamily="34" charset="0"/>
              </a:rPr>
              <a:t>Section title-No Seal</a:t>
            </a:r>
            <a:r>
              <a:rPr lang="en-US" sz="2000">
                <a:latin typeface="Tw Cen MT" panose="020B0602020104020603" pitchFamily="34" charset="0"/>
              </a:rPr>
              <a:t>: Use this slide to present minimal text, with or without bullet points. This slide may be used to introduce a new section, with additional text.</a:t>
            </a: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000" b="1">
                <a:latin typeface="Tw Cen MT" panose="020B0602020104020603" pitchFamily="34" charset="0"/>
              </a:rPr>
              <a:t>Seal Section title</a:t>
            </a:r>
            <a:r>
              <a:rPr lang="en-US" sz="2000" b="0">
                <a:latin typeface="Tw Cen MT" panose="020B0602020104020603" pitchFamily="34" charset="0"/>
              </a:rPr>
              <a:t>: Use this to introduce a new section, without additional text</a:t>
            </a: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000" b="1">
                <a:latin typeface="Tw Cen MT" panose="020B0602020104020603" pitchFamily="34" charset="0"/>
              </a:rPr>
              <a:t>Comparison layout</a:t>
            </a:r>
            <a:r>
              <a:rPr lang="en-US" sz="2000">
                <a:latin typeface="Tw Cen MT" panose="020B0602020104020603" pitchFamily="34" charset="0"/>
              </a:rPr>
              <a:t>: Use this slide to show side-by-side information or comparison.</a:t>
            </a: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000" b="1">
                <a:latin typeface="Tw Cen MT" panose="020B0602020104020603" pitchFamily="34" charset="0"/>
              </a:rPr>
              <a:t>Large Text layout</a:t>
            </a:r>
            <a:r>
              <a:rPr lang="en-US" sz="2000">
                <a:latin typeface="Tw Cen MT" panose="020B0602020104020603" pitchFamily="34" charset="0"/>
              </a:rPr>
              <a:t>: Use this slide to present one block of information.</a:t>
            </a: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000" b="1">
                <a:latin typeface="Tw Cen MT" panose="020B0602020104020603" pitchFamily="34" charset="0"/>
              </a:rPr>
              <a:t>Graphic and Title layout</a:t>
            </a:r>
            <a:r>
              <a:rPr lang="en-US" sz="2000">
                <a:latin typeface="Tw Cen MT" panose="020B0602020104020603" pitchFamily="34" charset="0"/>
              </a:rPr>
              <a:t>: Use this slide to present photos, charts, and other graphics.</a:t>
            </a: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000" b="1">
                <a:latin typeface="Tw Cen MT" panose="020B0602020104020603" pitchFamily="34" charset="0"/>
              </a:rPr>
              <a:t>Graphic and Text layout</a:t>
            </a:r>
            <a:r>
              <a:rPr lang="en-US" sz="2000">
                <a:latin typeface="Tw Cen MT" panose="020B0602020104020603" pitchFamily="34" charset="0"/>
              </a:rPr>
              <a:t>: Use this slide to present a graphic with text.</a:t>
            </a: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000" b="1">
                <a:latin typeface="Tw Cen MT" panose="020B0602020104020603" pitchFamily="34" charset="0"/>
              </a:rPr>
              <a:t>Contact Information layout </a:t>
            </a:r>
            <a:r>
              <a:rPr lang="en-US" sz="2000">
                <a:latin typeface="Tw Cen MT" panose="020B0602020104020603" pitchFamily="34" charset="0"/>
              </a:rPr>
              <a:t>(required): Use this slide to add the Names, titles, and email addresses of points of contact that are SMEs for the presentation topic.</a:t>
            </a: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000" b="1">
                <a:latin typeface="Tw Cen MT" panose="020B0602020104020603" pitchFamily="34" charset="0"/>
              </a:rPr>
              <a:t>Questions layout</a:t>
            </a:r>
            <a:r>
              <a:rPr lang="en-US" sz="2000">
                <a:latin typeface="Tw Cen MT" panose="020B0602020104020603" pitchFamily="34" charset="0"/>
              </a:rPr>
              <a:t>: Insert this slide as a placeholder for when you plan to take questions.</a:t>
            </a:r>
          </a:p>
        </p:txBody>
      </p:sp>
      <p:sp>
        <p:nvSpPr>
          <p:cNvPr id="8" name="TextBox 7">
            <a:extLst>
              <a:ext uri="{FF2B5EF4-FFF2-40B4-BE49-F238E27FC236}">
                <a16:creationId xmlns:a16="http://schemas.microsoft.com/office/drawing/2014/main" id="{39A503C6-A0C8-4EDE-AC51-712F02E14C5C}"/>
              </a:ext>
            </a:extLst>
          </p:cNvPr>
          <p:cNvSpPr txBox="1"/>
          <p:nvPr userDrawn="1"/>
        </p:nvSpPr>
        <p:spPr>
          <a:xfrm>
            <a:off x="2135254" y="316553"/>
            <a:ext cx="7921487" cy="769441"/>
          </a:xfrm>
          <a:prstGeom prst="rect">
            <a:avLst/>
          </a:prstGeom>
          <a:noFill/>
        </p:spPr>
        <p:txBody>
          <a:bodyPr wrap="square" rtlCol="0">
            <a:spAutoFit/>
          </a:bodyPr>
          <a:lstStyle/>
          <a:p>
            <a:pPr algn="ctr"/>
            <a:r>
              <a:rPr lang="en-US" sz="4400" b="1">
                <a:solidFill>
                  <a:srgbClr val="0070C0"/>
                </a:solidFill>
                <a:latin typeface="Tw Cen MT" panose="020B0602020104020603" pitchFamily="34" charset="0"/>
              </a:rPr>
              <a:t>Layout Options</a:t>
            </a:r>
          </a:p>
        </p:txBody>
      </p:sp>
    </p:spTree>
    <p:extLst>
      <p:ext uri="{BB962C8B-B14F-4D97-AF65-F5344CB8AC3E}">
        <p14:creationId xmlns:p14="http://schemas.microsoft.com/office/powerpoint/2010/main" val="263914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2B4F-3CFF-4259-86D5-3482D1E089A8}"/>
              </a:ext>
            </a:extLst>
          </p:cNvPr>
          <p:cNvSpPr>
            <a:spLocks noGrp="1"/>
          </p:cNvSpPr>
          <p:nvPr>
            <p:ph type="title" hasCustomPrompt="1"/>
          </p:nvPr>
        </p:nvSpPr>
        <p:spPr>
          <a:xfrm>
            <a:off x="1143000" y="609600"/>
            <a:ext cx="9875520" cy="781455"/>
          </a:xfrm>
        </p:spPr>
        <p:txBody>
          <a:bodyPr/>
          <a:lstStyle>
            <a:lvl1pPr>
              <a:defRPr>
                <a:solidFill>
                  <a:srgbClr val="0070C0"/>
                </a:solidFill>
              </a:defRPr>
            </a:lvl1pPr>
          </a:lstStyle>
          <a:p>
            <a:r>
              <a:rPr lang="en-US"/>
              <a:t>TITLE</a:t>
            </a:r>
          </a:p>
        </p:txBody>
      </p:sp>
      <p:sp>
        <p:nvSpPr>
          <p:cNvPr id="4" name="Slide Number Placeholder 3">
            <a:extLst>
              <a:ext uri="{FF2B5EF4-FFF2-40B4-BE49-F238E27FC236}">
                <a16:creationId xmlns:a16="http://schemas.microsoft.com/office/drawing/2014/main" id="{DE9522A8-EC8F-41CC-AC1A-9F433E784F27}"/>
              </a:ext>
            </a:extLst>
          </p:cNvPr>
          <p:cNvSpPr>
            <a:spLocks noGrp="1"/>
          </p:cNvSpPr>
          <p:nvPr>
            <p:ph type="sldNum" sz="quarter" idx="11"/>
          </p:nvPr>
        </p:nvSpPr>
        <p:spPr/>
        <p:txBody>
          <a:bodyPr/>
          <a:lstStyle/>
          <a:p>
            <a:fld id="{01FA0A26-6009-4EF8-96CE-C26D5A4F18E5}" type="slidenum">
              <a:rPr lang="en-US" smtClean="0"/>
              <a:pPr/>
              <a:t>‹#›</a:t>
            </a:fld>
            <a:endParaRPr lang="en-US"/>
          </a:p>
        </p:txBody>
      </p:sp>
      <p:pic>
        <p:nvPicPr>
          <p:cNvPr id="6" name="Picture 5">
            <a:extLst>
              <a:ext uri="{FF2B5EF4-FFF2-40B4-BE49-F238E27FC236}">
                <a16:creationId xmlns:a16="http://schemas.microsoft.com/office/drawing/2014/main" id="{A8D2804A-1431-4518-A9AF-E017D98CA6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4274" y="2238335"/>
            <a:ext cx="4103451" cy="4103451"/>
          </a:xfrm>
          <a:prstGeom prst="rect">
            <a:avLst/>
          </a:prstGeom>
        </p:spPr>
      </p:pic>
      <p:sp>
        <p:nvSpPr>
          <p:cNvPr id="7" name="Text Placeholder 2">
            <a:extLst>
              <a:ext uri="{FF2B5EF4-FFF2-40B4-BE49-F238E27FC236}">
                <a16:creationId xmlns:a16="http://schemas.microsoft.com/office/drawing/2014/main" id="{4E9F5635-574C-49E3-B0AF-77A5D2A71892}"/>
              </a:ext>
            </a:extLst>
          </p:cNvPr>
          <p:cNvSpPr>
            <a:spLocks noGrp="1"/>
          </p:cNvSpPr>
          <p:nvPr>
            <p:ph type="body" idx="1" hasCustomPrompt="1"/>
          </p:nvPr>
        </p:nvSpPr>
        <p:spPr>
          <a:xfrm>
            <a:off x="3720548" y="1461095"/>
            <a:ext cx="4754880" cy="640079"/>
          </a:xfrm>
          <a:prstGeom prst="rect">
            <a:avLst/>
          </a:prstGeom>
        </p:spPr>
        <p:txBody>
          <a:bodyPr anchor="ctr"/>
          <a:lstStyle>
            <a:lvl1pPr marL="0" indent="0" algn="ctr">
              <a:spcBef>
                <a:spcPts val="0"/>
              </a:spcBef>
              <a:buNone/>
              <a:defRPr sz="2400" b="1">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Date</a:t>
            </a:r>
          </a:p>
        </p:txBody>
      </p:sp>
      <p:sp>
        <p:nvSpPr>
          <p:cNvPr id="8" name="Rectangle 7">
            <a:extLst>
              <a:ext uri="{FF2B5EF4-FFF2-40B4-BE49-F238E27FC236}">
                <a16:creationId xmlns:a16="http://schemas.microsoft.com/office/drawing/2014/main" id="{31D7CE74-85C2-4C20-A796-88564F965758}"/>
              </a:ext>
            </a:extLst>
          </p:cNvPr>
          <p:cNvSpPr/>
          <p:nvPr userDrawn="1"/>
        </p:nvSpPr>
        <p:spPr>
          <a:xfrm>
            <a:off x="9679021" y="4766553"/>
            <a:ext cx="1964988" cy="1575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62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AAAF637C-6F9F-4B67-A15D-DD671F6FB561}"/>
              </a:ext>
            </a:extLst>
          </p:cNvPr>
          <p:cNvSpPr>
            <a:spLocks noGrp="1"/>
          </p:cNvSpPr>
          <p:nvPr>
            <p:ph sz="half" idx="2" hasCustomPrompt="1"/>
          </p:nvPr>
        </p:nvSpPr>
        <p:spPr>
          <a:xfrm>
            <a:off x="768217" y="1484013"/>
            <a:ext cx="3311951" cy="322540"/>
          </a:xfrm>
          <a:prstGeom prst="rect">
            <a:avLst/>
          </a:prstGeom>
        </p:spPr>
        <p:txBody>
          <a:bodyPr/>
          <a:lstStyle>
            <a:lvl1pPr marL="45720" indent="0" algn="ctr">
              <a:buNone/>
              <a:defRPr sz="16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Name</a:t>
            </a:r>
          </a:p>
          <a:p>
            <a:pPr lvl="0"/>
            <a:endParaRPr lang="en-US"/>
          </a:p>
        </p:txBody>
      </p:sp>
      <p:sp>
        <p:nvSpPr>
          <p:cNvPr id="13" name="TextBox 12">
            <a:extLst>
              <a:ext uri="{FF2B5EF4-FFF2-40B4-BE49-F238E27FC236}">
                <a16:creationId xmlns:a16="http://schemas.microsoft.com/office/drawing/2014/main" id="{5F98BE4E-D604-49E7-9B5C-C05CF572A883}"/>
              </a:ext>
            </a:extLst>
          </p:cNvPr>
          <p:cNvSpPr txBox="1"/>
          <p:nvPr userDrawn="1"/>
        </p:nvSpPr>
        <p:spPr>
          <a:xfrm>
            <a:off x="3853218" y="662024"/>
            <a:ext cx="4452434" cy="769441"/>
          </a:xfrm>
          <a:prstGeom prst="rect">
            <a:avLst/>
          </a:prstGeom>
          <a:noFill/>
        </p:spPr>
        <p:txBody>
          <a:bodyPr wrap="square" rtlCol="0">
            <a:spAutoFit/>
          </a:bodyPr>
          <a:lstStyle/>
          <a:p>
            <a:pPr algn="ctr"/>
            <a:r>
              <a:rPr lang="en-US" sz="4400" b="1">
                <a:latin typeface="Tw Cen MT" panose="020B0602020104020603" pitchFamily="34" charset="0"/>
              </a:rPr>
              <a:t>Presenters</a:t>
            </a:r>
          </a:p>
        </p:txBody>
      </p:sp>
      <p:sp>
        <p:nvSpPr>
          <p:cNvPr id="19" name="Slide Number Placeholder 4">
            <a:extLst>
              <a:ext uri="{FF2B5EF4-FFF2-40B4-BE49-F238E27FC236}">
                <a16:creationId xmlns:a16="http://schemas.microsoft.com/office/drawing/2014/main" id="{BC3DC4C1-50B5-4DA5-B7CD-EF8D70BAE549}"/>
              </a:ext>
            </a:extLst>
          </p:cNvPr>
          <p:cNvSpPr>
            <a:spLocks noGrp="1"/>
          </p:cNvSpPr>
          <p:nvPr>
            <p:ph type="sldNum" sz="quarter" idx="12"/>
          </p:nvPr>
        </p:nvSpPr>
        <p:spPr>
          <a:xfrm>
            <a:off x="0" y="6640497"/>
            <a:ext cx="1706217" cy="217503"/>
          </a:xfrm>
        </p:spPr>
        <p:txBody>
          <a:bodyPr/>
          <a:lstStyle>
            <a:lvl1pPr>
              <a:defRPr>
                <a:solidFill>
                  <a:schemeClr val="bg1"/>
                </a:solidFill>
              </a:defRPr>
            </a:lvl1pPr>
          </a:lstStyle>
          <a:p>
            <a:fld id="{01FA0A26-6009-4EF8-96CE-C26D5A4F18E5}" type="slidenum">
              <a:rPr lang="en-US" smtClean="0"/>
              <a:pPr/>
              <a:t>‹#›</a:t>
            </a:fld>
            <a:endParaRPr lang="en-US"/>
          </a:p>
        </p:txBody>
      </p:sp>
      <p:sp>
        <p:nvSpPr>
          <p:cNvPr id="20" name="Content Placeholder 3">
            <a:extLst>
              <a:ext uri="{FF2B5EF4-FFF2-40B4-BE49-F238E27FC236}">
                <a16:creationId xmlns:a16="http://schemas.microsoft.com/office/drawing/2014/main" id="{2596DCEA-F07B-4B05-AA30-133073B3FE29}"/>
              </a:ext>
            </a:extLst>
          </p:cNvPr>
          <p:cNvSpPr>
            <a:spLocks noGrp="1"/>
          </p:cNvSpPr>
          <p:nvPr>
            <p:ph sz="half" idx="15" hasCustomPrompt="1"/>
          </p:nvPr>
        </p:nvSpPr>
        <p:spPr>
          <a:xfrm>
            <a:off x="768217" y="1806553"/>
            <a:ext cx="3311951" cy="322540"/>
          </a:xfrm>
          <a:prstGeom prst="rect">
            <a:avLst/>
          </a:prstGeom>
        </p:spPr>
        <p:txBody>
          <a:bodyPr/>
          <a:lstStyle>
            <a:lvl1pPr marL="45720" indent="0" algn="ctr">
              <a:buNone/>
              <a:defRPr sz="14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Title</a:t>
            </a:r>
          </a:p>
          <a:p>
            <a:pPr lvl="0"/>
            <a:endParaRPr lang="en-US"/>
          </a:p>
        </p:txBody>
      </p:sp>
      <p:sp>
        <p:nvSpPr>
          <p:cNvPr id="27" name="Content Placeholder 3">
            <a:extLst>
              <a:ext uri="{FF2B5EF4-FFF2-40B4-BE49-F238E27FC236}">
                <a16:creationId xmlns:a16="http://schemas.microsoft.com/office/drawing/2014/main" id="{4710543A-0091-427D-9C6E-0598F6F4BC76}"/>
              </a:ext>
            </a:extLst>
          </p:cNvPr>
          <p:cNvSpPr>
            <a:spLocks noGrp="1"/>
          </p:cNvSpPr>
          <p:nvPr>
            <p:ph sz="half" idx="16" hasCustomPrompt="1"/>
          </p:nvPr>
        </p:nvSpPr>
        <p:spPr>
          <a:xfrm>
            <a:off x="4440024" y="2187736"/>
            <a:ext cx="3311951" cy="322540"/>
          </a:xfrm>
          <a:prstGeom prst="rect">
            <a:avLst/>
          </a:prstGeom>
        </p:spPr>
        <p:txBody>
          <a:bodyPr/>
          <a:lstStyle>
            <a:lvl1pPr marL="45720" indent="0" algn="ctr">
              <a:buNone/>
              <a:defRPr sz="16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Name</a:t>
            </a:r>
          </a:p>
          <a:p>
            <a:pPr lvl="0"/>
            <a:endParaRPr lang="en-US"/>
          </a:p>
        </p:txBody>
      </p:sp>
      <p:sp>
        <p:nvSpPr>
          <p:cNvPr id="28" name="Content Placeholder 3">
            <a:extLst>
              <a:ext uri="{FF2B5EF4-FFF2-40B4-BE49-F238E27FC236}">
                <a16:creationId xmlns:a16="http://schemas.microsoft.com/office/drawing/2014/main" id="{B03F11CD-94FA-45AA-A674-38BC55C872C3}"/>
              </a:ext>
            </a:extLst>
          </p:cNvPr>
          <p:cNvSpPr>
            <a:spLocks noGrp="1"/>
          </p:cNvSpPr>
          <p:nvPr>
            <p:ph sz="half" idx="17" hasCustomPrompt="1"/>
          </p:nvPr>
        </p:nvSpPr>
        <p:spPr>
          <a:xfrm>
            <a:off x="4440024" y="2529230"/>
            <a:ext cx="3311951" cy="322540"/>
          </a:xfrm>
          <a:prstGeom prst="rect">
            <a:avLst/>
          </a:prstGeom>
        </p:spPr>
        <p:txBody>
          <a:bodyPr/>
          <a:lstStyle>
            <a:lvl1pPr marL="45720" indent="0" algn="ctr">
              <a:buNone/>
              <a:defRPr sz="14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Title</a:t>
            </a:r>
          </a:p>
          <a:p>
            <a:pPr lvl="0"/>
            <a:endParaRPr lang="en-US"/>
          </a:p>
        </p:txBody>
      </p:sp>
      <p:sp>
        <p:nvSpPr>
          <p:cNvPr id="29" name="Content Placeholder 3">
            <a:extLst>
              <a:ext uri="{FF2B5EF4-FFF2-40B4-BE49-F238E27FC236}">
                <a16:creationId xmlns:a16="http://schemas.microsoft.com/office/drawing/2014/main" id="{69558C62-1BDB-4250-86FA-DEE10A719378}"/>
              </a:ext>
            </a:extLst>
          </p:cNvPr>
          <p:cNvSpPr>
            <a:spLocks noGrp="1"/>
          </p:cNvSpPr>
          <p:nvPr>
            <p:ph sz="half" idx="18" hasCustomPrompt="1"/>
          </p:nvPr>
        </p:nvSpPr>
        <p:spPr>
          <a:xfrm>
            <a:off x="8111831" y="1484013"/>
            <a:ext cx="3311951" cy="322540"/>
          </a:xfrm>
          <a:prstGeom prst="rect">
            <a:avLst/>
          </a:prstGeom>
        </p:spPr>
        <p:txBody>
          <a:bodyPr/>
          <a:lstStyle>
            <a:lvl1pPr marL="45720" indent="0" algn="ctr">
              <a:buNone/>
              <a:defRPr sz="16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Name</a:t>
            </a:r>
          </a:p>
          <a:p>
            <a:pPr lvl="0"/>
            <a:endParaRPr lang="en-US"/>
          </a:p>
        </p:txBody>
      </p:sp>
      <p:sp>
        <p:nvSpPr>
          <p:cNvPr id="30" name="Content Placeholder 3">
            <a:extLst>
              <a:ext uri="{FF2B5EF4-FFF2-40B4-BE49-F238E27FC236}">
                <a16:creationId xmlns:a16="http://schemas.microsoft.com/office/drawing/2014/main" id="{BE2C8F89-EB29-42C9-8ED3-FFD03B1288F0}"/>
              </a:ext>
            </a:extLst>
          </p:cNvPr>
          <p:cNvSpPr>
            <a:spLocks noGrp="1"/>
          </p:cNvSpPr>
          <p:nvPr>
            <p:ph sz="half" idx="19" hasCustomPrompt="1"/>
          </p:nvPr>
        </p:nvSpPr>
        <p:spPr>
          <a:xfrm>
            <a:off x="8111831" y="1806553"/>
            <a:ext cx="3311951" cy="322540"/>
          </a:xfrm>
          <a:prstGeom prst="rect">
            <a:avLst/>
          </a:prstGeom>
        </p:spPr>
        <p:txBody>
          <a:bodyPr/>
          <a:lstStyle>
            <a:lvl1pPr marL="45720" indent="0" algn="ctr">
              <a:buNone/>
              <a:defRPr sz="14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Title</a:t>
            </a:r>
          </a:p>
          <a:p>
            <a:pPr lvl="0"/>
            <a:endParaRPr lang="en-US"/>
          </a:p>
        </p:txBody>
      </p:sp>
      <p:sp>
        <p:nvSpPr>
          <p:cNvPr id="35" name="Content Placeholder 3">
            <a:extLst>
              <a:ext uri="{FF2B5EF4-FFF2-40B4-BE49-F238E27FC236}">
                <a16:creationId xmlns:a16="http://schemas.microsoft.com/office/drawing/2014/main" id="{1A168FFF-0CBF-4DD3-AFC4-5FD3FB2054E6}"/>
              </a:ext>
            </a:extLst>
          </p:cNvPr>
          <p:cNvSpPr>
            <a:spLocks noGrp="1"/>
          </p:cNvSpPr>
          <p:nvPr>
            <p:ph sz="half" idx="24" hasCustomPrompt="1"/>
          </p:nvPr>
        </p:nvSpPr>
        <p:spPr>
          <a:xfrm>
            <a:off x="4440025" y="3354321"/>
            <a:ext cx="3311951" cy="322540"/>
          </a:xfrm>
          <a:prstGeom prst="rect">
            <a:avLst/>
          </a:prstGeom>
        </p:spPr>
        <p:txBody>
          <a:bodyPr/>
          <a:lstStyle>
            <a:lvl1pPr marL="45720" indent="0" algn="ctr">
              <a:buNone/>
              <a:defRPr sz="16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Name</a:t>
            </a:r>
          </a:p>
          <a:p>
            <a:pPr lvl="0"/>
            <a:endParaRPr lang="en-US"/>
          </a:p>
        </p:txBody>
      </p:sp>
      <p:sp>
        <p:nvSpPr>
          <p:cNvPr id="36" name="Content Placeholder 3">
            <a:extLst>
              <a:ext uri="{FF2B5EF4-FFF2-40B4-BE49-F238E27FC236}">
                <a16:creationId xmlns:a16="http://schemas.microsoft.com/office/drawing/2014/main" id="{96FD4BD3-0D2D-42E1-8897-E3F117FC48C5}"/>
              </a:ext>
            </a:extLst>
          </p:cNvPr>
          <p:cNvSpPr>
            <a:spLocks noGrp="1"/>
          </p:cNvSpPr>
          <p:nvPr>
            <p:ph sz="half" idx="25" hasCustomPrompt="1"/>
          </p:nvPr>
        </p:nvSpPr>
        <p:spPr>
          <a:xfrm>
            <a:off x="4440024" y="3697648"/>
            <a:ext cx="3311951" cy="322540"/>
          </a:xfrm>
          <a:prstGeom prst="rect">
            <a:avLst/>
          </a:prstGeom>
        </p:spPr>
        <p:txBody>
          <a:bodyPr/>
          <a:lstStyle>
            <a:lvl1pPr marL="45720" indent="0" algn="ctr">
              <a:buNone/>
              <a:defRPr sz="14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Title</a:t>
            </a:r>
          </a:p>
          <a:p>
            <a:pPr lvl="0"/>
            <a:endParaRPr lang="en-US"/>
          </a:p>
        </p:txBody>
      </p:sp>
      <p:sp>
        <p:nvSpPr>
          <p:cNvPr id="37" name="Content Placeholder 3">
            <a:extLst>
              <a:ext uri="{FF2B5EF4-FFF2-40B4-BE49-F238E27FC236}">
                <a16:creationId xmlns:a16="http://schemas.microsoft.com/office/drawing/2014/main" id="{A87BD52D-4FE5-440F-841B-8C77F9DF83D5}"/>
              </a:ext>
            </a:extLst>
          </p:cNvPr>
          <p:cNvSpPr>
            <a:spLocks noGrp="1"/>
          </p:cNvSpPr>
          <p:nvPr>
            <p:ph sz="half" idx="26" hasCustomPrompt="1"/>
          </p:nvPr>
        </p:nvSpPr>
        <p:spPr>
          <a:xfrm>
            <a:off x="1972034" y="4472118"/>
            <a:ext cx="3311951" cy="322540"/>
          </a:xfrm>
          <a:prstGeom prst="rect">
            <a:avLst/>
          </a:prstGeom>
        </p:spPr>
        <p:txBody>
          <a:bodyPr/>
          <a:lstStyle>
            <a:lvl1pPr marL="45720" indent="0" algn="ctr">
              <a:buNone/>
              <a:defRPr sz="16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Name</a:t>
            </a:r>
          </a:p>
          <a:p>
            <a:pPr lvl="0"/>
            <a:endParaRPr lang="en-US"/>
          </a:p>
        </p:txBody>
      </p:sp>
      <p:sp>
        <p:nvSpPr>
          <p:cNvPr id="38" name="Content Placeholder 3">
            <a:extLst>
              <a:ext uri="{FF2B5EF4-FFF2-40B4-BE49-F238E27FC236}">
                <a16:creationId xmlns:a16="http://schemas.microsoft.com/office/drawing/2014/main" id="{FA211588-1A68-496C-92FB-33692BF4E288}"/>
              </a:ext>
            </a:extLst>
          </p:cNvPr>
          <p:cNvSpPr>
            <a:spLocks noGrp="1"/>
          </p:cNvSpPr>
          <p:nvPr>
            <p:ph sz="half" idx="27" hasCustomPrompt="1"/>
          </p:nvPr>
        </p:nvSpPr>
        <p:spPr>
          <a:xfrm>
            <a:off x="1972034" y="4812343"/>
            <a:ext cx="3311951" cy="322540"/>
          </a:xfrm>
          <a:prstGeom prst="rect">
            <a:avLst/>
          </a:prstGeom>
        </p:spPr>
        <p:txBody>
          <a:bodyPr/>
          <a:lstStyle>
            <a:lvl1pPr marL="45720" indent="0" algn="ctr">
              <a:buNone/>
              <a:defRPr sz="14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Title</a:t>
            </a:r>
          </a:p>
          <a:p>
            <a:pPr lvl="0"/>
            <a:endParaRPr lang="en-US"/>
          </a:p>
        </p:txBody>
      </p:sp>
      <p:sp>
        <p:nvSpPr>
          <p:cNvPr id="39" name="Content Placeholder 3">
            <a:extLst>
              <a:ext uri="{FF2B5EF4-FFF2-40B4-BE49-F238E27FC236}">
                <a16:creationId xmlns:a16="http://schemas.microsoft.com/office/drawing/2014/main" id="{E80ECEB9-DD37-4989-8404-AE36A297E200}"/>
              </a:ext>
            </a:extLst>
          </p:cNvPr>
          <p:cNvSpPr>
            <a:spLocks noGrp="1"/>
          </p:cNvSpPr>
          <p:nvPr>
            <p:ph sz="half" idx="28" hasCustomPrompt="1"/>
          </p:nvPr>
        </p:nvSpPr>
        <p:spPr>
          <a:xfrm>
            <a:off x="6908017" y="4474647"/>
            <a:ext cx="3311951" cy="322540"/>
          </a:xfrm>
          <a:prstGeom prst="rect">
            <a:avLst/>
          </a:prstGeom>
        </p:spPr>
        <p:txBody>
          <a:bodyPr/>
          <a:lstStyle>
            <a:lvl1pPr marL="45720" indent="0" algn="ctr">
              <a:buNone/>
              <a:defRPr sz="16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Name</a:t>
            </a:r>
          </a:p>
          <a:p>
            <a:pPr lvl="0"/>
            <a:endParaRPr lang="en-US"/>
          </a:p>
        </p:txBody>
      </p:sp>
      <p:sp>
        <p:nvSpPr>
          <p:cNvPr id="40" name="Content Placeholder 3">
            <a:extLst>
              <a:ext uri="{FF2B5EF4-FFF2-40B4-BE49-F238E27FC236}">
                <a16:creationId xmlns:a16="http://schemas.microsoft.com/office/drawing/2014/main" id="{DACE9D1B-A43C-4081-A07C-7F6F30FCFBE3}"/>
              </a:ext>
            </a:extLst>
          </p:cNvPr>
          <p:cNvSpPr>
            <a:spLocks noGrp="1"/>
          </p:cNvSpPr>
          <p:nvPr>
            <p:ph sz="half" idx="29" hasCustomPrompt="1"/>
          </p:nvPr>
        </p:nvSpPr>
        <p:spPr>
          <a:xfrm>
            <a:off x="6908016" y="4831626"/>
            <a:ext cx="3311951" cy="322540"/>
          </a:xfrm>
          <a:prstGeom prst="rect">
            <a:avLst/>
          </a:prstGeom>
        </p:spPr>
        <p:txBody>
          <a:bodyPr/>
          <a:lstStyle>
            <a:lvl1pPr marL="45720" indent="0" algn="ctr">
              <a:buNone/>
              <a:defRPr sz="14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Title</a:t>
            </a:r>
          </a:p>
          <a:p>
            <a:pPr lvl="0"/>
            <a:endParaRPr lang="en-US"/>
          </a:p>
        </p:txBody>
      </p:sp>
      <p:sp>
        <p:nvSpPr>
          <p:cNvPr id="41" name="Content Placeholder 3">
            <a:extLst>
              <a:ext uri="{FF2B5EF4-FFF2-40B4-BE49-F238E27FC236}">
                <a16:creationId xmlns:a16="http://schemas.microsoft.com/office/drawing/2014/main" id="{FF3DC7D0-931D-4DF0-8129-7C065F458CBF}"/>
              </a:ext>
            </a:extLst>
          </p:cNvPr>
          <p:cNvSpPr>
            <a:spLocks noGrp="1"/>
          </p:cNvSpPr>
          <p:nvPr>
            <p:ph sz="half" idx="30" hasCustomPrompt="1"/>
          </p:nvPr>
        </p:nvSpPr>
        <p:spPr>
          <a:xfrm>
            <a:off x="768217" y="2826626"/>
            <a:ext cx="3311951" cy="322540"/>
          </a:xfrm>
          <a:prstGeom prst="rect">
            <a:avLst/>
          </a:prstGeom>
        </p:spPr>
        <p:txBody>
          <a:bodyPr/>
          <a:lstStyle>
            <a:lvl1pPr marL="45720" indent="0" algn="ctr">
              <a:buNone/>
              <a:defRPr sz="16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Name</a:t>
            </a:r>
          </a:p>
          <a:p>
            <a:pPr lvl="0"/>
            <a:endParaRPr lang="en-US"/>
          </a:p>
        </p:txBody>
      </p:sp>
      <p:sp>
        <p:nvSpPr>
          <p:cNvPr id="42" name="Content Placeholder 3">
            <a:extLst>
              <a:ext uri="{FF2B5EF4-FFF2-40B4-BE49-F238E27FC236}">
                <a16:creationId xmlns:a16="http://schemas.microsoft.com/office/drawing/2014/main" id="{9C43079D-05E3-4080-B818-809465E2422B}"/>
              </a:ext>
            </a:extLst>
          </p:cNvPr>
          <p:cNvSpPr>
            <a:spLocks noGrp="1"/>
          </p:cNvSpPr>
          <p:nvPr>
            <p:ph sz="half" idx="31" hasCustomPrompt="1"/>
          </p:nvPr>
        </p:nvSpPr>
        <p:spPr>
          <a:xfrm>
            <a:off x="768217" y="3166851"/>
            <a:ext cx="3311951" cy="322540"/>
          </a:xfrm>
          <a:prstGeom prst="rect">
            <a:avLst/>
          </a:prstGeom>
        </p:spPr>
        <p:txBody>
          <a:bodyPr/>
          <a:lstStyle>
            <a:lvl1pPr marL="45720" indent="0" algn="ctr">
              <a:buNone/>
              <a:defRPr sz="14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Title</a:t>
            </a:r>
          </a:p>
          <a:p>
            <a:pPr lvl="0"/>
            <a:endParaRPr lang="en-US"/>
          </a:p>
        </p:txBody>
      </p:sp>
      <p:sp>
        <p:nvSpPr>
          <p:cNvPr id="43" name="Content Placeholder 3">
            <a:extLst>
              <a:ext uri="{FF2B5EF4-FFF2-40B4-BE49-F238E27FC236}">
                <a16:creationId xmlns:a16="http://schemas.microsoft.com/office/drawing/2014/main" id="{BB4917AA-A0E8-4662-946C-9E7A6FBA7C4B}"/>
              </a:ext>
            </a:extLst>
          </p:cNvPr>
          <p:cNvSpPr>
            <a:spLocks noGrp="1"/>
          </p:cNvSpPr>
          <p:nvPr>
            <p:ph sz="half" idx="32" hasCustomPrompt="1"/>
          </p:nvPr>
        </p:nvSpPr>
        <p:spPr>
          <a:xfrm>
            <a:off x="8111831" y="2834420"/>
            <a:ext cx="3311951" cy="322540"/>
          </a:xfrm>
          <a:prstGeom prst="rect">
            <a:avLst/>
          </a:prstGeom>
        </p:spPr>
        <p:txBody>
          <a:bodyPr/>
          <a:lstStyle>
            <a:lvl1pPr marL="45720" indent="0" algn="ctr">
              <a:buNone/>
              <a:defRPr sz="16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Name</a:t>
            </a:r>
          </a:p>
          <a:p>
            <a:pPr lvl="0"/>
            <a:endParaRPr lang="en-US"/>
          </a:p>
        </p:txBody>
      </p:sp>
      <p:sp>
        <p:nvSpPr>
          <p:cNvPr id="44" name="Content Placeholder 3">
            <a:extLst>
              <a:ext uri="{FF2B5EF4-FFF2-40B4-BE49-F238E27FC236}">
                <a16:creationId xmlns:a16="http://schemas.microsoft.com/office/drawing/2014/main" id="{4C14D376-3E13-4798-8503-EF14656A4889}"/>
              </a:ext>
            </a:extLst>
          </p:cNvPr>
          <p:cNvSpPr>
            <a:spLocks noGrp="1"/>
          </p:cNvSpPr>
          <p:nvPr>
            <p:ph sz="half" idx="33" hasCustomPrompt="1"/>
          </p:nvPr>
        </p:nvSpPr>
        <p:spPr>
          <a:xfrm>
            <a:off x="8111831" y="3179399"/>
            <a:ext cx="3311951" cy="322540"/>
          </a:xfrm>
          <a:prstGeom prst="rect">
            <a:avLst/>
          </a:prstGeom>
        </p:spPr>
        <p:txBody>
          <a:bodyPr/>
          <a:lstStyle>
            <a:lvl1pPr marL="45720" indent="0" algn="ctr">
              <a:buNone/>
              <a:defRPr sz="1400" b="0">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Title</a:t>
            </a:r>
          </a:p>
          <a:p>
            <a:pPr lvl="0"/>
            <a:endParaRPr lang="en-US"/>
          </a:p>
        </p:txBody>
      </p:sp>
    </p:spTree>
    <p:extLst>
      <p:ext uri="{BB962C8B-B14F-4D97-AF65-F5344CB8AC3E}">
        <p14:creationId xmlns:p14="http://schemas.microsoft.com/office/powerpoint/2010/main" val="55353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No Seal">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42997" y="2705327"/>
            <a:ext cx="4423298" cy="772357"/>
          </a:xfrm>
          <a:prstGeom prst="rect">
            <a:avLst/>
          </a:prstGeom>
        </p:spPr>
        <p:txBody>
          <a:bodyPr>
            <a:normAutofit/>
          </a:bodyPr>
          <a:lstStyle>
            <a:lvl1pPr marL="45720" indent="0" algn="ctr">
              <a:buNone/>
              <a:defRPr sz="4000" b="1">
                <a:solidFill>
                  <a:srgbClr val="0070C0"/>
                </a:solidFill>
                <a:latin typeface="Tw Cen MT" panose="020B0602020104020603"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add Title</a:t>
            </a:r>
          </a:p>
        </p:txBody>
      </p:sp>
      <p:sp>
        <p:nvSpPr>
          <p:cNvPr id="4" name="Content Placeholder 3"/>
          <p:cNvSpPr>
            <a:spLocks noGrp="1"/>
          </p:cNvSpPr>
          <p:nvPr>
            <p:ph sz="half" idx="2" hasCustomPrompt="1"/>
          </p:nvPr>
        </p:nvSpPr>
        <p:spPr>
          <a:xfrm>
            <a:off x="5859644" y="1079826"/>
            <a:ext cx="5264073" cy="4023360"/>
          </a:xfrm>
          <a:prstGeom prst="rect">
            <a:avLst/>
          </a:prstGeom>
        </p:spPr>
        <p:txBody>
          <a:bodyPr/>
          <a:lstStyle>
            <a:lvl1pPr marL="45720" indent="0">
              <a:buFont typeface="Arial" panose="020B0604020202020204" pitchFamily="34" charse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add bullet points or text</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6858736-268F-490E-9457-99380B3AF945}"/>
              </a:ext>
            </a:extLst>
          </p:cNvPr>
          <p:cNvCxnSpPr/>
          <p:nvPr userDrawn="1"/>
        </p:nvCxnSpPr>
        <p:spPr>
          <a:xfrm>
            <a:off x="5712969" y="941694"/>
            <a:ext cx="0" cy="42996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4">
            <a:extLst>
              <a:ext uri="{FF2B5EF4-FFF2-40B4-BE49-F238E27FC236}">
                <a16:creationId xmlns:a16="http://schemas.microsoft.com/office/drawing/2014/main" id="{0A2799AD-730E-4F2F-9F6E-B28A622F34EF}"/>
              </a:ext>
            </a:extLst>
          </p:cNvPr>
          <p:cNvSpPr>
            <a:spLocks noGrp="1"/>
          </p:cNvSpPr>
          <p:nvPr>
            <p:ph type="sldNum" sz="quarter" idx="12"/>
          </p:nvPr>
        </p:nvSpPr>
        <p:spPr>
          <a:xfrm>
            <a:off x="0" y="6640497"/>
            <a:ext cx="1706217" cy="217503"/>
          </a:xfrm>
        </p:spPr>
        <p:txBody>
          <a:bodyPr/>
          <a:lstStyle>
            <a:lvl1pPr>
              <a:defRPr>
                <a:solidFill>
                  <a:schemeClr val="bg1"/>
                </a:solidFill>
              </a:defRPr>
            </a:lvl1pPr>
          </a:lstStyle>
          <a:p>
            <a:fld id="{01FA0A26-6009-4EF8-96CE-C26D5A4F18E5}" type="slidenum">
              <a:rPr lang="en-US" smtClean="0"/>
              <a:pPr/>
              <a:t>‹#›</a:t>
            </a:fld>
            <a:endParaRPr lang="en-US"/>
          </a:p>
        </p:txBody>
      </p:sp>
    </p:spTree>
    <p:extLst>
      <p:ext uri="{BB962C8B-B14F-4D97-AF65-F5344CB8AC3E}">
        <p14:creationId xmlns:p14="http://schemas.microsoft.com/office/powerpoint/2010/main" val="397925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al Section 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42997" y="2705327"/>
            <a:ext cx="4423298" cy="772357"/>
          </a:xfrm>
          <a:prstGeom prst="rect">
            <a:avLst/>
          </a:prstGeom>
        </p:spPr>
        <p:txBody>
          <a:bodyPr>
            <a:normAutofit/>
          </a:bodyPr>
          <a:lstStyle>
            <a:lvl1pPr marL="45720" indent="0" algn="ctr">
              <a:buNone/>
              <a:defRPr sz="4000" b="1">
                <a:solidFill>
                  <a:srgbClr val="0070C0"/>
                </a:solidFill>
                <a:latin typeface="Tw Cen MT" panose="020B0602020104020603"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add Title</a:t>
            </a:r>
          </a:p>
        </p:txBody>
      </p:sp>
      <p:cxnSp>
        <p:nvCxnSpPr>
          <p:cNvPr id="8" name="Straight Connector 7">
            <a:extLst>
              <a:ext uri="{FF2B5EF4-FFF2-40B4-BE49-F238E27FC236}">
                <a16:creationId xmlns:a16="http://schemas.microsoft.com/office/drawing/2014/main" id="{B6858736-268F-490E-9457-99380B3AF945}"/>
              </a:ext>
            </a:extLst>
          </p:cNvPr>
          <p:cNvCxnSpPr/>
          <p:nvPr userDrawn="1"/>
        </p:nvCxnSpPr>
        <p:spPr>
          <a:xfrm>
            <a:off x="6296629" y="941691"/>
            <a:ext cx="0" cy="42996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4">
            <a:extLst>
              <a:ext uri="{FF2B5EF4-FFF2-40B4-BE49-F238E27FC236}">
                <a16:creationId xmlns:a16="http://schemas.microsoft.com/office/drawing/2014/main" id="{0A2799AD-730E-4F2F-9F6E-B28A622F34EF}"/>
              </a:ext>
            </a:extLst>
          </p:cNvPr>
          <p:cNvSpPr>
            <a:spLocks noGrp="1"/>
          </p:cNvSpPr>
          <p:nvPr>
            <p:ph type="sldNum" sz="quarter" idx="12"/>
          </p:nvPr>
        </p:nvSpPr>
        <p:spPr>
          <a:xfrm>
            <a:off x="0" y="6640497"/>
            <a:ext cx="1706217" cy="217503"/>
          </a:xfrm>
        </p:spPr>
        <p:txBody>
          <a:bodyPr/>
          <a:lstStyle>
            <a:lvl1pPr>
              <a:defRPr>
                <a:solidFill>
                  <a:schemeClr val="bg1"/>
                </a:solidFill>
              </a:defRPr>
            </a:lvl1pPr>
          </a:lstStyle>
          <a:p>
            <a:fld id="{01FA0A26-6009-4EF8-96CE-C26D5A4F18E5}" type="slidenum">
              <a:rPr lang="en-US" smtClean="0"/>
              <a:pPr/>
              <a:t>‹#›</a:t>
            </a:fld>
            <a:endParaRPr lang="en-US"/>
          </a:p>
        </p:txBody>
      </p:sp>
      <p:sp>
        <p:nvSpPr>
          <p:cNvPr id="5" name="Rectangle 4">
            <a:extLst>
              <a:ext uri="{FF2B5EF4-FFF2-40B4-BE49-F238E27FC236}">
                <a16:creationId xmlns:a16="http://schemas.microsoft.com/office/drawing/2014/main" id="{A485EE7D-6AF5-4A20-9EDD-0557F3F53079}"/>
              </a:ext>
            </a:extLst>
          </p:cNvPr>
          <p:cNvSpPr/>
          <p:nvPr userDrawn="1"/>
        </p:nvSpPr>
        <p:spPr>
          <a:xfrm>
            <a:off x="9727660" y="5103186"/>
            <a:ext cx="2003893" cy="1326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4E23FE16-C5C1-4081-BD79-B76EF657C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7453" y="1165428"/>
            <a:ext cx="3852153" cy="3852153"/>
          </a:xfrm>
          <a:prstGeom prst="rect">
            <a:avLst/>
          </a:prstGeom>
        </p:spPr>
      </p:pic>
    </p:spTree>
    <p:extLst>
      <p:ext uri="{BB962C8B-B14F-4D97-AF65-F5344CB8AC3E}">
        <p14:creationId xmlns:p14="http://schemas.microsoft.com/office/powerpoint/2010/main" val="399731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a:extLst>
              <a:ext uri="{FF2B5EF4-FFF2-40B4-BE49-F238E27FC236}">
                <a16:creationId xmlns:a16="http://schemas.microsoft.com/office/drawing/2014/main" id="{16D92B25-8FBF-47B8-99DE-F3199668AF83}"/>
              </a:ext>
            </a:extLst>
          </p:cNvPr>
          <p:cNvSpPr>
            <a:spLocks noGrp="1"/>
          </p:cNvSpPr>
          <p:nvPr>
            <p:ph type="body" sz="quarter" idx="13" hasCustomPrompt="1"/>
          </p:nvPr>
        </p:nvSpPr>
        <p:spPr>
          <a:xfrm>
            <a:off x="2849563" y="558800"/>
            <a:ext cx="6427787" cy="736600"/>
          </a:xfrm>
        </p:spPr>
        <p:txBody>
          <a:bodyPr>
            <a:normAutofit/>
          </a:bodyPr>
          <a:lstStyle>
            <a:lvl1pPr marL="45720" indent="0" algn="ctr">
              <a:buNone/>
              <a:defRPr sz="4400" b="1">
                <a:solidFill>
                  <a:srgbClr val="0070C0"/>
                </a:solidFill>
                <a:latin typeface="Tw Cen MT" panose="020B0602020104020603" pitchFamily="34" charset="0"/>
              </a:defRPr>
            </a:lvl1pPr>
          </a:lstStyle>
          <a:p>
            <a:pPr lvl="0"/>
            <a:r>
              <a:rPr lang="en-US"/>
              <a:t>Click to add title</a:t>
            </a:r>
          </a:p>
        </p:txBody>
      </p:sp>
      <p:sp>
        <p:nvSpPr>
          <p:cNvPr id="14" name="Slide Number Placeholder 4">
            <a:extLst>
              <a:ext uri="{FF2B5EF4-FFF2-40B4-BE49-F238E27FC236}">
                <a16:creationId xmlns:a16="http://schemas.microsoft.com/office/drawing/2014/main" id="{9C689760-D71E-455B-929A-976CA982131E}"/>
              </a:ext>
            </a:extLst>
          </p:cNvPr>
          <p:cNvSpPr>
            <a:spLocks noGrp="1"/>
          </p:cNvSpPr>
          <p:nvPr>
            <p:ph type="sldNum" sz="quarter" idx="12"/>
          </p:nvPr>
        </p:nvSpPr>
        <p:spPr>
          <a:xfrm>
            <a:off x="0" y="6640497"/>
            <a:ext cx="1706217" cy="217503"/>
          </a:xfrm>
        </p:spPr>
        <p:txBody>
          <a:bodyPr/>
          <a:lstStyle>
            <a:lvl1pPr>
              <a:defRPr>
                <a:solidFill>
                  <a:schemeClr val="bg1"/>
                </a:solidFill>
              </a:defRPr>
            </a:lvl1pPr>
          </a:lstStyle>
          <a:p>
            <a:fld id="{01FA0A26-6009-4EF8-96CE-C26D5A4F18E5}" type="slidenum">
              <a:rPr lang="en-US" smtClean="0"/>
              <a:pPr/>
              <a:t>‹#›</a:t>
            </a:fld>
            <a:endParaRPr lang="en-US"/>
          </a:p>
        </p:txBody>
      </p:sp>
    </p:spTree>
    <p:extLst>
      <p:ext uri="{BB962C8B-B14F-4D97-AF65-F5344CB8AC3E}">
        <p14:creationId xmlns:p14="http://schemas.microsoft.com/office/powerpoint/2010/main" val="111396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E693D9-B2C5-4474-B33A-FDE8DDB33CF0}"/>
              </a:ext>
            </a:extLst>
          </p:cNvPr>
          <p:cNvSpPr txBox="1">
            <a:spLocks/>
          </p:cNvSpPr>
          <p:nvPr userDrawn="1"/>
        </p:nvSpPr>
        <p:spPr>
          <a:xfrm>
            <a:off x="465762" y="276417"/>
            <a:ext cx="11260475" cy="1095184"/>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a:solidFill>
                <a:schemeClr val="bg1"/>
              </a:solidFill>
              <a:latin typeface="Tw Cen MT" panose="020B0602020104020603" pitchFamily="34" charset="0"/>
            </a:endParaRPr>
          </a:p>
        </p:txBody>
      </p:sp>
      <p:sp>
        <p:nvSpPr>
          <p:cNvPr id="9" name="Text Placeholder 2">
            <a:extLst>
              <a:ext uri="{FF2B5EF4-FFF2-40B4-BE49-F238E27FC236}">
                <a16:creationId xmlns:a16="http://schemas.microsoft.com/office/drawing/2014/main" id="{ACF1C158-3CA0-4AF5-A6F7-7687318BBE0F}"/>
              </a:ext>
            </a:extLst>
          </p:cNvPr>
          <p:cNvSpPr>
            <a:spLocks noGrp="1"/>
          </p:cNvSpPr>
          <p:nvPr>
            <p:ph idx="1" hasCustomPrompt="1"/>
          </p:nvPr>
        </p:nvSpPr>
        <p:spPr>
          <a:xfrm>
            <a:off x="1159563" y="1684538"/>
            <a:ext cx="9872871" cy="4038600"/>
          </a:xfrm>
          <a:prstGeom prst="rect">
            <a:avLst/>
          </a:prstGeom>
        </p:spPr>
        <p:txBody>
          <a:bodyPr vert="horz" lIns="91440" tIns="45720" rIns="91440" bIns="45720" rtlCol="0">
            <a:normAutofit/>
          </a:bodyPr>
          <a:lstStyle>
            <a:lvl1pPr marL="45720" indent="0">
              <a:buNone/>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996E8739-E5C1-4161-BFA8-EA8AD27E9E0F}"/>
              </a:ext>
            </a:extLst>
          </p:cNvPr>
          <p:cNvSpPr>
            <a:spLocks noGrp="1"/>
          </p:cNvSpPr>
          <p:nvPr>
            <p:ph type="body" sz="quarter" idx="13" hasCustomPrompt="1"/>
          </p:nvPr>
        </p:nvSpPr>
        <p:spPr>
          <a:xfrm>
            <a:off x="2849563" y="558800"/>
            <a:ext cx="6427787" cy="736600"/>
          </a:xfrm>
        </p:spPr>
        <p:txBody>
          <a:bodyPr>
            <a:normAutofit/>
          </a:bodyPr>
          <a:lstStyle>
            <a:lvl1pPr marL="45720" indent="0" algn="ctr">
              <a:buNone/>
              <a:defRPr sz="4400" b="1">
                <a:solidFill>
                  <a:schemeClr val="bg1"/>
                </a:solidFill>
                <a:latin typeface="Tw Cen MT" panose="020B0602020104020603" pitchFamily="34" charset="0"/>
              </a:defRPr>
            </a:lvl1pPr>
          </a:lstStyle>
          <a:p>
            <a:pPr lvl="0"/>
            <a:r>
              <a:rPr lang="en-US"/>
              <a:t>Click to add title</a:t>
            </a:r>
          </a:p>
        </p:txBody>
      </p:sp>
      <p:sp>
        <p:nvSpPr>
          <p:cNvPr id="12" name="Slide Number Placeholder 4">
            <a:extLst>
              <a:ext uri="{FF2B5EF4-FFF2-40B4-BE49-F238E27FC236}">
                <a16:creationId xmlns:a16="http://schemas.microsoft.com/office/drawing/2014/main" id="{3DB47D22-24DB-4650-B315-6B5E25AE315E}"/>
              </a:ext>
            </a:extLst>
          </p:cNvPr>
          <p:cNvSpPr>
            <a:spLocks noGrp="1"/>
          </p:cNvSpPr>
          <p:nvPr>
            <p:ph type="sldNum" sz="quarter" idx="12"/>
          </p:nvPr>
        </p:nvSpPr>
        <p:spPr>
          <a:xfrm>
            <a:off x="0" y="6640497"/>
            <a:ext cx="1706217" cy="217503"/>
          </a:xfrm>
        </p:spPr>
        <p:txBody>
          <a:bodyPr/>
          <a:lstStyle>
            <a:lvl1pPr>
              <a:defRPr>
                <a:solidFill>
                  <a:schemeClr val="bg1"/>
                </a:solidFill>
              </a:defRPr>
            </a:lvl1pPr>
          </a:lstStyle>
          <a:p>
            <a:fld id="{01FA0A26-6009-4EF8-96CE-C26D5A4F18E5}" type="slidenum">
              <a:rPr lang="en-US" smtClean="0"/>
              <a:pPr/>
              <a:t>‹#›</a:t>
            </a:fld>
            <a:endParaRPr lang="en-US"/>
          </a:p>
        </p:txBody>
      </p:sp>
      <p:sp>
        <p:nvSpPr>
          <p:cNvPr id="2" name="Footer Placeholder 1">
            <a:extLst>
              <a:ext uri="{FF2B5EF4-FFF2-40B4-BE49-F238E27FC236}">
                <a16:creationId xmlns:a16="http://schemas.microsoft.com/office/drawing/2014/main" id="{70E69BA8-774F-4609-AC76-A993E503364A}"/>
              </a:ext>
            </a:extLst>
          </p:cNvPr>
          <p:cNvSpPr>
            <a:spLocks noGrp="1"/>
          </p:cNvSpPr>
          <p:nvPr>
            <p:ph type="ftr" sz="quarter" idx="14"/>
          </p:nvPr>
        </p:nvSpPr>
        <p:spPr/>
        <p:txBody>
          <a:bodyPr/>
          <a:lstStyle>
            <a:lvl1pPr>
              <a:defRPr/>
            </a:lvl1pPr>
          </a:lstStyle>
          <a:p>
            <a:endParaRPr lang="en-US"/>
          </a:p>
        </p:txBody>
      </p:sp>
    </p:spTree>
    <p:extLst>
      <p:ext uri="{BB962C8B-B14F-4D97-AF65-F5344CB8AC3E}">
        <p14:creationId xmlns:p14="http://schemas.microsoft.com/office/powerpoint/2010/main" val="223748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and Titl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DD48F04-5A87-43AE-8204-4E390A729DA6}"/>
              </a:ext>
            </a:extLst>
          </p:cNvPr>
          <p:cNvSpPr>
            <a:spLocks noGrp="1"/>
          </p:cNvSpPr>
          <p:nvPr>
            <p:ph type="pic" sz="quarter" idx="13"/>
          </p:nvPr>
        </p:nvSpPr>
        <p:spPr>
          <a:xfrm>
            <a:off x="1158240" y="1518190"/>
            <a:ext cx="8518420" cy="4233862"/>
          </a:xfrm>
        </p:spPr>
        <p:txBody>
          <a:bodyPr/>
          <a:lstStyle>
            <a:lvl1pPr marL="45720" indent="0">
              <a:buNone/>
              <a:defRPr/>
            </a:lvl1pPr>
          </a:lstStyle>
          <a:p>
            <a:r>
              <a:rPr lang="en-US"/>
              <a:t>Click icon to add picture</a:t>
            </a:r>
          </a:p>
        </p:txBody>
      </p:sp>
      <p:sp>
        <p:nvSpPr>
          <p:cNvPr id="8" name="Title Placeholder 1">
            <a:extLst>
              <a:ext uri="{FF2B5EF4-FFF2-40B4-BE49-F238E27FC236}">
                <a16:creationId xmlns:a16="http://schemas.microsoft.com/office/drawing/2014/main" id="{CCDCF90F-36EB-4AE4-A923-7E907FBD4F2B}"/>
              </a:ext>
            </a:extLst>
          </p:cNvPr>
          <p:cNvSpPr>
            <a:spLocks noGrp="1"/>
          </p:cNvSpPr>
          <p:nvPr>
            <p:ph type="title"/>
          </p:nvPr>
        </p:nvSpPr>
        <p:spPr>
          <a:xfrm>
            <a:off x="1158240" y="511946"/>
            <a:ext cx="9875520" cy="810827"/>
          </a:xfrm>
          <a:prstGeom prst="rect">
            <a:avLst/>
          </a:prstGeom>
        </p:spPr>
        <p:txBody>
          <a:bodyPr vert="horz" lIns="91440" tIns="45720" rIns="91440" bIns="45720" rtlCol="0" anchor="ctr">
            <a:normAutofit/>
          </a:bodyPr>
          <a:lstStyle>
            <a:lvl1pPr>
              <a:defRPr>
                <a:solidFill>
                  <a:srgbClr val="0070C0"/>
                </a:solidFill>
              </a:defRPr>
            </a:lvl1pPr>
          </a:lstStyle>
          <a:p>
            <a:r>
              <a:rPr lang="en-US"/>
              <a:t>Click to edit Master title style</a:t>
            </a:r>
          </a:p>
        </p:txBody>
      </p:sp>
      <p:sp>
        <p:nvSpPr>
          <p:cNvPr id="10" name="Slide Number Placeholder 4">
            <a:extLst>
              <a:ext uri="{FF2B5EF4-FFF2-40B4-BE49-F238E27FC236}">
                <a16:creationId xmlns:a16="http://schemas.microsoft.com/office/drawing/2014/main" id="{8751A5BA-448F-4E40-A7D8-07508A25548D}"/>
              </a:ext>
            </a:extLst>
          </p:cNvPr>
          <p:cNvSpPr>
            <a:spLocks noGrp="1"/>
          </p:cNvSpPr>
          <p:nvPr>
            <p:ph type="sldNum" sz="quarter" idx="12"/>
          </p:nvPr>
        </p:nvSpPr>
        <p:spPr>
          <a:xfrm>
            <a:off x="0" y="6640497"/>
            <a:ext cx="1706217" cy="217503"/>
          </a:xfrm>
        </p:spPr>
        <p:txBody>
          <a:bodyPr/>
          <a:lstStyle>
            <a:lvl1pPr>
              <a:defRPr>
                <a:solidFill>
                  <a:schemeClr val="bg1"/>
                </a:solidFill>
              </a:defRPr>
            </a:lvl1pPr>
          </a:lstStyle>
          <a:p>
            <a:fld id="{01FA0A26-6009-4EF8-96CE-C26D5A4F18E5}" type="slidenum">
              <a:rPr lang="en-US" smtClean="0"/>
              <a:pPr/>
              <a:t>‹#›</a:t>
            </a:fld>
            <a:endParaRPr lang="en-US"/>
          </a:p>
        </p:txBody>
      </p:sp>
    </p:spTree>
    <p:extLst>
      <p:ext uri="{BB962C8B-B14F-4D97-AF65-F5344CB8AC3E}">
        <p14:creationId xmlns:p14="http://schemas.microsoft.com/office/powerpoint/2010/main" val="279181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add Title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720548" y="6614161"/>
            <a:ext cx="4717774" cy="243840"/>
          </a:xfrm>
          <a:prstGeom prst="rect">
            <a:avLst/>
          </a:prstGeom>
        </p:spPr>
        <p:txBody>
          <a:bodyPr vert="horz" lIns="91440" tIns="45720" rIns="91440" bIns="45720" rtlCol="0" anchor="ctr"/>
          <a:lstStyle>
            <a:lvl1pPr algn="ctr">
              <a:defRPr sz="1800">
                <a:solidFill>
                  <a:schemeClr val="bg1"/>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0" y="6557462"/>
            <a:ext cx="1706217" cy="365125"/>
          </a:xfrm>
          <a:prstGeom prst="rect">
            <a:avLst/>
          </a:prstGeom>
        </p:spPr>
        <p:txBody>
          <a:bodyPr vert="horz" lIns="91440" tIns="45720" rIns="91440" bIns="45720" rtlCol="0" anchor="ctr"/>
          <a:lstStyle>
            <a:lvl1pPr algn="l">
              <a:defRPr sz="1200">
                <a:solidFill>
                  <a:schemeClr val="bg1"/>
                </a:solidFill>
              </a:defRPr>
            </a:lvl1pPr>
          </a:lstStyle>
          <a:p>
            <a:fld id="{01FA0A26-6009-4EF8-96CE-C26D5A4F18E5}" type="slidenum">
              <a:rPr lang="en-US" smtClean="0"/>
              <a:pPr/>
              <a:t>‹#›</a:t>
            </a:fld>
            <a:endParaRPr lang="en-US"/>
          </a:p>
        </p:txBody>
      </p:sp>
      <p:pic>
        <p:nvPicPr>
          <p:cNvPr id="8" name="Picture 7" descr="U.S. Department of Education logo&#10;">
            <a:extLst>
              <a:ext uri="{FF2B5EF4-FFF2-40B4-BE49-F238E27FC236}">
                <a16:creationId xmlns:a16="http://schemas.microsoft.com/office/drawing/2014/main" id="{00293267-E671-4ADA-AFC8-2E746A9A840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01796" y="5124959"/>
            <a:ext cx="1052004" cy="1052004"/>
          </a:xfrm>
          <a:prstGeom prst="rect">
            <a:avLst/>
          </a:prstGeom>
          <a:noFill/>
        </p:spPr>
      </p:pic>
      <p:sp>
        <p:nvSpPr>
          <p:cNvPr id="4" name="Rectangle 3">
            <a:extLst>
              <a:ext uri="{FF2B5EF4-FFF2-40B4-BE49-F238E27FC236}">
                <a16:creationId xmlns:a16="http://schemas.microsoft.com/office/drawing/2014/main" id="{E66EA738-E1B3-4811-9899-A823ACD088EB}"/>
              </a:ext>
            </a:extLst>
          </p:cNvPr>
          <p:cNvSpPr/>
          <p:nvPr userDrawn="1"/>
        </p:nvSpPr>
        <p:spPr>
          <a:xfrm>
            <a:off x="3031435" y="-75796"/>
            <a:ext cx="6096000" cy="369332"/>
          </a:xfrm>
          <a:prstGeom prst="rect">
            <a:avLst/>
          </a:prstGeom>
        </p:spPr>
        <p:txBody>
          <a:bodyPr>
            <a:spAutoFit/>
          </a:bodyPr>
          <a:lstStyle/>
          <a:p>
            <a:pPr marL="0" indent="0" algn="ctr">
              <a:spcAft>
                <a:spcPts val="600"/>
              </a:spcAft>
              <a:buFont typeface="Wingdings" panose="05000000000000000000" pitchFamily="2" charset="2"/>
              <a:buNone/>
            </a:pPr>
            <a:r>
              <a:rPr lang="en-US" sz="1800" b="0">
                <a:solidFill>
                  <a:schemeClr val="bg1"/>
                </a:solidFill>
                <a:latin typeface="Tw Cen MT" panose="020B0602020104020603" pitchFamily="34" charset="0"/>
              </a:rPr>
              <a:t>U.S. Department of Education</a:t>
            </a:r>
          </a:p>
        </p:txBody>
      </p:sp>
    </p:spTree>
    <p:extLst>
      <p:ext uri="{BB962C8B-B14F-4D97-AF65-F5344CB8AC3E}">
        <p14:creationId xmlns:p14="http://schemas.microsoft.com/office/powerpoint/2010/main" val="307271741"/>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62" r:id="rId5"/>
    <p:sldLayoutId id="2147483674" r:id="rId6"/>
    <p:sldLayoutId id="2147483663" r:id="rId7"/>
    <p:sldLayoutId id="2147483664" r:id="rId8"/>
    <p:sldLayoutId id="2147483665" r:id="rId9"/>
    <p:sldLayoutId id="2147483668" r:id="rId10"/>
    <p:sldLayoutId id="2147483667" r:id="rId11"/>
    <p:sldLayoutId id="2147483666" r:id="rId12"/>
  </p:sldLayoutIdLst>
  <p:hf hdr="0" dt="0"/>
  <p:txStyles>
    <p:titleStyle>
      <a:lvl1pPr algn="ctr" defTabSz="914400" rtl="0" eaLnBrk="1" latinLnBrk="0" hangingPunct="1">
        <a:lnSpc>
          <a:spcPct val="90000"/>
        </a:lnSpc>
        <a:spcBef>
          <a:spcPct val="0"/>
        </a:spcBef>
        <a:buNone/>
        <a:defRPr sz="4400" b="1" kern="1200">
          <a:solidFill>
            <a:schemeClr val="accent1"/>
          </a:solidFill>
          <a:latin typeface="Tw Cen MT" panose="020B0602020104020603" pitchFamily="34" charset="0"/>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oese.ed.gov/offices/office-of-formula-grants/school-support-and-accountability/title-i-part-a-program/legislation-regulations-and-guidance-title-i-part-a-program/" TargetMode="External"/><Relationship Id="rId3" Type="http://schemas.openxmlformats.org/officeDocument/2006/relationships/hyperlink" Target="https://www.ecfr.gov/current/title-34/subtitle-A" TargetMode="External"/><Relationship Id="rId7" Type="http://schemas.openxmlformats.org/officeDocument/2006/relationships/hyperlink" Target="https://oese.ed.gov/offices/office-of-formula-grants/school-support-and-accountability/essa-legislation-table-contents/title-i-part-a/"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hyperlink" Target="https://www.ecfr.gov/current/title-34/subtitle-B/chapter-II/part-299" TargetMode="External"/><Relationship Id="rId10" Type="http://schemas.openxmlformats.org/officeDocument/2006/relationships/hyperlink" Target="https://oese.ed.gov/offices/office-of-formula-grants/school-support-and-accountability/essa-consolidated-state-plans/" TargetMode="External"/><Relationship Id="rId4" Type="http://schemas.openxmlformats.org/officeDocument/2006/relationships/hyperlink" Target="https://www2.ed.gov/policy/fund/guid/uniform-guidance/index.html" TargetMode="External"/><Relationship Id="rId9" Type="http://schemas.openxmlformats.org/officeDocument/2006/relationships/hyperlink" Target="https://oese.ed.gov/offices/office-of-formula-grants/school-support-and-accountability/title-i-part-a-program/resource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oese.ed.gov/files/2022/02/Within-district-allocations-FINAL.pdf"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ea20080eff2ea53/section-200.403"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ecfr.gov/current/title-2/subtitle-A/chapter-II/part-200/subpart-E/subject-group-ECFRea20080eff2ea53/section-200.404" TargetMode="External"/><Relationship Id="rId4" Type="http://schemas.openxmlformats.org/officeDocument/2006/relationships/hyperlink" Target="https://www.ecfr.gov/current/title-2/subtitle-A/chapter-II/part-200/subpart-E/subject-group-ECFRea20080eff2ea53/section-200.405"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s://oese.ed.gov/files/2023/10/Memo-to-State-Directors-State-Plans-and-Accountability-Fall-2023.pdf" TargetMode="External"/><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8.xml"/><Relationship Id="rId4" Type="http://schemas.openxmlformats.org/officeDocument/2006/relationships/image" Target="../media/image4.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s://oese.ed.gov/files/2020/03/report-card-guidance-final.pdf" TargetMode="Externa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hyperlink" Target="https://oese.ed.gov/offices/office-of-formula-grants/school-support-and-accountability/title-i-part-a-program/resources/" TargetMode="External"/><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8.xml"/><Relationship Id="rId4" Type="http://schemas.openxmlformats.org/officeDocument/2006/relationships/image" Target="../media/image4.e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hyperlink" Target="https://www2.ed.gov/policy/elsec/leg/essa/guidanceuseseinvestment.pdf" TargetMode="External"/><Relationship Id="rId7" Type="http://schemas.openxmlformats.org/officeDocument/2006/relationships/hyperlink" Target="https://compcenternetwork.org/" TargetMode="External"/><Relationship Id="rId2" Type="http://schemas.openxmlformats.org/officeDocument/2006/relationships/notesSlide" Target="../notesSlides/notesSlide95.xml"/><Relationship Id="rId1" Type="http://schemas.openxmlformats.org/officeDocument/2006/relationships/slideLayout" Target="../slideLayouts/slideLayout8.xml"/><Relationship Id="rId6" Type="http://schemas.openxmlformats.org/officeDocument/2006/relationships/hyperlink" Target="https://oese.ed.gov/resources/oese-technical-assistance-centers/state-supportnetwork/resources/" TargetMode="External"/><Relationship Id="rId5" Type="http://schemas.openxmlformats.org/officeDocument/2006/relationships/hyperlink" Target="https://bestpracticesclearinghouse.ed.gov/resource-library.aspx" TargetMode="External"/><Relationship Id="rId4" Type="http://schemas.openxmlformats.org/officeDocument/2006/relationships/hyperlink" Target="https://oese.ed.gov/resources/oese-technical-assistance-centers/state-supportnetwork/resources/evidence-based-practices-school-improvement-resource-links/" TargetMode="External"/></Relationships>
</file>

<file path=ppt/slides/_rels/slide9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96.xml"/><Relationship Id="rId16" Type="http://schemas.openxmlformats.org/officeDocument/2006/relationships/image" Target="../media/image23.svg"/><Relationship Id="rId20" Type="http://schemas.openxmlformats.org/officeDocument/2006/relationships/image" Target="../media/image27.svg"/><Relationship Id="rId29"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32" Type="http://schemas.openxmlformats.org/officeDocument/2006/relationships/image" Target="../media/image39.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svg"/><Relationship Id="rId10" Type="http://schemas.openxmlformats.org/officeDocument/2006/relationships/image" Target="../media/image17.sv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 Id="rId27" Type="http://schemas.openxmlformats.org/officeDocument/2006/relationships/image" Target="../media/image34.png"/><Relationship Id="rId30" Type="http://schemas.openxmlformats.org/officeDocument/2006/relationships/image" Target="../media/image37.sv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C804-45F9-DCCD-D96F-BB42502E847E}"/>
              </a:ext>
            </a:extLst>
          </p:cNvPr>
          <p:cNvSpPr>
            <a:spLocks noGrp="1"/>
          </p:cNvSpPr>
          <p:nvPr>
            <p:ph type="title"/>
          </p:nvPr>
        </p:nvSpPr>
        <p:spPr/>
        <p:txBody>
          <a:bodyPr>
            <a:normAutofit fontScale="90000"/>
          </a:bodyPr>
          <a:lstStyle/>
          <a:p>
            <a:r>
              <a:rPr lang="es" dirty="0"/>
              <a:t>Requisitos fiscales selectos y asignaciones </a:t>
            </a:r>
          </a:p>
        </p:txBody>
      </p:sp>
      <p:sp>
        <p:nvSpPr>
          <p:cNvPr id="3" name="Slide Number Placeholder 2">
            <a:extLst>
              <a:ext uri="{FF2B5EF4-FFF2-40B4-BE49-F238E27FC236}">
                <a16:creationId xmlns:a16="http://schemas.microsoft.com/office/drawing/2014/main" id="{6A0CB602-8180-4B23-0263-3EA18427FBBC}"/>
              </a:ext>
            </a:extLst>
          </p:cNvPr>
          <p:cNvSpPr>
            <a:spLocks noGrp="1"/>
          </p:cNvSpPr>
          <p:nvPr>
            <p:ph type="sldNum" sz="quarter" idx="11"/>
          </p:nvPr>
        </p:nvSpPr>
        <p:spPr/>
        <p:txBody>
          <a:bodyPr/>
          <a:lstStyle/>
          <a:p>
            <a:fld id="{01FA0A26-6009-4EF8-96CE-C26D5A4F18E5}" type="slidenum">
              <a:rPr lang="en-US" smtClean="0"/>
              <a:pPr/>
              <a:t>1</a:t>
            </a:fld>
            <a:endParaRPr lang="en-US"/>
          </a:p>
        </p:txBody>
      </p:sp>
      <p:sp>
        <p:nvSpPr>
          <p:cNvPr id="4" name="Text Placeholder 3">
            <a:extLst>
              <a:ext uri="{FF2B5EF4-FFF2-40B4-BE49-F238E27FC236}">
                <a16:creationId xmlns:a16="http://schemas.microsoft.com/office/drawing/2014/main" id="{659BB51A-6DDB-6B6F-A488-3F2D104B07A3}"/>
              </a:ext>
            </a:extLst>
          </p:cNvPr>
          <p:cNvSpPr>
            <a:spLocks noGrp="1"/>
          </p:cNvSpPr>
          <p:nvPr>
            <p:ph type="body" idx="1"/>
          </p:nvPr>
        </p:nvSpPr>
        <p:spPr/>
        <p:txBody>
          <a:bodyPr/>
          <a:lstStyle/>
          <a:p>
            <a:r>
              <a:rPr lang="es"/>
              <a:t>Evan Skloot y Todd Stephenson</a:t>
            </a:r>
          </a:p>
        </p:txBody>
      </p:sp>
    </p:spTree>
    <p:extLst>
      <p:ext uri="{BB962C8B-B14F-4D97-AF65-F5344CB8AC3E}">
        <p14:creationId xmlns:p14="http://schemas.microsoft.com/office/powerpoint/2010/main" val="129388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C0588-7142-B257-DC84-5458CA94FA88}"/>
              </a:ext>
            </a:extLst>
          </p:cNvPr>
          <p:cNvSpPr>
            <a:spLocks noGrp="1"/>
          </p:cNvSpPr>
          <p:nvPr>
            <p:ph idx="1"/>
          </p:nvPr>
        </p:nvSpPr>
        <p:spPr/>
        <p:txBody>
          <a:bodyPr/>
          <a:lstStyle/>
          <a:p>
            <a:pPr marL="0" lvl="1" indent="0">
              <a:lnSpc>
                <a:spcPct val="100000"/>
              </a:lnSpc>
              <a:spcBef>
                <a:spcPts val="600"/>
              </a:spcBef>
              <a:spcAft>
                <a:spcPts val="0"/>
              </a:spcAft>
              <a:buNone/>
            </a:pPr>
            <a:r>
              <a:rPr lang="es" sz="2400" b="1" dirty="0"/>
              <a:t>Regla </a:t>
            </a:r>
            <a:r>
              <a:rPr lang="en-US" sz="2400" b="1" dirty="0"/>
              <a:t>E</a:t>
            </a:r>
            <a:r>
              <a:rPr lang="es" sz="2400" b="1" dirty="0"/>
              <a:t>special</a:t>
            </a:r>
          </a:p>
          <a:p>
            <a:pPr marL="0" lvl="1" indent="0">
              <a:lnSpc>
                <a:spcPct val="100000"/>
              </a:lnSpc>
              <a:spcBef>
                <a:spcPts val="600"/>
              </a:spcBef>
              <a:spcAft>
                <a:spcPts val="0"/>
              </a:spcAft>
              <a:buNone/>
            </a:pPr>
            <a:endParaRPr lang="en-US" sz="2400" b="1" dirty="0"/>
          </a:p>
          <a:p>
            <a:pPr marL="342900" lvl="1" indent="-342900">
              <a:lnSpc>
                <a:spcPct val="100000"/>
              </a:lnSpc>
              <a:spcBef>
                <a:spcPts val="600"/>
              </a:spcBef>
              <a:spcAft>
                <a:spcPts val="0"/>
              </a:spcAft>
              <a:buFont typeface="Arial" panose="020B0604020202020204" pitchFamily="34" charset="0"/>
              <a:buChar char="•"/>
            </a:pPr>
            <a:r>
              <a:rPr lang="en-US" sz="2400" dirty="0"/>
              <a:t>A ningún LEA se le </a:t>
            </a:r>
            <a:r>
              <a:rPr lang="es" sz="2400" dirty="0"/>
              <a:t>requerirá-</a:t>
            </a:r>
          </a:p>
          <a:p>
            <a:pPr marL="891540" lvl="3" indent="-342900">
              <a:lnSpc>
                <a:spcPct val="100000"/>
              </a:lnSpc>
              <a:spcBef>
                <a:spcPts val="600"/>
              </a:spcBef>
              <a:spcAft>
                <a:spcPts val="0"/>
              </a:spcAft>
              <a:buFont typeface="Arial" panose="020B0604020202020204" pitchFamily="34" charset="0"/>
              <a:buChar char="•"/>
            </a:pPr>
            <a:r>
              <a:rPr lang="es" sz="2400" dirty="0"/>
              <a:t>Identificar que un costo </a:t>
            </a:r>
            <a:r>
              <a:rPr lang="en-US" sz="2400" dirty="0"/>
              <a:t>individual </a:t>
            </a:r>
            <a:r>
              <a:rPr lang="es" sz="2400" dirty="0"/>
              <a:t>o servicio respaldado bajo Título I es suplementario; o</a:t>
            </a:r>
          </a:p>
          <a:p>
            <a:pPr marL="891540" lvl="3" indent="-342900">
              <a:lnSpc>
                <a:spcPct val="100000"/>
              </a:lnSpc>
              <a:spcBef>
                <a:spcPts val="600"/>
              </a:spcBef>
              <a:spcAft>
                <a:spcPts val="0"/>
              </a:spcAft>
              <a:buFont typeface="Arial" panose="020B0604020202020204" pitchFamily="34" charset="0"/>
              <a:buChar char="•"/>
            </a:pPr>
            <a:r>
              <a:rPr lang="es" sz="2400" dirty="0"/>
              <a:t>Proporcionar servicios bajo Título I a través de un método de instrucción particular o en un entorno de instrucción particular para demostrar cumplimiento.</a:t>
            </a:r>
          </a:p>
          <a:p>
            <a:r>
              <a:rPr lang="es" sz="2000" dirty="0"/>
              <a:t>(ESEA sección 1118(b)(3))</a:t>
            </a:r>
            <a:endParaRPr lang="en-US" dirty="0"/>
          </a:p>
        </p:txBody>
      </p:sp>
      <p:sp>
        <p:nvSpPr>
          <p:cNvPr id="3" name="Text Placeholder 2">
            <a:extLst>
              <a:ext uri="{FF2B5EF4-FFF2-40B4-BE49-F238E27FC236}">
                <a16:creationId xmlns:a16="http://schemas.microsoft.com/office/drawing/2014/main" id="{15BFD1A6-E678-5D05-48C1-35E3CABD6D64}"/>
              </a:ext>
            </a:extLst>
          </p:cNvPr>
          <p:cNvSpPr>
            <a:spLocks noGrp="1"/>
          </p:cNvSpPr>
          <p:nvPr>
            <p:ph type="body" sz="quarter" idx="13"/>
          </p:nvPr>
        </p:nvSpPr>
        <p:spPr>
          <a:xfrm>
            <a:off x="825623" y="558800"/>
            <a:ext cx="10724226" cy="736600"/>
          </a:xfrm>
        </p:spPr>
        <p:txBody>
          <a:bodyPr/>
          <a:lstStyle/>
          <a:p>
            <a:r>
              <a:rPr lang="es" dirty="0"/>
              <a:t>Suplemenatar, no Suplantar</a:t>
            </a:r>
          </a:p>
        </p:txBody>
      </p:sp>
      <p:sp>
        <p:nvSpPr>
          <p:cNvPr id="4" name="Slide Number Placeholder 3">
            <a:extLst>
              <a:ext uri="{FF2B5EF4-FFF2-40B4-BE49-F238E27FC236}">
                <a16:creationId xmlns:a16="http://schemas.microsoft.com/office/drawing/2014/main" id="{79B4883E-AF0D-CA1A-B732-0C8570D8CC76}"/>
              </a:ext>
            </a:extLst>
          </p:cNvPr>
          <p:cNvSpPr>
            <a:spLocks noGrp="1"/>
          </p:cNvSpPr>
          <p:nvPr>
            <p:ph type="sldNum" sz="quarter" idx="12"/>
          </p:nvPr>
        </p:nvSpPr>
        <p:spPr/>
        <p:txBody>
          <a:bodyPr/>
          <a:lstStyle/>
          <a:p>
            <a:fld id="{01FA0A26-6009-4EF8-96CE-C26D5A4F18E5}" type="slidenum">
              <a:rPr lang="en-US" smtClean="0"/>
              <a:pPr/>
              <a:t>10</a:t>
            </a:fld>
            <a:endParaRPr lang="en-US"/>
          </a:p>
        </p:txBody>
      </p:sp>
      <p:sp>
        <p:nvSpPr>
          <p:cNvPr id="5" name="Footer Placeholder 4">
            <a:extLst>
              <a:ext uri="{FF2B5EF4-FFF2-40B4-BE49-F238E27FC236}">
                <a16:creationId xmlns:a16="http://schemas.microsoft.com/office/drawing/2014/main" id="{419005F5-8C0C-A150-9814-635F99A53775}"/>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6292632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82D3D4-B454-9E00-2865-6599523558BD}"/>
              </a:ext>
            </a:extLst>
          </p:cNvPr>
          <p:cNvSpPr>
            <a:spLocks noGrp="1"/>
          </p:cNvSpPr>
          <p:nvPr>
            <p:ph idx="1"/>
          </p:nvPr>
        </p:nvSpPr>
        <p:spPr>
          <a:xfrm>
            <a:off x="852256" y="1595761"/>
            <a:ext cx="10457895" cy="4038600"/>
          </a:xfrm>
        </p:spPr>
        <p:txBody>
          <a:bodyPr>
            <a:normAutofit fontScale="92500" lnSpcReduction="20000"/>
          </a:bodyPr>
          <a:lstStyle/>
          <a:p>
            <a:pPr marL="388620" indent="-342900">
              <a:buFont typeface="Arial" panose="020B0604020202020204" pitchFamily="34" charset="0"/>
              <a:buChar char="•"/>
            </a:pPr>
            <a:r>
              <a:rPr lang="es" sz="2400" dirty="0"/>
              <a:t>Si bien no se necesita una solicitud para describir cómo el DEPR está cumpliendo con los requisitos de la sección 1003(e) de ESEA, el DEPR </a:t>
            </a:r>
            <a:r>
              <a:rPr lang="en-US" sz="2400" dirty="0"/>
              <a:t>tiene que </a:t>
            </a:r>
            <a:r>
              <a:rPr lang="es" sz="2400" dirty="0"/>
              <a:t>asegurarse de que aún </a:t>
            </a:r>
            <a:r>
              <a:rPr lang="en-US" sz="2400" dirty="0"/>
              <a:t>esta cumpliendo </a:t>
            </a:r>
            <a:r>
              <a:rPr lang="es" sz="2400" dirty="0"/>
              <a:t>con cada requisito (por ejemplo, utilizar un proceso de revisión riguroso para reclutar, </a:t>
            </a:r>
            <a:r>
              <a:rPr lang="en-US" sz="2400" dirty="0"/>
              <a:t>revisar, </a:t>
            </a:r>
            <a:r>
              <a:rPr lang="es" sz="2400" dirty="0"/>
              <a:t>seleccionar y evaluar a cualquier </a:t>
            </a:r>
            <a:r>
              <a:rPr lang="en-US" sz="2400" dirty="0"/>
              <a:t>recurso </a:t>
            </a:r>
            <a:r>
              <a:rPr lang="es" sz="2400" dirty="0"/>
              <a:t>externo con quienes el DEPR se asociará).</a:t>
            </a:r>
          </a:p>
          <a:p>
            <a:pPr marL="388620" indent="-342900">
              <a:buFont typeface="Arial" panose="020B0604020202020204" pitchFamily="34" charset="0"/>
              <a:buChar char="•"/>
            </a:pPr>
            <a:r>
              <a:rPr lang="es" sz="2400" dirty="0"/>
              <a:t>Las actividades apoyadas con fondos de la sección 1003 deben ser consistentes con el plan CSI, TSI o ATSI de una escuela, pero no es necesario incluir actividades específicas en ese plan.</a:t>
            </a:r>
          </a:p>
          <a:p>
            <a:pPr marL="388620" indent="-342900">
              <a:buFont typeface="Arial" panose="020B0604020202020204" pitchFamily="34" charset="0"/>
              <a:buChar char="•"/>
            </a:pPr>
            <a:r>
              <a:rPr lang="es" sz="2400" dirty="0"/>
              <a:t>El DEPR puede usar fondos de la sección 1003 para pagar actividades a nivel LEA para servir a escuelas CSI, TSI o ATSI, pero </a:t>
            </a:r>
            <a:r>
              <a:rPr lang="es" sz="2400" b="1" dirty="0"/>
              <a:t>no puede usar </a:t>
            </a:r>
            <a:r>
              <a:rPr lang="es" sz="2400" dirty="0"/>
              <a:t>fondos de la sección 1003 para actividades de mejora</a:t>
            </a:r>
            <a:r>
              <a:rPr lang="en-US" sz="2400" dirty="0"/>
              <a:t>miento</a:t>
            </a:r>
            <a:r>
              <a:rPr lang="es" sz="2400" dirty="0"/>
              <a:t> general que apoyen a escuelas no identificadas.</a:t>
            </a:r>
          </a:p>
          <a:p>
            <a:pPr marL="388620" indent="-342900">
              <a:buFont typeface="Arial" panose="020B0604020202020204" pitchFamily="34" charset="0"/>
              <a:buChar char="•"/>
            </a:pPr>
            <a:r>
              <a:rPr lang="es" sz="2400" dirty="0"/>
              <a:t>Se </a:t>
            </a:r>
            <a:r>
              <a:rPr lang="en-US" sz="2400" dirty="0"/>
              <a:t>le </a:t>
            </a:r>
            <a:r>
              <a:rPr lang="es" sz="2400" dirty="0"/>
              <a:t>requiere al DEPR monitore</a:t>
            </a:r>
            <a:r>
              <a:rPr lang="en-US" sz="2400" dirty="0"/>
              <a:t>ar</a:t>
            </a:r>
            <a:r>
              <a:rPr lang="es" sz="2400" dirty="0"/>
              <a:t> y eval</a:t>
            </a:r>
            <a:r>
              <a:rPr lang="en-US" sz="2400" dirty="0"/>
              <a:t>uar</a:t>
            </a:r>
            <a:r>
              <a:rPr lang="es" sz="2400" dirty="0"/>
              <a:t> el uso de los fondos de la sección 1003, en la medida en que utilice fondos de la sección 1003 para actividades a nivel escolar.</a:t>
            </a:r>
          </a:p>
        </p:txBody>
      </p:sp>
      <p:sp>
        <p:nvSpPr>
          <p:cNvPr id="3" name="Text Placeholder 2">
            <a:extLst>
              <a:ext uri="{FF2B5EF4-FFF2-40B4-BE49-F238E27FC236}">
                <a16:creationId xmlns:a16="http://schemas.microsoft.com/office/drawing/2014/main" id="{0D4FB739-AEF9-5991-36EB-20DA4AD36E27}"/>
              </a:ext>
            </a:extLst>
          </p:cNvPr>
          <p:cNvSpPr>
            <a:spLocks noGrp="1"/>
          </p:cNvSpPr>
          <p:nvPr>
            <p:ph type="body" sz="quarter" idx="13"/>
          </p:nvPr>
        </p:nvSpPr>
        <p:spPr>
          <a:xfrm>
            <a:off x="639192" y="558800"/>
            <a:ext cx="10768613" cy="736600"/>
          </a:xfrm>
        </p:spPr>
        <p:txBody>
          <a:bodyPr>
            <a:normAutofit/>
          </a:bodyPr>
          <a:lstStyle/>
          <a:p>
            <a:r>
              <a:rPr lang="en-US" dirty="0"/>
              <a:t>cont. </a:t>
            </a:r>
            <a:r>
              <a:rPr lang="es" dirty="0"/>
              <a:t>Sección 1003 Mejoramiento Escolar</a:t>
            </a:r>
          </a:p>
        </p:txBody>
      </p:sp>
      <p:sp>
        <p:nvSpPr>
          <p:cNvPr id="4" name="Slide Number Placeholder 3">
            <a:extLst>
              <a:ext uri="{FF2B5EF4-FFF2-40B4-BE49-F238E27FC236}">
                <a16:creationId xmlns:a16="http://schemas.microsoft.com/office/drawing/2014/main" id="{758AE326-6EEF-EF2F-7938-16891A4D3A2F}"/>
              </a:ext>
            </a:extLst>
          </p:cNvPr>
          <p:cNvSpPr>
            <a:spLocks noGrp="1"/>
          </p:cNvSpPr>
          <p:nvPr>
            <p:ph type="sldNum" sz="quarter" idx="12"/>
          </p:nvPr>
        </p:nvSpPr>
        <p:spPr/>
        <p:txBody>
          <a:bodyPr/>
          <a:lstStyle/>
          <a:p>
            <a:fld id="{01FA0A26-6009-4EF8-96CE-C26D5A4F18E5}" type="slidenum">
              <a:rPr lang="en-US" smtClean="0"/>
              <a:pPr/>
              <a:t>100</a:t>
            </a:fld>
            <a:endParaRPr lang="en-US"/>
          </a:p>
        </p:txBody>
      </p:sp>
      <p:sp>
        <p:nvSpPr>
          <p:cNvPr id="5" name="Footer Placeholder 4">
            <a:extLst>
              <a:ext uri="{FF2B5EF4-FFF2-40B4-BE49-F238E27FC236}">
                <a16:creationId xmlns:a16="http://schemas.microsoft.com/office/drawing/2014/main" id="{A19D81DF-4A6D-71AD-3FC1-2C95160D57E3}"/>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8292317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2DFA1-0791-0EC4-2556-1716A2312692}"/>
              </a:ext>
            </a:extLst>
          </p:cNvPr>
          <p:cNvSpPr>
            <a:spLocks noGrp="1"/>
          </p:cNvSpPr>
          <p:nvPr>
            <p:ph idx="1"/>
          </p:nvPr>
        </p:nvSpPr>
        <p:spPr>
          <a:xfrm>
            <a:off x="891718" y="1684538"/>
            <a:ext cx="10210397" cy="4038600"/>
          </a:xfrm>
        </p:spPr>
        <p:txBody>
          <a:bodyPr>
            <a:normAutofit fontScale="92500" lnSpcReduction="20000"/>
          </a:bodyPr>
          <a:lstStyle/>
          <a:p>
            <a:pPr marL="388620" indent="-342900">
              <a:buFont typeface="Arial" panose="020B0604020202020204" pitchFamily="34" charset="0"/>
              <a:buChar char="•"/>
            </a:pPr>
            <a:r>
              <a:rPr lang="es" sz="2400" dirty="0"/>
              <a:t>Los fondos de la Sección 1003 </a:t>
            </a:r>
            <a:r>
              <a:rPr lang="en-US" sz="2400" dirty="0"/>
              <a:t>tienen que ser utlizados </a:t>
            </a:r>
            <a:r>
              <a:rPr lang="es" sz="2400" dirty="0"/>
              <a:t>para servir a las escuelas que implementan planes de mejora</a:t>
            </a:r>
            <a:r>
              <a:rPr lang="en-US" sz="2400" dirty="0"/>
              <a:t>miento</a:t>
            </a:r>
            <a:r>
              <a:rPr lang="es" sz="2400" dirty="0"/>
              <a:t> y apoyo integrales, específicos o adicionales específicos. </a:t>
            </a:r>
            <a:r>
              <a:rPr lang="es" sz="2400" b="1" dirty="0"/>
              <a:t>Cualquier actividad regional o a nivel de toda la isla </a:t>
            </a:r>
            <a:r>
              <a:rPr lang="en-US" sz="2400" b="1" dirty="0"/>
              <a:t>sufragada </a:t>
            </a:r>
            <a:r>
              <a:rPr lang="es" sz="2400" b="1" dirty="0"/>
              <a:t>con fondos de la sección 1003 </a:t>
            </a:r>
            <a:r>
              <a:rPr lang="en-US" sz="2400" b="1" dirty="0"/>
              <a:t>tienen que ser </a:t>
            </a:r>
            <a:r>
              <a:rPr lang="es" sz="2400" b="1" dirty="0"/>
              <a:t>impulsada</a:t>
            </a:r>
            <a:r>
              <a:rPr lang="en-US" sz="2400" b="1" dirty="0"/>
              <a:t>s</a:t>
            </a:r>
            <a:r>
              <a:rPr lang="es" sz="2400" b="1" dirty="0"/>
              <a:t> por las necesidades de las escuelas identificadas y solo para apoyar a las escuelas identificadas.</a:t>
            </a:r>
          </a:p>
          <a:p>
            <a:pPr marL="800100" lvl="1" indent="-342900">
              <a:buFont typeface="Arial" panose="020B0604020202020204" pitchFamily="34" charset="0"/>
              <a:buChar char="•"/>
            </a:pPr>
            <a:r>
              <a:rPr lang="es" sz="2200" dirty="0"/>
              <a:t>Ejemplo: El DEPR quisiera utilizar una parte de su reserva de la sección 1003 para brindar desarrollo profesional a los líderes escolares en las escuelas CSI. Si el DEPR determina que esto servirí</a:t>
            </a:r>
            <a:r>
              <a:rPr lang="en-US" sz="2200" dirty="0"/>
              <a:t>a</a:t>
            </a:r>
            <a:r>
              <a:rPr lang="es" sz="2200" dirty="0"/>
              <a:t> a las escuelas </a:t>
            </a:r>
            <a:r>
              <a:rPr lang="en-US" sz="2200" dirty="0"/>
              <a:t>implementando</a:t>
            </a:r>
            <a:r>
              <a:rPr lang="es" sz="2200" dirty="0"/>
              <a:t> planes de apoyo y mejora</a:t>
            </a:r>
            <a:r>
              <a:rPr lang="en-US" sz="2200" dirty="0"/>
              <a:t>miento</a:t>
            </a:r>
            <a:r>
              <a:rPr lang="es" sz="2200" dirty="0"/>
              <a:t> y ayudaría a las escuelas identificadas a mejorar los resultados de los estudiantes, la actividad sería permitida si cumple con otros requisitos federales de uso de fondos.</a:t>
            </a:r>
          </a:p>
          <a:p>
            <a:pPr marL="388620" indent="-342900">
              <a:buFont typeface="Arial" panose="020B0604020202020204" pitchFamily="34" charset="0"/>
              <a:buChar char="•"/>
            </a:pPr>
            <a:r>
              <a:rPr lang="es" sz="2400" dirty="0"/>
              <a:t>Si bien una SEA no puede reservar más de la cantidad requerida para la sección 1003, </a:t>
            </a:r>
            <a:r>
              <a:rPr lang="en-US" sz="2400" dirty="0"/>
              <a:t>sí </a:t>
            </a:r>
            <a:r>
              <a:rPr lang="es" sz="2400" dirty="0"/>
              <a:t>puede reservar otros fondos para apoyar los esfuerzos de mejora</a:t>
            </a:r>
            <a:r>
              <a:rPr lang="en-US" sz="2400" dirty="0"/>
              <a:t>miento</a:t>
            </a:r>
            <a:r>
              <a:rPr lang="es" sz="2400" dirty="0"/>
              <a:t> escolar. </a:t>
            </a:r>
            <a:br>
              <a:rPr lang="en-US" sz="2400" dirty="0"/>
            </a:br>
            <a:r>
              <a:rPr lang="es" sz="2400" dirty="0"/>
              <a:t>Por ejemplo, el DEPR puede reservar fondos del Título I según 34 CFR 200.77(f) </a:t>
            </a:r>
            <a:br>
              <a:rPr lang="en-US" sz="2400" dirty="0"/>
            </a:br>
            <a:r>
              <a:rPr lang="es" sz="2400" dirty="0"/>
              <a:t>para apoyar el mejoramiento es</a:t>
            </a:r>
            <a:r>
              <a:rPr lang="en-US" sz="2400" dirty="0"/>
              <a:t>colares </a:t>
            </a:r>
            <a:r>
              <a:rPr lang="es" sz="2400" dirty="0"/>
              <a:t>en escuelas </a:t>
            </a:r>
            <a:r>
              <a:rPr lang="en-US" sz="2400" dirty="0"/>
              <a:t>identificadas </a:t>
            </a:r>
            <a:r>
              <a:rPr lang="es" sz="2400" dirty="0"/>
              <a:t>Título I.</a:t>
            </a:r>
          </a:p>
        </p:txBody>
      </p:sp>
      <p:sp>
        <p:nvSpPr>
          <p:cNvPr id="3" name="Text Placeholder 2">
            <a:extLst>
              <a:ext uri="{FF2B5EF4-FFF2-40B4-BE49-F238E27FC236}">
                <a16:creationId xmlns:a16="http://schemas.microsoft.com/office/drawing/2014/main" id="{E485C556-7F9B-375D-27E4-1BA0EC4813DF}"/>
              </a:ext>
            </a:extLst>
          </p:cNvPr>
          <p:cNvSpPr>
            <a:spLocks noGrp="1"/>
          </p:cNvSpPr>
          <p:nvPr>
            <p:ph type="body" sz="quarter" idx="13"/>
          </p:nvPr>
        </p:nvSpPr>
        <p:spPr>
          <a:xfrm>
            <a:off x="1706217" y="558800"/>
            <a:ext cx="8662901" cy="736600"/>
          </a:xfrm>
        </p:spPr>
        <p:txBody>
          <a:bodyPr>
            <a:normAutofit fontScale="77500" lnSpcReduction="20000"/>
          </a:bodyPr>
          <a:lstStyle/>
          <a:p>
            <a:r>
              <a:rPr lang="es" dirty="0"/>
              <a:t>Consideraciones </a:t>
            </a:r>
            <a:r>
              <a:rPr lang="en-US" dirty="0"/>
              <a:t>A</a:t>
            </a:r>
            <a:r>
              <a:rPr lang="es" dirty="0"/>
              <a:t>dicionales </a:t>
            </a:r>
            <a:r>
              <a:rPr lang="en-US" dirty="0"/>
              <a:t>para</a:t>
            </a:r>
            <a:r>
              <a:rPr lang="es" dirty="0"/>
              <a:t> Puerto Rico</a:t>
            </a:r>
          </a:p>
        </p:txBody>
      </p:sp>
      <p:sp>
        <p:nvSpPr>
          <p:cNvPr id="4" name="Slide Number Placeholder 3">
            <a:extLst>
              <a:ext uri="{FF2B5EF4-FFF2-40B4-BE49-F238E27FC236}">
                <a16:creationId xmlns:a16="http://schemas.microsoft.com/office/drawing/2014/main" id="{97902221-850D-C733-57C5-1483AE1AB325}"/>
              </a:ext>
            </a:extLst>
          </p:cNvPr>
          <p:cNvSpPr>
            <a:spLocks noGrp="1"/>
          </p:cNvSpPr>
          <p:nvPr>
            <p:ph type="sldNum" sz="quarter" idx="12"/>
          </p:nvPr>
        </p:nvSpPr>
        <p:spPr/>
        <p:txBody>
          <a:bodyPr/>
          <a:lstStyle/>
          <a:p>
            <a:fld id="{01FA0A26-6009-4EF8-96CE-C26D5A4F18E5}" type="slidenum">
              <a:rPr lang="en-US" smtClean="0"/>
              <a:pPr/>
              <a:t>101</a:t>
            </a:fld>
            <a:endParaRPr lang="en-US"/>
          </a:p>
        </p:txBody>
      </p:sp>
    </p:spTree>
    <p:extLst>
      <p:ext uri="{BB962C8B-B14F-4D97-AF65-F5344CB8AC3E}">
        <p14:creationId xmlns:p14="http://schemas.microsoft.com/office/powerpoint/2010/main" val="11106623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5D7754-28B6-985D-801D-BC4C8029FACA}"/>
              </a:ext>
            </a:extLst>
          </p:cNvPr>
          <p:cNvSpPr>
            <a:spLocks noGrp="1"/>
          </p:cNvSpPr>
          <p:nvPr>
            <p:ph idx="1"/>
          </p:nvPr>
        </p:nvSpPr>
        <p:spPr>
          <a:xfrm>
            <a:off x="1159563" y="1703588"/>
            <a:ext cx="9872871" cy="4038600"/>
          </a:xfrm>
        </p:spPr>
        <p:txBody>
          <a:bodyPr>
            <a:normAutofit lnSpcReduction="10000"/>
          </a:bodyPr>
          <a:lstStyle/>
          <a:p>
            <a:pPr marL="388620" indent="-342900">
              <a:buFont typeface="Arial" panose="020B0604020202020204" pitchFamily="34" charset="0"/>
              <a:buChar char="•"/>
            </a:pPr>
            <a:r>
              <a:rPr lang="es" sz="2400" dirty="0"/>
              <a:t>Con respecto a los requisitos discutidos en esta presentación, el DEPR tiene que monitorear la implementación de todos los planes CSI, TSI y ATSI, monitorear y evaluar el uso de los fondos de la sección 1003 a nivel escolar y garantizar que los planes a nivel escolar (</a:t>
            </a:r>
            <a:r>
              <a:rPr lang="en-US" sz="2400" i="1" dirty="0"/>
              <a:t>schoolwide</a:t>
            </a:r>
            <a:r>
              <a:rPr lang="en-US" sz="2400" dirty="0"/>
              <a:t>)</a:t>
            </a:r>
            <a:r>
              <a:rPr lang="es" sz="2400" dirty="0"/>
              <a:t> sean monitoreados y revisados regularmente, según sea necesario en base a </a:t>
            </a:r>
            <a:r>
              <a:rPr lang="en-US" sz="2400" dirty="0"/>
              <a:t>las </a:t>
            </a:r>
            <a:r>
              <a:rPr lang="es" sz="2400" dirty="0"/>
              <a:t>necesidades de los estudiantes.</a:t>
            </a:r>
          </a:p>
          <a:p>
            <a:pPr marL="388620" indent="-342900">
              <a:buFont typeface="Arial" panose="020B0604020202020204" pitchFamily="34" charset="0"/>
              <a:buChar char="•"/>
            </a:pPr>
            <a:r>
              <a:rPr lang="es" sz="2400" dirty="0"/>
              <a:t>Para garantizar que el monitoreo sea significativo y eficiente, el Departamento recomienda que un Estado considere alinear su </a:t>
            </a:r>
            <a:r>
              <a:rPr lang="en-US" sz="2400" dirty="0"/>
              <a:t>línea de tiempo </a:t>
            </a:r>
            <a:r>
              <a:rPr lang="es" sz="2400" dirty="0"/>
              <a:t>para estos diversos esfuerzos de monitoreo, inclu</a:t>
            </a:r>
            <a:r>
              <a:rPr lang="en-US" sz="2400" dirty="0"/>
              <a:t>yendo</a:t>
            </a:r>
            <a:r>
              <a:rPr lang="es" sz="2400" dirty="0"/>
              <a:t> un monitoreo más </a:t>
            </a:r>
            <a:r>
              <a:rPr lang="en-US" sz="2400" dirty="0"/>
              <a:t>comprensivo </a:t>
            </a:r>
            <a:r>
              <a:rPr lang="es" sz="2400" dirty="0"/>
              <a:t>de ESEA y la implementación del programa, y combinar esfuerzos cuando sea apropiado sin dejar de cumplir con todos los requisitos.</a:t>
            </a:r>
          </a:p>
          <a:p>
            <a:endParaRPr lang="en-US" sz="2400" dirty="0"/>
          </a:p>
        </p:txBody>
      </p:sp>
      <p:sp>
        <p:nvSpPr>
          <p:cNvPr id="3" name="Text Placeholder 2">
            <a:extLst>
              <a:ext uri="{FF2B5EF4-FFF2-40B4-BE49-F238E27FC236}">
                <a16:creationId xmlns:a16="http://schemas.microsoft.com/office/drawing/2014/main" id="{735CAE5A-6B26-A4D6-0DCF-FC522F5C612B}"/>
              </a:ext>
            </a:extLst>
          </p:cNvPr>
          <p:cNvSpPr>
            <a:spLocks noGrp="1"/>
          </p:cNvSpPr>
          <p:nvPr>
            <p:ph type="body" sz="quarter" idx="13"/>
          </p:nvPr>
        </p:nvSpPr>
        <p:spPr>
          <a:xfrm>
            <a:off x="1706217" y="558800"/>
            <a:ext cx="9326217" cy="736600"/>
          </a:xfrm>
        </p:spPr>
        <p:txBody>
          <a:bodyPr/>
          <a:lstStyle/>
          <a:p>
            <a:r>
              <a:rPr lang="es" dirty="0"/>
              <a:t>Monitoreo de </a:t>
            </a:r>
            <a:r>
              <a:rPr lang="en-US" dirty="0"/>
              <a:t>M</a:t>
            </a:r>
            <a:r>
              <a:rPr lang="es" dirty="0"/>
              <a:t>ejora</a:t>
            </a:r>
            <a:r>
              <a:rPr lang="en-US" dirty="0"/>
              <a:t>miento E</a:t>
            </a:r>
            <a:r>
              <a:rPr lang="es" dirty="0"/>
              <a:t>scolar</a:t>
            </a:r>
          </a:p>
        </p:txBody>
      </p:sp>
      <p:sp>
        <p:nvSpPr>
          <p:cNvPr id="4" name="Slide Number Placeholder 3">
            <a:extLst>
              <a:ext uri="{FF2B5EF4-FFF2-40B4-BE49-F238E27FC236}">
                <a16:creationId xmlns:a16="http://schemas.microsoft.com/office/drawing/2014/main" id="{DFF0359A-11D7-855C-6F15-91699BACCDFD}"/>
              </a:ext>
            </a:extLst>
          </p:cNvPr>
          <p:cNvSpPr>
            <a:spLocks noGrp="1"/>
          </p:cNvSpPr>
          <p:nvPr>
            <p:ph type="sldNum" sz="quarter" idx="12"/>
          </p:nvPr>
        </p:nvSpPr>
        <p:spPr/>
        <p:txBody>
          <a:bodyPr/>
          <a:lstStyle/>
          <a:p>
            <a:fld id="{01FA0A26-6009-4EF8-96CE-C26D5A4F18E5}" type="slidenum">
              <a:rPr lang="en-US" smtClean="0"/>
              <a:pPr/>
              <a:t>102</a:t>
            </a:fld>
            <a:endParaRPr lang="en-US"/>
          </a:p>
        </p:txBody>
      </p:sp>
      <p:sp>
        <p:nvSpPr>
          <p:cNvPr id="5" name="Footer Placeholder 4">
            <a:extLst>
              <a:ext uri="{FF2B5EF4-FFF2-40B4-BE49-F238E27FC236}">
                <a16:creationId xmlns:a16="http://schemas.microsoft.com/office/drawing/2014/main" id="{42CA84C2-9676-9249-6CB1-91BF8EED897B}"/>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0116384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03282-8BDB-4581-AAB4-7BA6A719ED94}"/>
              </a:ext>
            </a:extLst>
          </p:cNvPr>
          <p:cNvSpPr>
            <a:spLocks noGrp="1"/>
          </p:cNvSpPr>
          <p:nvPr>
            <p:ph sz="half" idx="1"/>
          </p:nvPr>
        </p:nvSpPr>
        <p:spPr>
          <a:xfrm>
            <a:off x="1142997" y="2705327"/>
            <a:ext cx="4423298" cy="2630071"/>
          </a:xfrm>
        </p:spPr>
        <p:txBody>
          <a:bodyPr>
            <a:normAutofit/>
          </a:bodyPr>
          <a:lstStyle/>
          <a:p>
            <a:r>
              <a:rPr lang="es"/>
              <a:t>¿Preguntas?</a:t>
            </a:r>
          </a:p>
        </p:txBody>
      </p:sp>
      <p:sp>
        <p:nvSpPr>
          <p:cNvPr id="3" name="Slide Number Placeholder 2">
            <a:extLst>
              <a:ext uri="{FF2B5EF4-FFF2-40B4-BE49-F238E27FC236}">
                <a16:creationId xmlns:a16="http://schemas.microsoft.com/office/drawing/2014/main" id="{7C09DB81-979E-4A2F-B46A-26B1DB7C4B08}"/>
              </a:ext>
            </a:extLst>
          </p:cNvPr>
          <p:cNvSpPr>
            <a:spLocks noGrp="1"/>
          </p:cNvSpPr>
          <p:nvPr>
            <p:ph type="sldNum" sz="quarter" idx="12"/>
          </p:nvPr>
        </p:nvSpPr>
        <p:spPr/>
        <p:txBody>
          <a:bodyPr/>
          <a:lstStyle/>
          <a:p>
            <a:fld id="{01FA0A26-6009-4EF8-96CE-C26D5A4F18E5}" type="slidenum">
              <a:rPr lang="en-US" smtClean="0"/>
              <a:pPr/>
              <a:t>103</a:t>
            </a:fld>
            <a:endParaRPr lang="en-US"/>
          </a:p>
        </p:txBody>
      </p:sp>
    </p:spTree>
    <p:extLst>
      <p:ext uri="{BB962C8B-B14F-4D97-AF65-F5344CB8AC3E}">
        <p14:creationId xmlns:p14="http://schemas.microsoft.com/office/powerpoint/2010/main" val="249901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C0588-7142-B257-DC84-5458CA94FA88}"/>
              </a:ext>
            </a:extLst>
          </p:cNvPr>
          <p:cNvSpPr>
            <a:spLocks noGrp="1"/>
          </p:cNvSpPr>
          <p:nvPr>
            <p:ph idx="1"/>
          </p:nvPr>
        </p:nvSpPr>
        <p:spPr/>
        <p:txBody>
          <a:bodyPr>
            <a:normAutofit/>
          </a:bodyPr>
          <a:lstStyle/>
          <a:p>
            <a:pPr marL="0" lvl="1" indent="0">
              <a:lnSpc>
                <a:spcPct val="100000"/>
              </a:lnSpc>
              <a:spcBef>
                <a:spcPts val="600"/>
              </a:spcBef>
              <a:spcAft>
                <a:spcPts val="0"/>
              </a:spcAft>
              <a:buNone/>
            </a:pPr>
            <a:r>
              <a:rPr lang="es" sz="2400" b="1" dirty="0"/>
              <a:t>Demostrar </a:t>
            </a:r>
            <a:r>
              <a:rPr lang="en-US" sz="2400" b="1" dirty="0"/>
              <a:t>C</a:t>
            </a:r>
            <a:r>
              <a:rPr lang="es" sz="2400" b="1" dirty="0"/>
              <a:t>umplimiento</a:t>
            </a:r>
          </a:p>
          <a:p>
            <a:pPr marL="0" lvl="1" indent="0">
              <a:lnSpc>
                <a:spcPct val="100000"/>
              </a:lnSpc>
              <a:spcBef>
                <a:spcPts val="600"/>
              </a:spcBef>
              <a:spcAft>
                <a:spcPts val="0"/>
              </a:spcAft>
              <a:buNone/>
            </a:pPr>
            <a:endParaRPr lang="en-US" sz="2400" b="1" dirty="0">
              <a:solidFill>
                <a:srgbClr val="333333"/>
              </a:solidFill>
            </a:endParaRPr>
          </a:p>
          <a:p>
            <a:pPr marL="342900" lvl="1" indent="-342900">
              <a:lnSpc>
                <a:spcPct val="100000"/>
              </a:lnSpc>
              <a:spcBef>
                <a:spcPts val="600"/>
              </a:spcBef>
              <a:spcAft>
                <a:spcPts val="0"/>
              </a:spcAft>
              <a:buFont typeface="Arial" panose="020B0604020202020204" pitchFamily="34" charset="0"/>
              <a:buChar char="•"/>
            </a:pPr>
            <a:r>
              <a:rPr lang="es" sz="2400" dirty="0"/>
              <a:t>Para demostrar el cumplimiento del req</a:t>
            </a:r>
            <a:r>
              <a:rPr lang="en-US" sz="2400" dirty="0"/>
              <a:t>uerimiento </a:t>
            </a:r>
            <a:r>
              <a:rPr lang="es" sz="2400" dirty="0"/>
              <a:t>de suplementar, no suplantar, de Título I, una </a:t>
            </a:r>
            <a:r>
              <a:rPr lang="es" sz="2400" i="1" dirty="0"/>
              <a:t>LEA</a:t>
            </a:r>
            <a:r>
              <a:rPr lang="es" sz="2400" dirty="0"/>
              <a:t> </a:t>
            </a:r>
            <a:r>
              <a:rPr lang="en-US" sz="2400" dirty="0"/>
              <a:t>tiene que </a:t>
            </a:r>
            <a:r>
              <a:rPr lang="es" sz="2400" dirty="0"/>
              <a:t>demostrar que la metodología utilizada para asignar fondos estatales y locales a sus escuelas garantiza que cada escuela de Título I reciba todos los fondos estatales y locales que </a:t>
            </a:r>
            <a:r>
              <a:rPr lang="en-US" sz="2400" dirty="0"/>
              <a:t>recibiría si no recibiera </a:t>
            </a:r>
            <a:r>
              <a:rPr lang="es" sz="2400" dirty="0"/>
              <a:t>fondos de Título I – i.e., tratar a las escuelas de Título I de manera neutral.</a:t>
            </a:r>
          </a:p>
          <a:p>
            <a:r>
              <a:rPr lang="es" sz="2000" dirty="0"/>
              <a:t>ESEA sección 1118(b)(2)</a:t>
            </a:r>
          </a:p>
        </p:txBody>
      </p:sp>
      <p:sp>
        <p:nvSpPr>
          <p:cNvPr id="3" name="Text Placeholder 2">
            <a:extLst>
              <a:ext uri="{FF2B5EF4-FFF2-40B4-BE49-F238E27FC236}">
                <a16:creationId xmlns:a16="http://schemas.microsoft.com/office/drawing/2014/main" id="{15BFD1A6-E678-5D05-48C1-35E3CABD6D64}"/>
              </a:ext>
            </a:extLst>
          </p:cNvPr>
          <p:cNvSpPr>
            <a:spLocks noGrp="1"/>
          </p:cNvSpPr>
          <p:nvPr>
            <p:ph type="body" sz="quarter" idx="13"/>
          </p:nvPr>
        </p:nvSpPr>
        <p:spPr>
          <a:xfrm>
            <a:off x="523782" y="558800"/>
            <a:ext cx="11105965" cy="736600"/>
          </a:xfrm>
        </p:spPr>
        <p:txBody>
          <a:bodyPr>
            <a:noAutofit/>
          </a:bodyPr>
          <a:lstStyle/>
          <a:p>
            <a:r>
              <a:rPr lang="es" sz="3800" dirty="0"/>
              <a:t>Suplementar, no Suplantar</a:t>
            </a:r>
          </a:p>
        </p:txBody>
      </p:sp>
      <p:sp>
        <p:nvSpPr>
          <p:cNvPr id="4" name="Slide Number Placeholder 3">
            <a:extLst>
              <a:ext uri="{FF2B5EF4-FFF2-40B4-BE49-F238E27FC236}">
                <a16:creationId xmlns:a16="http://schemas.microsoft.com/office/drawing/2014/main" id="{79B4883E-AF0D-CA1A-B732-0C8570D8CC76}"/>
              </a:ext>
            </a:extLst>
          </p:cNvPr>
          <p:cNvSpPr>
            <a:spLocks noGrp="1"/>
          </p:cNvSpPr>
          <p:nvPr>
            <p:ph type="sldNum" sz="quarter" idx="12"/>
          </p:nvPr>
        </p:nvSpPr>
        <p:spPr/>
        <p:txBody>
          <a:bodyPr/>
          <a:lstStyle/>
          <a:p>
            <a:fld id="{01FA0A26-6009-4EF8-96CE-C26D5A4F18E5}" type="slidenum">
              <a:rPr lang="en-US" smtClean="0"/>
              <a:pPr/>
              <a:t>11</a:t>
            </a:fld>
            <a:endParaRPr lang="en-US"/>
          </a:p>
        </p:txBody>
      </p:sp>
      <p:sp>
        <p:nvSpPr>
          <p:cNvPr id="5" name="Footer Placeholder 4">
            <a:extLst>
              <a:ext uri="{FF2B5EF4-FFF2-40B4-BE49-F238E27FC236}">
                <a16:creationId xmlns:a16="http://schemas.microsoft.com/office/drawing/2014/main" id="{419005F5-8C0C-A150-9814-635F99A53775}"/>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524231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C0588-7142-B257-DC84-5458CA94FA88}"/>
              </a:ext>
            </a:extLst>
          </p:cNvPr>
          <p:cNvSpPr>
            <a:spLocks noGrp="1"/>
          </p:cNvSpPr>
          <p:nvPr>
            <p:ph idx="1"/>
          </p:nvPr>
        </p:nvSpPr>
        <p:spPr/>
        <p:txBody>
          <a:bodyPr>
            <a:normAutofit/>
          </a:bodyPr>
          <a:lstStyle/>
          <a:p>
            <a:pPr marL="0" lvl="1" indent="0">
              <a:lnSpc>
                <a:spcPct val="100000"/>
              </a:lnSpc>
              <a:spcBef>
                <a:spcPts val="600"/>
              </a:spcBef>
              <a:spcAft>
                <a:spcPts val="0"/>
              </a:spcAft>
              <a:buNone/>
            </a:pPr>
            <a:r>
              <a:rPr lang="es" sz="2400" b="1" dirty="0"/>
              <a:t>Excepciones para </a:t>
            </a:r>
            <a:r>
              <a:rPr lang="en-US" sz="2400" b="1" dirty="0"/>
              <a:t>D</a:t>
            </a:r>
            <a:r>
              <a:rPr lang="es" sz="2400" b="1" dirty="0"/>
              <a:t>emostrar </a:t>
            </a:r>
            <a:r>
              <a:rPr lang="en-US" sz="2400" b="1" dirty="0"/>
              <a:t>C</a:t>
            </a:r>
            <a:r>
              <a:rPr lang="es" sz="2400" b="1" dirty="0"/>
              <a:t>umplimiento </a:t>
            </a:r>
            <a:r>
              <a:rPr lang="en-US" sz="2400" b="1" dirty="0"/>
              <a:t>con ESEA, </a:t>
            </a:r>
            <a:r>
              <a:rPr lang="es" sz="2400" b="1" dirty="0"/>
              <a:t>sección 1118(b)(2) </a:t>
            </a:r>
            <a:endParaRPr lang="en-US" sz="2400" dirty="0"/>
          </a:p>
          <a:p>
            <a:pPr marL="0" lvl="1" indent="0">
              <a:lnSpc>
                <a:spcPct val="100000"/>
              </a:lnSpc>
              <a:spcBef>
                <a:spcPts val="600"/>
              </a:spcBef>
              <a:spcAft>
                <a:spcPts val="0"/>
              </a:spcAft>
              <a:buNone/>
            </a:pPr>
            <a:endParaRPr lang="en-US" sz="1200" dirty="0">
              <a:solidFill>
                <a:srgbClr val="333333"/>
              </a:solidFill>
            </a:endParaRPr>
          </a:p>
          <a:p>
            <a:pPr marL="342900" lvl="1" indent="-342900">
              <a:lnSpc>
                <a:spcPct val="100000"/>
              </a:lnSpc>
              <a:spcBef>
                <a:spcPts val="600"/>
              </a:spcBef>
              <a:spcAft>
                <a:spcPts val="0"/>
              </a:spcAft>
              <a:buFont typeface="Arial" panose="020B0604020202020204" pitchFamily="34" charset="0"/>
              <a:buChar char="•"/>
            </a:pPr>
            <a:r>
              <a:rPr lang="es" sz="2400" dirty="0"/>
              <a:t>Un </a:t>
            </a:r>
            <a:r>
              <a:rPr lang="es" sz="2400" i="1" dirty="0"/>
              <a:t>LEA</a:t>
            </a:r>
            <a:r>
              <a:rPr lang="es" sz="2400" dirty="0"/>
              <a:t> no tiene que demostrar cumplimiento si tiene:</a:t>
            </a:r>
          </a:p>
          <a:p>
            <a:pPr marL="617220" lvl="2" indent="-342900">
              <a:lnSpc>
                <a:spcPct val="100000"/>
              </a:lnSpc>
              <a:spcBef>
                <a:spcPts val="600"/>
              </a:spcBef>
              <a:spcAft>
                <a:spcPts val="0"/>
              </a:spcAft>
              <a:buFont typeface="Arial" panose="020B0604020202020204" pitchFamily="34" charset="0"/>
              <a:buChar char="•"/>
            </a:pPr>
            <a:r>
              <a:rPr lang="es" sz="2200" dirty="0"/>
              <a:t>solo una escuela</a:t>
            </a:r>
          </a:p>
          <a:p>
            <a:pPr marL="617220" lvl="2" indent="-342900">
              <a:lnSpc>
                <a:spcPct val="100000"/>
              </a:lnSpc>
              <a:spcBef>
                <a:spcPts val="600"/>
              </a:spcBef>
              <a:spcAft>
                <a:spcPts val="0"/>
              </a:spcAft>
              <a:buFont typeface="Arial" panose="020B0604020202020204" pitchFamily="34" charset="0"/>
              <a:buChar char="•"/>
            </a:pPr>
            <a:r>
              <a:rPr lang="es" sz="2200" b="1" dirty="0"/>
              <a:t>Todas las escuelas </a:t>
            </a:r>
            <a:r>
              <a:rPr lang="en-US" sz="2200" b="1" dirty="0"/>
              <a:t>son</a:t>
            </a:r>
            <a:r>
              <a:rPr lang="es" sz="2200" b="1" dirty="0"/>
              <a:t> Título I</a:t>
            </a:r>
          </a:p>
          <a:p>
            <a:pPr marL="617220" lvl="2" indent="-342900">
              <a:lnSpc>
                <a:spcPct val="100000"/>
              </a:lnSpc>
              <a:spcBef>
                <a:spcPts val="600"/>
              </a:spcBef>
              <a:spcAft>
                <a:spcPts val="0"/>
              </a:spcAft>
              <a:buFont typeface="Arial" panose="020B0604020202020204" pitchFamily="34" charset="0"/>
              <a:buChar char="•"/>
            </a:pPr>
            <a:r>
              <a:rPr lang="es" sz="2200" dirty="0"/>
              <a:t>Un intervalo de grados con una sola escuela o todas las escuelas de Título (es decir, no se requiere metodología para este intervalo de grados)</a:t>
            </a:r>
          </a:p>
          <a:p>
            <a:pPr marL="0" lvl="1" indent="0">
              <a:lnSpc>
                <a:spcPct val="100000"/>
              </a:lnSpc>
              <a:spcBef>
                <a:spcPts val="600"/>
              </a:spcBef>
              <a:spcAft>
                <a:spcPts val="0"/>
              </a:spcAft>
              <a:buNone/>
            </a:pPr>
            <a:endParaRPr lang="en-US" sz="1200" dirty="0">
              <a:solidFill>
                <a:srgbClr val="333333"/>
              </a:solidFill>
            </a:endParaRPr>
          </a:p>
          <a:p>
            <a:r>
              <a:rPr lang="es" sz="2000" dirty="0"/>
              <a:t>ESEA sección 1118(b)(2)</a:t>
            </a:r>
            <a:endParaRPr lang="en-US" dirty="0"/>
          </a:p>
        </p:txBody>
      </p:sp>
      <p:sp>
        <p:nvSpPr>
          <p:cNvPr id="3" name="Text Placeholder 2">
            <a:extLst>
              <a:ext uri="{FF2B5EF4-FFF2-40B4-BE49-F238E27FC236}">
                <a16:creationId xmlns:a16="http://schemas.microsoft.com/office/drawing/2014/main" id="{15BFD1A6-E678-5D05-48C1-35E3CABD6D64}"/>
              </a:ext>
            </a:extLst>
          </p:cNvPr>
          <p:cNvSpPr>
            <a:spLocks noGrp="1"/>
          </p:cNvSpPr>
          <p:nvPr>
            <p:ph type="body" sz="quarter" idx="13"/>
          </p:nvPr>
        </p:nvSpPr>
        <p:spPr>
          <a:xfrm>
            <a:off x="674703" y="558800"/>
            <a:ext cx="10741980" cy="736600"/>
          </a:xfrm>
        </p:spPr>
        <p:txBody>
          <a:bodyPr/>
          <a:lstStyle/>
          <a:p>
            <a:r>
              <a:rPr lang="es"/>
              <a:t>Suplementar, no Suplantar</a:t>
            </a:r>
          </a:p>
        </p:txBody>
      </p:sp>
      <p:sp>
        <p:nvSpPr>
          <p:cNvPr id="4" name="Slide Number Placeholder 3">
            <a:extLst>
              <a:ext uri="{FF2B5EF4-FFF2-40B4-BE49-F238E27FC236}">
                <a16:creationId xmlns:a16="http://schemas.microsoft.com/office/drawing/2014/main" id="{79B4883E-AF0D-CA1A-B732-0C8570D8CC76}"/>
              </a:ext>
            </a:extLst>
          </p:cNvPr>
          <p:cNvSpPr>
            <a:spLocks noGrp="1"/>
          </p:cNvSpPr>
          <p:nvPr>
            <p:ph type="sldNum" sz="quarter" idx="12"/>
          </p:nvPr>
        </p:nvSpPr>
        <p:spPr/>
        <p:txBody>
          <a:bodyPr/>
          <a:lstStyle/>
          <a:p>
            <a:fld id="{01FA0A26-6009-4EF8-96CE-C26D5A4F18E5}" type="slidenum">
              <a:rPr lang="en-US" smtClean="0"/>
              <a:pPr/>
              <a:t>12</a:t>
            </a:fld>
            <a:endParaRPr lang="en-US"/>
          </a:p>
        </p:txBody>
      </p:sp>
      <p:sp>
        <p:nvSpPr>
          <p:cNvPr id="5" name="Footer Placeholder 4">
            <a:extLst>
              <a:ext uri="{FF2B5EF4-FFF2-40B4-BE49-F238E27FC236}">
                <a16:creationId xmlns:a16="http://schemas.microsoft.com/office/drawing/2014/main" id="{419005F5-8C0C-A150-9814-635F99A53775}"/>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50385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C0588-7142-B257-DC84-5458CA94FA88}"/>
              </a:ext>
            </a:extLst>
          </p:cNvPr>
          <p:cNvSpPr>
            <a:spLocks noGrp="1"/>
          </p:cNvSpPr>
          <p:nvPr>
            <p:ph idx="1"/>
          </p:nvPr>
        </p:nvSpPr>
        <p:spPr>
          <a:xfrm>
            <a:off x="1159563" y="2606566"/>
            <a:ext cx="9127437" cy="3508484"/>
          </a:xfrm>
        </p:spPr>
        <p:txBody>
          <a:bodyPr>
            <a:normAutofit fontScale="92500" lnSpcReduction="10000"/>
          </a:bodyPr>
          <a:lstStyle/>
          <a:p>
            <a:pPr marL="0" lvl="1" indent="0">
              <a:lnSpc>
                <a:spcPct val="100000"/>
              </a:lnSpc>
              <a:spcBef>
                <a:spcPts val="600"/>
              </a:spcBef>
              <a:spcAft>
                <a:spcPts val="0"/>
              </a:spcAft>
              <a:buNone/>
            </a:pPr>
            <a:r>
              <a:rPr lang="es" sz="2400" b="1" dirty="0"/>
              <a:t>La sección 1118(b)(1) de ESEA se aplica a cualquier </a:t>
            </a:r>
            <a:r>
              <a:rPr lang="es" sz="2400" b="1" i="1" dirty="0"/>
              <a:t>LEA</a:t>
            </a:r>
            <a:r>
              <a:rPr lang="es" sz="2400" b="1" dirty="0"/>
              <a:t> de Título I:</a:t>
            </a:r>
            <a:endParaRPr lang="en-US" sz="2400" dirty="0"/>
          </a:p>
          <a:p>
            <a:pPr marL="0" lvl="1" indent="0">
              <a:lnSpc>
                <a:spcPct val="100000"/>
              </a:lnSpc>
              <a:spcBef>
                <a:spcPts val="600"/>
              </a:spcBef>
              <a:spcAft>
                <a:spcPts val="0"/>
              </a:spcAft>
              <a:buNone/>
            </a:pPr>
            <a:endParaRPr lang="en-US" sz="1200" dirty="0">
              <a:solidFill>
                <a:srgbClr val="333333"/>
              </a:solidFill>
            </a:endParaRPr>
          </a:p>
          <a:p>
            <a:pPr marL="342900" lvl="1" indent="-342900">
              <a:lnSpc>
                <a:spcPct val="100000"/>
              </a:lnSpc>
              <a:spcBef>
                <a:spcPts val="600"/>
              </a:spcBef>
              <a:spcAft>
                <a:spcPts val="0"/>
              </a:spcAft>
              <a:buFont typeface="Arial" panose="020B0604020202020204" pitchFamily="34" charset="0"/>
              <a:buChar char="•"/>
            </a:pPr>
            <a:r>
              <a:rPr lang="es" sz="2400" dirty="0"/>
              <a:t>Una </a:t>
            </a:r>
            <a:r>
              <a:rPr lang="es" sz="2400" i="1" dirty="0"/>
              <a:t>LEA</a:t>
            </a:r>
            <a:r>
              <a:rPr lang="es" sz="2400" dirty="0"/>
              <a:t> que no necesita demostrar cumplimiento con la sección 1118(b)(2) de ESEA </a:t>
            </a:r>
            <a:r>
              <a:rPr lang="en-US" sz="2400" dirty="0"/>
              <a:t>tiene que:</a:t>
            </a:r>
            <a:endParaRPr lang="es" sz="2400" dirty="0"/>
          </a:p>
          <a:p>
            <a:pPr marL="617220" lvl="2" indent="-342900">
              <a:lnSpc>
                <a:spcPct val="100000"/>
              </a:lnSpc>
              <a:spcBef>
                <a:spcPts val="600"/>
              </a:spcBef>
              <a:spcAft>
                <a:spcPts val="0"/>
              </a:spcAft>
              <a:buFont typeface="Arial" panose="020B0604020202020204" pitchFamily="34" charset="0"/>
              <a:buChar char="•"/>
            </a:pPr>
            <a:r>
              <a:rPr lang="es" sz="2200" dirty="0"/>
              <a:t>Seguir operando de manera consistente con todos los req</a:t>
            </a:r>
            <a:r>
              <a:rPr lang="en-US" sz="2200" dirty="0"/>
              <a:t>uerimientos</a:t>
            </a:r>
            <a:r>
              <a:rPr lang="es" sz="2200" dirty="0"/>
              <a:t> federales, estatales y locales.</a:t>
            </a:r>
          </a:p>
          <a:p>
            <a:pPr marL="617220" lvl="2" indent="-342900">
              <a:lnSpc>
                <a:spcPct val="100000"/>
              </a:lnSpc>
              <a:spcBef>
                <a:spcPts val="600"/>
              </a:spcBef>
              <a:spcAft>
                <a:spcPts val="0"/>
              </a:spcAft>
              <a:buFont typeface="Arial" panose="020B0604020202020204" pitchFamily="34" charset="0"/>
              <a:buChar char="•"/>
            </a:pPr>
            <a:r>
              <a:rPr lang="es" sz="2200" dirty="0"/>
              <a:t>Proporcionar a sus escuelas de Título I suficientes fondos estatales o locales para:</a:t>
            </a:r>
          </a:p>
          <a:p>
            <a:pPr marL="891540" lvl="3" indent="-342900">
              <a:lnSpc>
                <a:spcPct val="100000"/>
              </a:lnSpc>
              <a:spcBef>
                <a:spcPts val="600"/>
              </a:spcBef>
              <a:spcAft>
                <a:spcPts val="0"/>
              </a:spcAft>
              <a:buFont typeface="Arial" panose="020B0604020202020204" pitchFamily="34" charset="0"/>
              <a:buChar char="•"/>
            </a:pPr>
            <a:r>
              <a:rPr lang="es" sz="2000" dirty="0"/>
              <a:t>Educación pública gratuita</a:t>
            </a:r>
          </a:p>
          <a:p>
            <a:pPr marL="891540" lvl="3" indent="-342900">
              <a:lnSpc>
                <a:spcPct val="100000"/>
              </a:lnSpc>
              <a:spcBef>
                <a:spcPts val="600"/>
              </a:spcBef>
              <a:spcAft>
                <a:spcPts val="0"/>
              </a:spcAft>
              <a:buFont typeface="Arial" panose="020B0604020202020204" pitchFamily="34" charset="0"/>
              <a:buChar char="•"/>
            </a:pPr>
            <a:r>
              <a:rPr lang="es" sz="2000" dirty="0"/>
              <a:t>Servicios requeridos para niños con discapacidades y estudiantes </a:t>
            </a:r>
            <a:r>
              <a:rPr lang="en-US" sz="2000" dirty="0"/>
              <a:t>aprendices </a:t>
            </a:r>
            <a:r>
              <a:rPr lang="es" sz="2000" dirty="0"/>
              <a:t>de inglés</a:t>
            </a:r>
          </a:p>
          <a:p>
            <a:pPr marL="342900" lvl="1" indent="-342900">
              <a:lnSpc>
                <a:spcPct val="100000"/>
              </a:lnSpc>
              <a:spcBef>
                <a:spcPts val="600"/>
              </a:spcBef>
              <a:spcAft>
                <a:spcPts val="0"/>
              </a:spcAft>
              <a:buFont typeface="Times New Roman" panose="02020603050405020304" pitchFamily="18" charset="0"/>
              <a:buChar char="●"/>
            </a:pPr>
            <a:endParaRPr lang="en-US" sz="2400" b="1" dirty="0"/>
          </a:p>
          <a:p>
            <a:pPr marL="342900" lvl="1" indent="-342900">
              <a:lnSpc>
                <a:spcPct val="100000"/>
              </a:lnSpc>
              <a:spcBef>
                <a:spcPts val="600"/>
              </a:spcBef>
              <a:spcAft>
                <a:spcPts val="0"/>
              </a:spcAft>
              <a:buFont typeface="Times New Roman" panose="02020603050405020304" pitchFamily="18" charset="0"/>
              <a:buChar char="●"/>
            </a:pPr>
            <a:endParaRPr lang="en-US" sz="1200" dirty="0">
              <a:solidFill>
                <a:srgbClr val="333333"/>
              </a:solidFill>
            </a:endParaRPr>
          </a:p>
          <a:p>
            <a:endParaRPr lang="en-US" dirty="0"/>
          </a:p>
        </p:txBody>
      </p:sp>
      <p:sp>
        <p:nvSpPr>
          <p:cNvPr id="3" name="Text Placeholder 2">
            <a:extLst>
              <a:ext uri="{FF2B5EF4-FFF2-40B4-BE49-F238E27FC236}">
                <a16:creationId xmlns:a16="http://schemas.microsoft.com/office/drawing/2014/main" id="{15BFD1A6-E678-5D05-48C1-35E3CABD6D64}"/>
              </a:ext>
            </a:extLst>
          </p:cNvPr>
          <p:cNvSpPr>
            <a:spLocks noGrp="1"/>
          </p:cNvSpPr>
          <p:nvPr>
            <p:ph type="body" sz="quarter" idx="13"/>
          </p:nvPr>
        </p:nvSpPr>
        <p:spPr>
          <a:xfrm>
            <a:off x="2849563" y="400049"/>
            <a:ext cx="6427787" cy="923925"/>
          </a:xfrm>
        </p:spPr>
        <p:txBody>
          <a:bodyPr/>
          <a:lstStyle/>
          <a:p>
            <a:r>
              <a:rPr lang="es" dirty="0"/>
              <a:t>Suplementar, no suplantar</a:t>
            </a:r>
          </a:p>
        </p:txBody>
      </p:sp>
      <p:sp>
        <p:nvSpPr>
          <p:cNvPr id="4" name="Slide Number Placeholder 3">
            <a:extLst>
              <a:ext uri="{FF2B5EF4-FFF2-40B4-BE49-F238E27FC236}">
                <a16:creationId xmlns:a16="http://schemas.microsoft.com/office/drawing/2014/main" id="{79B4883E-AF0D-CA1A-B732-0C8570D8CC76}"/>
              </a:ext>
            </a:extLst>
          </p:cNvPr>
          <p:cNvSpPr>
            <a:spLocks noGrp="1"/>
          </p:cNvSpPr>
          <p:nvPr>
            <p:ph type="sldNum" sz="quarter" idx="12"/>
          </p:nvPr>
        </p:nvSpPr>
        <p:spPr/>
        <p:txBody>
          <a:bodyPr/>
          <a:lstStyle/>
          <a:p>
            <a:fld id="{01FA0A26-6009-4EF8-96CE-C26D5A4F18E5}" type="slidenum">
              <a:rPr lang="en-US" smtClean="0"/>
              <a:pPr/>
              <a:t>13</a:t>
            </a:fld>
            <a:endParaRPr lang="en-US"/>
          </a:p>
        </p:txBody>
      </p:sp>
      <p:sp>
        <p:nvSpPr>
          <p:cNvPr id="5" name="Footer Placeholder 4">
            <a:extLst>
              <a:ext uri="{FF2B5EF4-FFF2-40B4-BE49-F238E27FC236}">
                <a16:creationId xmlns:a16="http://schemas.microsoft.com/office/drawing/2014/main" id="{419005F5-8C0C-A150-9814-635F99A53775}"/>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72179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C0588-7142-B257-DC84-5458CA94FA88}"/>
              </a:ext>
            </a:extLst>
          </p:cNvPr>
          <p:cNvSpPr>
            <a:spLocks noGrp="1"/>
          </p:cNvSpPr>
          <p:nvPr>
            <p:ph idx="1"/>
          </p:nvPr>
        </p:nvSpPr>
        <p:spPr/>
        <p:txBody>
          <a:bodyPr>
            <a:normAutofit lnSpcReduction="10000"/>
          </a:bodyPr>
          <a:lstStyle/>
          <a:p>
            <a:pPr marL="0" lvl="1" indent="0">
              <a:lnSpc>
                <a:spcPct val="100000"/>
              </a:lnSpc>
              <a:spcBef>
                <a:spcPts val="600"/>
              </a:spcBef>
              <a:spcAft>
                <a:spcPts val="0"/>
              </a:spcAft>
              <a:buNone/>
            </a:pPr>
            <a:r>
              <a:rPr lang="es" sz="2400" b="1" dirty="0">
                <a:latin typeface="+mj-lt"/>
              </a:rPr>
              <a:t>Actividades a nivel </a:t>
            </a:r>
            <a:r>
              <a:rPr lang="es" sz="2400" b="1" i="1" dirty="0">
                <a:latin typeface="+mj-lt"/>
              </a:rPr>
              <a:t>LEA</a:t>
            </a:r>
          </a:p>
          <a:p>
            <a:pPr marL="0" lvl="1" indent="0">
              <a:lnSpc>
                <a:spcPct val="100000"/>
              </a:lnSpc>
              <a:spcBef>
                <a:spcPts val="600"/>
              </a:spcBef>
              <a:spcAft>
                <a:spcPts val="0"/>
              </a:spcAft>
              <a:buNone/>
            </a:pPr>
            <a:endParaRPr lang="en-US" sz="1200" dirty="0">
              <a:solidFill>
                <a:srgbClr val="333333"/>
              </a:solidFill>
              <a:latin typeface="+mj-lt"/>
            </a:endParaRPr>
          </a:p>
          <a:p>
            <a:pPr marL="342900" lvl="1" indent="-342900">
              <a:lnSpc>
                <a:spcPct val="100000"/>
              </a:lnSpc>
              <a:spcBef>
                <a:spcPts val="600"/>
              </a:spcBef>
              <a:spcAft>
                <a:spcPts val="0"/>
              </a:spcAft>
              <a:buFont typeface="Arial" panose="020B0604020202020204" pitchFamily="34" charset="0"/>
              <a:buChar char="•"/>
            </a:pPr>
            <a:r>
              <a:rPr lang="es" sz="2400" dirty="0">
                <a:latin typeface="+mj-lt"/>
              </a:rPr>
              <a:t>La prueba de cumplimiento </a:t>
            </a:r>
            <a:r>
              <a:rPr lang="en-US" sz="2400" dirty="0">
                <a:latin typeface="+mj-lt"/>
              </a:rPr>
              <a:t>bajo</a:t>
            </a:r>
            <a:r>
              <a:rPr lang="es" sz="2400" dirty="0">
                <a:latin typeface="+mj-lt"/>
              </a:rPr>
              <a:t> la sección 1118(b)(2) de ESEA no se aplica a los fondos estatales y locales utilizados para actividades a nivel de </a:t>
            </a:r>
            <a:r>
              <a:rPr lang="es" sz="2400" i="1" dirty="0">
                <a:latin typeface="+mj-lt"/>
              </a:rPr>
              <a:t>LEA</a:t>
            </a:r>
            <a:r>
              <a:rPr lang="es" sz="2400" dirty="0">
                <a:latin typeface="+mj-lt"/>
              </a:rPr>
              <a:t>; sin embargo, el requisito general de suplementa</a:t>
            </a:r>
            <a:r>
              <a:rPr lang="en-US" sz="2400" dirty="0">
                <a:latin typeface="+mj-lt"/>
              </a:rPr>
              <a:t>r</a:t>
            </a:r>
            <a:r>
              <a:rPr lang="es" sz="2400" dirty="0">
                <a:latin typeface="+mj-lt"/>
              </a:rPr>
              <a:t> y no suplantar de la sección 1118(b)(1) de ESEA </a:t>
            </a:r>
            <a:r>
              <a:rPr lang="en-US" sz="2400" dirty="0">
                <a:latin typeface="+mj-lt"/>
              </a:rPr>
              <a:t>sí aplica</a:t>
            </a:r>
            <a:r>
              <a:rPr lang="es" sz="2400" dirty="0">
                <a:latin typeface="+mj-lt"/>
              </a:rPr>
              <a:t>.</a:t>
            </a:r>
          </a:p>
          <a:p>
            <a:pPr marL="342900" lvl="1" indent="-342900">
              <a:lnSpc>
                <a:spcPct val="100000"/>
              </a:lnSpc>
              <a:spcBef>
                <a:spcPts val="600"/>
              </a:spcBef>
              <a:spcAft>
                <a:spcPts val="0"/>
              </a:spcAft>
              <a:buFont typeface="Arial" panose="020B0604020202020204" pitchFamily="34" charset="0"/>
              <a:buChar char="•"/>
            </a:pPr>
            <a:endParaRPr lang="en-US" sz="1600" dirty="0">
              <a:latin typeface="+mj-lt"/>
            </a:endParaRPr>
          </a:p>
          <a:p>
            <a:pPr marL="342900" lvl="1" indent="-342900">
              <a:lnSpc>
                <a:spcPct val="100000"/>
              </a:lnSpc>
              <a:spcBef>
                <a:spcPts val="600"/>
              </a:spcBef>
              <a:spcAft>
                <a:spcPts val="0"/>
              </a:spcAft>
              <a:buFont typeface="Arial" panose="020B0604020202020204" pitchFamily="34" charset="0"/>
              <a:buChar char="•"/>
            </a:pPr>
            <a:r>
              <a:rPr lang="en-US" sz="2400" dirty="0">
                <a:latin typeface="+mj-lt"/>
              </a:rPr>
              <a:t>Bajo </a:t>
            </a:r>
            <a:r>
              <a:rPr lang="es" sz="2400" dirty="0">
                <a:latin typeface="+mj-lt"/>
              </a:rPr>
              <a:t>la sección 1118(b)(1) de ESEA, una LEA </a:t>
            </a:r>
            <a:r>
              <a:rPr lang="en-US" sz="2400" dirty="0">
                <a:latin typeface="+mj-lt"/>
              </a:rPr>
              <a:t>tiene que </a:t>
            </a:r>
            <a:r>
              <a:rPr lang="es" sz="2400" dirty="0">
                <a:latin typeface="+mj-lt"/>
              </a:rPr>
              <a:t>usar fondos de Título I solo para </a:t>
            </a:r>
            <a:r>
              <a:rPr lang="en-US" sz="2400" dirty="0">
                <a:latin typeface="+mj-lt"/>
              </a:rPr>
              <a:t>suplementar </a:t>
            </a:r>
            <a:r>
              <a:rPr lang="es" sz="2400" dirty="0">
                <a:latin typeface="+mj-lt"/>
              </a:rPr>
              <a:t>los fondos estatales y locales que, en ausencia de Título I, se habrían puesto a disposición de los estudiantes participantes de Título I.</a:t>
            </a:r>
          </a:p>
          <a:p>
            <a:endParaRPr lang="en-US" dirty="0"/>
          </a:p>
        </p:txBody>
      </p:sp>
      <p:sp>
        <p:nvSpPr>
          <p:cNvPr id="3" name="Text Placeholder 2">
            <a:extLst>
              <a:ext uri="{FF2B5EF4-FFF2-40B4-BE49-F238E27FC236}">
                <a16:creationId xmlns:a16="http://schemas.microsoft.com/office/drawing/2014/main" id="{15BFD1A6-E678-5D05-48C1-35E3CABD6D64}"/>
              </a:ext>
            </a:extLst>
          </p:cNvPr>
          <p:cNvSpPr>
            <a:spLocks noGrp="1"/>
          </p:cNvSpPr>
          <p:nvPr>
            <p:ph type="body" sz="quarter" idx="13"/>
          </p:nvPr>
        </p:nvSpPr>
        <p:spPr>
          <a:xfrm>
            <a:off x="639192" y="558800"/>
            <a:ext cx="10963923" cy="736600"/>
          </a:xfrm>
        </p:spPr>
        <p:txBody>
          <a:bodyPr/>
          <a:lstStyle/>
          <a:p>
            <a:r>
              <a:rPr lang="es" dirty="0"/>
              <a:t>Suplementar, no </a:t>
            </a:r>
            <a:r>
              <a:rPr lang="en-US" dirty="0"/>
              <a:t>S</a:t>
            </a:r>
            <a:r>
              <a:rPr lang="es" dirty="0"/>
              <a:t>uplantar</a:t>
            </a:r>
          </a:p>
        </p:txBody>
      </p:sp>
      <p:sp>
        <p:nvSpPr>
          <p:cNvPr id="4" name="Slide Number Placeholder 3">
            <a:extLst>
              <a:ext uri="{FF2B5EF4-FFF2-40B4-BE49-F238E27FC236}">
                <a16:creationId xmlns:a16="http://schemas.microsoft.com/office/drawing/2014/main" id="{79B4883E-AF0D-CA1A-B732-0C8570D8CC76}"/>
              </a:ext>
            </a:extLst>
          </p:cNvPr>
          <p:cNvSpPr>
            <a:spLocks noGrp="1"/>
          </p:cNvSpPr>
          <p:nvPr>
            <p:ph type="sldNum" sz="quarter" idx="12"/>
          </p:nvPr>
        </p:nvSpPr>
        <p:spPr/>
        <p:txBody>
          <a:bodyPr/>
          <a:lstStyle/>
          <a:p>
            <a:fld id="{01FA0A26-6009-4EF8-96CE-C26D5A4F18E5}" type="slidenum">
              <a:rPr lang="en-US" smtClean="0"/>
              <a:pPr/>
              <a:t>14</a:t>
            </a:fld>
            <a:endParaRPr lang="en-US"/>
          </a:p>
        </p:txBody>
      </p:sp>
      <p:sp>
        <p:nvSpPr>
          <p:cNvPr id="5" name="Footer Placeholder 4">
            <a:extLst>
              <a:ext uri="{FF2B5EF4-FFF2-40B4-BE49-F238E27FC236}">
                <a16:creationId xmlns:a16="http://schemas.microsoft.com/office/drawing/2014/main" id="{419005F5-8C0C-A150-9814-635F99A53775}"/>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69772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E3B623-2A06-84BF-5631-AE2B1475EB40}"/>
              </a:ext>
            </a:extLst>
          </p:cNvPr>
          <p:cNvSpPr>
            <a:spLocks noGrp="1"/>
          </p:cNvSpPr>
          <p:nvPr>
            <p:ph idx="1"/>
          </p:nvPr>
        </p:nvSpPr>
        <p:spPr>
          <a:xfrm>
            <a:off x="1159563" y="1684538"/>
            <a:ext cx="9872871" cy="4335262"/>
          </a:xfrm>
        </p:spPr>
        <p:txBody>
          <a:bodyPr>
            <a:normAutofit/>
          </a:bodyPr>
          <a:lstStyle/>
          <a:p>
            <a:r>
              <a:rPr lang="es" sz="2400" dirty="0"/>
              <a:t>La ESEA requiere que una </a:t>
            </a:r>
            <a:r>
              <a:rPr lang="es" sz="2400" i="1" dirty="0"/>
              <a:t>LEA</a:t>
            </a:r>
            <a:r>
              <a:rPr lang="es" sz="2400" dirty="0"/>
              <a:t>:</a:t>
            </a:r>
          </a:p>
          <a:p>
            <a:pPr marL="342900" marR="0" lvl="1" indent="-3429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kumimoji="0" lang="es" sz="2400" b="0" i="0" u="none" strike="noStrike" kern="1200" cap="none" spc="0" normalizeH="0" baseline="0" noProof="0" dirty="0">
                <a:ln>
                  <a:noFill/>
                </a:ln>
                <a:solidFill>
                  <a:srgbClr val="000000"/>
                </a:solidFill>
                <a:effectLst/>
                <a:uLnTx/>
                <a:uFillTx/>
                <a:ea typeface="+mn-ea"/>
                <a:cs typeface="+mn-cs"/>
              </a:rPr>
              <a:t>Usar fondos estatales y locales para brindar servicios en escuelas de Título I que, en su conjunto, sean al menos comparables a los servicios brindados en escuelas que no son de Título I.</a:t>
            </a:r>
          </a:p>
          <a:p>
            <a:pPr marL="342900" marR="0" lvl="1" indent="-3429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lang="es" sz="2400" dirty="0">
                <a:solidFill>
                  <a:srgbClr val="000000"/>
                </a:solidFill>
              </a:rPr>
              <a:t>Si todas las escuelas de una </a:t>
            </a:r>
            <a:r>
              <a:rPr lang="es" sz="2400" i="1" dirty="0">
                <a:solidFill>
                  <a:srgbClr val="000000"/>
                </a:solidFill>
              </a:rPr>
              <a:t>LEA</a:t>
            </a:r>
            <a:r>
              <a:rPr lang="es" sz="2400" dirty="0">
                <a:solidFill>
                  <a:srgbClr val="000000"/>
                </a:solidFill>
              </a:rPr>
              <a:t> son escuelas de Título I, utilizar fondos estatales y locales para brindar servicios que, en su conjunto, sean sustancialmente comparables en cada escuela.</a:t>
            </a: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r>
              <a:rPr kumimoji="0" lang="es" b="0" i="0" u="none" strike="noStrike" kern="1200" cap="none" spc="0" normalizeH="0" baseline="0" noProof="0" dirty="0">
                <a:ln>
                  <a:noFill/>
                </a:ln>
                <a:solidFill>
                  <a:srgbClr val="000000"/>
                </a:solidFill>
                <a:effectLst/>
                <a:uLnTx/>
                <a:uFillTx/>
                <a:ea typeface="+mn-ea"/>
                <a:cs typeface="+mn-cs"/>
              </a:rPr>
              <a:t>ESEA sección 1118(c)</a:t>
            </a:r>
          </a:p>
          <a:p>
            <a:endParaRPr lang="en-US" dirty="0"/>
          </a:p>
          <a:p>
            <a:endParaRPr lang="en-US" dirty="0"/>
          </a:p>
        </p:txBody>
      </p:sp>
      <p:sp>
        <p:nvSpPr>
          <p:cNvPr id="3" name="Text Placeholder 2">
            <a:extLst>
              <a:ext uri="{FF2B5EF4-FFF2-40B4-BE49-F238E27FC236}">
                <a16:creationId xmlns:a16="http://schemas.microsoft.com/office/drawing/2014/main" id="{18BAC3A0-1567-E614-FCA8-2643A88FEEF4}"/>
              </a:ext>
            </a:extLst>
          </p:cNvPr>
          <p:cNvSpPr>
            <a:spLocks noGrp="1"/>
          </p:cNvSpPr>
          <p:nvPr>
            <p:ph type="body" sz="quarter" idx="13"/>
          </p:nvPr>
        </p:nvSpPr>
        <p:spPr/>
        <p:txBody>
          <a:bodyPr/>
          <a:lstStyle/>
          <a:p>
            <a:r>
              <a:rPr lang="es"/>
              <a:t>Comparabilidad</a:t>
            </a:r>
          </a:p>
        </p:txBody>
      </p:sp>
      <p:sp>
        <p:nvSpPr>
          <p:cNvPr id="4" name="Slide Number Placeholder 3">
            <a:extLst>
              <a:ext uri="{FF2B5EF4-FFF2-40B4-BE49-F238E27FC236}">
                <a16:creationId xmlns:a16="http://schemas.microsoft.com/office/drawing/2014/main" id="{70384364-67DA-B8BA-5C8D-859206EC458F}"/>
              </a:ext>
            </a:extLst>
          </p:cNvPr>
          <p:cNvSpPr>
            <a:spLocks noGrp="1"/>
          </p:cNvSpPr>
          <p:nvPr>
            <p:ph type="sldNum" sz="quarter" idx="12"/>
          </p:nvPr>
        </p:nvSpPr>
        <p:spPr/>
        <p:txBody>
          <a:bodyPr/>
          <a:lstStyle/>
          <a:p>
            <a:fld id="{01FA0A26-6009-4EF8-96CE-C26D5A4F18E5}" type="slidenum">
              <a:rPr lang="en-US" smtClean="0"/>
              <a:pPr/>
              <a:t>15</a:t>
            </a:fld>
            <a:endParaRPr lang="en-US"/>
          </a:p>
        </p:txBody>
      </p:sp>
      <p:sp>
        <p:nvSpPr>
          <p:cNvPr id="5" name="Footer Placeholder 4">
            <a:extLst>
              <a:ext uri="{FF2B5EF4-FFF2-40B4-BE49-F238E27FC236}">
                <a16:creationId xmlns:a16="http://schemas.microsoft.com/office/drawing/2014/main" id="{47DEF85A-0160-3332-870B-1C3F2733C688}"/>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29734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E3B623-2A06-84BF-5631-AE2B1475EB40}"/>
              </a:ext>
            </a:extLst>
          </p:cNvPr>
          <p:cNvSpPr>
            <a:spLocks noGrp="1"/>
          </p:cNvSpPr>
          <p:nvPr>
            <p:ph idx="1"/>
          </p:nvPr>
        </p:nvSpPr>
        <p:spPr>
          <a:xfrm>
            <a:off x="1159563" y="1684538"/>
            <a:ext cx="9872871" cy="4335262"/>
          </a:xfrm>
        </p:spPr>
        <p:txBody>
          <a:bodyPr>
            <a:normAutofit/>
          </a:bodyPr>
          <a:lstStyle/>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r>
              <a:rPr kumimoji="0" lang="es" sz="2400" b="1" i="0" u="none" strike="noStrike" kern="1200" cap="none" spc="0" normalizeH="0" baseline="0" noProof="0" dirty="0">
                <a:ln>
                  <a:noFill/>
                </a:ln>
                <a:solidFill>
                  <a:srgbClr val="000000"/>
                </a:solidFill>
                <a:effectLst/>
                <a:uLnTx/>
                <a:uFillTx/>
                <a:ea typeface="+mn-ea"/>
                <a:cs typeface="+mn-cs"/>
              </a:rPr>
              <a:t>Puntos </a:t>
            </a:r>
            <a:r>
              <a:rPr kumimoji="0" lang="en-US" sz="2400" b="1" i="0" u="none" strike="noStrike" kern="1200" cap="none" spc="0" normalizeH="0" baseline="0" noProof="0" dirty="0">
                <a:ln>
                  <a:noFill/>
                </a:ln>
                <a:solidFill>
                  <a:srgbClr val="000000"/>
                </a:solidFill>
                <a:effectLst/>
                <a:uLnTx/>
                <a:uFillTx/>
                <a:ea typeface="+mn-ea"/>
                <a:cs typeface="+mn-cs"/>
              </a:rPr>
              <a:t>I</a:t>
            </a:r>
            <a:r>
              <a:rPr kumimoji="0" lang="es" sz="2400" b="1" i="0" u="none" strike="noStrike" kern="1200" cap="none" spc="0" normalizeH="0" baseline="0" noProof="0" dirty="0">
                <a:ln>
                  <a:noFill/>
                </a:ln>
                <a:solidFill>
                  <a:srgbClr val="000000"/>
                </a:solidFill>
                <a:effectLst/>
                <a:uLnTx/>
                <a:uFillTx/>
                <a:ea typeface="+mn-ea"/>
                <a:cs typeface="+mn-cs"/>
              </a:rPr>
              <a:t>mportantes</a:t>
            </a: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a:p>
            <a:pPr marL="342900" marR="0" lvl="1" indent="-3429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kumimoji="0" lang="es" sz="2400" b="0" i="0" u="none" strike="noStrike" kern="1200" cap="none" spc="0" normalizeH="0" baseline="0" noProof="0" dirty="0">
                <a:ln>
                  <a:noFill/>
                </a:ln>
                <a:solidFill>
                  <a:srgbClr val="000000"/>
                </a:solidFill>
                <a:effectLst/>
                <a:uLnTx/>
                <a:uFillTx/>
                <a:ea typeface="+mn-ea"/>
                <a:cs typeface="+mn-cs"/>
              </a:rPr>
              <a:t>Sobre lo justo</a:t>
            </a:r>
          </a:p>
          <a:p>
            <a:pPr marL="342900" marR="0" lvl="1" indent="-3429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lang="es" sz="2400" dirty="0">
                <a:solidFill>
                  <a:srgbClr val="000000"/>
                </a:solidFill>
              </a:rPr>
              <a:t>Condición previa para recibir fondos de Título I</a:t>
            </a:r>
          </a:p>
          <a:p>
            <a:pPr marL="342900" marR="0" lvl="1" indent="-3429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kumimoji="0" lang="es" sz="2400" b="0" i="0" u="none" strike="noStrike" kern="1200" cap="none" spc="0" normalizeH="0" baseline="0" noProof="0" dirty="0">
                <a:ln>
                  <a:noFill/>
                </a:ln>
                <a:solidFill>
                  <a:srgbClr val="000000"/>
                </a:solidFill>
                <a:effectLst/>
                <a:uLnTx/>
                <a:uFillTx/>
                <a:ea typeface="+mn-ea"/>
                <a:cs typeface="+mn-cs"/>
              </a:rPr>
              <a:t>Medido por LEA en su conjunto, </a:t>
            </a:r>
            <a:r>
              <a:rPr lang="es" sz="2400" dirty="0">
                <a:solidFill>
                  <a:srgbClr val="000000"/>
                </a:solidFill>
              </a:rPr>
              <a:t>dentro </a:t>
            </a:r>
            <a:r>
              <a:rPr kumimoji="0" lang="es" sz="2400" b="0" i="0" u="none" strike="noStrike" kern="1200" cap="none" spc="0" normalizeH="0" baseline="0" noProof="0" dirty="0">
                <a:ln>
                  <a:noFill/>
                </a:ln>
                <a:solidFill>
                  <a:srgbClr val="000000"/>
                </a:solidFill>
                <a:effectLst/>
                <a:uLnTx/>
                <a:uFillTx/>
                <a:ea typeface="+mn-ea"/>
                <a:cs typeface="+mn-cs"/>
              </a:rPr>
              <a:t>del rango de grados o tamaño de la escuela (escuelas grandes y pequeñas)</a:t>
            </a:r>
          </a:p>
          <a:p>
            <a:pPr marL="342900" marR="0" lvl="1" indent="-3429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lang="es" sz="2400" dirty="0">
                <a:solidFill>
                  <a:srgbClr val="000000"/>
                </a:solidFill>
              </a:rPr>
              <a:t>Puede incluir alguna variación (generalmente, +- 10 por ciento)</a:t>
            </a:r>
            <a:endParaRPr kumimoji="0" lang="en-US" sz="2400" b="0" i="0" u="none" strike="noStrike" kern="1200" cap="none" spc="0" normalizeH="0" baseline="0" noProof="0" dirty="0">
              <a:ln>
                <a:noFill/>
              </a:ln>
              <a:solidFill>
                <a:srgbClr val="000000"/>
              </a:solidFill>
              <a:effectLst/>
              <a:uLnTx/>
              <a:uFillTx/>
              <a:ea typeface="+mn-ea"/>
              <a:cs typeface="+mn-cs"/>
            </a:endParaRP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endParaRPr kumimoji="0" lang="en-US" b="0" i="0" u="none" strike="noStrike" kern="1200" cap="none" spc="0" normalizeH="0" baseline="0" noProof="0" dirty="0">
              <a:ln>
                <a:noFill/>
              </a:ln>
              <a:solidFill>
                <a:srgbClr val="000000"/>
              </a:solidFill>
              <a:effectLst/>
              <a:uLnTx/>
              <a:uFillTx/>
              <a:ea typeface="+mn-ea"/>
              <a:cs typeface="+mn-cs"/>
            </a:endParaRP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r>
              <a:rPr kumimoji="0" lang="es" b="0" i="0" u="none" strike="noStrike" kern="1200" cap="none" spc="0" normalizeH="0" baseline="0" noProof="0" dirty="0">
                <a:ln>
                  <a:noFill/>
                </a:ln>
                <a:solidFill>
                  <a:srgbClr val="000000"/>
                </a:solidFill>
                <a:effectLst/>
                <a:uLnTx/>
                <a:uFillTx/>
                <a:ea typeface="+mn-ea"/>
                <a:cs typeface="+mn-cs"/>
              </a:rPr>
              <a:t>ESEA sección 1118(c)</a:t>
            </a:r>
          </a:p>
          <a:p>
            <a:endParaRPr lang="en-US" dirty="0"/>
          </a:p>
          <a:p>
            <a:endParaRPr lang="en-US" dirty="0"/>
          </a:p>
        </p:txBody>
      </p:sp>
      <p:sp>
        <p:nvSpPr>
          <p:cNvPr id="3" name="Text Placeholder 2">
            <a:extLst>
              <a:ext uri="{FF2B5EF4-FFF2-40B4-BE49-F238E27FC236}">
                <a16:creationId xmlns:a16="http://schemas.microsoft.com/office/drawing/2014/main" id="{18BAC3A0-1567-E614-FCA8-2643A88FEEF4}"/>
              </a:ext>
            </a:extLst>
          </p:cNvPr>
          <p:cNvSpPr>
            <a:spLocks noGrp="1"/>
          </p:cNvSpPr>
          <p:nvPr>
            <p:ph type="body" sz="quarter" idx="13"/>
          </p:nvPr>
        </p:nvSpPr>
        <p:spPr>
          <a:xfrm>
            <a:off x="1509204" y="558800"/>
            <a:ext cx="8868791" cy="736600"/>
          </a:xfrm>
        </p:spPr>
        <p:txBody>
          <a:bodyPr/>
          <a:lstStyle/>
          <a:p>
            <a:r>
              <a:rPr lang="es"/>
              <a:t>Comparabilidad</a:t>
            </a:r>
          </a:p>
        </p:txBody>
      </p:sp>
      <p:sp>
        <p:nvSpPr>
          <p:cNvPr id="4" name="Slide Number Placeholder 3">
            <a:extLst>
              <a:ext uri="{FF2B5EF4-FFF2-40B4-BE49-F238E27FC236}">
                <a16:creationId xmlns:a16="http://schemas.microsoft.com/office/drawing/2014/main" id="{70384364-67DA-B8BA-5C8D-859206EC458F}"/>
              </a:ext>
            </a:extLst>
          </p:cNvPr>
          <p:cNvSpPr>
            <a:spLocks noGrp="1"/>
          </p:cNvSpPr>
          <p:nvPr>
            <p:ph type="sldNum" sz="quarter" idx="12"/>
          </p:nvPr>
        </p:nvSpPr>
        <p:spPr/>
        <p:txBody>
          <a:bodyPr/>
          <a:lstStyle/>
          <a:p>
            <a:fld id="{01FA0A26-6009-4EF8-96CE-C26D5A4F18E5}" type="slidenum">
              <a:rPr lang="en-US" smtClean="0"/>
              <a:pPr/>
              <a:t>16</a:t>
            </a:fld>
            <a:endParaRPr lang="en-US"/>
          </a:p>
        </p:txBody>
      </p:sp>
      <p:sp>
        <p:nvSpPr>
          <p:cNvPr id="5" name="Footer Placeholder 4">
            <a:extLst>
              <a:ext uri="{FF2B5EF4-FFF2-40B4-BE49-F238E27FC236}">
                <a16:creationId xmlns:a16="http://schemas.microsoft.com/office/drawing/2014/main" id="{47DEF85A-0160-3332-870B-1C3F2733C688}"/>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27351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E3B623-2A06-84BF-5631-AE2B1475EB40}"/>
              </a:ext>
            </a:extLst>
          </p:cNvPr>
          <p:cNvSpPr>
            <a:spLocks noGrp="1"/>
          </p:cNvSpPr>
          <p:nvPr>
            <p:ph idx="1"/>
          </p:nvPr>
        </p:nvSpPr>
        <p:spPr>
          <a:xfrm>
            <a:off x="1159563" y="1684538"/>
            <a:ext cx="9872871" cy="4335262"/>
          </a:xfrm>
        </p:spPr>
        <p:txBody>
          <a:bodyPr>
            <a:normAutofit fontScale="55000" lnSpcReduction="20000"/>
          </a:bodyPr>
          <a:lstStyle/>
          <a:p>
            <a:r>
              <a:rPr lang="es" sz="3800" b="1" dirty="0"/>
              <a:t>Ciertas exclusiones</a:t>
            </a:r>
          </a:p>
          <a:p>
            <a:endParaRPr lang="en-US" sz="3800" dirty="0"/>
          </a:p>
          <a:p>
            <a:pPr marR="0" lvl="1" indent="-4572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lang="en-US" sz="3800" dirty="0">
                <a:solidFill>
                  <a:srgbClr val="000000"/>
                </a:solidFill>
              </a:rPr>
              <a:t>Tiene que</a:t>
            </a:r>
            <a:r>
              <a:rPr lang="es" sz="3800" dirty="0">
                <a:solidFill>
                  <a:srgbClr val="000000"/>
                </a:solidFill>
              </a:rPr>
              <a:t> excluir las diferencias salariales del personal por años de empleo.</a:t>
            </a:r>
          </a:p>
          <a:p>
            <a:pPr marR="0" lvl="1" indent="-4572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lang="es" sz="3800" dirty="0">
                <a:solidFill>
                  <a:srgbClr val="000000"/>
                </a:solidFill>
              </a:rPr>
              <a:t>Puede excluir:</a:t>
            </a:r>
          </a:p>
          <a:p>
            <a:pPr lvl="2" indent="-457200">
              <a:lnSpc>
                <a:spcPct val="100000"/>
              </a:lnSpc>
              <a:spcBef>
                <a:spcPts val="600"/>
              </a:spcBef>
              <a:spcAft>
                <a:spcPts val="0"/>
              </a:spcAft>
              <a:buClr>
                <a:srgbClr val="A6B727"/>
              </a:buClr>
              <a:buFont typeface="Arial" panose="020B0604020202020204" pitchFamily="34" charset="0"/>
              <a:buChar char="•"/>
              <a:defRPr/>
            </a:pPr>
            <a:r>
              <a:rPr lang="es" sz="3500" dirty="0">
                <a:solidFill>
                  <a:srgbClr val="000000"/>
                </a:solidFill>
              </a:rPr>
              <a:t>Cambios </a:t>
            </a:r>
            <a:r>
              <a:rPr lang="en-US" sz="3500" dirty="0">
                <a:solidFill>
                  <a:srgbClr val="000000"/>
                </a:solidFill>
              </a:rPr>
              <a:t>imprevisibles</a:t>
            </a:r>
            <a:r>
              <a:rPr lang="es" sz="3500" dirty="0">
                <a:solidFill>
                  <a:srgbClr val="000000"/>
                </a:solidFill>
              </a:rPr>
              <a:t> en la inscripción de estudiantes o asignaciones de personal que ocurren después del inicio de un año escolar</a:t>
            </a:r>
          </a:p>
          <a:p>
            <a:pPr lvl="2" indent="-457200">
              <a:lnSpc>
                <a:spcPct val="100000"/>
              </a:lnSpc>
              <a:spcBef>
                <a:spcPts val="600"/>
              </a:spcBef>
              <a:spcAft>
                <a:spcPts val="0"/>
              </a:spcAft>
              <a:buClr>
                <a:srgbClr val="A6B727"/>
              </a:buClr>
              <a:buFont typeface="Arial" panose="020B0604020202020204" pitchFamily="34" charset="0"/>
              <a:buChar char="•"/>
              <a:defRPr/>
            </a:pPr>
            <a:r>
              <a:rPr lang="es" sz="3500" dirty="0">
                <a:solidFill>
                  <a:srgbClr val="000000"/>
                </a:solidFill>
              </a:rPr>
              <a:t>Escuelas con matrícula menos  de 100 </a:t>
            </a:r>
            <a:endParaRPr kumimoji="0" lang="en-US" sz="3500" b="0" i="0" u="none" strike="noStrike" kern="1200" cap="none" spc="0" normalizeH="0" baseline="0" noProof="0" dirty="0">
              <a:ln>
                <a:noFill/>
              </a:ln>
              <a:solidFill>
                <a:srgbClr val="000000"/>
              </a:solidFill>
              <a:effectLst/>
              <a:uLnTx/>
              <a:uFillTx/>
              <a:ea typeface="+mn-ea"/>
              <a:cs typeface="+mn-cs"/>
            </a:endParaRPr>
          </a:p>
          <a:p>
            <a:pPr lvl="2" indent="-457200">
              <a:lnSpc>
                <a:spcPct val="100000"/>
              </a:lnSpc>
              <a:spcBef>
                <a:spcPts val="600"/>
              </a:spcBef>
              <a:spcAft>
                <a:spcPts val="0"/>
              </a:spcAft>
              <a:buClr>
                <a:srgbClr val="A6B727"/>
              </a:buClr>
              <a:buFont typeface="Arial" panose="020B0604020202020204" pitchFamily="34" charset="0"/>
              <a:buChar char="•"/>
              <a:defRPr/>
            </a:pPr>
            <a:r>
              <a:rPr lang="es" sz="3500" dirty="0">
                <a:solidFill>
                  <a:srgbClr val="000000"/>
                </a:solidFill>
              </a:rPr>
              <a:t>Fondos estatales o locales suplementarios que se gastan de acuerdo con los requisitos de las Secciones 1114 (programas escolares de Título I) ( Schoolwide) o 1115 (programas de asistencia específicos-</a:t>
            </a:r>
            <a:r>
              <a:rPr lang="es" sz="3500" i="1" dirty="0">
                <a:solidFill>
                  <a:srgbClr val="000000"/>
                </a:solidFill>
              </a:rPr>
              <a:t>Targeted Assistance-</a:t>
            </a:r>
            <a:r>
              <a:rPr lang="es" sz="3500" dirty="0">
                <a:solidFill>
                  <a:srgbClr val="000000"/>
                </a:solidFill>
              </a:rPr>
              <a:t> de Título I) </a:t>
            </a:r>
          </a:p>
          <a:p>
            <a:pPr lvl="2" indent="-457200">
              <a:lnSpc>
                <a:spcPct val="100000"/>
              </a:lnSpc>
              <a:spcBef>
                <a:spcPts val="600"/>
              </a:spcBef>
              <a:spcAft>
                <a:spcPts val="0"/>
              </a:spcAft>
              <a:buClr>
                <a:srgbClr val="A6B727"/>
              </a:buClr>
              <a:buFont typeface="Arial" panose="020B0604020202020204" pitchFamily="34" charset="0"/>
              <a:buChar char="•"/>
              <a:defRPr/>
            </a:pPr>
            <a:r>
              <a:rPr lang="es" sz="3500" dirty="0">
                <a:solidFill>
                  <a:srgbClr val="000000"/>
                </a:solidFill>
              </a:rPr>
              <a:t>Costos excesivos de brindar servicios a estudiantes con discapacidades</a:t>
            </a:r>
          </a:p>
          <a:p>
            <a:pPr lvl="2" indent="-457200">
              <a:lnSpc>
                <a:spcPct val="100000"/>
              </a:lnSpc>
              <a:spcBef>
                <a:spcPts val="600"/>
              </a:spcBef>
              <a:spcAft>
                <a:spcPts val="0"/>
              </a:spcAft>
              <a:buClr>
                <a:srgbClr val="A6B727"/>
              </a:buClr>
              <a:buFont typeface="Arial" panose="020B0604020202020204" pitchFamily="34" charset="0"/>
              <a:buChar char="•"/>
              <a:defRPr/>
            </a:pPr>
            <a:r>
              <a:rPr lang="es" sz="3500" dirty="0">
                <a:solidFill>
                  <a:srgbClr val="000000"/>
                </a:solidFill>
              </a:rPr>
              <a:t>Programas educativos de enseñanza de idiomas</a:t>
            </a: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endParaRPr kumimoji="0" lang="en-US" sz="2900" b="0" i="0" u="none" strike="noStrike" kern="1200" cap="none" spc="0" normalizeH="0" baseline="0" noProof="0" dirty="0">
              <a:ln>
                <a:noFill/>
              </a:ln>
              <a:solidFill>
                <a:srgbClr val="000000"/>
              </a:solidFill>
              <a:effectLst/>
              <a:uLnTx/>
              <a:uFillTx/>
              <a:ea typeface="+mn-ea"/>
              <a:cs typeface="+mn-cs"/>
            </a:endParaRP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r>
              <a:rPr kumimoji="0" lang="es" sz="3200" b="0" i="0" u="none" strike="noStrike" kern="1200" cap="none" spc="0" normalizeH="0" baseline="0" noProof="0" dirty="0">
                <a:ln>
                  <a:noFill/>
                </a:ln>
                <a:solidFill>
                  <a:srgbClr val="000000"/>
                </a:solidFill>
                <a:effectLst/>
                <a:uLnTx/>
                <a:uFillTx/>
                <a:ea typeface="+mn-ea"/>
                <a:cs typeface="+mn-cs"/>
              </a:rPr>
              <a:t>ESEA sección 1118(c)-(d) y 34 CFR 200.79(b)</a:t>
            </a: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a:p>
            <a:endParaRPr lang="en-US" dirty="0"/>
          </a:p>
          <a:p>
            <a:endParaRPr lang="en-US" dirty="0"/>
          </a:p>
        </p:txBody>
      </p:sp>
      <p:sp>
        <p:nvSpPr>
          <p:cNvPr id="3" name="Text Placeholder 2">
            <a:extLst>
              <a:ext uri="{FF2B5EF4-FFF2-40B4-BE49-F238E27FC236}">
                <a16:creationId xmlns:a16="http://schemas.microsoft.com/office/drawing/2014/main" id="{18BAC3A0-1567-E614-FCA8-2643A88FEEF4}"/>
              </a:ext>
            </a:extLst>
          </p:cNvPr>
          <p:cNvSpPr>
            <a:spLocks noGrp="1"/>
          </p:cNvSpPr>
          <p:nvPr>
            <p:ph type="body" sz="quarter" idx="13"/>
          </p:nvPr>
        </p:nvSpPr>
        <p:spPr/>
        <p:txBody>
          <a:bodyPr/>
          <a:lstStyle/>
          <a:p>
            <a:r>
              <a:rPr lang="es"/>
              <a:t>Comparabilidad</a:t>
            </a:r>
          </a:p>
        </p:txBody>
      </p:sp>
      <p:sp>
        <p:nvSpPr>
          <p:cNvPr id="4" name="Slide Number Placeholder 3">
            <a:extLst>
              <a:ext uri="{FF2B5EF4-FFF2-40B4-BE49-F238E27FC236}">
                <a16:creationId xmlns:a16="http://schemas.microsoft.com/office/drawing/2014/main" id="{70384364-67DA-B8BA-5C8D-859206EC458F}"/>
              </a:ext>
            </a:extLst>
          </p:cNvPr>
          <p:cNvSpPr>
            <a:spLocks noGrp="1"/>
          </p:cNvSpPr>
          <p:nvPr>
            <p:ph type="sldNum" sz="quarter" idx="12"/>
          </p:nvPr>
        </p:nvSpPr>
        <p:spPr/>
        <p:txBody>
          <a:bodyPr/>
          <a:lstStyle/>
          <a:p>
            <a:fld id="{01FA0A26-6009-4EF8-96CE-C26D5A4F18E5}" type="slidenum">
              <a:rPr lang="en-US" smtClean="0"/>
              <a:pPr/>
              <a:t>17</a:t>
            </a:fld>
            <a:endParaRPr lang="en-US"/>
          </a:p>
        </p:txBody>
      </p:sp>
      <p:sp>
        <p:nvSpPr>
          <p:cNvPr id="5" name="Footer Placeholder 4">
            <a:extLst>
              <a:ext uri="{FF2B5EF4-FFF2-40B4-BE49-F238E27FC236}">
                <a16:creationId xmlns:a16="http://schemas.microsoft.com/office/drawing/2014/main" id="{47DEF85A-0160-3332-870B-1C3F2733C688}"/>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48278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E3B623-2A06-84BF-5631-AE2B1475EB40}"/>
              </a:ext>
            </a:extLst>
          </p:cNvPr>
          <p:cNvSpPr>
            <a:spLocks noGrp="1"/>
          </p:cNvSpPr>
          <p:nvPr>
            <p:ph idx="1"/>
          </p:nvPr>
        </p:nvSpPr>
        <p:spPr>
          <a:xfrm>
            <a:off x="1159563" y="1684538"/>
            <a:ext cx="9872871" cy="4335262"/>
          </a:xfrm>
        </p:spPr>
        <p:txBody>
          <a:bodyPr>
            <a:normAutofit lnSpcReduction="10000"/>
          </a:bodyPr>
          <a:lstStyle/>
          <a:p>
            <a:r>
              <a:rPr lang="es" sz="2400" b="1" dirty="0"/>
              <a:t>Demostración</a:t>
            </a:r>
          </a:p>
          <a:p>
            <a:endParaRPr lang="en-US" sz="2400" dirty="0"/>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r>
              <a:rPr lang="es" sz="2400" dirty="0">
                <a:solidFill>
                  <a:srgbClr val="000000"/>
                </a:solidFill>
              </a:rPr>
              <a:t>Una </a:t>
            </a:r>
            <a:r>
              <a:rPr lang="es" sz="2400" i="1" dirty="0">
                <a:solidFill>
                  <a:srgbClr val="000000"/>
                </a:solidFill>
              </a:rPr>
              <a:t>LEA</a:t>
            </a:r>
            <a:r>
              <a:rPr lang="es" sz="2400" dirty="0">
                <a:solidFill>
                  <a:srgbClr val="000000"/>
                </a:solidFill>
              </a:rPr>
              <a:t> cumple con el requisito de comparabilidad si establece e implementa:</a:t>
            </a:r>
          </a:p>
          <a:p>
            <a:pPr marR="0" lvl="1" indent="-4572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lang="es" sz="2200" dirty="0">
                <a:solidFill>
                  <a:srgbClr val="000000"/>
                </a:solidFill>
              </a:rPr>
              <a:t>Calendario salarial para todo el distrito</a:t>
            </a:r>
          </a:p>
          <a:p>
            <a:pPr marR="0" lvl="1" indent="-4572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lang="es" sz="2200" dirty="0">
                <a:solidFill>
                  <a:srgbClr val="000000"/>
                </a:solidFill>
              </a:rPr>
              <a:t>Política para garantizar la equivalencia entre las escuelas en cuanto a docentes, administradores y otro personal</a:t>
            </a:r>
          </a:p>
          <a:p>
            <a:pPr lvl="1" indent="-457200">
              <a:lnSpc>
                <a:spcPct val="100000"/>
              </a:lnSpc>
              <a:spcBef>
                <a:spcPts val="600"/>
              </a:spcBef>
              <a:spcAft>
                <a:spcPts val="0"/>
              </a:spcAft>
              <a:buClr>
                <a:srgbClr val="A6B727"/>
              </a:buClr>
              <a:buFont typeface="Arial" panose="020B0604020202020204" pitchFamily="34" charset="0"/>
              <a:buChar char="•"/>
              <a:defRPr/>
            </a:pPr>
            <a:r>
              <a:rPr lang="es-ES" sz="2200" dirty="0">
                <a:solidFill>
                  <a:srgbClr val="000000"/>
                </a:solidFill>
              </a:rPr>
              <a:t>Política para garantizar la equivalencia entre las escuelas en la provisión de materiales curriculares y de instrucción</a:t>
            </a:r>
            <a:endParaRPr lang="es" sz="2200" dirty="0">
              <a:solidFill>
                <a:srgbClr val="000000"/>
              </a:solidFill>
            </a:endParaRPr>
          </a:p>
          <a:p>
            <a:pPr marR="0" lvl="1" indent="-4572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endParaRPr lang="en-US" sz="2200" dirty="0">
              <a:solidFill>
                <a:srgbClr val="000000"/>
              </a:solidFill>
            </a:endParaRP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r>
              <a:rPr kumimoji="0" lang="es" b="0" i="0" u="none" strike="noStrike" kern="1200" cap="none" spc="0" normalizeH="0" baseline="0" noProof="0" dirty="0">
                <a:ln>
                  <a:noFill/>
                </a:ln>
                <a:solidFill>
                  <a:srgbClr val="000000"/>
                </a:solidFill>
                <a:effectLst/>
                <a:uLnTx/>
                <a:uFillTx/>
                <a:ea typeface="+mn-ea"/>
                <a:cs typeface="+mn-cs"/>
              </a:rPr>
              <a:t>ESEA sección 1118(c)(2)</a:t>
            </a:r>
          </a:p>
          <a:p>
            <a:endParaRPr lang="en-US" dirty="0"/>
          </a:p>
          <a:p>
            <a:endParaRPr lang="en-US" dirty="0"/>
          </a:p>
        </p:txBody>
      </p:sp>
      <p:sp>
        <p:nvSpPr>
          <p:cNvPr id="3" name="Text Placeholder 2">
            <a:extLst>
              <a:ext uri="{FF2B5EF4-FFF2-40B4-BE49-F238E27FC236}">
                <a16:creationId xmlns:a16="http://schemas.microsoft.com/office/drawing/2014/main" id="{18BAC3A0-1567-E614-FCA8-2643A88FEEF4}"/>
              </a:ext>
            </a:extLst>
          </p:cNvPr>
          <p:cNvSpPr>
            <a:spLocks noGrp="1"/>
          </p:cNvSpPr>
          <p:nvPr>
            <p:ph type="body" sz="quarter" idx="13"/>
          </p:nvPr>
        </p:nvSpPr>
        <p:spPr/>
        <p:txBody>
          <a:bodyPr/>
          <a:lstStyle/>
          <a:p>
            <a:r>
              <a:rPr lang="es"/>
              <a:t>Comparabilidad</a:t>
            </a:r>
          </a:p>
        </p:txBody>
      </p:sp>
      <p:sp>
        <p:nvSpPr>
          <p:cNvPr id="4" name="Slide Number Placeholder 3">
            <a:extLst>
              <a:ext uri="{FF2B5EF4-FFF2-40B4-BE49-F238E27FC236}">
                <a16:creationId xmlns:a16="http://schemas.microsoft.com/office/drawing/2014/main" id="{70384364-67DA-B8BA-5C8D-859206EC458F}"/>
              </a:ext>
            </a:extLst>
          </p:cNvPr>
          <p:cNvSpPr>
            <a:spLocks noGrp="1"/>
          </p:cNvSpPr>
          <p:nvPr>
            <p:ph type="sldNum" sz="quarter" idx="12"/>
          </p:nvPr>
        </p:nvSpPr>
        <p:spPr/>
        <p:txBody>
          <a:bodyPr/>
          <a:lstStyle/>
          <a:p>
            <a:fld id="{01FA0A26-6009-4EF8-96CE-C26D5A4F18E5}" type="slidenum">
              <a:rPr lang="en-US" smtClean="0"/>
              <a:pPr/>
              <a:t>18</a:t>
            </a:fld>
            <a:endParaRPr lang="en-US"/>
          </a:p>
        </p:txBody>
      </p:sp>
      <p:sp>
        <p:nvSpPr>
          <p:cNvPr id="5" name="Footer Placeholder 4">
            <a:extLst>
              <a:ext uri="{FF2B5EF4-FFF2-40B4-BE49-F238E27FC236}">
                <a16:creationId xmlns:a16="http://schemas.microsoft.com/office/drawing/2014/main" id="{47DEF85A-0160-3332-870B-1C3F2733C688}"/>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18929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E3B623-2A06-84BF-5631-AE2B1475EB40}"/>
              </a:ext>
            </a:extLst>
          </p:cNvPr>
          <p:cNvSpPr>
            <a:spLocks noGrp="1"/>
          </p:cNvSpPr>
          <p:nvPr>
            <p:ph idx="1"/>
          </p:nvPr>
        </p:nvSpPr>
        <p:spPr>
          <a:xfrm>
            <a:off x="1159563" y="1684538"/>
            <a:ext cx="9872871" cy="4335262"/>
          </a:xfrm>
        </p:spPr>
        <p:txBody>
          <a:bodyPr>
            <a:normAutofit/>
          </a:bodyPr>
          <a:lstStyle/>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r>
              <a:rPr lang="es" sz="2400" b="1" dirty="0">
                <a:solidFill>
                  <a:srgbClr val="000000"/>
                </a:solidFill>
              </a:rPr>
              <a:t>Demostración</a:t>
            </a: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endParaRPr lang="en-US" sz="2400" b="1" dirty="0">
              <a:solidFill>
                <a:srgbClr val="000000"/>
              </a:solidFill>
            </a:endParaRP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r>
              <a:rPr lang="es" sz="2400" dirty="0">
                <a:solidFill>
                  <a:srgbClr val="000000"/>
                </a:solidFill>
              </a:rPr>
              <a:t>Métodos alternativos:</a:t>
            </a:r>
          </a:p>
          <a:p>
            <a:pPr marL="342900" marR="0" lvl="1" indent="-3429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lang="es" sz="2400" dirty="0">
                <a:solidFill>
                  <a:srgbClr val="000000"/>
                </a:solidFill>
              </a:rPr>
              <a:t>Proporción estudiantes-personal docente</a:t>
            </a:r>
          </a:p>
          <a:p>
            <a:pPr marL="342900" marR="0" lvl="1" indent="-3429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lang="es" sz="2400" dirty="0">
                <a:solidFill>
                  <a:srgbClr val="000000"/>
                </a:solidFill>
              </a:rPr>
              <a:t>Salarios del personal docente por alumno</a:t>
            </a:r>
          </a:p>
          <a:p>
            <a:pPr marL="342900" marR="0" lvl="1" indent="-3429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lang="es" sz="2400" dirty="0">
                <a:solidFill>
                  <a:srgbClr val="000000"/>
                </a:solidFill>
              </a:rPr>
              <a:t>Recursos totales por alumno</a:t>
            </a:r>
          </a:p>
          <a:p>
            <a:pPr marL="342900" marR="0" lvl="1" indent="-342900" algn="l" defTabSz="914400" rtl="0" eaLnBrk="1" fontAlgn="auto" latinLnBrk="0" hangingPunct="1">
              <a:lnSpc>
                <a:spcPct val="100000"/>
              </a:lnSpc>
              <a:spcBef>
                <a:spcPts val="600"/>
              </a:spcBef>
              <a:spcAft>
                <a:spcPts val="0"/>
              </a:spcAft>
              <a:buClr>
                <a:srgbClr val="A6B727"/>
              </a:buClr>
              <a:buSzPct val="80000"/>
              <a:buFont typeface="Arial" panose="020B0604020202020204" pitchFamily="34" charset="0"/>
              <a:buChar char="•"/>
              <a:tabLst/>
              <a:defRPr/>
            </a:pPr>
            <a:r>
              <a:rPr lang="es" sz="2400" dirty="0">
                <a:solidFill>
                  <a:srgbClr val="000000"/>
                </a:solidFill>
              </a:rPr>
              <a:t>Asignación por fórmula</a:t>
            </a: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a:p>
            <a:pPr marL="0" marR="0" lvl="1" indent="0" algn="l" defTabSz="914400" rtl="0" eaLnBrk="1" fontAlgn="auto" latinLnBrk="0" hangingPunct="1">
              <a:lnSpc>
                <a:spcPct val="100000"/>
              </a:lnSpc>
              <a:spcBef>
                <a:spcPts val="600"/>
              </a:spcBef>
              <a:spcAft>
                <a:spcPts val="0"/>
              </a:spcAft>
              <a:buClr>
                <a:srgbClr val="A6B727"/>
              </a:buClr>
              <a:buSzPct val="80000"/>
              <a:buNone/>
              <a:tabLst/>
              <a:defRPr/>
            </a:pPr>
            <a:r>
              <a:rPr kumimoji="0" lang="es" b="0" i="0" u="none" strike="noStrike" kern="1200" cap="none" spc="0" normalizeH="0" baseline="0" noProof="0" dirty="0">
                <a:ln>
                  <a:noFill/>
                </a:ln>
                <a:solidFill>
                  <a:srgbClr val="000000"/>
                </a:solidFill>
                <a:effectLst/>
                <a:uLnTx/>
                <a:uFillTx/>
                <a:ea typeface="+mn-ea"/>
                <a:cs typeface="+mn-cs"/>
              </a:rPr>
              <a:t>ESEA sección 1118(c)</a:t>
            </a:r>
          </a:p>
          <a:p>
            <a:endParaRPr lang="en-US" dirty="0"/>
          </a:p>
          <a:p>
            <a:endParaRPr lang="en-US" dirty="0"/>
          </a:p>
        </p:txBody>
      </p:sp>
      <p:sp>
        <p:nvSpPr>
          <p:cNvPr id="3" name="Text Placeholder 2">
            <a:extLst>
              <a:ext uri="{FF2B5EF4-FFF2-40B4-BE49-F238E27FC236}">
                <a16:creationId xmlns:a16="http://schemas.microsoft.com/office/drawing/2014/main" id="{18BAC3A0-1567-E614-FCA8-2643A88FEEF4}"/>
              </a:ext>
            </a:extLst>
          </p:cNvPr>
          <p:cNvSpPr>
            <a:spLocks noGrp="1"/>
          </p:cNvSpPr>
          <p:nvPr>
            <p:ph type="body" sz="quarter" idx="13"/>
          </p:nvPr>
        </p:nvSpPr>
        <p:spPr>
          <a:xfrm>
            <a:off x="1597981" y="558800"/>
            <a:ext cx="9152877" cy="736600"/>
          </a:xfrm>
        </p:spPr>
        <p:txBody>
          <a:bodyPr/>
          <a:lstStyle/>
          <a:p>
            <a:r>
              <a:rPr lang="es"/>
              <a:t>Comparabilidad</a:t>
            </a:r>
          </a:p>
        </p:txBody>
      </p:sp>
      <p:sp>
        <p:nvSpPr>
          <p:cNvPr id="4" name="Slide Number Placeholder 3">
            <a:extLst>
              <a:ext uri="{FF2B5EF4-FFF2-40B4-BE49-F238E27FC236}">
                <a16:creationId xmlns:a16="http://schemas.microsoft.com/office/drawing/2014/main" id="{70384364-67DA-B8BA-5C8D-859206EC458F}"/>
              </a:ext>
            </a:extLst>
          </p:cNvPr>
          <p:cNvSpPr>
            <a:spLocks noGrp="1"/>
          </p:cNvSpPr>
          <p:nvPr>
            <p:ph type="sldNum" sz="quarter" idx="12"/>
          </p:nvPr>
        </p:nvSpPr>
        <p:spPr/>
        <p:txBody>
          <a:bodyPr/>
          <a:lstStyle/>
          <a:p>
            <a:fld id="{01FA0A26-6009-4EF8-96CE-C26D5A4F18E5}" type="slidenum">
              <a:rPr lang="en-US" smtClean="0"/>
              <a:pPr/>
              <a:t>19</a:t>
            </a:fld>
            <a:endParaRPr lang="en-US"/>
          </a:p>
        </p:txBody>
      </p:sp>
      <p:sp>
        <p:nvSpPr>
          <p:cNvPr id="5" name="Footer Placeholder 4">
            <a:extLst>
              <a:ext uri="{FF2B5EF4-FFF2-40B4-BE49-F238E27FC236}">
                <a16:creationId xmlns:a16="http://schemas.microsoft.com/office/drawing/2014/main" id="{47DEF85A-0160-3332-870B-1C3F2733C688}"/>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63662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765740-74A8-F409-DF89-F1E67739A618}"/>
              </a:ext>
            </a:extLst>
          </p:cNvPr>
          <p:cNvSpPr>
            <a:spLocks noGrp="1"/>
          </p:cNvSpPr>
          <p:nvPr>
            <p:ph sz="half" idx="2"/>
          </p:nvPr>
        </p:nvSpPr>
        <p:spPr>
          <a:xfrm>
            <a:off x="853108" y="2214925"/>
            <a:ext cx="3311951" cy="322540"/>
          </a:xfrm>
        </p:spPr>
        <p:txBody>
          <a:bodyPr>
            <a:noAutofit/>
          </a:bodyPr>
          <a:lstStyle/>
          <a:p>
            <a:r>
              <a:rPr lang="es" sz="2400" b="1" dirty="0"/>
              <a:t>Evan Skloot</a:t>
            </a:r>
          </a:p>
        </p:txBody>
      </p:sp>
      <p:sp>
        <p:nvSpPr>
          <p:cNvPr id="3" name="Slide Number Placeholder 2">
            <a:extLst>
              <a:ext uri="{FF2B5EF4-FFF2-40B4-BE49-F238E27FC236}">
                <a16:creationId xmlns:a16="http://schemas.microsoft.com/office/drawing/2014/main" id="{2C4E3890-0871-6331-FE33-36945F3180B5}"/>
              </a:ext>
            </a:extLst>
          </p:cNvPr>
          <p:cNvSpPr>
            <a:spLocks noGrp="1"/>
          </p:cNvSpPr>
          <p:nvPr>
            <p:ph type="sldNum" sz="quarter" idx="12"/>
          </p:nvPr>
        </p:nvSpPr>
        <p:spPr/>
        <p:txBody>
          <a:bodyPr/>
          <a:lstStyle/>
          <a:p>
            <a:fld id="{01FA0A26-6009-4EF8-96CE-C26D5A4F18E5}" type="slidenum">
              <a:rPr lang="en-US" smtClean="0"/>
              <a:pPr/>
              <a:t>2</a:t>
            </a:fld>
            <a:endParaRPr lang="en-US"/>
          </a:p>
        </p:txBody>
      </p:sp>
      <p:sp>
        <p:nvSpPr>
          <p:cNvPr id="4" name="Content Placeholder 3">
            <a:extLst>
              <a:ext uri="{FF2B5EF4-FFF2-40B4-BE49-F238E27FC236}">
                <a16:creationId xmlns:a16="http://schemas.microsoft.com/office/drawing/2014/main" id="{6C3B3B27-8F6E-16BD-3236-5AF80C2E2368}"/>
              </a:ext>
            </a:extLst>
          </p:cNvPr>
          <p:cNvSpPr>
            <a:spLocks noGrp="1"/>
          </p:cNvSpPr>
          <p:nvPr>
            <p:ph sz="half" idx="15"/>
          </p:nvPr>
        </p:nvSpPr>
        <p:spPr>
          <a:xfrm>
            <a:off x="772319" y="2629848"/>
            <a:ext cx="3473528" cy="1788812"/>
          </a:xfrm>
        </p:spPr>
        <p:txBody>
          <a:bodyPr>
            <a:noAutofit/>
          </a:bodyPr>
          <a:lstStyle/>
          <a:p>
            <a:r>
              <a:rPr lang="es" sz="2400" dirty="0"/>
              <a:t>Oficial de Programa Título I, Parte A para Puer</a:t>
            </a:r>
            <a:r>
              <a:rPr lang="en-US" sz="2400" dirty="0"/>
              <a:t>to Rico</a:t>
            </a:r>
            <a:r>
              <a:rPr lang="es" sz="2400" dirty="0"/>
              <a:t> Departamento de Educación de EE. UU.</a:t>
            </a:r>
          </a:p>
          <a:p>
            <a:endParaRPr lang="en-US" sz="2400" dirty="0"/>
          </a:p>
        </p:txBody>
      </p:sp>
      <p:sp>
        <p:nvSpPr>
          <p:cNvPr id="7" name="Content Placeholder 6">
            <a:extLst>
              <a:ext uri="{FF2B5EF4-FFF2-40B4-BE49-F238E27FC236}">
                <a16:creationId xmlns:a16="http://schemas.microsoft.com/office/drawing/2014/main" id="{F2B1DB0F-FE32-CEB2-2F6A-56CFE8BB9788}"/>
              </a:ext>
            </a:extLst>
          </p:cNvPr>
          <p:cNvSpPr>
            <a:spLocks noGrp="1"/>
          </p:cNvSpPr>
          <p:nvPr>
            <p:ph sz="half" idx="18"/>
          </p:nvPr>
        </p:nvSpPr>
        <p:spPr>
          <a:xfrm>
            <a:off x="7517410" y="2214925"/>
            <a:ext cx="3311951" cy="322540"/>
          </a:xfrm>
        </p:spPr>
        <p:txBody>
          <a:bodyPr>
            <a:noAutofit/>
          </a:bodyPr>
          <a:lstStyle/>
          <a:p>
            <a:r>
              <a:rPr lang="es" sz="2400" b="1" dirty="0"/>
              <a:t>Todd Stephenson</a:t>
            </a:r>
          </a:p>
        </p:txBody>
      </p:sp>
      <p:sp>
        <p:nvSpPr>
          <p:cNvPr id="8" name="Content Placeholder 7">
            <a:extLst>
              <a:ext uri="{FF2B5EF4-FFF2-40B4-BE49-F238E27FC236}">
                <a16:creationId xmlns:a16="http://schemas.microsoft.com/office/drawing/2014/main" id="{2E196AC4-CE47-F995-2006-3BB9F4CAD852}"/>
              </a:ext>
            </a:extLst>
          </p:cNvPr>
          <p:cNvSpPr>
            <a:spLocks noGrp="1"/>
          </p:cNvSpPr>
          <p:nvPr>
            <p:ph sz="half" idx="19"/>
          </p:nvPr>
        </p:nvSpPr>
        <p:spPr>
          <a:xfrm>
            <a:off x="7313514" y="2638899"/>
            <a:ext cx="3719742" cy="1318850"/>
          </a:xfrm>
        </p:spPr>
        <p:txBody>
          <a:bodyPr>
            <a:noAutofit/>
          </a:bodyPr>
          <a:lstStyle/>
          <a:p>
            <a:r>
              <a:rPr lang="es" sz="2400" dirty="0"/>
              <a:t>Analista de Gestión y Programas en el Departamento de Educación de EE.UU.</a:t>
            </a:r>
          </a:p>
        </p:txBody>
      </p:sp>
    </p:spTree>
    <p:extLst>
      <p:ext uri="{BB962C8B-B14F-4D97-AF65-F5344CB8AC3E}">
        <p14:creationId xmlns:p14="http://schemas.microsoft.com/office/powerpoint/2010/main" val="27991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C0588-7142-B257-DC84-5458CA94FA88}"/>
              </a:ext>
            </a:extLst>
          </p:cNvPr>
          <p:cNvSpPr>
            <a:spLocks noGrp="1"/>
          </p:cNvSpPr>
          <p:nvPr>
            <p:ph idx="1"/>
          </p:nvPr>
        </p:nvSpPr>
        <p:spPr>
          <a:xfrm>
            <a:off x="1159563" y="1684537"/>
            <a:ext cx="9872871" cy="4469683"/>
          </a:xfrm>
        </p:spPr>
        <p:txBody>
          <a:bodyPr>
            <a:normAutofit fontScale="25000" lnSpcReduction="20000"/>
          </a:bodyPr>
          <a:lstStyle/>
          <a:p>
            <a:pPr marL="0" lvl="1" indent="0">
              <a:lnSpc>
                <a:spcPct val="100000"/>
              </a:lnSpc>
              <a:spcBef>
                <a:spcPts val="600"/>
              </a:spcBef>
              <a:spcAft>
                <a:spcPts val="0"/>
              </a:spcAft>
              <a:buNone/>
            </a:pPr>
            <a:r>
              <a:rPr lang="en-US" sz="9600" b="1" dirty="0"/>
              <a:t>Provi</a:t>
            </a:r>
            <a:r>
              <a:rPr lang="es" sz="9600" b="1" dirty="0"/>
              <a:t>sión de </a:t>
            </a:r>
            <a:r>
              <a:rPr lang="en-US" sz="9600" b="1" dirty="0"/>
              <a:t>E</a:t>
            </a:r>
            <a:r>
              <a:rPr lang="es" sz="9600" b="1" dirty="0"/>
              <a:t>xclusión</a:t>
            </a:r>
          </a:p>
          <a:p>
            <a:pPr marL="0" lvl="1" indent="0">
              <a:lnSpc>
                <a:spcPct val="100000"/>
              </a:lnSpc>
              <a:spcBef>
                <a:spcPts val="600"/>
              </a:spcBef>
              <a:spcAft>
                <a:spcPts val="0"/>
              </a:spcAft>
              <a:buNone/>
            </a:pPr>
            <a:endParaRPr lang="en-US" sz="9600" b="1" dirty="0">
              <a:solidFill>
                <a:srgbClr val="333333"/>
              </a:solidFill>
            </a:endParaRPr>
          </a:p>
          <a:p>
            <a:pPr marL="347472" lvl="1" indent="-347472">
              <a:lnSpc>
                <a:spcPct val="100000"/>
              </a:lnSpc>
              <a:spcBef>
                <a:spcPts val="600"/>
              </a:spcBef>
              <a:spcAft>
                <a:spcPts val="0"/>
              </a:spcAft>
              <a:buFont typeface="Arial" panose="020B0604020202020204" pitchFamily="34" charset="0"/>
              <a:buChar char="•"/>
            </a:pPr>
            <a:r>
              <a:rPr lang="es" sz="9600" dirty="0"/>
              <a:t>Una </a:t>
            </a:r>
            <a:r>
              <a:rPr lang="es" sz="9600" i="1" dirty="0"/>
              <a:t>LEA</a:t>
            </a:r>
            <a:r>
              <a:rPr lang="es" sz="9600" dirty="0"/>
              <a:t> puede excluir de su determinación de comparabilidad los fondos estatales y locales suplementarios </a:t>
            </a:r>
            <a:r>
              <a:rPr lang="es" sz="9600" dirty="0">
                <a:solidFill>
                  <a:schemeClr val="tx1"/>
                </a:solidFill>
              </a:rPr>
              <a:t>utilizados</a:t>
            </a:r>
            <a:r>
              <a:rPr lang="es" sz="9600" dirty="0">
                <a:solidFill>
                  <a:srgbClr val="FF0000"/>
                </a:solidFill>
              </a:rPr>
              <a:t> </a:t>
            </a:r>
            <a:r>
              <a:rPr lang="es" sz="9600" dirty="0"/>
              <a:t>para programas que cumplen con la intención y los propósitos del Título I</a:t>
            </a:r>
          </a:p>
          <a:p>
            <a:pPr marL="274320" lvl="4" indent="0">
              <a:lnSpc>
                <a:spcPct val="100000"/>
              </a:lnSpc>
              <a:spcBef>
                <a:spcPts val="600"/>
              </a:spcBef>
              <a:spcAft>
                <a:spcPts val="0"/>
              </a:spcAft>
              <a:buNone/>
            </a:pPr>
            <a:r>
              <a:rPr lang="es" sz="8800" dirty="0"/>
              <a:t> </a:t>
            </a:r>
          </a:p>
          <a:p>
            <a:pPr marL="347472" lvl="1" indent="-347472">
              <a:lnSpc>
                <a:spcPct val="100000"/>
              </a:lnSpc>
              <a:spcBef>
                <a:spcPts val="600"/>
              </a:spcBef>
              <a:spcAft>
                <a:spcPts val="0"/>
              </a:spcAft>
              <a:buFont typeface="Arial" panose="020B0604020202020204" pitchFamily="34" charset="0"/>
              <a:buChar char="•"/>
            </a:pPr>
            <a:r>
              <a:rPr lang="es" sz="9600" dirty="0"/>
              <a:t>Un programa cumple con la intención y los propósitos de Título I </a:t>
            </a:r>
            <a:r>
              <a:rPr lang="es" sz="9600" dirty="0">
                <a:solidFill>
                  <a:schemeClr val="tx1"/>
                </a:solidFill>
              </a:rPr>
              <a:t>si </a:t>
            </a:r>
            <a:r>
              <a:rPr lang="en-US" sz="9600" dirty="0">
                <a:solidFill>
                  <a:schemeClr val="tx1"/>
                </a:solidFill>
              </a:rPr>
              <a:t>fuera </a:t>
            </a:r>
            <a:r>
              <a:rPr lang="es" sz="9600" dirty="0"/>
              <a:t> un uso permitido de los fondos del Título I si se implementara en un programa escolar de Título I ( </a:t>
            </a:r>
            <a:r>
              <a:rPr lang="es" sz="9600" i="1" dirty="0"/>
              <a:t>Schoolwide</a:t>
            </a:r>
            <a:r>
              <a:rPr lang="es" sz="9600" dirty="0"/>
              <a:t> ) o en una escuela de asistencia específica ( </a:t>
            </a:r>
            <a:r>
              <a:rPr lang="es" sz="9600" i="1" dirty="0"/>
              <a:t>Targeted Assistance </a:t>
            </a:r>
            <a:r>
              <a:rPr lang="es" sz="9600" dirty="0"/>
              <a:t>)</a:t>
            </a:r>
          </a:p>
          <a:p>
            <a:pPr marL="342900" lvl="1" indent="-342900">
              <a:lnSpc>
                <a:spcPct val="100000"/>
              </a:lnSpc>
              <a:spcBef>
                <a:spcPts val="600"/>
              </a:spcBef>
              <a:spcAft>
                <a:spcPts val="0"/>
              </a:spcAft>
              <a:buFont typeface="Times New Roman" panose="02020603050405020304" pitchFamily="18" charset="0"/>
              <a:buChar char="●"/>
            </a:pPr>
            <a:endParaRPr lang="en-US" sz="4800" dirty="0">
              <a:latin typeface="+mj-lt"/>
            </a:endParaRPr>
          </a:p>
          <a:p>
            <a:pPr marL="0" lvl="1" indent="0">
              <a:lnSpc>
                <a:spcPct val="100000"/>
              </a:lnSpc>
              <a:spcBef>
                <a:spcPts val="600"/>
              </a:spcBef>
              <a:spcAft>
                <a:spcPts val="0"/>
              </a:spcAft>
              <a:buNone/>
            </a:pPr>
            <a:r>
              <a:rPr lang="es" sz="8000" dirty="0"/>
              <a:t>ESEA sección 1118(d) y </a:t>
            </a:r>
            <a:r>
              <a:rPr lang="es" sz="8000" dirty="0">
                <a:latin typeface="+mj-lt"/>
              </a:rPr>
              <a:t>34 CFR 200.79(b)</a:t>
            </a:r>
          </a:p>
          <a:p>
            <a:endParaRPr lang="en-US" dirty="0"/>
          </a:p>
        </p:txBody>
      </p:sp>
      <p:sp>
        <p:nvSpPr>
          <p:cNvPr id="3" name="Text Placeholder 2">
            <a:extLst>
              <a:ext uri="{FF2B5EF4-FFF2-40B4-BE49-F238E27FC236}">
                <a16:creationId xmlns:a16="http://schemas.microsoft.com/office/drawing/2014/main" id="{15BFD1A6-E678-5D05-48C1-35E3CABD6D64}"/>
              </a:ext>
            </a:extLst>
          </p:cNvPr>
          <p:cNvSpPr>
            <a:spLocks noGrp="1"/>
          </p:cNvSpPr>
          <p:nvPr>
            <p:ph type="body" sz="quarter" idx="13"/>
          </p:nvPr>
        </p:nvSpPr>
        <p:spPr>
          <a:xfrm>
            <a:off x="594804" y="558800"/>
            <a:ext cx="11114843" cy="736600"/>
          </a:xfrm>
        </p:spPr>
        <p:txBody>
          <a:bodyPr/>
          <a:lstStyle/>
          <a:p>
            <a:r>
              <a:rPr lang="es" dirty="0"/>
              <a:t>Comparabilidad</a:t>
            </a:r>
          </a:p>
        </p:txBody>
      </p:sp>
      <p:sp>
        <p:nvSpPr>
          <p:cNvPr id="4" name="Slide Number Placeholder 3">
            <a:extLst>
              <a:ext uri="{FF2B5EF4-FFF2-40B4-BE49-F238E27FC236}">
                <a16:creationId xmlns:a16="http://schemas.microsoft.com/office/drawing/2014/main" id="{79B4883E-AF0D-CA1A-B732-0C8570D8CC76}"/>
              </a:ext>
            </a:extLst>
          </p:cNvPr>
          <p:cNvSpPr>
            <a:spLocks noGrp="1"/>
          </p:cNvSpPr>
          <p:nvPr>
            <p:ph type="sldNum" sz="quarter" idx="12"/>
          </p:nvPr>
        </p:nvSpPr>
        <p:spPr/>
        <p:txBody>
          <a:bodyPr/>
          <a:lstStyle/>
          <a:p>
            <a:fld id="{01FA0A26-6009-4EF8-96CE-C26D5A4F18E5}" type="slidenum">
              <a:rPr lang="en-US" smtClean="0"/>
              <a:pPr/>
              <a:t>20</a:t>
            </a:fld>
            <a:endParaRPr lang="en-US"/>
          </a:p>
        </p:txBody>
      </p:sp>
      <p:sp>
        <p:nvSpPr>
          <p:cNvPr id="5" name="Footer Placeholder 4">
            <a:extLst>
              <a:ext uri="{FF2B5EF4-FFF2-40B4-BE49-F238E27FC236}">
                <a16:creationId xmlns:a16="http://schemas.microsoft.com/office/drawing/2014/main" id="{419005F5-8C0C-A150-9814-635F99A53775}"/>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63027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3" y="1684538"/>
            <a:ext cx="9872871" cy="4411462"/>
          </a:xfrm>
        </p:spPr>
        <p:txBody>
          <a:bodyPr>
            <a:normAutofit fontScale="25000" lnSpcReduction="20000"/>
          </a:bodyPr>
          <a:lstStyle/>
          <a:p>
            <a:pPr marL="0" lvl="1" indent="0">
              <a:lnSpc>
                <a:spcPct val="100000"/>
              </a:lnSpc>
              <a:spcBef>
                <a:spcPts val="600"/>
              </a:spcBef>
              <a:spcAft>
                <a:spcPts val="0"/>
              </a:spcAft>
              <a:buNone/>
            </a:pPr>
            <a:r>
              <a:rPr lang="es" sz="9600" b="1" dirty="0"/>
              <a:t>Actividades primarias en proceso</a:t>
            </a:r>
          </a:p>
          <a:p>
            <a:pPr marL="0" lvl="1" indent="0">
              <a:lnSpc>
                <a:spcPct val="100000"/>
              </a:lnSpc>
              <a:spcBef>
                <a:spcPts val="600"/>
              </a:spcBef>
              <a:spcAft>
                <a:spcPts val="0"/>
              </a:spcAft>
              <a:buNone/>
            </a:pPr>
            <a:endParaRPr lang="en-US" sz="9600" dirty="0"/>
          </a:p>
          <a:p>
            <a:pPr marL="347472" lvl="1" indent="-347472">
              <a:lnSpc>
                <a:spcPct val="100000"/>
              </a:lnSpc>
              <a:spcBef>
                <a:spcPts val="600"/>
              </a:spcBef>
              <a:spcAft>
                <a:spcPts val="0"/>
              </a:spcAft>
              <a:buFont typeface="Arial" panose="020B0604020202020204" pitchFamily="34" charset="0"/>
              <a:buChar char="•"/>
            </a:pPr>
            <a:r>
              <a:rPr lang="es" sz="9600" dirty="0"/>
              <a:t>Desde arriba </a:t>
            </a:r>
            <a:r>
              <a:rPr lang="en-US" sz="9600" dirty="0"/>
              <a:t>(</a:t>
            </a:r>
            <a:r>
              <a:rPr lang="en-US" sz="9600" i="1" dirty="0"/>
              <a:t>Off the top</a:t>
            </a:r>
            <a:r>
              <a:rPr lang="en-US" sz="9600" dirty="0"/>
              <a:t>)</a:t>
            </a:r>
            <a:r>
              <a:rPr lang="es" sz="9600" dirty="0"/>
              <a:t>: asignación </a:t>
            </a:r>
            <a:r>
              <a:rPr lang="en-US" sz="9600" dirty="0"/>
              <a:t>de servicios equitativos</a:t>
            </a:r>
            <a:endParaRPr lang="es" sz="9600" dirty="0"/>
          </a:p>
          <a:p>
            <a:pPr marL="347472" lvl="1" indent="-347472">
              <a:lnSpc>
                <a:spcPct val="100000"/>
              </a:lnSpc>
              <a:spcBef>
                <a:spcPts val="600"/>
              </a:spcBef>
              <a:spcAft>
                <a:spcPts val="0"/>
              </a:spcAft>
              <a:buFont typeface="Arial" panose="020B0604020202020204" pitchFamily="34" charset="0"/>
              <a:buChar char="•"/>
            </a:pPr>
            <a:r>
              <a:rPr lang="en-US" sz="9600" dirty="0"/>
              <a:t>Desde arriba (</a:t>
            </a:r>
            <a:r>
              <a:rPr lang="en-US" sz="9600" i="1" dirty="0"/>
              <a:t>Off the top</a:t>
            </a:r>
            <a:r>
              <a:rPr lang="en-US" sz="9600" dirty="0"/>
              <a:t>):</a:t>
            </a:r>
            <a:r>
              <a:rPr lang="es" sz="9600" dirty="0"/>
              <a:t> reservas obligatorias y opcionales</a:t>
            </a:r>
          </a:p>
          <a:p>
            <a:pPr marL="347472" lvl="1" indent="-347472">
              <a:lnSpc>
                <a:spcPct val="100000"/>
              </a:lnSpc>
              <a:spcBef>
                <a:spcPts val="600"/>
              </a:spcBef>
              <a:spcAft>
                <a:spcPts val="0"/>
              </a:spcAft>
              <a:buFont typeface="Arial" panose="020B0604020202020204" pitchFamily="34" charset="0"/>
              <a:buChar char="•"/>
            </a:pPr>
            <a:r>
              <a:rPr lang="es" sz="9600" dirty="0"/>
              <a:t>Selección de </a:t>
            </a:r>
            <a:r>
              <a:rPr lang="en-US" sz="9600" dirty="0"/>
              <a:t>la </a:t>
            </a:r>
            <a:r>
              <a:rPr lang="es" sz="9600" dirty="0"/>
              <a:t>medida de pobreza</a:t>
            </a:r>
          </a:p>
          <a:p>
            <a:pPr marL="347472" lvl="1" indent="-347472">
              <a:lnSpc>
                <a:spcPct val="100000"/>
              </a:lnSpc>
              <a:spcBef>
                <a:spcPts val="600"/>
              </a:spcBef>
              <a:spcAft>
                <a:spcPts val="0"/>
              </a:spcAft>
              <a:buFont typeface="Arial" panose="020B0604020202020204" pitchFamily="34" charset="0"/>
              <a:buChar char="•"/>
            </a:pPr>
            <a:r>
              <a:rPr lang="es" sz="9600" dirty="0"/>
              <a:t>Clasificar las escuelas (</a:t>
            </a:r>
            <a:r>
              <a:rPr lang="en-US" sz="9600" i="1" dirty="0"/>
              <a:t>rank ordering schools</a:t>
            </a:r>
            <a:r>
              <a:rPr lang="en-US" sz="9600" dirty="0"/>
              <a:t>) </a:t>
            </a:r>
            <a:r>
              <a:rPr lang="es" sz="9600" dirty="0"/>
              <a:t>y determinar la elegibilidad</a:t>
            </a:r>
          </a:p>
          <a:p>
            <a:pPr marL="347472" lvl="1" indent="-347472">
              <a:lnSpc>
                <a:spcPct val="100000"/>
              </a:lnSpc>
              <a:spcBef>
                <a:spcPts val="600"/>
              </a:spcBef>
              <a:spcAft>
                <a:spcPts val="0"/>
              </a:spcAft>
              <a:buFont typeface="Arial" panose="020B0604020202020204" pitchFamily="34" charset="0"/>
              <a:buChar char="•"/>
            </a:pPr>
            <a:r>
              <a:rPr lang="es" sz="9600" dirty="0"/>
              <a:t>Asignar fondos a las escuelas</a:t>
            </a:r>
          </a:p>
          <a:p>
            <a:pPr marL="347472" lvl="1" indent="-347472">
              <a:lnSpc>
                <a:spcPct val="100000"/>
              </a:lnSpc>
              <a:spcBef>
                <a:spcPts val="600"/>
              </a:spcBef>
              <a:spcAft>
                <a:spcPts val="0"/>
              </a:spcAft>
              <a:buFont typeface="Arial" panose="020B0604020202020204" pitchFamily="34" charset="0"/>
              <a:buChar char="•"/>
            </a:pPr>
            <a:r>
              <a:rPr lang="es" sz="9600" dirty="0"/>
              <a:t>Reglas especiales y excepciones:</a:t>
            </a:r>
          </a:p>
          <a:p>
            <a:pPr marL="621792" lvl="3" indent="-347472">
              <a:lnSpc>
                <a:spcPct val="100000"/>
              </a:lnSpc>
              <a:spcBef>
                <a:spcPts val="600"/>
              </a:spcBef>
              <a:spcAft>
                <a:spcPts val="0"/>
              </a:spcAft>
              <a:buFont typeface="Arial" panose="020B0604020202020204" pitchFamily="34" charset="0"/>
              <a:buChar char="•"/>
            </a:pPr>
            <a:r>
              <a:rPr lang="es" sz="8800" dirty="0"/>
              <a:t>regla del 125 por ciento</a:t>
            </a:r>
          </a:p>
          <a:p>
            <a:pPr marL="621792" lvl="3" indent="-347472">
              <a:lnSpc>
                <a:spcPct val="100000"/>
              </a:lnSpc>
              <a:spcBef>
                <a:spcPts val="600"/>
              </a:spcBef>
              <a:spcAft>
                <a:spcPts val="0"/>
              </a:spcAft>
              <a:buFont typeface="Arial" panose="020B0604020202020204" pitchFamily="34" charset="0"/>
              <a:buChar char="•"/>
            </a:pPr>
            <a:r>
              <a:rPr lang="es" sz="8800" dirty="0"/>
              <a:t>Salt</a:t>
            </a:r>
            <a:r>
              <a:rPr lang="en-US" sz="8800" dirty="0"/>
              <a:t>ar (</a:t>
            </a:r>
            <a:r>
              <a:rPr lang="en-US" sz="8800" i="1" dirty="0"/>
              <a:t>skipping</a:t>
            </a:r>
            <a:r>
              <a:rPr lang="en-US" sz="8800" dirty="0"/>
              <a:t>)</a:t>
            </a:r>
            <a:endParaRPr lang="es" sz="8800" dirty="0"/>
          </a:p>
          <a:p>
            <a:pPr marL="621792" lvl="3" indent="-347472">
              <a:lnSpc>
                <a:spcPct val="100000"/>
              </a:lnSpc>
              <a:spcBef>
                <a:spcPts val="600"/>
              </a:spcBef>
              <a:spcAft>
                <a:spcPts val="0"/>
              </a:spcAft>
              <a:buFont typeface="Arial" panose="020B0604020202020204" pitchFamily="34" charset="0"/>
              <a:buChar char="•"/>
            </a:pPr>
            <a:r>
              <a:rPr lang="es" sz="8800" dirty="0"/>
              <a:t>1 año adicional</a:t>
            </a:r>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21</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66447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4" y="1586005"/>
            <a:ext cx="9872871" cy="4763887"/>
          </a:xfrm>
        </p:spPr>
        <p:txBody>
          <a:bodyPr>
            <a:normAutofit fontScale="77500" lnSpcReduction="20000"/>
          </a:bodyPr>
          <a:lstStyle/>
          <a:p>
            <a:pPr marL="0" lvl="1" indent="0">
              <a:lnSpc>
                <a:spcPct val="100000"/>
              </a:lnSpc>
              <a:spcBef>
                <a:spcPts val="600"/>
              </a:spcBef>
              <a:spcAft>
                <a:spcPts val="0"/>
              </a:spcAft>
              <a:buNone/>
            </a:pPr>
            <a:r>
              <a:rPr lang="es" sz="4400" b="1" dirty="0"/>
              <a:t>Antes de asignar fondos a las escuelas públicas...</a:t>
            </a:r>
          </a:p>
          <a:p>
            <a:pPr marL="0" lvl="1" indent="0">
              <a:lnSpc>
                <a:spcPct val="100000"/>
              </a:lnSpc>
              <a:spcBef>
                <a:spcPts val="600"/>
              </a:spcBef>
              <a:spcAft>
                <a:spcPts val="0"/>
              </a:spcAft>
              <a:buNone/>
            </a:pPr>
            <a:endParaRPr lang="en-US" sz="4400" dirty="0"/>
          </a:p>
          <a:p>
            <a:pPr marL="0" lvl="1" indent="0">
              <a:lnSpc>
                <a:spcPct val="100000"/>
              </a:lnSpc>
              <a:spcBef>
                <a:spcPts val="600"/>
              </a:spcBef>
              <a:spcAft>
                <a:spcPts val="0"/>
              </a:spcAft>
              <a:buNone/>
            </a:pPr>
            <a:r>
              <a:rPr lang="es" sz="4400" dirty="0"/>
              <a:t>La ESEA requiere que una LEA:</a:t>
            </a:r>
          </a:p>
          <a:p>
            <a:pPr marL="571500" lvl="1" indent="-571500">
              <a:lnSpc>
                <a:spcPct val="100000"/>
              </a:lnSpc>
              <a:spcBef>
                <a:spcPts val="600"/>
              </a:spcBef>
              <a:spcAft>
                <a:spcPts val="0"/>
              </a:spcAft>
            </a:pPr>
            <a:r>
              <a:rPr lang="es-ES" sz="4400" dirty="0"/>
              <a:t>Determinar la parte proporcional de los fondos de Título I disponibles para los servicios equitativos basados en la cantidad total de los fondos de Título I recibidos por la </a:t>
            </a:r>
            <a:r>
              <a:rPr lang="es-ES" sz="4400" i="1" dirty="0"/>
              <a:t>LEA</a:t>
            </a:r>
            <a:r>
              <a:rPr lang="es-ES" sz="4400" dirty="0"/>
              <a:t> antes de cualquier gasto permitible o transferencia de fondos.</a:t>
            </a:r>
            <a:endParaRPr lang="es" sz="4400" dirty="0"/>
          </a:p>
          <a:p>
            <a:pPr marL="0" lvl="1" indent="0">
              <a:lnSpc>
                <a:spcPct val="100000"/>
              </a:lnSpc>
              <a:spcBef>
                <a:spcPts val="600"/>
              </a:spcBef>
              <a:spcAft>
                <a:spcPts val="0"/>
              </a:spcAft>
              <a:buNone/>
            </a:pPr>
            <a:endParaRPr lang="en-US" sz="5000" dirty="0"/>
          </a:p>
          <a:p>
            <a:pPr marL="0" lvl="1" indent="0">
              <a:lnSpc>
                <a:spcPct val="100000"/>
              </a:lnSpc>
              <a:spcBef>
                <a:spcPts val="600"/>
              </a:spcBef>
              <a:spcAft>
                <a:spcPts val="0"/>
              </a:spcAft>
              <a:buNone/>
            </a:pPr>
            <a:r>
              <a:rPr lang="es" sz="3600" dirty="0"/>
              <a:t>ESEA sección 1117(a)(4)(A)</a:t>
            </a:r>
          </a:p>
          <a:p>
            <a:pPr marL="342900" lvl="1" indent="-342900">
              <a:lnSpc>
                <a:spcPct val="100000"/>
              </a:lnSpc>
              <a:spcBef>
                <a:spcPts val="600"/>
              </a:spcBef>
              <a:spcAft>
                <a:spcPts val="0"/>
              </a:spcAft>
              <a:buFont typeface="Times New Roman" panose="02020603050405020304" pitchFamily="18" charset="0"/>
              <a:buChar char="●"/>
            </a:pPr>
            <a:endParaRPr lang="en-US" sz="8000"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22</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
        <p:nvSpPr>
          <p:cNvPr id="7" name="Text Placeholder 2">
            <a:extLst>
              <a:ext uri="{FF2B5EF4-FFF2-40B4-BE49-F238E27FC236}">
                <a16:creationId xmlns:a16="http://schemas.microsoft.com/office/drawing/2014/main" id="{70ADB544-AF10-4ACE-8CE9-050DE9934CCB}"/>
              </a:ext>
            </a:extLst>
          </p:cNvPr>
          <p:cNvSpPr>
            <a:spLocks noGrp="1"/>
          </p:cNvSpPr>
          <p:nvPr>
            <p:ph type="body" sz="quarter" idx="13"/>
          </p:nvPr>
        </p:nvSpPr>
        <p:spPr>
          <a:xfrm>
            <a:off x="1504950" y="558800"/>
            <a:ext cx="9134475"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Tree>
    <p:extLst>
      <p:ext uri="{BB962C8B-B14F-4D97-AF65-F5344CB8AC3E}">
        <p14:creationId xmlns:p14="http://schemas.microsoft.com/office/powerpoint/2010/main" val="1003481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4" y="1586005"/>
            <a:ext cx="9872871" cy="4763887"/>
          </a:xfrm>
        </p:spPr>
        <p:txBody>
          <a:bodyPr>
            <a:normAutofit fontScale="92500" lnSpcReduction="20000"/>
          </a:bodyPr>
          <a:lstStyle/>
          <a:p>
            <a:pPr marL="0" lvl="1" indent="0">
              <a:lnSpc>
                <a:spcPct val="100000"/>
              </a:lnSpc>
              <a:spcBef>
                <a:spcPts val="600"/>
              </a:spcBef>
              <a:spcAft>
                <a:spcPts val="0"/>
              </a:spcAft>
              <a:buNone/>
            </a:pPr>
            <a:r>
              <a:rPr lang="es" sz="3400" b="1" dirty="0"/>
              <a:t>Antes de asignar fondos a las escuelas públicas...</a:t>
            </a:r>
          </a:p>
          <a:p>
            <a:pPr marL="0" lvl="1" indent="0">
              <a:lnSpc>
                <a:spcPct val="100000"/>
              </a:lnSpc>
              <a:spcBef>
                <a:spcPts val="600"/>
              </a:spcBef>
              <a:spcAft>
                <a:spcPts val="0"/>
              </a:spcAft>
              <a:buNone/>
            </a:pPr>
            <a:endParaRPr lang="en-US" sz="3400" dirty="0"/>
          </a:p>
          <a:p>
            <a:pPr marL="0" lvl="1" indent="0">
              <a:lnSpc>
                <a:spcPct val="100000"/>
              </a:lnSpc>
              <a:spcBef>
                <a:spcPts val="600"/>
              </a:spcBef>
              <a:spcAft>
                <a:spcPts val="0"/>
              </a:spcAft>
              <a:buNone/>
            </a:pPr>
            <a:r>
              <a:rPr lang="es" sz="3400" dirty="0"/>
              <a:t>“Antes de </a:t>
            </a:r>
            <a:r>
              <a:rPr lang="es-ES" sz="3600" dirty="0"/>
              <a:t>antes de cualquier gasto permitible o transferencia de fondos</a:t>
            </a:r>
            <a:r>
              <a:rPr lang="es" sz="3400" dirty="0"/>
              <a:t>”:</a:t>
            </a:r>
          </a:p>
          <a:p>
            <a:pPr marL="310896" lvl="1" indent="-310896">
              <a:lnSpc>
                <a:spcPct val="100000"/>
              </a:lnSpc>
              <a:spcBef>
                <a:spcPts val="600"/>
              </a:spcBef>
              <a:spcAft>
                <a:spcPts val="0"/>
              </a:spcAft>
              <a:buFont typeface="Arial" panose="020B0604020202020204" pitchFamily="34" charset="0"/>
              <a:buChar char="•"/>
            </a:pPr>
            <a:r>
              <a:rPr lang="es-ES" sz="3400" dirty="0"/>
              <a:t>Significa antes de que todas las reservas se tomen "de la parte superior“ (</a:t>
            </a:r>
            <a:r>
              <a:rPr lang="es-ES" sz="3400" i="1" dirty="0"/>
              <a:t>off the top</a:t>
            </a:r>
            <a:r>
              <a:rPr lang="es-ES" sz="3400" dirty="0"/>
              <a:t>) de la asignación de Título I de una LEA, incluyendo las reservas para administración, la participación de los padres y las iniciativas de todo el distrito (</a:t>
            </a:r>
            <a:r>
              <a:rPr lang="es-ES" sz="3400" i="1" dirty="0" err="1"/>
              <a:t>schoolwide</a:t>
            </a:r>
            <a:r>
              <a:rPr lang="es-ES" sz="3400" dirty="0"/>
              <a:t>)</a:t>
            </a:r>
            <a:endParaRPr lang="es" sz="3400" dirty="0"/>
          </a:p>
          <a:p>
            <a:pPr marL="0" lvl="1" indent="0">
              <a:lnSpc>
                <a:spcPct val="100000"/>
              </a:lnSpc>
              <a:spcBef>
                <a:spcPts val="600"/>
              </a:spcBef>
              <a:spcAft>
                <a:spcPts val="0"/>
              </a:spcAft>
              <a:buNone/>
            </a:pPr>
            <a:endParaRPr lang="en-US" sz="4200" dirty="0"/>
          </a:p>
          <a:p>
            <a:pPr marL="0" lvl="1" indent="0">
              <a:lnSpc>
                <a:spcPct val="100000"/>
              </a:lnSpc>
              <a:spcBef>
                <a:spcPts val="600"/>
              </a:spcBef>
              <a:spcAft>
                <a:spcPts val="0"/>
              </a:spcAft>
              <a:buNone/>
            </a:pPr>
            <a:r>
              <a:rPr lang="es" sz="2900" dirty="0"/>
              <a:t>ESEA sección 1117(a)(4)(A)</a:t>
            </a:r>
          </a:p>
          <a:p>
            <a:pPr marL="342900" lvl="1" indent="-342900">
              <a:lnSpc>
                <a:spcPct val="100000"/>
              </a:lnSpc>
              <a:spcBef>
                <a:spcPts val="600"/>
              </a:spcBef>
              <a:spcAft>
                <a:spcPts val="0"/>
              </a:spcAft>
              <a:buFont typeface="Times New Roman" panose="02020603050405020304" pitchFamily="18" charset="0"/>
              <a:buChar char="●"/>
            </a:pPr>
            <a:endParaRPr lang="en-US" sz="8000"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23</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
        <p:nvSpPr>
          <p:cNvPr id="8" name="Text Placeholder 2">
            <a:extLst>
              <a:ext uri="{FF2B5EF4-FFF2-40B4-BE49-F238E27FC236}">
                <a16:creationId xmlns:a16="http://schemas.microsoft.com/office/drawing/2014/main" id="{720E574D-9E0A-4BA0-A418-6FE3EC57B106}"/>
              </a:ext>
            </a:extLst>
          </p:cNvPr>
          <p:cNvSpPr>
            <a:spLocks noGrp="1"/>
          </p:cNvSpPr>
          <p:nvPr>
            <p:ph type="body" sz="quarter" idx="13"/>
          </p:nvPr>
        </p:nvSpPr>
        <p:spPr>
          <a:xfrm>
            <a:off x="1758155" y="508108"/>
            <a:ext cx="8675687" cy="736600"/>
          </a:xfrm>
        </p:spPr>
        <p:txBody>
          <a:bodyPr>
            <a:noAutofit/>
          </a:bodyPr>
          <a:lstStyle/>
          <a:p>
            <a:r>
              <a:rPr lang="es" sz="4000" dirty="0"/>
              <a:t>Asignaciones </a:t>
            </a:r>
            <a:r>
              <a:rPr lang="en-US" sz="4000" dirty="0"/>
              <a:t>de </a:t>
            </a:r>
            <a:r>
              <a:rPr lang="es" sz="4000" dirty="0"/>
              <a:t>Título I </a:t>
            </a:r>
            <a:r>
              <a:rPr lang="en-US" sz="4000" dirty="0"/>
              <a:t>dentro del </a:t>
            </a:r>
            <a:r>
              <a:rPr lang="en-US" sz="4000" i="1" dirty="0"/>
              <a:t>LEA</a:t>
            </a:r>
            <a:endParaRPr lang="es" sz="4000" i="1" dirty="0"/>
          </a:p>
        </p:txBody>
      </p:sp>
    </p:spTree>
    <p:extLst>
      <p:ext uri="{BB962C8B-B14F-4D97-AF65-F5344CB8AC3E}">
        <p14:creationId xmlns:p14="http://schemas.microsoft.com/office/powerpoint/2010/main" val="3263414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4" y="1586005"/>
            <a:ext cx="9872871" cy="4763887"/>
          </a:xfrm>
        </p:spPr>
        <p:txBody>
          <a:bodyPr>
            <a:normAutofit fontScale="55000" lnSpcReduction="20000"/>
          </a:bodyPr>
          <a:lstStyle/>
          <a:p>
            <a:pPr marL="0" lvl="1" indent="0">
              <a:lnSpc>
                <a:spcPct val="100000"/>
              </a:lnSpc>
              <a:spcBef>
                <a:spcPts val="600"/>
              </a:spcBef>
              <a:spcAft>
                <a:spcPts val="0"/>
              </a:spcAft>
              <a:buNone/>
            </a:pPr>
            <a:r>
              <a:rPr lang="es" sz="5100" b="1" dirty="0"/>
              <a:t>Antes de asignar fondos a las escuelas públicas...</a:t>
            </a:r>
          </a:p>
          <a:p>
            <a:pPr marL="0" lvl="1" indent="0">
              <a:lnSpc>
                <a:spcPct val="100000"/>
              </a:lnSpc>
              <a:spcBef>
                <a:spcPts val="600"/>
              </a:spcBef>
              <a:spcAft>
                <a:spcPts val="0"/>
              </a:spcAft>
              <a:buNone/>
            </a:pPr>
            <a:endParaRPr lang="en-US" sz="5100" dirty="0"/>
          </a:p>
          <a:p>
            <a:pPr marL="0" lvl="1" indent="0">
              <a:lnSpc>
                <a:spcPct val="100000"/>
              </a:lnSpc>
              <a:spcBef>
                <a:spcPts val="600"/>
              </a:spcBef>
              <a:spcAft>
                <a:spcPts val="0"/>
              </a:spcAft>
              <a:buNone/>
            </a:pPr>
            <a:r>
              <a:rPr lang="es" sz="5100" dirty="0"/>
              <a:t>La ESEA requiere que una </a:t>
            </a:r>
            <a:r>
              <a:rPr lang="es" sz="5100" i="1" dirty="0"/>
              <a:t>LEA</a:t>
            </a:r>
            <a:r>
              <a:rPr lang="es" sz="5100" dirty="0"/>
              <a:t> reserve fondos de Título I para:</a:t>
            </a:r>
          </a:p>
          <a:p>
            <a:pPr marL="310896" lvl="1" indent="-310896">
              <a:lnSpc>
                <a:spcPct val="100000"/>
              </a:lnSpc>
              <a:spcBef>
                <a:spcPts val="600"/>
              </a:spcBef>
              <a:spcAft>
                <a:spcPts val="0"/>
              </a:spcAft>
              <a:buFont typeface="Arial" panose="020B0604020202020204" pitchFamily="34" charset="0"/>
              <a:buChar char="•"/>
            </a:pPr>
            <a:r>
              <a:rPr lang="es" sz="5100" dirty="0"/>
              <a:t>Participación de los padres y la familia</a:t>
            </a:r>
          </a:p>
          <a:p>
            <a:pPr marL="310896" lvl="1" indent="-310896">
              <a:lnSpc>
                <a:spcPct val="100000"/>
              </a:lnSpc>
              <a:spcBef>
                <a:spcPts val="600"/>
              </a:spcBef>
              <a:spcAft>
                <a:spcPts val="0"/>
              </a:spcAft>
              <a:buFont typeface="Arial" panose="020B0604020202020204" pitchFamily="34" charset="0"/>
              <a:buChar char="•"/>
            </a:pPr>
            <a:r>
              <a:rPr lang="es" sz="5100" dirty="0"/>
              <a:t>Niños y jóvenes sin hogar en escuelas de Título I y no Título I</a:t>
            </a:r>
          </a:p>
          <a:p>
            <a:pPr marL="310896" lvl="1" indent="-310896">
              <a:lnSpc>
                <a:spcPct val="100000"/>
              </a:lnSpc>
              <a:spcBef>
                <a:spcPts val="600"/>
              </a:spcBef>
              <a:spcAft>
                <a:spcPts val="0"/>
              </a:spcAft>
              <a:buFont typeface="Arial" panose="020B0604020202020204" pitchFamily="34" charset="0"/>
              <a:buChar char="•"/>
            </a:pPr>
            <a:r>
              <a:rPr lang="es" sz="5100" dirty="0"/>
              <a:t>Niños en instituciones locales para niños </a:t>
            </a:r>
            <a:r>
              <a:rPr lang="en-US" sz="5100" dirty="0"/>
              <a:t>desatendidos/</a:t>
            </a:r>
            <a:r>
              <a:rPr lang="es" sz="5100" dirty="0"/>
              <a:t>abandonados</a:t>
            </a:r>
          </a:p>
          <a:p>
            <a:pPr marL="342900" lvl="1" indent="-342900">
              <a:lnSpc>
                <a:spcPct val="100000"/>
              </a:lnSpc>
              <a:spcBef>
                <a:spcPts val="600"/>
              </a:spcBef>
              <a:spcAft>
                <a:spcPts val="0"/>
              </a:spcAft>
              <a:buFont typeface="Times New Roman" panose="02020603050405020304" pitchFamily="18" charset="0"/>
              <a:buChar char="●"/>
            </a:pPr>
            <a:endParaRPr lang="en-US" sz="9600" dirty="0"/>
          </a:p>
          <a:p>
            <a:pPr marL="0" lvl="1" indent="0">
              <a:lnSpc>
                <a:spcPct val="100000"/>
              </a:lnSpc>
              <a:spcBef>
                <a:spcPts val="600"/>
              </a:spcBef>
              <a:spcAft>
                <a:spcPts val="0"/>
              </a:spcAft>
              <a:buNone/>
            </a:pPr>
            <a:r>
              <a:rPr lang="es" sz="4200" dirty="0"/>
              <a:t>Secciones 1113(c)(3)(A) y 1116(a)(3)(A) de ESEA</a:t>
            </a:r>
          </a:p>
          <a:p>
            <a:pPr marL="0" lvl="1" indent="0">
              <a:lnSpc>
                <a:spcPct val="100000"/>
              </a:lnSpc>
              <a:spcBef>
                <a:spcPts val="600"/>
              </a:spcBef>
              <a:spcAft>
                <a:spcPts val="0"/>
              </a:spcAft>
              <a:buNone/>
            </a:pPr>
            <a:endParaRPr lang="en-US" sz="9600" dirty="0"/>
          </a:p>
          <a:p>
            <a:pPr marL="342900" lvl="1" indent="-342900">
              <a:lnSpc>
                <a:spcPct val="100000"/>
              </a:lnSpc>
              <a:spcBef>
                <a:spcPts val="600"/>
              </a:spcBef>
              <a:spcAft>
                <a:spcPts val="0"/>
              </a:spcAft>
              <a:buFont typeface="Times New Roman" panose="02020603050405020304" pitchFamily="18" charset="0"/>
              <a:buChar char="●"/>
            </a:pPr>
            <a:endParaRPr lang="en-US" sz="8000"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24</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
        <p:nvSpPr>
          <p:cNvPr id="9" name="Text Placeholder 2">
            <a:extLst>
              <a:ext uri="{FF2B5EF4-FFF2-40B4-BE49-F238E27FC236}">
                <a16:creationId xmlns:a16="http://schemas.microsoft.com/office/drawing/2014/main" id="{1293362A-23C2-4C6F-B18A-146F079629A8}"/>
              </a:ext>
            </a:extLst>
          </p:cNvPr>
          <p:cNvSpPr>
            <a:spLocks noGrp="1"/>
          </p:cNvSpPr>
          <p:nvPr>
            <p:ph type="body" sz="quarter" idx="13"/>
          </p:nvPr>
        </p:nvSpPr>
        <p:spPr>
          <a:xfrm>
            <a:off x="1887538" y="508108"/>
            <a:ext cx="8751887" cy="736600"/>
          </a:xfrm>
        </p:spPr>
        <p:txBody>
          <a:bodyPr>
            <a:noAutofit/>
          </a:bodyPr>
          <a:lstStyle/>
          <a:p>
            <a:r>
              <a:rPr lang="es" sz="4000" dirty="0"/>
              <a:t>Asignaciones </a:t>
            </a:r>
            <a:r>
              <a:rPr lang="en-US" sz="4000" dirty="0"/>
              <a:t>de </a:t>
            </a:r>
            <a:r>
              <a:rPr lang="es" sz="4000" dirty="0"/>
              <a:t>Título I </a:t>
            </a:r>
            <a:r>
              <a:rPr lang="en-US" sz="4000" dirty="0"/>
              <a:t>dentro del </a:t>
            </a:r>
            <a:r>
              <a:rPr lang="en-US" sz="4000" i="1" dirty="0"/>
              <a:t>LEA</a:t>
            </a:r>
            <a:endParaRPr lang="es" sz="4000" i="1" dirty="0"/>
          </a:p>
        </p:txBody>
      </p:sp>
    </p:spTree>
    <p:extLst>
      <p:ext uri="{BB962C8B-B14F-4D97-AF65-F5344CB8AC3E}">
        <p14:creationId xmlns:p14="http://schemas.microsoft.com/office/powerpoint/2010/main" val="381961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4" y="1586005"/>
            <a:ext cx="10337111" cy="4763887"/>
          </a:xfrm>
        </p:spPr>
        <p:txBody>
          <a:bodyPr>
            <a:normAutofit fontScale="55000" lnSpcReduction="20000"/>
          </a:bodyPr>
          <a:lstStyle/>
          <a:p>
            <a:pPr marL="0" lvl="1" indent="0">
              <a:lnSpc>
                <a:spcPct val="100000"/>
              </a:lnSpc>
              <a:spcBef>
                <a:spcPts val="600"/>
              </a:spcBef>
              <a:spcAft>
                <a:spcPts val="0"/>
              </a:spcAft>
              <a:buNone/>
            </a:pPr>
            <a:r>
              <a:rPr lang="es" sz="5100" b="1" dirty="0"/>
              <a:t>Pregunta para el grupo: Antes de asignar fondos a las escuelas públicas…</a:t>
            </a:r>
          </a:p>
          <a:p>
            <a:pPr marL="0" lvl="1" indent="0">
              <a:lnSpc>
                <a:spcPct val="100000"/>
              </a:lnSpc>
              <a:spcBef>
                <a:spcPts val="600"/>
              </a:spcBef>
              <a:spcAft>
                <a:spcPts val="0"/>
              </a:spcAft>
              <a:buNone/>
            </a:pPr>
            <a:endParaRPr lang="en-US" sz="5100" dirty="0"/>
          </a:p>
          <a:p>
            <a:pPr marL="0" lvl="1" indent="0">
              <a:lnSpc>
                <a:spcPct val="100000"/>
              </a:lnSpc>
              <a:spcBef>
                <a:spcPts val="600"/>
              </a:spcBef>
              <a:spcAft>
                <a:spcPts val="0"/>
              </a:spcAft>
              <a:buNone/>
            </a:pPr>
            <a:r>
              <a:rPr lang="es" sz="5100" dirty="0"/>
              <a:t>¿Cuál de las siguientes reservas requeridas incluye una cantidad  de reserva basada en un porcentaje?</a:t>
            </a:r>
          </a:p>
          <a:p>
            <a:pPr marL="310896" lvl="1" indent="-310896">
              <a:lnSpc>
                <a:spcPct val="100000"/>
              </a:lnSpc>
              <a:spcBef>
                <a:spcPts val="600"/>
              </a:spcBef>
              <a:spcAft>
                <a:spcPts val="0"/>
              </a:spcAft>
              <a:buFont typeface="Arial" panose="020B0604020202020204" pitchFamily="34" charset="0"/>
              <a:buChar char="•"/>
            </a:pPr>
            <a:r>
              <a:rPr lang="es" sz="5100" dirty="0"/>
              <a:t>Participación de los padres y la familia</a:t>
            </a:r>
          </a:p>
          <a:p>
            <a:pPr marL="310896" lvl="1" indent="-310896">
              <a:lnSpc>
                <a:spcPct val="100000"/>
              </a:lnSpc>
              <a:spcBef>
                <a:spcPts val="600"/>
              </a:spcBef>
              <a:spcAft>
                <a:spcPts val="0"/>
              </a:spcAft>
              <a:buFont typeface="Arial" panose="020B0604020202020204" pitchFamily="34" charset="0"/>
              <a:buChar char="•"/>
            </a:pPr>
            <a:r>
              <a:rPr lang="es" sz="5100" dirty="0"/>
              <a:t>Niños y jóvenes sin hogar en escuelas de Título I y no Título I</a:t>
            </a:r>
          </a:p>
          <a:p>
            <a:pPr marL="310896" lvl="1" indent="-310896">
              <a:lnSpc>
                <a:spcPct val="100000"/>
              </a:lnSpc>
              <a:spcBef>
                <a:spcPts val="600"/>
              </a:spcBef>
              <a:spcAft>
                <a:spcPts val="0"/>
              </a:spcAft>
              <a:buFont typeface="Arial" panose="020B0604020202020204" pitchFamily="34" charset="0"/>
              <a:buChar char="•"/>
            </a:pPr>
            <a:r>
              <a:rPr lang="es" sz="5100" dirty="0"/>
              <a:t>Niños en instituciones locales para niños </a:t>
            </a:r>
            <a:r>
              <a:rPr lang="en-US" sz="5100" dirty="0"/>
              <a:t>desatendidos / </a:t>
            </a:r>
            <a:r>
              <a:rPr lang="es" sz="5100" dirty="0"/>
              <a:t>abandonados</a:t>
            </a:r>
          </a:p>
          <a:p>
            <a:pPr marL="342900" lvl="1" indent="-342900">
              <a:lnSpc>
                <a:spcPct val="100000"/>
              </a:lnSpc>
              <a:spcBef>
                <a:spcPts val="600"/>
              </a:spcBef>
              <a:spcAft>
                <a:spcPts val="0"/>
              </a:spcAft>
              <a:buFont typeface="Times New Roman" panose="02020603050405020304" pitchFamily="18" charset="0"/>
              <a:buChar char="●"/>
            </a:pPr>
            <a:endParaRPr lang="en-US" sz="9600" dirty="0"/>
          </a:p>
          <a:p>
            <a:pPr marL="0" lvl="1" indent="0">
              <a:lnSpc>
                <a:spcPct val="100000"/>
              </a:lnSpc>
              <a:spcBef>
                <a:spcPts val="600"/>
              </a:spcBef>
              <a:spcAft>
                <a:spcPts val="0"/>
              </a:spcAft>
              <a:buNone/>
            </a:pPr>
            <a:r>
              <a:rPr lang="es" sz="4200" dirty="0"/>
              <a:t>Secciones 1113(c)(3)(A) y 1116(a)(3)(A) de ESEA</a:t>
            </a:r>
          </a:p>
          <a:p>
            <a:pPr marL="0" lvl="1" indent="0">
              <a:lnSpc>
                <a:spcPct val="100000"/>
              </a:lnSpc>
              <a:spcBef>
                <a:spcPts val="600"/>
              </a:spcBef>
              <a:spcAft>
                <a:spcPts val="0"/>
              </a:spcAft>
              <a:buNone/>
            </a:pPr>
            <a:endParaRPr lang="en-US" sz="9600" dirty="0"/>
          </a:p>
          <a:p>
            <a:pPr marL="342900" lvl="1" indent="-342900">
              <a:lnSpc>
                <a:spcPct val="100000"/>
              </a:lnSpc>
              <a:spcBef>
                <a:spcPts val="600"/>
              </a:spcBef>
              <a:spcAft>
                <a:spcPts val="0"/>
              </a:spcAft>
              <a:buFont typeface="Times New Roman" panose="02020603050405020304" pitchFamily="18" charset="0"/>
              <a:buChar char="●"/>
            </a:pPr>
            <a:endParaRPr lang="en-US" sz="8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25</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754757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4" y="1586005"/>
            <a:ext cx="9872871" cy="4763887"/>
          </a:xfrm>
        </p:spPr>
        <p:txBody>
          <a:bodyPr>
            <a:normAutofit fontScale="70000" lnSpcReduction="20000"/>
          </a:bodyPr>
          <a:lstStyle/>
          <a:p>
            <a:pPr marL="0" lvl="1" indent="0">
              <a:lnSpc>
                <a:spcPct val="100000"/>
              </a:lnSpc>
              <a:spcBef>
                <a:spcPts val="600"/>
              </a:spcBef>
              <a:spcAft>
                <a:spcPts val="0"/>
              </a:spcAft>
              <a:buNone/>
            </a:pPr>
            <a:r>
              <a:rPr lang="es" sz="4400" b="1" dirty="0"/>
              <a:t>Antes de asignar fondos a las escuelas públicas...</a:t>
            </a:r>
          </a:p>
          <a:p>
            <a:pPr marL="0" lvl="1" indent="0">
              <a:lnSpc>
                <a:spcPct val="100000"/>
              </a:lnSpc>
              <a:spcBef>
                <a:spcPts val="600"/>
              </a:spcBef>
              <a:spcAft>
                <a:spcPts val="0"/>
              </a:spcAft>
              <a:buNone/>
            </a:pPr>
            <a:endParaRPr lang="en-US" sz="4400" dirty="0"/>
          </a:p>
          <a:p>
            <a:pPr marL="0" lvl="1" indent="0">
              <a:lnSpc>
                <a:spcPct val="100000"/>
              </a:lnSpc>
              <a:spcBef>
                <a:spcPts val="600"/>
              </a:spcBef>
              <a:spcAft>
                <a:spcPts val="0"/>
              </a:spcAft>
              <a:buNone/>
            </a:pPr>
            <a:r>
              <a:rPr lang="es" sz="4400" dirty="0"/>
              <a:t>La </a:t>
            </a:r>
            <a:r>
              <a:rPr lang="es" sz="4400" i="1" dirty="0"/>
              <a:t>ESEA</a:t>
            </a:r>
            <a:r>
              <a:rPr lang="es" sz="4400" dirty="0"/>
              <a:t> requiere que una </a:t>
            </a:r>
            <a:r>
              <a:rPr lang="es" sz="4400" i="1" dirty="0"/>
              <a:t>LEA</a:t>
            </a:r>
            <a:r>
              <a:rPr lang="es" sz="4400" dirty="0"/>
              <a:t> con una asignación de Título I que exceda los $500,000 </a:t>
            </a:r>
            <a:r>
              <a:rPr lang="en-US" sz="4400" dirty="0"/>
              <a:t>que</a:t>
            </a:r>
            <a:r>
              <a:rPr lang="es" sz="4400" dirty="0"/>
              <a:t> reserve:</a:t>
            </a:r>
          </a:p>
          <a:p>
            <a:pPr marL="310896" lvl="1" indent="-310896">
              <a:lnSpc>
                <a:spcPct val="100000"/>
              </a:lnSpc>
              <a:spcBef>
                <a:spcPts val="600"/>
              </a:spcBef>
              <a:spcAft>
                <a:spcPts val="0"/>
              </a:spcAft>
              <a:buFont typeface="Arial" panose="020B0604020202020204" pitchFamily="34" charset="0"/>
              <a:buChar char="•"/>
            </a:pPr>
            <a:r>
              <a:rPr lang="es" sz="4400" dirty="0"/>
              <a:t>Al menos el 1 por ciento de su asignación para actividades de participación de padres y familias.</a:t>
            </a:r>
          </a:p>
          <a:p>
            <a:pPr marL="310896" lvl="1" indent="-310896">
              <a:lnSpc>
                <a:spcPct val="100000"/>
              </a:lnSpc>
              <a:spcBef>
                <a:spcPts val="600"/>
              </a:spcBef>
              <a:spcAft>
                <a:spcPts val="0"/>
              </a:spcAft>
              <a:buFont typeface="Arial" panose="020B0604020202020204" pitchFamily="34" charset="0"/>
              <a:buChar char="•"/>
            </a:pPr>
            <a:r>
              <a:rPr lang="es" sz="4400" dirty="0"/>
              <a:t>El 1 por ciento de los fondos </a:t>
            </a:r>
            <a:r>
              <a:rPr lang="es-ES" sz="4400" dirty="0"/>
              <a:t>asignados</a:t>
            </a:r>
            <a:r>
              <a:rPr lang="es" sz="4400" dirty="0"/>
              <a:t> a servicios a participantes de escuelas públicas y privadas</a:t>
            </a:r>
          </a:p>
          <a:p>
            <a:pPr marL="0" lvl="1" indent="0">
              <a:lnSpc>
                <a:spcPct val="100000"/>
              </a:lnSpc>
              <a:spcBef>
                <a:spcPts val="600"/>
              </a:spcBef>
              <a:spcAft>
                <a:spcPts val="0"/>
              </a:spcAft>
              <a:buNone/>
            </a:pPr>
            <a:endParaRPr lang="en-US" sz="9600" dirty="0"/>
          </a:p>
          <a:p>
            <a:pPr marL="0" lvl="1" indent="0">
              <a:lnSpc>
                <a:spcPct val="100000"/>
              </a:lnSpc>
              <a:spcBef>
                <a:spcPts val="600"/>
              </a:spcBef>
              <a:spcAft>
                <a:spcPts val="0"/>
              </a:spcAft>
              <a:buNone/>
            </a:pPr>
            <a:r>
              <a:rPr lang="es" sz="3600" dirty="0"/>
              <a:t>ESEA sección 1116(a)(3)(A)</a:t>
            </a:r>
          </a:p>
          <a:p>
            <a:pPr marL="342900" lvl="1" indent="-342900">
              <a:lnSpc>
                <a:spcPct val="100000"/>
              </a:lnSpc>
              <a:spcBef>
                <a:spcPts val="600"/>
              </a:spcBef>
              <a:spcAft>
                <a:spcPts val="0"/>
              </a:spcAft>
              <a:buFont typeface="Times New Roman" panose="02020603050405020304" pitchFamily="18" charset="0"/>
              <a:buChar char="●"/>
            </a:pPr>
            <a:endParaRPr lang="en-US" sz="8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26</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887476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4" y="1747642"/>
            <a:ext cx="9479861" cy="4376934"/>
          </a:xfrm>
        </p:spPr>
        <p:txBody>
          <a:bodyPr>
            <a:normAutofit fontScale="55000" lnSpcReduction="20000"/>
          </a:bodyPr>
          <a:lstStyle/>
          <a:p>
            <a:pPr marL="0" lvl="1" indent="0">
              <a:lnSpc>
                <a:spcPct val="100000"/>
              </a:lnSpc>
              <a:spcBef>
                <a:spcPts val="600"/>
              </a:spcBef>
              <a:spcAft>
                <a:spcPts val="0"/>
              </a:spcAft>
              <a:buNone/>
            </a:pPr>
            <a:r>
              <a:rPr lang="es" sz="5100" b="1" dirty="0"/>
              <a:t>Antes de asignar fondos a las escuelas públicas...</a:t>
            </a:r>
          </a:p>
          <a:p>
            <a:pPr marL="0" lvl="1" indent="0">
              <a:lnSpc>
                <a:spcPct val="100000"/>
              </a:lnSpc>
              <a:spcBef>
                <a:spcPts val="600"/>
              </a:spcBef>
              <a:spcAft>
                <a:spcPts val="0"/>
              </a:spcAft>
              <a:buNone/>
            </a:pPr>
            <a:endParaRPr lang="en-US" sz="5100" dirty="0"/>
          </a:p>
          <a:p>
            <a:pPr marL="0" lvl="1" indent="0">
              <a:lnSpc>
                <a:spcPct val="100000"/>
              </a:lnSpc>
              <a:spcBef>
                <a:spcPts val="600"/>
              </a:spcBef>
              <a:spcAft>
                <a:spcPts val="0"/>
              </a:spcAft>
              <a:buNone/>
            </a:pPr>
            <a:r>
              <a:rPr lang="es" sz="5100" dirty="0"/>
              <a:t>Actividad:</a:t>
            </a:r>
          </a:p>
          <a:p>
            <a:pPr marL="310896" lvl="1" indent="-310896">
              <a:lnSpc>
                <a:spcPct val="100000"/>
              </a:lnSpc>
              <a:spcBef>
                <a:spcPts val="600"/>
              </a:spcBef>
              <a:spcAft>
                <a:spcPts val="0"/>
              </a:spcAft>
              <a:buFont typeface="Arial" panose="020B0604020202020204" pitchFamily="34" charset="0"/>
              <a:buChar char="•"/>
            </a:pPr>
            <a:r>
              <a:rPr lang="es" sz="5100" dirty="0"/>
              <a:t>Una </a:t>
            </a:r>
            <a:r>
              <a:rPr lang="es" sz="5100" i="1" dirty="0"/>
              <a:t>LEA</a:t>
            </a:r>
            <a:r>
              <a:rPr lang="es" sz="5100" dirty="0"/>
              <a:t> con una asignación total de $1,000,000 asigna $900,000 para servicios en escuelas públicas y $100,000 para servicios en escuelas privadas:</a:t>
            </a:r>
          </a:p>
          <a:p>
            <a:pPr marL="585216" lvl="3" indent="-310896">
              <a:lnSpc>
                <a:spcPct val="100000"/>
              </a:lnSpc>
              <a:spcBef>
                <a:spcPts val="600"/>
              </a:spcBef>
              <a:spcAft>
                <a:spcPts val="0"/>
              </a:spcAft>
              <a:buFont typeface="Arial" panose="020B0604020202020204" pitchFamily="34" charset="0"/>
              <a:buChar char="•"/>
            </a:pPr>
            <a:r>
              <a:rPr lang="es-ES" sz="4600" dirty="0"/>
              <a:t>¿Cuál es la cantidad mínima de la parte correspondiente a la escuela pública que la LEA debe reservar para la participación de los padres y las familias?</a:t>
            </a:r>
            <a:endParaRPr lang="es" sz="4600" dirty="0"/>
          </a:p>
          <a:p>
            <a:pPr marL="585216" lvl="3" indent="-310896">
              <a:lnSpc>
                <a:spcPct val="100000"/>
              </a:lnSpc>
              <a:spcBef>
                <a:spcPts val="600"/>
              </a:spcBef>
              <a:spcAft>
                <a:spcPts val="0"/>
              </a:spcAft>
              <a:buFont typeface="Arial" panose="020B0604020202020204" pitchFamily="34" charset="0"/>
              <a:buChar char="•"/>
            </a:pPr>
            <a:r>
              <a:rPr lang="es" sz="4600" dirty="0"/>
              <a:t>¿Cuál e</a:t>
            </a:r>
            <a:r>
              <a:rPr lang="es-ES" sz="4600" dirty="0"/>
              <a:t>s la cantidad mínima de la parte correspondiente a las escuelas privados que la LEA tiene que reservar para la participación de los padres y las familias?</a:t>
            </a:r>
            <a:endParaRPr lang="es" sz="4600" dirty="0"/>
          </a:p>
          <a:p>
            <a:pPr marL="342900" lvl="1" indent="-342900">
              <a:lnSpc>
                <a:spcPct val="100000"/>
              </a:lnSpc>
              <a:spcBef>
                <a:spcPts val="600"/>
              </a:spcBef>
              <a:spcAft>
                <a:spcPts val="0"/>
              </a:spcAft>
              <a:buFont typeface="Times New Roman" panose="02020603050405020304" pitchFamily="18" charset="0"/>
              <a:buChar char="●"/>
            </a:pPr>
            <a:endParaRPr lang="en-US" sz="11200" dirty="0"/>
          </a:p>
          <a:p>
            <a:pPr marL="0" lvl="1" indent="0">
              <a:lnSpc>
                <a:spcPct val="100000"/>
              </a:lnSpc>
              <a:spcBef>
                <a:spcPts val="600"/>
              </a:spcBef>
              <a:spcAft>
                <a:spcPts val="0"/>
              </a:spcAft>
              <a:buNone/>
            </a:pPr>
            <a:endParaRPr lang="en-US" sz="11200" dirty="0"/>
          </a:p>
          <a:p>
            <a:pPr marL="0" lvl="1" indent="0">
              <a:lnSpc>
                <a:spcPct val="100000"/>
              </a:lnSpc>
              <a:spcBef>
                <a:spcPts val="600"/>
              </a:spcBef>
              <a:spcAft>
                <a:spcPts val="0"/>
              </a:spcAft>
              <a:buNone/>
            </a:pPr>
            <a:endParaRPr lang="en-US" sz="8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27</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36320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084607" y="1731585"/>
            <a:ext cx="10022786" cy="4567615"/>
          </a:xfrm>
        </p:spPr>
        <p:txBody>
          <a:bodyPr>
            <a:normAutofit fontScale="25000" lnSpcReduction="20000"/>
          </a:bodyPr>
          <a:lstStyle/>
          <a:p>
            <a:pPr marL="0" lvl="1" indent="0">
              <a:lnSpc>
                <a:spcPct val="100000"/>
              </a:lnSpc>
              <a:spcBef>
                <a:spcPts val="600"/>
              </a:spcBef>
              <a:spcAft>
                <a:spcPts val="0"/>
              </a:spcAft>
              <a:buNone/>
            </a:pPr>
            <a:r>
              <a:rPr lang="es" sz="9600" b="1" dirty="0"/>
              <a:t>Antes de asignar fondos a las escuelas públicas...</a:t>
            </a:r>
          </a:p>
          <a:p>
            <a:pPr marL="0" lvl="1" indent="0">
              <a:lnSpc>
                <a:spcPct val="100000"/>
              </a:lnSpc>
              <a:spcBef>
                <a:spcPts val="600"/>
              </a:spcBef>
              <a:spcAft>
                <a:spcPts val="0"/>
              </a:spcAft>
              <a:buNone/>
            </a:pPr>
            <a:endParaRPr lang="en-US" sz="9600" dirty="0"/>
          </a:p>
          <a:p>
            <a:pPr marL="0" lvl="1" indent="0">
              <a:lnSpc>
                <a:spcPct val="100000"/>
              </a:lnSpc>
              <a:spcBef>
                <a:spcPts val="600"/>
              </a:spcBef>
              <a:spcAft>
                <a:spcPts val="0"/>
              </a:spcAft>
              <a:buNone/>
            </a:pPr>
            <a:r>
              <a:rPr lang="es" sz="9600" dirty="0"/>
              <a:t>Niños y jóvenes sin hogar en escuelas de Título I y no Título I:</a:t>
            </a:r>
          </a:p>
          <a:p>
            <a:pPr marL="310896" lvl="1" indent="-310896">
              <a:lnSpc>
                <a:spcPct val="100000"/>
              </a:lnSpc>
              <a:spcBef>
                <a:spcPts val="600"/>
              </a:spcBef>
              <a:spcAft>
                <a:spcPts val="0"/>
              </a:spcAft>
              <a:buFont typeface="Arial" panose="020B0604020202020204" pitchFamily="34" charset="0"/>
              <a:buChar char="•"/>
            </a:pPr>
            <a:r>
              <a:rPr lang="es" sz="9600" dirty="0"/>
              <a:t>La </a:t>
            </a:r>
            <a:r>
              <a:rPr lang="es" sz="9600" i="1" dirty="0"/>
              <a:t>ESEA</a:t>
            </a:r>
            <a:r>
              <a:rPr lang="es" sz="9600" dirty="0"/>
              <a:t> requiere que una </a:t>
            </a:r>
            <a:r>
              <a:rPr lang="es" sz="9600" i="1" dirty="0"/>
              <a:t>LEA</a:t>
            </a:r>
            <a:r>
              <a:rPr lang="es" sz="9600" dirty="0"/>
              <a:t>:</a:t>
            </a:r>
          </a:p>
          <a:p>
            <a:pPr marL="585216" lvl="3" indent="-310896">
              <a:lnSpc>
                <a:spcPct val="100000"/>
              </a:lnSpc>
              <a:spcBef>
                <a:spcPts val="600"/>
              </a:spcBef>
              <a:spcAft>
                <a:spcPts val="0"/>
              </a:spcAft>
              <a:buFont typeface="Arial" panose="020B0604020202020204" pitchFamily="34" charset="0"/>
              <a:buChar char="•"/>
            </a:pPr>
            <a:r>
              <a:rPr lang="es" sz="8600" dirty="0"/>
              <a:t>Reservar los fondos del Título I necesarios para proporcionar servicios del Título I y otros servicios de apoyo </a:t>
            </a:r>
            <a:r>
              <a:rPr lang="en-US" sz="8600" dirty="0"/>
              <a:t>educativo </a:t>
            </a:r>
            <a:r>
              <a:rPr lang="es" sz="8600" dirty="0"/>
              <a:t>a niños y jóvenes sin hogar (como el enlace para personas sin hogar y el costo excesivo de </a:t>
            </a:r>
            <a:r>
              <a:rPr lang="en-US" sz="8600" dirty="0"/>
              <a:t>transportaci</a:t>
            </a:r>
            <a:r>
              <a:rPr lang="es" sz="8800" dirty="0"/>
              <a:t>ó</a:t>
            </a:r>
            <a:r>
              <a:rPr lang="en-US" sz="8600" dirty="0"/>
              <a:t>n </a:t>
            </a:r>
            <a:r>
              <a:rPr lang="es" sz="8600" dirty="0"/>
              <a:t>a la escuela de origen) en escuelas del Título I y que no son del Título I, incl</a:t>
            </a:r>
            <a:r>
              <a:rPr lang="en-US" sz="8600" dirty="0"/>
              <a:t>uyendo</a:t>
            </a:r>
            <a:r>
              <a:rPr lang="es" sz="8600" dirty="0"/>
              <a:t> si todas las escuelas de una LEA son Título I</a:t>
            </a:r>
          </a:p>
          <a:p>
            <a:pPr marL="585216" lvl="3" indent="-310896">
              <a:lnSpc>
                <a:spcPct val="100000"/>
              </a:lnSpc>
              <a:spcBef>
                <a:spcPts val="600"/>
              </a:spcBef>
              <a:spcAft>
                <a:spcPts val="0"/>
              </a:spcAft>
              <a:buFont typeface="Arial" panose="020B0604020202020204" pitchFamily="34" charset="0"/>
              <a:buChar char="•"/>
            </a:pPr>
            <a:r>
              <a:rPr lang="es" sz="8600" dirty="0"/>
              <a:t>Determinar el monto de esta reserva sobre la asignación total de la </a:t>
            </a:r>
            <a:r>
              <a:rPr lang="es" sz="8600" i="1" dirty="0"/>
              <a:t>LEA</a:t>
            </a:r>
            <a:r>
              <a:rPr lang="es" sz="8600" dirty="0"/>
              <a:t> antes de cualquier otro gasto o transferencia de fondos permitidos.</a:t>
            </a:r>
          </a:p>
          <a:p>
            <a:pPr marL="585216" lvl="3" indent="-310896">
              <a:lnSpc>
                <a:spcPct val="100000"/>
              </a:lnSpc>
              <a:spcBef>
                <a:spcPts val="600"/>
              </a:spcBef>
              <a:spcAft>
                <a:spcPts val="0"/>
              </a:spcAft>
              <a:buFont typeface="Arial" panose="020B0604020202020204" pitchFamily="34" charset="0"/>
              <a:buChar char="•"/>
            </a:pPr>
            <a:endParaRPr lang="en-US" sz="8600" dirty="0"/>
          </a:p>
          <a:p>
            <a:pPr marL="0" lvl="1" indent="0">
              <a:lnSpc>
                <a:spcPct val="100000"/>
              </a:lnSpc>
              <a:spcBef>
                <a:spcPts val="600"/>
              </a:spcBef>
              <a:spcAft>
                <a:spcPts val="0"/>
              </a:spcAft>
              <a:buNone/>
            </a:pPr>
            <a:r>
              <a:rPr lang="es" sz="8000" dirty="0"/>
              <a:t>Secciones 1113(c)(3)(A)(i) y 1113(c)(3)(B) de ESEA</a:t>
            </a:r>
          </a:p>
          <a:p>
            <a:pPr marL="0" lvl="1" indent="0">
              <a:lnSpc>
                <a:spcPct val="100000"/>
              </a:lnSpc>
              <a:spcBef>
                <a:spcPts val="600"/>
              </a:spcBef>
              <a:spcAft>
                <a:spcPts val="0"/>
              </a:spcAft>
              <a:buNone/>
            </a:pPr>
            <a:endParaRPr lang="en-US" sz="11200" dirty="0"/>
          </a:p>
          <a:p>
            <a:pPr marL="0" lvl="1" indent="0">
              <a:lnSpc>
                <a:spcPct val="100000"/>
              </a:lnSpc>
              <a:spcBef>
                <a:spcPts val="600"/>
              </a:spcBef>
              <a:spcAft>
                <a:spcPts val="0"/>
              </a:spcAft>
              <a:buNone/>
            </a:pPr>
            <a:endParaRPr lang="en-US" sz="11200" dirty="0"/>
          </a:p>
          <a:p>
            <a:pPr marL="0" lvl="1" indent="0">
              <a:lnSpc>
                <a:spcPct val="100000"/>
              </a:lnSpc>
              <a:spcBef>
                <a:spcPts val="600"/>
              </a:spcBef>
              <a:spcAft>
                <a:spcPts val="0"/>
              </a:spcAft>
              <a:buNone/>
            </a:pPr>
            <a:endParaRPr lang="en-US" sz="8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28</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85983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77689" y="1640487"/>
            <a:ext cx="10022786" cy="4602251"/>
          </a:xfrm>
        </p:spPr>
        <p:txBody>
          <a:bodyPr>
            <a:normAutofit fontScale="25000" lnSpcReduction="20000"/>
          </a:bodyPr>
          <a:lstStyle/>
          <a:p>
            <a:pPr marL="0" lvl="1" indent="0">
              <a:lnSpc>
                <a:spcPct val="100000"/>
              </a:lnSpc>
              <a:spcBef>
                <a:spcPts val="600"/>
              </a:spcBef>
              <a:spcAft>
                <a:spcPts val="0"/>
              </a:spcAft>
              <a:buNone/>
            </a:pPr>
            <a:r>
              <a:rPr lang="es" sz="9600" b="1" dirty="0"/>
              <a:t>Antes de asignar fondos a las escuelas públicas...</a:t>
            </a:r>
          </a:p>
          <a:p>
            <a:pPr marL="0" lvl="1" indent="0">
              <a:lnSpc>
                <a:spcPct val="100000"/>
              </a:lnSpc>
              <a:spcBef>
                <a:spcPts val="600"/>
              </a:spcBef>
              <a:spcAft>
                <a:spcPts val="0"/>
              </a:spcAft>
              <a:buNone/>
            </a:pPr>
            <a:endParaRPr lang="en-US" sz="9600" dirty="0"/>
          </a:p>
          <a:p>
            <a:pPr marL="0" lvl="1" indent="0">
              <a:lnSpc>
                <a:spcPct val="100000"/>
              </a:lnSpc>
              <a:spcBef>
                <a:spcPts val="600"/>
              </a:spcBef>
              <a:spcAft>
                <a:spcPts val="0"/>
              </a:spcAft>
              <a:buNone/>
            </a:pPr>
            <a:r>
              <a:rPr lang="es" sz="9600" dirty="0"/>
              <a:t>Niños en instituciones locales para niños </a:t>
            </a:r>
            <a:r>
              <a:rPr lang="en-US" sz="9600" dirty="0"/>
              <a:t>desatendidos / </a:t>
            </a:r>
            <a:r>
              <a:rPr lang="es" sz="9600" dirty="0"/>
              <a:t>abandonados:</a:t>
            </a:r>
          </a:p>
          <a:p>
            <a:pPr marL="310896" lvl="1" indent="-310896">
              <a:lnSpc>
                <a:spcPct val="100000"/>
              </a:lnSpc>
              <a:spcBef>
                <a:spcPts val="600"/>
              </a:spcBef>
              <a:spcAft>
                <a:spcPts val="0"/>
              </a:spcAft>
              <a:buFont typeface="Arial" panose="020B0604020202020204" pitchFamily="34" charset="0"/>
              <a:buChar char="•"/>
            </a:pPr>
            <a:r>
              <a:rPr lang="es" sz="9600" dirty="0"/>
              <a:t>La </a:t>
            </a:r>
            <a:r>
              <a:rPr lang="es" sz="9600" i="1" dirty="0"/>
              <a:t>ESEA</a:t>
            </a:r>
            <a:r>
              <a:rPr lang="es" sz="9600" dirty="0"/>
              <a:t> requiere que una </a:t>
            </a:r>
            <a:r>
              <a:rPr lang="es" sz="9600" i="1" dirty="0"/>
              <a:t>LEA</a:t>
            </a:r>
            <a:r>
              <a:rPr lang="es" sz="9600" dirty="0"/>
              <a:t>:</a:t>
            </a:r>
          </a:p>
          <a:p>
            <a:pPr marL="585216" lvl="3" indent="-310896">
              <a:lnSpc>
                <a:spcPct val="100000"/>
              </a:lnSpc>
              <a:spcBef>
                <a:spcPts val="600"/>
              </a:spcBef>
              <a:spcAft>
                <a:spcPts val="0"/>
              </a:spcAft>
              <a:buFont typeface="Arial" panose="020B0604020202020204" pitchFamily="34" charset="0"/>
              <a:buChar char="•"/>
            </a:pPr>
            <a:r>
              <a:rPr lang="es" sz="8600" dirty="0"/>
              <a:t>Reserve fondos del Título I para proporcionar servicios del Título I a niños en instituciones locales para niños </a:t>
            </a:r>
            <a:r>
              <a:rPr lang="en-US" sz="8600" dirty="0"/>
              <a:t>desatendidos / </a:t>
            </a:r>
            <a:r>
              <a:rPr lang="es" sz="8600" dirty="0"/>
              <a:t>abandonados que son comparables a los servicios de Título I pro</a:t>
            </a:r>
            <a:r>
              <a:rPr lang="en-US" sz="8600" dirty="0"/>
              <a:t>vistos</a:t>
            </a:r>
            <a:r>
              <a:rPr lang="es" sz="8600" dirty="0"/>
              <a:t> en las escuelas de Título I</a:t>
            </a:r>
          </a:p>
          <a:p>
            <a:pPr marL="585216" lvl="3" indent="-310896">
              <a:lnSpc>
                <a:spcPct val="100000"/>
              </a:lnSpc>
              <a:spcBef>
                <a:spcPts val="600"/>
              </a:spcBef>
              <a:spcAft>
                <a:spcPts val="0"/>
              </a:spcAft>
              <a:buFont typeface="Arial" panose="020B0604020202020204" pitchFamily="34" charset="0"/>
              <a:buChar char="•"/>
            </a:pPr>
            <a:r>
              <a:rPr lang="es" sz="8600" dirty="0"/>
              <a:t>Determinar  la cantidad de esta reserva sobre la asignación total de la </a:t>
            </a:r>
            <a:r>
              <a:rPr lang="es" sz="8600" i="1" dirty="0"/>
              <a:t>LEA</a:t>
            </a:r>
            <a:r>
              <a:rPr lang="es" sz="8600" dirty="0"/>
              <a:t> antes de cualquier otro gasto </a:t>
            </a:r>
            <a:r>
              <a:rPr lang="en-US" sz="8600" dirty="0"/>
              <a:t>permitido</a:t>
            </a:r>
            <a:r>
              <a:rPr lang="es" sz="8600" dirty="0"/>
              <a:t> o transferencia de fondos</a:t>
            </a:r>
          </a:p>
          <a:p>
            <a:pPr marL="342900" lvl="1" indent="-342900">
              <a:lnSpc>
                <a:spcPct val="100000"/>
              </a:lnSpc>
              <a:spcBef>
                <a:spcPts val="600"/>
              </a:spcBef>
              <a:spcAft>
                <a:spcPts val="0"/>
              </a:spcAft>
              <a:buFont typeface="Times New Roman" panose="02020603050405020304" pitchFamily="18" charset="0"/>
              <a:buChar char="●"/>
            </a:pPr>
            <a:endParaRPr lang="en-US" sz="11200" dirty="0"/>
          </a:p>
          <a:p>
            <a:pPr marL="0" lvl="1" indent="0">
              <a:lnSpc>
                <a:spcPct val="100000"/>
              </a:lnSpc>
              <a:spcBef>
                <a:spcPts val="600"/>
              </a:spcBef>
              <a:spcAft>
                <a:spcPts val="0"/>
              </a:spcAft>
              <a:buNone/>
            </a:pPr>
            <a:r>
              <a:rPr lang="es" sz="8000" dirty="0"/>
              <a:t>Secciones 1113(c)(3)(A)(ii) y 1113(c)(3)(B) de ESEA</a:t>
            </a:r>
          </a:p>
          <a:p>
            <a:pPr marL="0" lvl="1" indent="0">
              <a:lnSpc>
                <a:spcPct val="100000"/>
              </a:lnSpc>
              <a:spcBef>
                <a:spcPts val="600"/>
              </a:spcBef>
              <a:spcAft>
                <a:spcPts val="0"/>
              </a:spcAft>
              <a:buNone/>
            </a:pPr>
            <a:endParaRPr lang="en-US" sz="11200" dirty="0"/>
          </a:p>
          <a:p>
            <a:pPr marL="0" lvl="1" indent="0">
              <a:lnSpc>
                <a:spcPct val="100000"/>
              </a:lnSpc>
              <a:spcBef>
                <a:spcPts val="600"/>
              </a:spcBef>
              <a:spcAft>
                <a:spcPts val="0"/>
              </a:spcAft>
              <a:buNone/>
            </a:pPr>
            <a:endParaRPr lang="en-US" sz="8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29</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31738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CF354-84AD-4A79-B7C6-1F31ECF6194D}"/>
              </a:ext>
            </a:extLst>
          </p:cNvPr>
          <p:cNvSpPr>
            <a:spLocks noGrp="1"/>
          </p:cNvSpPr>
          <p:nvPr>
            <p:ph idx="1"/>
          </p:nvPr>
        </p:nvSpPr>
        <p:spPr>
          <a:xfrm>
            <a:off x="1080654" y="1459149"/>
            <a:ext cx="9134763" cy="4840051"/>
          </a:xfrm>
        </p:spPr>
        <p:txBody>
          <a:bodyPr>
            <a:normAutofit lnSpcReduction="10000"/>
          </a:bodyPr>
          <a:lstStyle/>
          <a:p>
            <a:pPr marL="393192" lvl="1" indent="-342900">
              <a:lnSpc>
                <a:spcPct val="100000"/>
              </a:lnSpc>
              <a:spcBef>
                <a:spcPts val="600"/>
              </a:spcBef>
              <a:spcAft>
                <a:spcPts val="0"/>
              </a:spcAft>
              <a:buFont typeface="Arial" panose="020B0604020202020204" pitchFamily="34" charset="0"/>
              <a:buChar char="•"/>
            </a:pPr>
            <a:endParaRPr lang="en-US" sz="2400" dirty="0"/>
          </a:p>
          <a:p>
            <a:pPr marL="393192" lvl="1" indent="-342900">
              <a:lnSpc>
                <a:spcPct val="100000"/>
              </a:lnSpc>
              <a:spcBef>
                <a:spcPts val="600"/>
              </a:spcBef>
              <a:spcAft>
                <a:spcPts val="0"/>
              </a:spcAft>
              <a:buFont typeface="Arial" panose="020B0604020202020204" pitchFamily="34" charset="0"/>
              <a:buChar char="•"/>
            </a:pPr>
            <a:r>
              <a:rPr lang="es" sz="2400" dirty="0">
                <a:cs typeface="Calibri" panose="020F0502020204030204" pitchFamily="34" charset="0"/>
              </a:rPr>
              <a:t>El propósito de Título I es brindar a todos los niños, oportunidades significativas de recibir una educación justa, equitativa y de alta calidad p</a:t>
            </a:r>
            <a:r>
              <a:rPr lang="en-US" sz="2400" dirty="0">
                <a:cs typeface="Calibri" panose="020F0502020204030204" pitchFamily="34" charset="0"/>
              </a:rPr>
              <a:t>ara </a:t>
            </a:r>
            <a:r>
              <a:rPr lang="es" sz="2400" dirty="0">
                <a:cs typeface="Calibri" panose="020F0502020204030204" pitchFamily="34" charset="0"/>
              </a:rPr>
              <a:t>cerrar las brechas de rendimiento </a:t>
            </a:r>
            <a:r>
              <a:rPr lang="en-US" sz="2400" dirty="0">
                <a:cs typeface="Calibri" panose="020F0502020204030204" pitchFamily="34" charset="0"/>
              </a:rPr>
              <a:t>académico</a:t>
            </a:r>
            <a:r>
              <a:rPr lang="es" sz="2400" dirty="0">
                <a:cs typeface="Calibri" panose="020F0502020204030204" pitchFamily="34" charset="0"/>
              </a:rPr>
              <a:t>. (ESEA sección 1001)</a:t>
            </a:r>
          </a:p>
          <a:p>
            <a:pPr marL="393192" lvl="1" indent="0">
              <a:lnSpc>
                <a:spcPct val="100000"/>
              </a:lnSpc>
              <a:spcBef>
                <a:spcPts val="600"/>
              </a:spcBef>
              <a:spcAft>
                <a:spcPts val="0"/>
              </a:spcAft>
              <a:buNone/>
            </a:pPr>
            <a:endParaRPr lang="en-US" sz="2400" dirty="0">
              <a:cs typeface="Calibri" panose="020F0502020204030204" pitchFamily="34" charset="0"/>
            </a:endParaRPr>
          </a:p>
          <a:p>
            <a:pPr marL="393192" lvl="1" indent="-342900">
              <a:lnSpc>
                <a:spcPct val="100000"/>
              </a:lnSpc>
              <a:spcBef>
                <a:spcPts val="600"/>
              </a:spcBef>
              <a:spcAft>
                <a:spcPts val="0"/>
              </a:spcAft>
              <a:buFont typeface="Arial" panose="020B0604020202020204" pitchFamily="34" charset="0"/>
              <a:buChar char="•"/>
            </a:pPr>
            <a:r>
              <a:rPr lang="es" sz="2400" dirty="0">
                <a:cs typeface="Calibri" panose="020F0502020204030204" pitchFamily="34" charset="0"/>
              </a:rPr>
              <a:t>Los fondos de Título I se proporcionan para aumentar el rendimiento de los estudiantes de menor rendimiento tanto en las escuelas del programa escolar como en las escuelas del programa de asistencia específica. </a:t>
            </a:r>
            <a:r>
              <a:rPr lang="es" sz="2400" b="1" spc="-35" dirty="0">
                <a:ea typeface="Calibri" panose="020F0502020204030204" pitchFamily="34" charset="0"/>
                <a:cs typeface="Arial"/>
              </a:rPr>
              <a:t>A partir del 2020-2021, todos los programas de Título I operados en Puerto Rico son programas para toda la escuela.  (</a:t>
            </a:r>
            <a:r>
              <a:rPr lang="es" sz="2400" b="1" i="1" spc="-35" dirty="0">
                <a:ea typeface="Calibri" panose="020F0502020204030204" pitchFamily="34" charset="0"/>
                <a:cs typeface="Arial"/>
              </a:rPr>
              <a:t>Schoolwide</a:t>
            </a:r>
            <a:r>
              <a:rPr lang="es" sz="2400" b="1" spc="-35" dirty="0">
                <a:ea typeface="Calibri" panose="020F0502020204030204" pitchFamily="34" charset="0"/>
                <a:cs typeface="Arial"/>
              </a:rPr>
              <a:t>) Por lo tanto, solo discutiremos programas para toda la escuela. ( </a:t>
            </a:r>
            <a:r>
              <a:rPr lang="es" sz="2400" b="1" i="1" spc="-35" dirty="0">
                <a:ea typeface="Calibri" panose="020F0502020204030204" pitchFamily="34" charset="0"/>
                <a:cs typeface="Arial"/>
              </a:rPr>
              <a:t>Schoolwide</a:t>
            </a:r>
            <a:r>
              <a:rPr lang="es" sz="2400" b="1" spc="-35" dirty="0">
                <a:ea typeface="Calibri" panose="020F0502020204030204" pitchFamily="34" charset="0"/>
                <a:cs typeface="Arial"/>
              </a:rPr>
              <a:t>)</a:t>
            </a:r>
            <a:endParaRPr lang="en-US" sz="2400" b="1" spc="-35" dirty="0">
              <a:effectLst/>
              <a:ea typeface="Calibri" panose="020F0502020204030204" pitchFamily="34" charset="0"/>
              <a:cs typeface="Arial"/>
            </a:endParaRPr>
          </a:p>
          <a:p>
            <a:pPr marL="393192" lvl="1" indent="-342900">
              <a:lnSpc>
                <a:spcPct val="100000"/>
              </a:lnSpc>
              <a:spcBef>
                <a:spcPts val="600"/>
              </a:spcBef>
              <a:spcAft>
                <a:spcPts val="0"/>
              </a:spcAft>
              <a:buFont typeface="Arial" panose="020B0604020202020204" pitchFamily="34" charset="0"/>
              <a:buChar char="•"/>
            </a:pPr>
            <a:endParaRPr lang="en-US" sz="2400" dirty="0"/>
          </a:p>
          <a:p>
            <a:pPr marL="393192" lvl="1" indent="-342900">
              <a:lnSpc>
                <a:spcPct val="100000"/>
              </a:lnSpc>
              <a:spcBef>
                <a:spcPts val="100"/>
              </a:spcBef>
              <a:spcAft>
                <a:spcPts val="0"/>
              </a:spcAft>
              <a:buFont typeface="Arial" panose="020B0604020202020204" pitchFamily="34" charset="0"/>
              <a:buChar char="•"/>
            </a:pPr>
            <a:endParaRPr lang="en-US" sz="2400" dirty="0"/>
          </a:p>
          <a:p>
            <a:pPr marL="393192" indent="-342900">
              <a:buFont typeface="Arial" panose="020B0604020202020204" pitchFamily="34" charset="0"/>
              <a:buChar char="•"/>
            </a:pPr>
            <a:endParaRPr lang="en-US" sz="2400" dirty="0"/>
          </a:p>
        </p:txBody>
      </p:sp>
      <p:sp>
        <p:nvSpPr>
          <p:cNvPr id="3" name="Text Placeholder 2">
            <a:extLst>
              <a:ext uri="{FF2B5EF4-FFF2-40B4-BE49-F238E27FC236}">
                <a16:creationId xmlns:a16="http://schemas.microsoft.com/office/drawing/2014/main" id="{4A23AAF7-CF00-4E65-9961-17AB73D187E9}"/>
              </a:ext>
            </a:extLst>
          </p:cNvPr>
          <p:cNvSpPr>
            <a:spLocks noGrp="1"/>
          </p:cNvSpPr>
          <p:nvPr>
            <p:ph type="body" sz="quarter" idx="13"/>
          </p:nvPr>
        </p:nvSpPr>
        <p:spPr>
          <a:xfrm>
            <a:off x="2253343" y="558800"/>
            <a:ext cx="7315200" cy="736600"/>
          </a:xfrm>
        </p:spPr>
        <p:txBody>
          <a:bodyPr>
            <a:normAutofit/>
          </a:bodyPr>
          <a:lstStyle/>
          <a:p>
            <a:r>
              <a:rPr lang="es" dirty="0"/>
              <a:t>Prop</a:t>
            </a:r>
            <a:r>
              <a:rPr lang="en-US" dirty="0"/>
              <a:t>ó</a:t>
            </a:r>
            <a:r>
              <a:rPr lang="es" dirty="0"/>
              <a:t>sito del Título I</a:t>
            </a:r>
          </a:p>
        </p:txBody>
      </p:sp>
      <p:sp>
        <p:nvSpPr>
          <p:cNvPr id="4" name="Slide Number Placeholder 3">
            <a:extLst>
              <a:ext uri="{FF2B5EF4-FFF2-40B4-BE49-F238E27FC236}">
                <a16:creationId xmlns:a16="http://schemas.microsoft.com/office/drawing/2014/main" id="{76F80E9A-FBE7-4414-A83E-435D79DCF79D}"/>
              </a:ext>
            </a:extLst>
          </p:cNvPr>
          <p:cNvSpPr>
            <a:spLocks noGrp="1"/>
          </p:cNvSpPr>
          <p:nvPr>
            <p:ph type="sldNum" sz="quarter" idx="12"/>
          </p:nvPr>
        </p:nvSpPr>
        <p:spPr/>
        <p:txBody>
          <a:bodyPr/>
          <a:lstStyle/>
          <a:p>
            <a:fld id="{01FA0A26-6009-4EF8-96CE-C26D5A4F18E5}" type="slidenum">
              <a:rPr lang="en-US" smtClean="0"/>
              <a:pPr/>
              <a:t>3</a:t>
            </a:fld>
            <a:endParaRPr lang="en-US"/>
          </a:p>
        </p:txBody>
      </p:sp>
    </p:spTree>
    <p:extLst>
      <p:ext uri="{BB962C8B-B14F-4D97-AF65-F5344CB8AC3E}">
        <p14:creationId xmlns:p14="http://schemas.microsoft.com/office/powerpoint/2010/main" val="2442978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4" y="1586005"/>
            <a:ext cx="9872871" cy="4763887"/>
          </a:xfrm>
        </p:spPr>
        <p:txBody>
          <a:bodyPr>
            <a:normAutofit fontScale="25000" lnSpcReduction="20000"/>
          </a:bodyPr>
          <a:lstStyle/>
          <a:p>
            <a:pPr marL="0" lvl="1" indent="0">
              <a:lnSpc>
                <a:spcPct val="100000"/>
              </a:lnSpc>
              <a:spcBef>
                <a:spcPts val="600"/>
              </a:spcBef>
              <a:spcAft>
                <a:spcPts val="0"/>
              </a:spcAft>
              <a:buNone/>
            </a:pPr>
            <a:r>
              <a:rPr lang="es" sz="9600" b="1" dirty="0"/>
              <a:t>Antes de asignar fondos a las escuelas públicas...</a:t>
            </a:r>
          </a:p>
          <a:p>
            <a:pPr marL="0" lvl="1" indent="0">
              <a:lnSpc>
                <a:spcPct val="100000"/>
              </a:lnSpc>
              <a:spcBef>
                <a:spcPts val="600"/>
              </a:spcBef>
              <a:spcAft>
                <a:spcPts val="0"/>
              </a:spcAft>
              <a:buNone/>
            </a:pPr>
            <a:endParaRPr lang="en-US" sz="9600" dirty="0"/>
          </a:p>
          <a:p>
            <a:pPr marL="0" lvl="1" indent="0">
              <a:lnSpc>
                <a:spcPct val="100000"/>
              </a:lnSpc>
              <a:spcBef>
                <a:spcPts val="600"/>
              </a:spcBef>
              <a:spcAft>
                <a:spcPts val="0"/>
              </a:spcAft>
              <a:buNone/>
            </a:pPr>
            <a:r>
              <a:rPr lang="es" sz="9600" dirty="0"/>
              <a:t>La </a:t>
            </a:r>
            <a:r>
              <a:rPr lang="es" sz="9600" i="1" dirty="0"/>
              <a:t>ESEA</a:t>
            </a:r>
            <a:r>
              <a:rPr lang="es" sz="9600" dirty="0"/>
              <a:t> ofrece a la </a:t>
            </a:r>
            <a:r>
              <a:rPr lang="es" sz="9600" i="1" dirty="0"/>
              <a:t>EA</a:t>
            </a:r>
            <a:r>
              <a:rPr lang="es" sz="9600" dirty="0"/>
              <a:t> la opción de reservar fondos del Título I para:</a:t>
            </a:r>
          </a:p>
          <a:p>
            <a:pPr marL="310896" lvl="1" indent="-310896">
              <a:lnSpc>
                <a:spcPct val="100000"/>
              </a:lnSpc>
              <a:spcBef>
                <a:spcPts val="600"/>
              </a:spcBef>
              <a:spcAft>
                <a:spcPts val="0"/>
              </a:spcAft>
              <a:buFont typeface="Arial" panose="020B0604020202020204" pitchFamily="34" charset="0"/>
              <a:buChar char="•"/>
            </a:pPr>
            <a:r>
              <a:rPr lang="es" sz="8800" dirty="0"/>
              <a:t>Exceso de costo de transpo</a:t>
            </a:r>
            <a:r>
              <a:rPr lang="en-US" sz="8800" dirty="0"/>
              <a:t>rtaci</a:t>
            </a:r>
            <a:r>
              <a:rPr lang="es" sz="8800" dirty="0"/>
              <a:t>ó</a:t>
            </a:r>
            <a:r>
              <a:rPr lang="en-US" sz="8800" dirty="0"/>
              <a:t>n </a:t>
            </a:r>
            <a:r>
              <a:rPr lang="es" sz="8800" dirty="0"/>
              <a:t>de estudiantes matriculados en una escuela identificada para apoyo </a:t>
            </a:r>
            <a:r>
              <a:rPr lang="en-US" sz="8800" dirty="0"/>
              <a:t>comprensivo y mejoramiento (</a:t>
            </a:r>
            <a:r>
              <a:rPr lang="en-US" sz="8800" i="1" dirty="0"/>
              <a:t>comprehensive support and improvement</a:t>
            </a:r>
            <a:r>
              <a:rPr lang="en-US" sz="8800" dirty="0"/>
              <a:t>) </a:t>
            </a:r>
            <a:r>
              <a:rPr lang="es" sz="8800" dirty="0"/>
              <a:t>(</a:t>
            </a:r>
            <a:r>
              <a:rPr lang="es" sz="8800" i="1" dirty="0"/>
              <a:t>CSI</a:t>
            </a:r>
            <a:r>
              <a:rPr lang="es" sz="8800" dirty="0"/>
              <a:t>) para transferirse a otra escuela pública (hasta 5 por ciento)</a:t>
            </a:r>
          </a:p>
          <a:p>
            <a:pPr marL="310896" lvl="1" indent="-310896">
              <a:lnSpc>
                <a:spcPct val="100000"/>
              </a:lnSpc>
              <a:spcBef>
                <a:spcPts val="600"/>
              </a:spcBef>
              <a:spcAft>
                <a:spcPts val="0"/>
              </a:spcAft>
              <a:buFont typeface="Arial" panose="020B0604020202020204" pitchFamily="34" charset="0"/>
              <a:buChar char="•"/>
            </a:pPr>
            <a:r>
              <a:rPr lang="es" sz="8800" dirty="0"/>
              <a:t>Incentivos financieros y recompensas para maestros que atienden a estudiantes en escuelas de Título I identificadas para </a:t>
            </a:r>
            <a:r>
              <a:rPr lang="es" sz="8800" i="1" dirty="0"/>
              <a:t>CSI</a:t>
            </a:r>
            <a:r>
              <a:rPr lang="es" sz="8800" dirty="0"/>
              <a:t> o apoyo y mejora</a:t>
            </a:r>
            <a:r>
              <a:rPr lang="en-US" sz="8800" dirty="0"/>
              <a:t>miento</a:t>
            </a:r>
            <a:r>
              <a:rPr lang="es" sz="8800" dirty="0"/>
              <a:t> específico (</a:t>
            </a:r>
            <a:r>
              <a:rPr lang="en-US" sz="8800" i="1" dirty="0"/>
              <a:t>targeted support and improvement</a:t>
            </a:r>
            <a:r>
              <a:rPr lang="en-US" sz="8800" dirty="0"/>
              <a:t>)</a:t>
            </a:r>
            <a:endParaRPr lang="es" sz="8800" dirty="0"/>
          </a:p>
          <a:p>
            <a:pPr marL="0" lvl="1" indent="0">
              <a:lnSpc>
                <a:spcPct val="100000"/>
              </a:lnSpc>
              <a:spcBef>
                <a:spcPts val="600"/>
              </a:spcBef>
              <a:spcAft>
                <a:spcPts val="0"/>
              </a:spcAft>
              <a:buNone/>
            </a:pPr>
            <a:endParaRPr lang="en-US" sz="9600" dirty="0"/>
          </a:p>
          <a:p>
            <a:pPr marL="0" lvl="1" indent="0">
              <a:lnSpc>
                <a:spcPct val="100000"/>
              </a:lnSpc>
              <a:spcBef>
                <a:spcPts val="600"/>
              </a:spcBef>
              <a:spcAft>
                <a:spcPts val="0"/>
              </a:spcAft>
              <a:buNone/>
            </a:pPr>
            <a:r>
              <a:rPr lang="es" sz="8000" dirty="0"/>
              <a:t>Secciones 1111(d)(1)(D)(v) y 1113(c)(4) de ESEA</a:t>
            </a:r>
          </a:p>
          <a:p>
            <a:pPr marL="0" lvl="1" indent="0">
              <a:lnSpc>
                <a:spcPct val="100000"/>
              </a:lnSpc>
              <a:spcBef>
                <a:spcPts val="600"/>
              </a:spcBef>
              <a:spcAft>
                <a:spcPts val="0"/>
              </a:spcAft>
              <a:buNone/>
            </a:pPr>
            <a:endParaRPr lang="en-US" sz="9600" dirty="0"/>
          </a:p>
          <a:p>
            <a:pPr marL="342900" lvl="1" indent="-342900">
              <a:lnSpc>
                <a:spcPct val="100000"/>
              </a:lnSpc>
              <a:spcBef>
                <a:spcPts val="600"/>
              </a:spcBef>
              <a:spcAft>
                <a:spcPts val="0"/>
              </a:spcAft>
              <a:buFont typeface="Times New Roman" panose="02020603050405020304" pitchFamily="18" charset="0"/>
              <a:buChar char="●"/>
            </a:pPr>
            <a:endParaRPr lang="en-US" sz="8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30</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737875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4" y="1586005"/>
            <a:ext cx="9872871" cy="4763887"/>
          </a:xfrm>
        </p:spPr>
        <p:txBody>
          <a:bodyPr>
            <a:normAutofit fontScale="85000" lnSpcReduction="20000"/>
          </a:bodyPr>
          <a:lstStyle/>
          <a:p>
            <a:pPr marL="0" lvl="1" indent="0">
              <a:lnSpc>
                <a:spcPct val="100000"/>
              </a:lnSpc>
              <a:spcBef>
                <a:spcPts val="600"/>
              </a:spcBef>
              <a:spcAft>
                <a:spcPts val="0"/>
              </a:spcAft>
              <a:buNone/>
            </a:pPr>
            <a:r>
              <a:rPr lang="es" sz="3800" b="1" dirty="0"/>
              <a:t>Antes de asignar fondos a las escuelas públicas...</a:t>
            </a:r>
          </a:p>
          <a:p>
            <a:pPr marL="0" lvl="1" indent="0">
              <a:lnSpc>
                <a:spcPct val="100000"/>
              </a:lnSpc>
              <a:spcBef>
                <a:spcPts val="600"/>
              </a:spcBef>
              <a:spcAft>
                <a:spcPts val="0"/>
              </a:spcAft>
              <a:buNone/>
            </a:pPr>
            <a:endParaRPr lang="en-US" sz="3800" dirty="0"/>
          </a:p>
          <a:p>
            <a:pPr marL="0" lvl="1" indent="0">
              <a:lnSpc>
                <a:spcPct val="100000"/>
              </a:lnSpc>
              <a:spcBef>
                <a:spcPts val="600"/>
              </a:spcBef>
              <a:spcAft>
                <a:spcPts val="0"/>
              </a:spcAft>
              <a:buNone/>
            </a:pPr>
            <a:r>
              <a:rPr lang="es" sz="3800" dirty="0"/>
              <a:t>La </a:t>
            </a:r>
            <a:r>
              <a:rPr lang="es" sz="3800" i="1" dirty="0"/>
              <a:t>ESEA</a:t>
            </a:r>
            <a:r>
              <a:rPr lang="es" sz="3800" dirty="0"/>
              <a:t> ofrece a la </a:t>
            </a:r>
            <a:r>
              <a:rPr lang="es" sz="3800" i="1" dirty="0"/>
              <a:t>LEA</a:t>
            </a:r>
            <a:r>
              <a:rPr lang="es" sz="3800" dirty="0"/>
              <a:t> la opción de reservar fondos del Título I para:</a:t>
            </a:r>
          </a:p>
          <a:p>
            <a:pPr marL="310896" lvl="1" indent="-310896">
              <a:lnSpc>
                <a:spcPct val="100000"/>
              </a:lnSpc>
              <a:spcBef>
                <a:spcPts val="600"/>
              </a:spcBef>
              <a:spcAft>
                <a:spcPts val="0"/>
              </a:spcAft>
              <a:buFont typeface="Arial" panose="020B0604020202020204" pitchFamily="34" charset="0"/>
              <a:buChar char="•"/>
            </a:pPr>
            <a:r>
              <a:rPr lang="es" sz="3800" dirty="0"/>
              <a:t>Niños en instituciones locales para niños delincuentes</a:t>
            </a:r>
          </a:p>
          <a:p>
            <a:pPr marL="310896" lvl="1" indent="-310896">
              <a:lnSpc>
                <a:spcPct val="100000"/>
              </a:lnSpc>
              <a:spcBef>
                <a:spcPts val="600"/>
              </a:spcBef>
              <a:spcAft>
                <a:spcPts val="0"/>
              </a:spcAft>
              <a:buFont typeface="Arial" panose="020B0604020202020204" pitchFamily="34" charset="0"/>
              <a:buChar char="•"/>
            </a:pPr>
            <a:r>
              <a:rPr lang="es" sz="3800" dirty="0"/>
              <a:t>Niños abandonados o delincuentes en programas diurnos comunitarios operados localmente</a:t>
            </a:r>
          </a:p>
          <a:p>
            <a:pPr marL="0" lvl="1" indent="0">
              <a:lnSpc>
                <a:spcPct val="100000"/>
              </a:lnSpc>
              <a:spcBef>
                <a:spcPts val="600"/>
              </a:spcBef>
              <a:spcAft>
                <a:spcPts val="0"/>
              </a:spcAft>
              <a:buNone/>
            </a:pPr>
            <a:endParaRPr lang="en-US" sz="9600" dirty="0"/>
          </a:p>
          <a:p>
            <a:pPr marL="0" lvl="1" indent="0">
              <a:lnSpc>
                <a:spcPct val="100000"/>
              </a:lnSpc>
              <a:spcBef>
                <a:spcPts val="600"/>
              </a:spcBef>
              <a:spcAft>
                <a:spcPts val="0"/>
              </a:spcAft>
              <a:buNone/>
            </a:pPr>
            <a:r>
              <a:rPr lang="es" sz="3200" dirty="0"/>
              <a:t>Secciones 1113(c)(3)(A)(ii) y 1113(c)(3)(B) de ESEA</a:t>
            </a:r>
          </a:p>
          <a:p>
            <a:pPr marL="0" lvl="1" indent="0">
              <a:lnSpc>
                <a:spcPct val="100000"/>
              </a:lnSpc>
              <a:spcBef>
                <a:spcPts val="600"/>
              </a:spcBef>
              <a:spcAft>
                <a:spcPts val="0"/>
              </a:spcAft>
              <a:buNone/>
            </a:pPr>
            <a:endParaRPr lang="en-US" sz="9600" dirty="0"/>
          </a:p>
          <a:p>
            <a:pPr marL="342900" lvl="1" indent="-342900">
              <a:lnSpc>
                <a:spcPct val="100000"/>
              </a:lnSpc>
              <a:spcBef>
                <a:spcPts val="600"/>
              </a:spcBef>
              <a:spcAft>
                <a:spcPts val="0"/>
              </a:spcAft>
              <a:buFont typeface="Times New Roman" panose="02020603050405020304" pitchFamily="18" charset="0"/>
              <a:buChar char="●"/>
            </a:pPr>
            <a:endParaRPr lang="en-US" sz="8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31</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516509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4" y="1586005"/>
            <a:ext cx="9872871" cy="4763887"/>
          </a:xfrm>
        </p:spPr>
        <p:txBody>
          <a:bodyPr>
            <a:normAutofit fontScale="85000" lnSpcReduction="20000"/>
          </a:bodyPr>
          <a:lstStyle/>
          <a:p>
            <a:pPr marL="0" lvl="1" indent="0">
              <a:lnSpc>
                <a:spcPct val="100000"/>
              </a:lnSpc>
              <a:spcBef>
                <a:spcPts val="600"/>
              </a:spcBef>
              <a:spcAft>
                <a:spcPts val="0"/>
              </a:spcAft>
              <a:buNone/>
            </a:pPr>
            <a:r>
              <a:rPr lang="es" sz="3400" b="1" dirty="0"/>
              <a:t>Antes de asignar fondos a las escuelas públicas...</a:t>
            </a:r>
          </a:p>
          <a:p>
            <a:pPr marL="0" lvl="1" indent="0">
              <a:lnSpc>
                <a:spcPct val="100000"/>
              </a:lnSpc>
              <a:spcBef>
                <a:spcPts val="600"/>
              </a:spcBef>
              <a:spcAft>
                <a:spcPts val="0"/>
              </a:spcAft>
              <a:buNone/>
            </a:pPr>
            <a:endParaRPr lang="en-US" sz="3400" dirty="0"/>
          </a:p>
          <a:p>
            <a:pPr marL="0" lvl="1" indent="0">
              <a:lnSpc>
                <a:spcPct val="100000"/>
              </a:lnSpc>
              <a:spcBef>
                <a:spcPts val="600"/>
              </a:spcBef>
              <a:spcAft>
                <a:spcPts val="0"/>
              </a:spcAft>
              <a:buNone/>
            </a:pPr>
            <a:r>
              <a:rPr lang="es" sz="3400" dirty="0"/>
              <a:t>La ESEA ofrece a la LEA la opción de reservar fondos del Título I para:</a:t>
            </a:r>
          </a:p>
          <a:p>
            <a:pPr marL="310896" lvl="1" indent="-310896">
              <a:lnSpc>
                <a:spcPct val="100000"/>
              </a:lnSpc>
              <a:spcBef>
                <a:spcPts val="0"/>
              </a:spcBef>
              <a:spcAft>
                <a:spcPts val="0"/>
              </a:spcAft>
              <a:buFont typeface="Arial" panose="020B0604020202020204" pitchFamily="34" charset="0"/>
              <a:buChar char="•"/>
            </a:pPr>
            <a:r>
              <a:rPr lang="es" sz="3400" dirty="0"/>
              <a:t>Administración</a:t>
            </a:r>
          </a:p>
          <a:p>
            <a:pPr marL="310896" lvl="1" indent="-310896">
              <a:lnSpc>
                <a:spcPct val="100000"/>
              </a:lnSpc>
              <a:spcBef>
                <a:spcPts val="0"/>
              </a:spcBef>
              <a:spcAft>
                <a:spcPts val="0"/>
              </a:spcAft>
              <a:buFont typeface="Arial" panose="020B0604020202020204" pitchFamily="34" charset="0"/>
              <a:buChar char="•"/>
            </a:pPr>
            <a:r>
              <a:rPr lang="es" sz="3400" dirty="0"/>
              <a:t>Otras actividades autorizadas, incluyendo:</a:t>
            </a:r>
          </a:p>
          <a:p>
            <a:pPr marL="585216" lvl="3" indent="-310896">
              <a:lnSpc>
                <a:spcPct val="100000"/>
              </a:lnSpc>
              <a:spcBef>
                <a:spcPts val="0"/>
              </a:spcBef>
              <a:spcAft>
                <a:spcPts val="0"/>
              </a:spcAft>
              <a:buFont typeface="Arial" panose="020B0604020202020204" pitchFamily="34" charset="0"/>
              <a:buChar char="•"/>
            </a:pPr>
            <a:r>
              <a:rPr lang="es" sz="3100" dirty="0"/>
              <a:t>Educación </a:t>
            </a:r>
            <a:r>
              <a:rPr lang="en-US" sz="3100" dirty="0" err="1"/>
              <a:t>temprana</a:t>
            </a:r>
            <a:endParaRPr lang="es" sz="3100" dirty="0"/>
          </a:p>
          <a:p>
            <a:pPr marL="585216" lvl="3" indent="-310896">
              <a:lnSpc>
                <a:spcPct val="100000"/>
              </a:lnSpc>
              <a:spcBef>
                <a:spcPts val="0"/>
              </a:spcBef>
              <a:spcAft>
                <a:spcPts val="0"/>
              </a:spcAft>
              <a:buFont typeface="Arial" panose="020B0604020202020204" pitchFamily="34" charset="0"/>
              <a:buChar char="•"/>
            </a:pPr>
            <a:r>
              <a:rPr lang="es" sz="3100" dirty="0"/>
              <a:t>Servicios coordinados</a:t>
            </a:r>
          </a:p>
          <a:p>
            <a:pPr marL="585216" lvl="3" indent="-310896">
              <a:lnSpc>
                <a:spcPct val="100000"/>
              </a:lnSpc>
              <a:spcBef>
                <a:spcPts val="0"/>
              </a:spcBef>
              <a:spcAft>
                <a:spcPts val="0"/>
              </a:spcAft>
              <a:buFont typeface="Arial" panose="020B0604020202020204" pitchFamily="34" charset="0"/>
              <a:buChar char="•"/>
            </a:pPr>
            <a:r>
              <a:rPr lang="es" sz="3100" dirty="0"/>
              <a:t>Mejoramiento escolar</a:t>
            </a:r>
          </a:p>
          <a:p>
            <a:pPr marL="274320" lvl="2" indent="0">
              <a:lnSpc>
                <a:spcPct val="100000"/>
              </a:lnSpc>
              <a:spcBef>
                <a:spcPts val="600"/>
              </a:spcBef>
              <a:spcAft>
                <a:spcPts val="0"/>
              </a:spcAft>
              <a:buNone/>
            </a:pPr>
            <a:endParaRPr lang="en-US" sz="6000" dirty="0"/>
          </a:p>
          <a:p>
            <a:pPr marL="0" lvl="1" indent="0">
              <a:lnSpc>
                <a:spcPct val="100000"/>
              </a:lnSpc>
              <a:spcBef>
                <a:spcPts val="600"/>
              </a:spcBef>
              <a:spcAft>
                <a:spcPts val="0"/>
              </a:spcAft>
              <a:buNone/>
            </a:pPr>
            <a:r>
              <a:rPr lang="es" sz="2900" dirty="0"/>
              <a:t>ESEA sección 1113(c)(5) y ESEA sección 8203 y 34 CFR §200.77(e)-(f)</a:t>
            </a:r>
          </a:p>
          <a:p>
            <a:pPr marL="0" lvl="1" indent="0">
              <a:lnSpc>
                <a:spcPct val="100000"/>
              </a:lnSpc>
              <a:spcBef>
                <a:spcPts val="600"/>
              </a:spcBef>
              <a:spcAft>
                <a:spcPts val="0"/>
              </a:spcAft>
              <a:buNone/>
            </a:pPr>
            <a:endParaRPr lang="en-US" sz="9600" dirty="0"/>
          </a:p>
          <a:p>
            <a:pPr marL="342900" lvl="1" indent="-342900">
              <a:lnSpc>
                <a:spcPct val="100000"/>
              </a:lnSpc>
              <a:spcBef>
                <a:spcPts val="600"/>
              </a:spcBef>
              <a:spcAft>
                <a:spcPts val="0"/>
              </a:spcAft>
              <a:buFont typeface="Times New Roman" panose="02020603050405020304" pitchFamily="18" charset="0"/>
              <a:buChar char="●"/>
            </a:pPr>
            <a:endParaRPr lang="en-US" sz="8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32</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344276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4" y="1586005"/>
            <a:ext cx="9872871" cy="4763887"/>
          </a:xfrm>
        </p:spPr>
        <p:txBody>
          <a:bodyPr>
            <a:normAutofit/>
          </a:bodyPr>
          <a:lstStyle/>
          <a:p>
            <a:pPr marL="0" lvl="1" indent="0">
              <a:lnSpc>
                <a:spcPct val="100000"/>
              </a:lnSpc>
              <a:spcBef>
                <a:spcPts val="600"/>
              </a:spcBef>
              <a:spcAft>
                <a:spcPts val="0"/>
              </a:spcAft>
              <a:buNone/>
            </a:pPr>
            <a:r>
              <a:rPr lang="es" sz="2400" b="1" dirty="0"/>
              <a:t>Asignar fondos a las escuelas públicas...</a:t>
            </a:r>
          </a:p>
          <a:p>
            <a:pPr marL="0" lvl="1" indent="0">
              <a:lnSpc>
                <a:spcPct val="100000"/>
              </a:lnSpc>
              <a:spcBef>
                <a:spcPts val="600"/>
              </a:spcBef>
              <a:spcAft>
                <a:spcPts val="0"/>
              </a:spcAft>
              <a:buNone/>
            </a:pPr>
            <a:endParaRPr lang="en-US" sz="2400" dirty="0"/>
          </a:p>
          <a:p>
            <a:pPr marL="0" lvl="1" indent="0">
              <a:lnSpc>
                <a:spcPct val="100000"/>
              </a:lnSpc>
              <a:spcBef>
                <a:spcPts val="600"/>
              </a:spcBef>
              <a:spcAft>
                <a:spcPts val="0"/>
              </a:spcAft>
              <a:buNone/>
            </a:pPr>
            <a:r>
              <a:rPr lang="es" sz="2400" dirty="0"/>
              <a:t>La </a:t>
            </a:r>
            <a:r>
              <a:rPr lang="es" sz="2400" i="1" dirty="0"/>
              <a:t>ESEA</a:t>
            </a:r>
            <a:r>
              <a:rPr lang="es" sz="2400" dirty="0"/>
              <a:t> requiere que una </a:t>
            </a:r>
            <a:r>
              <a:rPr lang="es" sz="2400" i="1" dirty="0"/>
              <a:t>LEA</a:t>
            </a:r>
            <a:r>
              <a:rPr lang="es" sz="2400" dirty="0"/>
              <a:t>:</a:t>
            </a:r>
          </a:p>
          <a:p>
            <a:pPr marL="310896" lvl="1" indent="-310896">
              <a:lnSpc>
                <a:spcPct val="100000"/>
              </a:lnSpc>
              <a:spcBef>
                <a:spcPts val="600"/>
              </a:spcBef>
              <a:spcAft>
                <a:spcPts val="0"/>
              </a:spcAft>
              <a:buFont typeface="Arial" panose="020B0604020202020204" pitchFamily="34" charset="0"/>
              <a:buChar char="•"/>
            </a:pPr>
            <a:r>
              <a:rPr lang="es" sz="2400" dirty="0"/>
              <a:t>Cl</a:t>
            </a:r>
            <a:r>
              <a:rPr lang="en-US" sz="2400" dirty="0"/>
              <a:t>asifique </a:t>
            </a:r>
            <a:r>
              <a:rPr lang="es" sz="2400" dirty="0"/>
              <a:t>todas sus áreas o escuelas de asistencia escolar según su porcentaje de niños de escuelas públicas </a:t>
            </a:r>
            <a:r>
              <a:rPr lang="en-US" sz="2400" dirty="0"/>
              <a:t>provenientes </a:t>
            </a:r>
            <a:r>
              <a:rPr lang="es" sz="2400" dirty="0"/>
              <a:t>de familias de bajos ingresos (medida de pobreza)</a:t>
            </a:r>
          </a:p>
          <a:p>
            <a:pPr marL="310896" lvl="1" indent="-310896">
              <a:lnSpc>
                <a:spcPct val="100000"/>
              </a:lnSpc>
              <a:spcBef>
                <a:spcPts val="600"/>
              </a:spcBef>
              <a:spcAft>
                <a:spcPts val="0"/>
              </a:spcAft>
              <a:buFont typeface="Arial" panose="020B0604020202020204" pitchFamily="34" charset="0"/>
              <a:buChar char="•"/>
            </a:pPr>
            <a:endParaRPr lang="es" sz="2400" dirty="0"/>
          </a:p>
          <a:p>
            <a:pPr marL="0" lvl="1" indent="0">
              <a:lnSpc>
                <a:spcPct val="100000"/>
              </a:lnSpc>
              <a:spcBef>
                <a:spcPts val="600"/>
              </a:spcBef>
              <a:spcAft>
                <a:spcPts val="0"/>
              </a:spcAft>
              <a:buNone/>
            </a:pPr>
            <a:endParaRPr lang="en-US" sz="24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33</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519720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4" y="1586005"/>
            <a:ext cx="9872871" cy="4763887"/>
          </a:xfrm>
        </p:spPr>
        <p:txBody>
          <a:bodyPr>
            <a:normAutofit fontScale="55000" lnSpcReduction="20000"/>
          </a:bodyPr>
          <a:lstStyle/>
          <a:p>
            <a:pPr marL="0" lvl="1" indent="0">
              <a:lnSpc>
                <a:spcPct val="100000"/>
              </a:lnSpc>
              <a:spcBef>
                <a:spcPts val="600"/>
              </a:spcBef>
              <a:spcAft>
                <a:spcPts val="0"/>
              </a:spcAft>
              <a:buNone/>
            </a:pPr>
            <a:r>
              <a:rPr lang="es" sz="5100" b="1" dirty="0"/>
              <a:t>Uso de la medida de pobreza</a:t>
            </a:r>
          </a:p>
          <a:p>
            <a:pPr marL="0" lvl="1" indent="0">
              <a:lnSpc>
                <a:spcPct val="100000"/>
              </a:lnSpc>
              <a:spcBef>
                <a:spcPts val="600"/>
              </a:spcBef>
              <a:spcAft>
                <a:spcPts val="0"/>
              </a:spcAft>
              <a:buNone/>
            </a:pPr>
            <a:endParaRPr lang="en-US" sz="5100" dirty="0"/>
          </a:p>
          <a:p>
            <a:pPr marL="0" lvl="1" indent="0">
              <a:lnSpc>
                <a:spcPct val="100000"/>
              </a:lnSpc>
              <a:spcBef>
                <a:spcPts val="600"/>
              </a:spcBef>
              <a:spcAft>
                <a:spcPts val="0"/>
              </a:spcAft>
              <a:buNone/>
            </a:pPr>
            <a:r>
              <a:rPr lang="es" sz="5100" dirty="0"/>
              <a:t>La </a:t>
            </a:r>
            <a:r>
              <a:rPr lang="es" sz="5100" i="1" dirty="0"/>
              <a:t>ESEA</a:t>
            </a:r>
            <a:r>
              <a:rPr lang="es" sz="5100" dirty="0"/>
              <a:t> </a:t>
            </a:r>
            <a:r>
              <a:rPr lang="en-US" sz="5100" dirty="0"/>
              <a:t>require </a:t>
            </a:r>
            <a:r>
              <a:rPr lang="es" sz="5100" dirty="0"/>
              <a:t>que una </a:t>
            </a:r>
            <a:r>
              <a:rPr lang="es" sz="5100" i="1" dirty="0"/>
              <a:t>LEA</a:t>
            </a:r>
            <a:r>
              <a:rPr lang="es" sz="5100" dirty="0"/>
              <a:t> utilice la medida de pobreza para:</a:t>
            </a:r>
          </a:p>
          <a:p>
            <a:pPr marL="310896" lvl="1" indent="-310896">
              <a:lnSpc>
                <a:spcPct val="100000"/>
              </a:lnSpc>
              <a:spcBef>
                <a:spcPts val="600"/>
              </a:spcBef>
              <a:spcAft>
                <a:spcPts val="0"/>
              </a:spcAft>
              <a:buFont typeface="Arial" panose="020B0604020202020204" pitchFamily="34" charset="0"/>
              <a:buChar char="•"/>
            </a:pPr>
            <a:r>
              <a:rPr lang="es" sz="5100" dirty="0"/>
              <a:t>Identificar áreas </a:t>
            </a:r>
            <a:r>
              <a:rPr lang="en-US" sz="5100" dirty="0"/>
              <a:t>de asistencia escolar</a:t>
            </a:r>
            <a:r>
              <a:rPr lang="es" sz="5100" dirty="0"/>
              <a:t> </a:t>
            </a:r>
            <a:r>
              <a:rPr lang="en-US" sz="5100" dirty="0"/>
              <a:t>elegibles </a:t>
            </a:r>
            <a:r>
              <a:rPr lang="es" sz="5100" dirty="0"/>
              <a:t>o escuelas </a:t>
            </a:r>
          </a:p>
          <a:p>
            <a:pPr marL="310896" lvl="1" indent="-310896">
              <a:lnSpc>
                <a:spcPct val="100000"/>
              </a:lnSpc>
              <a:spcBef>
                <a:spcPts val="600"/>
              </a:spcBef>
              <a:spcAft>
                <a:spcPts val="0"/>
              </a:spcAft>
              <a:buFont typeface="Arial" panose="020B0604020202020204" pitchFamily="34" charset="0"/>
              <a:buChar char="•"/>
            </a:pPr>
            <a:r>
              <a:rPr lang="es" sz="5100" dirty="0"/>
              <a:t>Determinar la clasificación de cada área de asistencia o escuela</a:t>
            </a:r>
          </a:p>
          <a:p>
            <a:pPr marL="310896" lvl="1" indent="-310896">
              <a:lnSpc>
                <a:spcPct val="100000"/>
              </a:lnSpc>
              <a:spcBef>
                <a:spcPts val="600"/>
              </a:spcBef>
              <a:spcAft>
                <a:spcPts val="0"/>
              </a:spcAft>
              <a:buFont typeface="Arial" panose="020B0604020202020204" pitchFamily="34" charset="0"/>
              <a:buChar char="•"/>
            </a:pPr>
            <a:r>
              <a:rPr lang="es" sz="5100" dirty="0"/>
              <a:t>Asignar fondos del Título I </a:t>
            </a:r>
            <a:r>
              <a:rPr lang="en-US" sz="5100" dirty="0"/>
              <a:t>basado e</a:t>
            </a:r>
            <a:r>
              <a:rPr lang="es" sz="5100" dirty="0"/>
              <a:t>n el número de niños </a:t>
            </a:r>
            <a:r>
              <a:rPr lang="en-US" sz="5100" dirty="0"/>
              <a:t>en </a:t>
            </a:r>
            <a:r>
              <a:rPr lang="en-US" sz="5100" dirty="0" err="1"/>
              <a:t>pobreza</a:t>
            </a:r>
            <a:endParaRPr lang="es" sz="5100" dirty="0"/>
          </a:p>
          <a:p>
            <a:pPr marL="0" lvl="1" indent="0">
              <a:lnSpc>
                <a:spcPct val="100000"/>
              </a:lnSpc>
              <a:spcBef>
                <a:spcPts val="600"/>
              </a:spcBef>
              <a:spcAft>
                <a:spcPts val="0"/>
              </a:spcAft>
              <a:buNone/>
            </a:pPr>
            <a:endParaRPr lang="en-US" sz="9600" dirty="0"/>
          </a:p>
          <a:p>
            <a:pPr marL="0" lvl="1" indent="0">
              <a:lnSpc>
                <a:spcPct val="100000"/>
              </a:lnSpc>
              <a:spcBef>
                <a:spcPts val="600"/>
              </a:spcBef>
              <a:spcAft>
                <a:spcPts val="0"/>
              </a:spcAft>
              <a:buNone/>
            </a:pPr>
            <a:r>
              <a:rPr lang="es" sz="4200" dirty="0"/>
              <a:t>ESEA sección 1113(a)(5)(A)(i)-(iii)</a:t>
            </a:r>
          </a:p>
          <a:p>
            <a:pPr marL="342900" lvl="1" indent="-342900">
              <a:lnSpc>
                <a:spcPct val="100000"/>
              </a:lnSpc>
              <a:spcBef>
                <a:spcPts val="600"/>
              </a:spcBef>
              <a:spcAft>
                <a:spcPts val="0"/>
              </a:spcAft>
              <a:buFont typeface="Times New Roman" panose="02020603050405020304" pitchFamily="18" charset="0"/>
              <a:buChar char="●"/>
            </a:pPr>
            <a:endParaRPr lang="en-US" sz="8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34</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654446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3" y="1684538"/>
            <a:ext cx="9872871" cy="4411462"/>
          </a:xfrm>
        </p:spPr>
        <p:txBody>
          <a:bodyPr>
            <a:normAutofit/>
          </a:bodyPr>
          <a:lstStyle/>
          <a:p>
            <a:pPr marL="0" lvl="1" indent="0">
              <a:lnSpc>
                <a:spcPct val="100000"/>
              </a:lnSpc>
              <a:spcBef>
                <a:spcPts val="600"/>
              </a:spcBef>
              <a:spcAft>
                <a:spcPts val="0"/>
              </a:spcAft>
              <a:buNone/>
            </a:pPr>
            <a:r>
              <a:rPr lang="es" sz="2400" b="1" dirty="0"/>
              <a:t>Pregunta para el grupo</a:t>
            </a:r>
          </a:p>
          <a:p>
            <a:pPr marL="0" lvl="1" indent="0">
              <a:lnSpc>
                <a:spcPct val="100000"/>
              </a:lnSpc>
              <a:spcBef>
                <a:spcPts val="600"/>
              </a:spcBef>
              <a:spcAft>
                <a:spcPts val="0"/>
              </a:spcAft>
              <a:buNone/>
            </a:pPr>
            <a:endParaRPr lang="en-US" sz="2400" dirty="0"/>
          </a:p>
          <a:p>
            <a:pPr marL="0" lvl="1" indent="0">
              <a:lnSpc>
                <a:spcPct val="100000"/>
              </a:lnSpc>
              <a:spcBef>
                <a:spcPts val="600"/>
              </a:spcBef>
              <a:spcAft>
                <a:spcPts val="0"/>
              </a:spcAft>
              <a:buNone/>
            </a:pPr>
            <a:r>
              <a:rPr lang="en-US" sz="2400" dirty="0"/>
              <a:t>Cierto </a:t>
            </a:r>
            <a:r>
              <a:rPr lang="es" sz="2400" dirty="0"/>
              <a:t>o falso: La </a:t>
            </a:r>
            <a:r>
              <a:rPr lang="es" sz="2400" i="1" dirty="0"/>
              <a:t>ESEA</a:t>
            </a:r>
            <a:r>
              <a:rPr lang="es" sz="2400" dirty="0"/>
              <a:t> require que una </a:t>
            </a:r>
            <a:r>
              <a:rPr lang="es" sz="2400" i="1" dirty="0"/>
              <a:t>LEA</a:t>
            </a:r>
            <a:r>
              <a:rPr lang="es" sz="2400" dirty="0"/>
              <a:t> utilice datos de almuerzos gratuitos, o de precio reducido, como </a:t>
            </a:r>
            <a:r>
              <a:rPr lang="en-US" sz="2400" dirty="0"/>
              <a:t>su </a:t>
            </a:r>
            <a:r>
              <a:rPr lang="es" sz="2400" dirty="0"/>
              <a:t>medida de pobreza para determinar las asignaciones de escuelas públicas de Título I.</a:t>
            </a:r>
          </a:p>
          <a:p>
            <a:pPr marL="310896" lvl="1" indent="-310896">
              <a:lnSpc>
                <a:spcPct val="100000"/>
              </a:lnSpc>
              <a:spcBef>
                <a:spcPts val="600"/>
              </a:spcBef>
              <a:spcAft>
                <a:spcPts val="0"/>
              </a:spcAft>
              <a:buFont typeface="Arial" panose="020B0604020202020204" pitchFamily="34" charset="0"/>
              <a:buChar char="•"/>
            </a:pPr>
            <a:r>
              <a:rPr lang="es" sz="2400" dirty="0"/>
              <a:t>Cierto</a:t>
            </a:r>
          </a:p>
          <a:p>
            <a:pPr marL="310896" lvl="1" indent="-310896">
              <a:lnSpc>
                <a:spcPct val="100000"/>
              </a:lnSpc>
              <a:spcBef>
                <a:spcPts val="600"/>
              </a:spcBef>
              <a:spcAft>
                <a:spcPts val="0"/>
              </a:spcAft>
              <a:buFont typeface="Arial" panose="020B0604020202020204" pitchFamily="34" charset="0"/>
              <a:buChar char="•"/>
            </a:pPr>
            <a:r>
              <a:rPr lang="es" sz="2400" dirty="0"/>
              <a:t>Falso</a:t>
            </a:r>
          </a:p>
          <a:p>
            <a:pPr marL="0" lvl="1" indent="0">
              <a:lnSpc>
                <a:spcPct val="100000"/>
              </a:lnSpc>
              <a:spcBef>
                <a:spcPts val="600"/>
              </a:spcBef>
              <a:spcAft>
                <a:spcPts val="0"/>
              </a:spcAft>
              <a:buNone/>
            </a:pPr>
            <a:endParaRPr lang="en-US" sz="7400" dirty="0"/>
          </a:p>
          <a:p>
            <a:pPr marL="0" lvl="1" indent="0">
              <a:lnSpc>
                <a:spcPct val="100000"/>
              </a:lnSpc>
              <a:spcBef>
                <a:spcPts val="600"/>
              </a:spcBef>
              <a:spcAft>
                <a:spcPts val="0"/>
              </a:spcAft>
              <a:buNone/>
            </a:pPr>
            <a:endParaRPr lang="en-US" sz="96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619250" y="558800"/>
            <a:ext cx="8724899"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35</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571173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3" y="1684537"/>
            <a:ext cx="9872871" cy="4763887"/>
          </a:xfrm>
        </p:spPr>
        <p:txBody>
          <a:bodyPr>
            <a:normAutofit fontScale="77500" lnSpcReduction="20000"/>
          </a:bodyPr>
          <a:lstStyle/>
          <a:p>
            <a:pPr marL="0" lvl="1" indent="0">
              <a:lnSpc>
                <a:spcPct val="100000"/>
              </a:lnSpc>
              <a:spcBef>
                <a:spcPts val="600"/>
              </a:spcBef>
              <a:spcAft>
                <a:spcPts val="0"/>
              </a:spcAft>
              <a:buNone/>
            </a:pPr>
            <a:r>
              <a:rPr lang="en-US" sz="3800" b="1" dirty="0" err="1"/>
              <a:t>Opci</a:t>
            </a:r>
            <a:r>
              <a:rPr lang="es" sz="3800" b="1" dirty="0"/>
              <a:t>ón de la medida de pobreza</a:t>
            </a:r>
          </a:p>
          <a:p>
            <a:pPr marL="0" lvl="1" indent="0">
              <a:lnSpc>
                <a:spcPct val="100000"/>
              </a:lnSpc>
              <a:spcBef>
                <a:spcPts val="600"/>
              </a:spcBef>
              <a:spcAft>
                <a:spcPts val="0"/>
              </a:spcAft>
              <a:buNone/>
            </a:pPr>
            <a:endParaRPr lang="en-US" sz="3800" dirty="0"/>
          </a:p>
          <a:p>
            <a:pPr marL="0" lvl="1" indent="0">
              <a:lnSpc>
                <a:spcPct val="100000"/>
              </a:lnSpc>
              <a:spcBef>
                <a:spcPts val="600"/>
              </a:spcBef>
              <a:spcAft>
                <a:spcPts val="0"/>
              </a:spcAft>
              <a:buNone/>
            </a:pPr>
            <a:r>
              <a:rPr lang="es" sz="3800" dirty="0"/>
              <a:t>La ESEA requiere que una LEA utilice la cantidad de niños:</a:t>
            </a:r>
          </a:p>
          <a:p>
            <a:pPr marL="310896" lvl="1" indent="-310896">
              <a:lnSpc>
                <a:spcPct val="100000"/>
              </a:lnSpc>
              <a:spcBef>
                <a:spcPts val="600"/>
              </a:spcBef>
              <a:spcAft>
                <a:spcPts val="0"/>
              </a:spcAft>
              <a:buFont typeface="Arial" panose="020B0604020202020204" pitchFamily="34" charset="0"/>
              <a:buChar char="•"/>
            </a:pPr>
            <a:r>
              <a:rPr lang="es" sz="3800" dirty="0"/>
              <a:t>Elegible para almuerzos gratuitos o a precio reducido (FRPL)</a:t>
            </a:r>
          </a:p>
          <a:p>
            <a:pPr marL="310896" lvl="1" indent="-310896">
              <a:lnSpc>
                <a:spcPct val="100000"/>
              </a:lnSpc>
              <a:spcBef>
                <a:spcPts val="600"/>
              </a:spcBef>
              <a:spcAft>
                <a:spcPts val="0"/>
              </a:spcAft>
              <a:buFont typeface="Arial" panose="020B0604020202020204" pitchFamily="34" charset="0"/>
              <a:buChar char="•"/>
            </a:pPr>
            <a:r>
              <a:rPr lang="es" sz="3800" dirty="0"/>
              <a:t>En familias </a:t>
            </a:r>
            <a:r>
              <a:rPr lang="en-US" sz="3800" dirty="0"/>
              <a:t>participando </a:t>
            </a:r>
            <a:r>
              <a:rPr lang="es" sz="3800" dirty="0"/>
              <a:t>en el programa TANF</a:t>
            </a:r>
          </a:p>
          <a:p>
            <a:pPr marL="310896" lvl="1" indent="-310896">
              <a:lnSpc>
                <a:spcPct val="100000"/>
              </a:lnSpc>
              <a:spcBef>
                <a:spcPts val="600"/>
              </a:spcBef>
              <a:spcAft>
                <a:spcPts val="0"/>
              </a:spcAft>
              <a:buFont typeface="Arial" panose="020B0604020202020204" pitchFamily="34" charset="0"/>
              <a:buChar char="•"/>
            </a:pPr>
            <a:r>
              <a:rPr lang="es" sz="3800" dirty="0"/>
              <a:t>Elegible para recibir asistencia bajo Medicaid</a:t>
            </a:r>
          </a:p>
          <a:p>
            <a:pPr marL="310896" lvl="1" indent="-310896">
              <a:lnSpc>
                <a:spcPct val="100000"/>
              </a:lnSpc>
              <a:spcBef>
                <a:spcPts val="600"/>
              </a:spcBef>
              <a:spcAft>
                <a:spcPts val="0"/>
              </a:spcAft>
              <a:buFont typeface="Arial" panose="020B0604020202020204" pitchFamily="34" charset="0"/>
              <a:buChar char="•"/>
            </a:pPr>
            <a:r>
              <a:rPr lang="es" sz="3800" dirty="0"/>
              <a:t>Edades de 5 a 17 años en situación de pobreza contabilizadas por la Oficina del Censo</a:t>
            </a:r>
          </a:p>
          <a:p>
            <a:pPr marL="310896" lvl="1" indent="-310896">
              <a:lnSpc>
                <a:spcPct val="100000"/>
              </a:lnSpc>
              <a:spcBef>
                <a:spcPts val="600"/>
              </a:spcBef>
              <a:spcAft>
                <a:spcPts val="0"/>
              </a:spcAft>
              <a:buFont typeface="Arial" panose="020B0604020202020204" pitchFamily="34" charset="0"/>
              <a:buChar char="•"/>
            </a:pPr>
            <a:r>
              <a:rPr lang="es" sz="3800" dirty="0"/>
              <a:t>Una combinación de las medidas anteriores.</a:t>
            </a:r>
          </a:p>
          <a:p>
            <a:pPr marL="0" lvl="1" indent="0">
              <a:lnSpc>
                <a:spcPct val="100000"/>
              </a:lnSpc>
              <a:spcBef>
                <a:spcPts val="600"/>
              </a:spcBef>
              <a:spcAft>
                <a:spcPts val="0"/>
              </a:spcAft>
              <a:buNone/>
            </a:pPr>
            <a:endParaRPr lang="en-US" sz="4200" dirty="0"/>
          </a:p>
          <a:p>
            <a:pPr marL="0" lvl="1" indent="0">
              <a:lnSpc>
                <a:spcPct val="100000"/>
              </a:lnSpc>
              <a:spcBef>
                <a:spcPts val="600"/>
              </a:spcBef>
              <a:spcAft>
                <a:spcPts val="0"/>
              </a:spcAft>
              <a:buNone/>
            </a:pPr>
            <a:r>
              <a:rPr lang="es" sz="3200" dirty="0"/>
              <a:t>ESEA sección 1113(a)(5)(A)</a:t>
            </a:r>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36</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357744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3" y="1684537"/>
            <a:ext cx="9872871" cy="4763887"/>
          </a:xfrm>
        </p:spPr>
        <p:txBody>
          <a:bodyPr>
            <a:normAutofit fontScale="25000" lnSpcReduction="20000"/>
          </a:bodyPr>
          <a:lstStyle/>
          <a:p>
            <a:pPr marL="0" lvl="1" indent="0">
              <a:lnSpc>
                <a:spcPct val="100000"/>
              </a:lnSpc>
              <a:spcBef>
                <a:spcPts val="600"/>
              </a:spcBef>
              <a:spcAft>
                <a:spcPts val="0"/>
              </a:spcAft>
              <a:buNone/>
            </a:pPr>
            <a:r>
              <a:rPr lang="es" sz="9600" b="1" dirty="0"/>
              <a:t>Opción de medida de pobreza: escuelas secundarias</a:t>
            </a:r>
          </a:p>
          <a:p>
            <a:pPr marL="0" lvl="1" indent="0">
              <a:lnSpc>
                <a:spcPct val="100000"/>
              </a:lnSpc>
              <a:spcBef>
                <a:spcPts val="600"/>
              </a:spcBef>
              <a:spcAft>
                <a:spcPts val="0"/>
              </a:spcAft>
              <a:buNone/>
            </a:pPr>
            <a:endParaRPr lang="en-US" sz="9600" dirty="0"/>
          </a:p>
          <a:p>
            <a:pPr marL="0" lvl="1" indent="0">
              <a:lnSpc>
                <a:spcPct val="100000"/>
              </a:lnSpc>
              <a:spcBef>
                <a:spcPts val="600"/>
              </a:spcBef>
              <a:spcAft>
                <a:spcPts val="0"/>
              </a:spcAft>
              <a:buNone/>
            </a:pPr>
            <a:r>
              <a:rPr lang="es" sz="9600" dirty="0"/>
              <a:t>Para determinar el número de niños pobres en las escuelas secundarias, la </a:t>
            </a:r>
            <a:r>
              <a:rPr lang="es" sz="9600" i="1" dirty="0"/>
              <a:t>ESEA</a:t>
            </a:r>
            <a:r>
              <a:rPr lang="es" sz="9600" dirty="0"/>
              <a:t> </a:t>
            </a:r>
            <a:r>
              <a:rPr lang="en-US" sz="9600" dirty="0"/>
              <a:t>require </a:t>
            </a:r>
            <a:r>
              <a:rPr lang="es" sz="9600" dirty="0"/>
              <a:t>que una </a:t>
            </a:r>
            <a:r>
              <a:rPr lang="es" sz="9600" i="1" dirty="0"/>
              <a:t>LEA</a:t>
            </a:r>
            <a:r>
              <a:rPr lang="es" sz="9600" dirty="0"/>
              <a:t>:</a:t>
            </a:r>
          </a:p>
          <a:p>
            <a:pPr marL="310896" lvl="1" indent="-310896">
              <a:lnSpc>
                <a:spcPct val="100000"/>
              </a:lnSpc>
              <a:spcBef>
                <a:spcPts val="600"/>
              </a:spcBef>
              <a:spcAft>
                <a:spcPts val="0"/>
              </a:spcAft>
              <a:buFont typeface="Arial" panose="020B0604020202020204" pitchFamily="34" charset="0"/>
              <a:buChar char="•"/>
            </a:pPr>
            <a:r>
              <a:rPr lang="es" sz="9600" dirty="0"/>
              <a:t>Utilice la misma medida de pobreza que utiliza para otras escuelas.</a:t>
            </a:r>
          </a:p>
          <a:p>
            <a:pPr marL="310896" lvl="1" indent="-310896">
              <a:lnSpc>
                <a:spcPct val="100000"/>
              </a:lnSpc>
              <a:spcBef>
                <a:spcPts val="600"/>
              </a:spcBef>
              <a:spcAft>
                <a:spcPts val="0"/>
              </a:spcAft>
              <a:buFont typeface="Arial" panose="020B0604020202020204" pitchFamily="34" charset="0"/>
              <a:buChar char="•"/>
            </a:pPr>
            <a:r>
              <a:rPr lang="es" sz="9600" dirty="0"/>
              <a:t>Aplicar el porcentaje promedio de estudiantes de familias de bajos ingresos en las áreas de asistencia a la escuela primaria que </a:t>
            </a:r>
            <a:r>
              <a:rPr lang="en-US" sz="9600" dirty="0"/>
              <a:t>tributan </a:t>
            </a:r>
            <a:r>
              <a:rPr lang="es" sz="9600" dirty="0"/>
              <a:t>a la escuela secundaria al número de estudiantes matriculados en la escuela secundaria (patr</a:t>
            </a:r>
            <a:r>
              <a:rPr lang="en-US" sz="9600" dirty="0"/>
              <a:t>on de escuelas tributarias</a:t>
            </a:r>
            <a:r>
              <a:rPr lang="es" sz="9600" dirty="0"/>
              <a:t>)</a:t>
            </a:r>
          </a:p>
          <a:p>
            <a:pPr marL="0" lvl="1" indent="0">
              <a:lnSpc>
                <a:spcPct val="100000"/>
              </a:lnSpc>
              <a:spcBef>
                <a:spcPts val="600"/>
              </a:spcBef>
              <a:spcAft>
                <a:spcPts val="0"/>
              </a:spcAft>
              <a:buNone/>
            </a:pPr>
            <a:endParaRPr lang="en-US" sz="8000" dirty="0"/>
          </a:p>
          <a:p>
            <a:pPr marL="0" lvl="1" indent="0">
              <a:lnSpc>
                <a:spcPct val="100000"/>
              </a:lnSpc>
              <a:spcBef>
                <a:spcPts val="600"/>
              </a:spcBef>
              <a:spcAft>
                <a:spcPts val="0"/>
              </a:spcAft>
              <a:buNone/>
            </a:pPr>
            <a:r>
              <a:rPr lang="es" sz="8000" dirty="0"/>
              <a:t>ESEA sección 1113(a)(5)(B) y 34 CFR § 200.78(a)(2)</a:t>
            </a:r>
            <a:endParaRPr lang="en-US" sz="8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37</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330426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3" y="1684537"/>
            <a:ext cx="9872871" cy="4763887"/>
          </a:xfrm>
        </p:spPr>
        <p:txBody>
          <a:bodyPr>
            <a:normAutofit fontScale="92500" lnSpcReduction="20000"/>
          </a:bodyPr>
          <a:lstStyle/>
          <a:p>
            <a:pPr marL="0" lvl="1" indent="0">
              <a:lnSpc>
                <a:spcPct val="100000"/>
              </a:lnSpc>
              <a:spcBef>
                <a:spcPts val="600"/>
              </a:spcBef>
              <a:spcAft>
                <a:spcPts val="0"/>
              </a:spcAft>
              <a:buNone/>
            </a:pPr>
            <a:r>
              <a:rPr lang="es" sz="3100" b="1" dirty="0"/>
              <a:t>Opción de medida de pobreza: escuelas secundarias</a:t>
            </a:r>
          </a:p>
          <a:p>
            <a:pPr marL="0" lvl="1" indent="0">
              <a:lnSpc>
                <a:spcPct val="100000"/>
              </a:lnSpc>
              <a:spcBef>
                <a:spcPts val="600"/>
              </a:spcBef>
              <a:spcAft>
                <a:spcPts val="0"/>
              </a:spcAft>
              <a:buNone/>
            </a:pPr>
            <a:endParaRPr lang="en-US" sz="3100" dirty="0"/>
          </a:p>
          <a:p>
            <a:pPr marL="0" lvl="1" indent="0">
              <a:lnSpc>
                <a:spcPct val="100000"/>
              </a:lnSpc>
              <a:spcBef>
                <a:spcPts val="600"/>
              </a:spcBef>
              <a:spcAft>
                <a:spcPts val="0"/>
              </a:spcAft>
              <a:buNone/>
            </a:pPr>
            <a:r>
              <a:rPr lang="es" sz="3100" dirty="0"/>
              <a:t>Antes de utilizar </a:t>
            </a:r>
            <a:r>
              <a:rPr lang="en-US" sz="3100" dirty="0"/>
              <a:t>un </a:t>
            </a:r>
            <a:r>
              <a:rPr lang="es" sz="3100" dirty="0"/>
              <a:t>patrón </a:t>
            </a:r>
            <a:r>
              <a:rPr lang="en-US" sz="3100" dirty="0"/>
              <a:t>de escuelas tributarias (</a:t>
            </a:r>
            <a:r>
              <a:rPr lang="en-US" sz="3100" i="1" dirty="0"/>
              <a:t>feeder pattern</a:t>
            </a:r>
            <a:r>
              <a:rPr lang="en-US" sz="3100" dirty="0"/>
              <a:t>) </a:t>
            </a:r>
            <a:r>
              <a:rPr lang="es" sz="3100" dirty="0"/>
              <a:t>para escuelas secundarias, la ESEA </a:t>
            </a:r>
            <a:r>
              <a:rPr lang="en-US" sz="3100" dirty="0"/>
              <a:t>require</a:t>
            </a:r>
            <a:r>
              <a:rPr lang="es" sz="3100" dirty="0"/>
              <a:t> que una LEA:</a:t>
            </a:r>
          </a:p>
          <a:p>
            <a:pPr marL="310896" lvl="1" indent="-310896">
              <a:lnSpc>
                <a:spcPct val="100000"/>
              </a:lnSpc>
              <a:spcBef>
                <a:spcPts val="600"/>
              </a:spcBef>
              <a:spcAft>
                <a:spcPts val="0"/>
              </a:spcAft>
              <a:buFont typeface="Arial" panose="020B0604020202020204" pitchFamily="34" charset="0"/>
              <a:buChar char="•"/>
            </a:pPr>
            <a:r>
              <a:rPr lang="es" sz="3100" dirty="0"/>
              <a:t>Notifique a sus escuelas secundarias sobre la opción del patrón de escuelas tributarias (</a:t>
            </a:r>
            <a:r>
              <a:rPr lang="es" sz="3100" i="1" dirty="0"/>
              <a:t>feeder pattern</a:t>
            </a:r>
            <a:r>
              <a:rPr lang="es" sz="3100" dirty="0"/>
              <a:t>)</a:t>
            </a:r>
          </a:p>
          <a:p>
            <a:pPr marL="310896" lvl="1" indent="-310896">
              <a:lnSpc>
                <a:spcPct val="100000"/>
              </a:lnSpc>
              <a:spcBef>
                <a:spcPts val="600"/>
              </a:spcBef>
              <a:spcAft>
                <a:spcPts val="0"/>
              </a:spcAft>
              <a:buFont typeface="Arial" panose="020B0604020202020204" pitchFamily="34" charset="0"/>
              <a:buChar char="•"/>
            </a:pPr>
            <a:r>
              <a:rPr lang="es" sz="3100" dirty="0"/>
              <a:t>Recibir la aprobación de la mayoría de sus escuelas secundarias para utilizar un patrón </a:t>
            </a:r>
            <a:r>
              <a:rPr lang="en-US" sz="3100" dirty="0"/>
              <a:t>de escuelas tributarias</a:t>
            </a:r>
            <a:endParaRPr lang="es" sz="3100" dirty="0"/>
          </a:p>
          <a:p>
            <a:pPr marL="0" lvl="1" indent="0">
              <a:lnSpc>
                <a:spcPct val="100000"/>
              </a:lnSpc>
              <a:spcBef>
                <a:spcPts val="600"/>
              </a:spcBef>
              <a:spcAft>
                <a:spcPts val="0"/>
              </a:spcAft>
              <a:buNone/>
            </a:pPr>
            <a:endParaRPr lang="en-US" sz="3600" dirty="0"/>
          </a:p>
          <a:p>
            <a:pPr marL="0" lvl="1" indent="0">
              <a:lnSpc>
                <a:spcPct val="100000"/>
              </a:lnSpc>
              <a:spcBef>
                <a:spcPts val="600"/>
              </a:spcBef>
              <a:spcAft>
                <a:spcPts val="0"/>
              </a:spcAft>
              <a:buNone/>
            </a:pPr>
            <a:r>
              <a:rPr lang="es" sz="2600" dirty="0"/>
              <a:t>ESEA sección 1113(a)(5)(C) y 34 CFR § 200.78(a)(2)(ii)</a:t>
            </a:r>
            <a:endParaRPr lang="en-US" sz="26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38</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666593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3" y="1684537"/>
            <a:ext cx="9872871" cy="4763887"/>
          </a:xfrm>
        </p:spPr>
        <p:txBody>
          <a:bodyPr>
            <a:normAutofit/>
          </a:bodyPr>
          <a:lstStyle/>
          <a:p>
            <a:pPr marL="0" lvl="1" indent="0">
              <a:lnSpc>
                <a:spcPct val="100000"/>
              </a:lnSpc>
              <a:spcBef>
                <a:spcPts val="600"/>
              </a:spcBef>
              <a:spcAft>
                <a:spcPts val="0"/>
              </a:spcAft>
              <a:buNone/>
            </a:pPr>
            <a:r>
              <a:rPr lang="es" sz="2400" b="1" dirty="0"/>
              <a:t>Determinar la elegibilidad para escuelas públicas</a:t>
            </a:r>
          </a:p>
          <a:p>
            <a:pPr marL="0" lvl="1" indent="0">
              <a:lnSpc>
                <a:spcPct val="100000"/>
              </a:lnSpc>
              <a:spcBef>
                <a:spcPts val="600"/>
              </a:spcBef>
              <a:spcAft>
                <a:spcPts val="0"/>
              </a:spcAft>
              <a:buNone/>
            </a:pPr>
            <a:endParaRPr lang="en-US" sz="2400" dirty="0"/>
          </a:p>
          <a:p>
            <a:pPr marL="0" lvl="1" indent="0">
              <a:lnSpc>
                <a:spcPct val="100000"/>
              </a:lnSpc>
              <a:spcBef>
                <a:spcPts val="600"/>
              </a:spcBef>
              <a:spcAft>
                <a:spcPts val="0"/>
              </a:spcAft>
              <a:buNone/>
            </a:pPr>
            <a:r>
              <a:rPr lang="es" sz="2400" dirty="0"/>
              <a:t>Una escuela es elegible para Título I si su porcentaje de pobreza iguala o excede:</a:t>
            </a:r>
          </a:p>
          <a:p>
            <a:pPr marL="310896" lvl="1" indent="-310896">
              <a:lnSpc>
                <a:spcPct val="100000"/>
              </a:lnSpc>
              <a:spcBef>
                <a:spcPts val="600"/>
              </a:spcBef>
              <a:spcAft>
                <a:spcPts val="0"/>
              </a:spcAft>
              <a:buFont typeface="Arial" panose="020B0604020202020204" pitchFamily="34" charset="0"/>
              <a:buChar char="•"/>
            </a:pPr>
            <a:r>
              <a:rPr lang="es" sz="2400" dirty="0"/>
              <a:t>el porcentaje de pobreza de la LEA</a:t>
            </a:r>
          </a:p>
          <a:p>
            <a:pPr marL="310896" lvl="1" indent="-310896">
              <a:lnSpc>
                <a:spcPct val="100000"/>
              </a:lnSpc>
              <a:spcBef>
                <a:spcPts val="600"/>
              </a:spcBef>
              <a:spcAft>
                <a:spcPts val="0"/>
              </a:spcAft>
              <a:buFont typeface="Arial" panose="020B0604020202020204" pitchFamily="34" charset="0"/>
              <a:buChar char="•"/>
            </a:pPr>
            <a:r>
              <a:rPr lang="es" sz="2400" dirty="0"/>
              <a:t>35 por ciento (a discreción de la LEA)</a:t>
            </a:r>
          </a:p>
          <a:p>
            <a:pPr marL="0" lvl="1" indent="0">
              <a:lnSpc>
                <a:spcPct val="100000"/>
              </a:lnSpc>
              <a:spcBef>
                <a:spcPts val="600"/>
              </a:spcBef>
              <a:spcAft>
                <a:spcPts val="0"/>
              </a:spcAft>
              <a:buNone/>
            </a:pPr>
            <a:endParaRPr lang="en-US" sz="2900" dirty="0"/>
          </a:p>
          <a:p>
            <a:pPr marL="0" lvl="1" indent="0">
              <a:lnSpc>
                <a:spcPct val="100000"/>
              </a:lnSpc>
              <a:spcBef>
                <a:spcPts val="600"/>
              </a:spcBef>
              <a:spcAft>
                <a:spcPts val="0"/>
              </a:spcAft>
              <a:buNone/>
            </a:pPr>
            <a:r>
              <a:rPr lang="es" dirty="0"/>
              <a:t>Secciones 1113(a)(2)(B) y 1113(b)(1)(A (ii) de ESEA</a:t>
            </a:r>
            <a:endParaRPr lang="en-US"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39</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82049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23AAF7-CF00-4E65-9961-17AB73D187E9}"/>
              </a:ext>
            </a:extLst>
          </p:cNvPr>
          <p:cNvSpPr>
            <a:spLocks noGrp="1"/>
          </p:cNvSpPr>
          <p:nvPr>
            <p:ph type="body" sz="quarter" idx="13"/>
          </p:nvPr>
        </p:nvSpPr>
        <p:spPr>
          <a:xfrm>
            <a:off x="2253343" y="558800"/>
            <a:ext cx="7315200" cy="736600"/>
          </a:xfrm>
        </p:spPr>
        <p:txBody>
          <a:bodyPr>
            <a:normAutofit/>
          </a:bodyPr>
          <a:lstStyle/>
          <a:p>
            <a:r>
              <a:rPr lang="es" dirty="0"/>
              <a:t>Requisitos de Título I</a:t>
            </a:r>
          </a:p>
        </p:txBody>
      </p:sp>
      <p:sp>
        <p:nvSpPr>
          <p:cNvPr id="4" name="Slide Number Placeholder 3">
            <a:extLst>
              <a:ext uri="{FF2B5EF4-FFF2-40B4-BE49-F238E27FC236}">
                <a16:creationId xmlns:a16="http://schemas.microsoft.com/office/drawing/2014/main" id="{76F80E9A-FBE7-4414-A83E-435D79DCF79D}"/>
              </a:ext>
            </a:extLst>
          </p:cNvPr>
          <p:cNvSpPr>
            <a:spLocks noGrp="1"/>
          </p:cNvSpPr>
          <p:nvPr>
            <p:ph type="sldNum" sz="quarter" idx="12"/>
          </p:nvPr>
        </p:nvSpPr>
        <p:spPr/>
        <p:txBody>
          <a:bodyPr/>
          <a:lstStyle/>
          <a:p>
            <a:fld id="{01FA0A26-6009-4EF8-96CE-C26D5A4F18E5}" type="slidenum">
              <a:rPr lang="en-US" smtClean="0"/>
              <a:pPr/>
              <a:t>4</a:t>
            </a:fld>
            <a:endParaRPr lang="en-US"/>
          </a:p>
        </p:txBody>
      </p:sp>
      <p:sp>
        <p:nvSpPr>
          <p:cNvPr id="8" name="Content Placeholder 2">
            <a:extLst>
              <a:ext uri="{FF2B5EF4-FFF2-40B4-BE49-F238E27FC236}">
                <a16:creationId xmlns:a16="http://schemas.microsoft.com/office/drawing/2014/main" id="{F095E7CF-9819-42EC-923E-2CFC5DC7848E}"/>
              </a:ext>
            </a:extLst>
          </p:cNvPr>
          <p:cNvSpPr>
            <a:spLocks noGrp="1"/>
          </p:cNvSpPr>
          <p:nvPr>
            <p:ph idx="1"/>
          </p:nvPr>
        </p:nvSpPr>
        <p:spPr>
          <a:xfrm>
            <a:off x="1021404" y="1438276"/>
            <a:ext cx="9322746" cy="5086350"/>
          </a:xfrm>
        </p:spPr>
        <p:txBody>
          <a:bodyPr>
            <a:normAutofit fontScale="55000" lnSpcReduction="20000"/>
          </a:bodyPr>
          <a:lstStyle/>
          <a:p>
            <a:pPr marL="117475" lvl="1" indent="0" algn="ctr">
              <a:spcBef>
                <a:spcPts val="0"/>
              </a:spcBef>
              <a:buClrTx/>
              <a:buNone/>
            </a:pPr>
            <a:r>
              <a:rPr lang="es" altLang="en-US" sz="3400" b="1" dirty="0">
                <a:latin typeface="+mj-lt"/>
              </a:rPr>
              <a:t>                 </a:t>
            </a:r>
            <a:r>
              <a:rPr lang="es" altLang="en-US" sz="4500" b="1" dirty="0">
                <a:latin typeface="+mj-lt"/>
              </a:rPr>
              <a:t>¿Qué reglas se aplican a Título I?</a:t>
            </a:r>
          </a:p>
          <a:p>
            <a:pPr marL="460375" lvl="1" indent="-342900">
              <a:spcBef>
                <a:spcPts val="0"/>
              </a:spcBef>
              <a:buClrTx/>
              <a:buFont typeface="Arial" panose="020B0604020202020204" pitchFamily="34" charset="0"/>
              <a:buChar char="•"/>
            </a:pPr>
            <a:endParaRPr lang="en-US" altLang="en-US" dirty="0">
              <a:latin typeface="+mj-lt"/>
            </a:endParaRPr>
          </a:p>
          <a:p>
            <a:pPr marL="460375" lvl="1" indent="-342900">
              <a:spcBef>
                <a:spcPts val="0"/>
              </a:spcBef>
              <a:buClrTx/>
              <a:buFont typeface="Arial" panose="020B0604020202020204" pitchFamily="34" charset="0"/>
              <a:buChar char="•"/>
            </a:pPr>
            <a:endParaRPr lang="en-US" altLang="en-US" dirty="0">
              <a:latin typeface="+mj-lt"/>
            </a:endParaRPr>
          </a:p>
          <a:p>
            <a:pPr marL="460375" lvl="1" indent="-342900">
              <a:spcBef>
                <a:spcPts val="0"/>
              </a:spcBef>
              <a:buClrTx/>
              <a:buFont typeface="Arial" panose="020B0604020202020204" pitchFamily="34" charset="0"/>
              <a:buChar char="•"/>
            </a:pPr>
            <a:endParaRPr lang="en-US" altLang="en-US" dirty="0">
              <a:latin typeface="+mj-lt"/>
            </a:endParaRPr>
          </a:p>
          <a:p>
            <a:pPr lvl="1">
              <a:lnSpc>
                <a:spcPct val="120000"/>
              </a:lnSpc>
              <a:spcBef>
                <a:spcPts val="0"/>
              </a:spcBef>
            </a:pPr>
            <a:endParaRPr lang="en-US" sz="3000" dirty="0">
              <a:latin typeface="+mj-lt"/>
            </a:endParaRPr>
          </a:p>
          <a:p>
            <a:pPr lvl="1">
              <a:lnSpc>
                <a:spcPct val="120000"/>
              </a:lnSpc>
              <a:spcBef>
                <a:spcPts val="0"/>
              </a:spcBef>
            </a:pPr>
            <a:endParaRPr lang="en-US" sz="3000" dirty="0">
              <a:latin typeface="+mj-lt"/>
            </a:endParaRPr>
          </a:p>
          <a:p>
            <a:pPr lvl="1">
              <a:lnSpc>
                <a:spcPct val="120000"/>
              </a:lnSpc>
              <a:spcBef>
                <a:spcPts val="0"/>
              </a:spcBef>
            </a:pPr>
            <a:endParaRPr lang="en-US" sz="3000" i="1" dirty="0">
              <a:latin typeface="+mj-lt"/>
            </a:endParaRPr>
          </a:p>
          <a:p>
            <a:pPr marL="393192" lvl="1" indent="0" algn="ctr">
              <a:lnSpc>
                <a:spcPct val="120000"/>
              </a:lnSpc>
              <a:spcBef>
                <a:spcPts val="0"/>
              </a:spcBef>
              <a:buNone/>
            </a:pPr>
            <a:endParaRPr lang="en-US" sz="3000" i="1" dirty="0">
              <a:latin typeface="+mj-lt"/>
            </a:endParaRPr>
          </a:p>
          <a:p>
            <a:pPr marL="393192" lvl="1" indent="0" algn="ctr">
              <a:lnSpc>
                <a:spcPct val="120000"/>
              </a:lnSpc>
              <a:spcBef>
                <a:spcPts val="0"/>
              </a:spcBef>
              <a:buNone/>
            </a:pPr>
            <a:endParaRPr lang="en-US" sz="3000" i="1" dirty="0">
              <a:latin typeface="+mj-lt"/>
            </a:endParaRPr>
          </a:p>
          <a:p>
            <a:pPr marL="393192" lvl="1" indent="0" algn="ctr">
              <a:lnSpc>
                <a:spcPct val="120000"/>
              </a:lnSpc>
              <a:spcBef>
                <a:spcPts val="0"/>
              </a:spcBef>
              <a:buNone/>
            </a:pPr>
            <a:endParaRPr lang="en-US" sz="3000" i="1" dirty="0">
              <a:latin typeface="+mj-lt"/>
            </a:endParaRPr>
          </a:p>
          <a:p>
            <a:pPr marL="393192" lvl="1" indent="0" algn="ctr">
              <a:lnSpc>
                <a:spcPct val="120000"/>
              </a:lnSpc>
              <a:spcBef>
                <a:spcPts val="0"/>
              </a:spcBef>
              <a:buNone/>
            </a:pPr>
            <a:endParaRPr lang="en-US" sz="3000" i="1" dirty="0">
              <a:latin typeface="+mj-lt"/>
            </a:endParaRPr>
          </a:p>
          <a:p>
            <a:pPr marL="393192" lvl="1" indent="0" algn="ctr">
              <a:lnSpc>
                <a:spcPct val="120000"/>
              </a:lnSpc>
              <a:spcBef>
                <a:spcPts val="0"/>
              </a:spcBef>
              <a:buNone/>
            </a:pPr>
            <a:endParaRPr lang="en-US" sz="3000" i="1" dirty="0">
              <a:latin typeface="+mj-lt"/>
            </a:endParaRPr>
          </a:p>
          <a:p>
            <a:pPr marL="393192" lvl="1" indent="0" algn="ctr">
              <a:lnSpc>
                <a:spcPct val="120000"/>
              </a:lnSpc>
              <a:spcBef>
                <a:spcPts val="0"/>
              </a:spcBef>
              <a:buNone/>
            </a:pPr>
            <a:endParaRPr lang="en-US" sz="1400" i="1" dirty="0">
              <a:latin typeface="+mj-lt"/>
            </a:endParaRPr>
          </a:p>
          <a:p>
            <a:pPr marL="393192" lvl="1" indent="0" algn="ctr">
              <a:lnSpc>
                <a:spcPct val="120000"/>
              </a:lnSpc>
              <a:spcBef>
                <a:spcPts val="0"/>
              </a:spcBef>
              <a:buNone/>
            </a:pPr>
            <a:r>
              <a:rPr lang="es" sz="3800" i="1" dirty="0"/>
              <a:t>(Herramientas para tener a tu alcance)</a:t>
            </a:r>
          </a:p>
          <a:p>
            <a:pPr marL="0" indent="0">
              <a:lnSpc>
                <a:spcPct val="120000"/>
              </a:lnSpc>
              <a:spcBef>
                <a:spcPts val="0"/>
              </a:spcBef>
              <a:buNone/>
            </a:pPr>
            <a:endParaRPr lang="en-US" sz="1600" dirty="0"/>
          </a:p>
          <a:p>
            <a:pPr marL="0" indent="0">
              <a:lnSpc>
                <a:spcPct val="120000"/>
              </a:lnSpc>
              <a:spcBef>
                <a:spcPts val="0"/>
              </a:spcBef>
              <a:buNone/>
            </a:pPr>
            <a:r>
              <a:rPr lang="es" sz="2900" dirty="0">
                <a:latin typeface="+mj-lt"/>
              </a:rPr>
              <a:t>* </a:t>
            </a:r>
            <a:r>
              <a:rPr lang="es" sz="2900" dirty="0">
                <a:effectLst/>
                <a:latin typeface="+mj-lt"/>
                <a:ea typeface="Calibri" panose="020F0502020204030204" pitchFamily="34" charset="0"/>
                <a:cs typeface="Times New Roman" panose="02020603050405020304" pitchFamily="18" charset="0"/>
              </a:rPr>
              <a:t>Las regulaciones generales son: </a:t>
            </a:r>
            <a:r>
              <a:rPr lang="es" sz="2900" u="sng" dirty="0">
                <a:solidFill>
                  <a:srgbClr val="0070C0"/>
                </a:solidFill>
                <a:effectLst/>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34 CFR Parte 76, 77 </a:t>
            </a:r>
            <a:r>
              <a:rPr lang="es" sz="2900" dirty="0">
                <a:effectLst/>
                <a:latin typeface="+mj-lt"/>
                <a:ea typeface="Calibri" panose="020F0502020204030204" pitchFamily="34" charset="0"/>
                <a:cs typeface="Times New Roman" panose="02020603050405020304" pitchFamily="18" charset="0"/>
              </a:rPr>
              <a:t>- Programas y definiciones administrados por el estado, 2 CFR Parte 200 - </a:t>
            </a:r>
            <a:r>
              <a:rPr lang="es" sz="2900" u="sng" dirty="0">
                <a:solidFill>
                  <a:srgbClr val="0070C0"/>
                </a:solidFill>
                <a:effectLst/>
                <a:latin typeface="+mj-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Guía uniforme </a:t>
            </a:r>
            <a:r>
              <a:rPr lang="es" sz="2900" dirty="0">
                <a:solidFill>
                  <a:srgbClr val="0070C0"/>
                </a:solidFill>
                <a:effectLst/>
                <a:latin typeface="+mj-lt"/>
                <a:ea typeface="Calibri" panose="020F0502020204030204" pitchFamily="34" charset="0"/>
                <a:cs typeface="Times New Roman" panose="02020603050405020304" pitchFamily="18" charset="0"/>
              </a:rPr>
              <a:t> </a:t>
            </a:r>
            <a:r>
              <a:rPr lang="es" sz="2900" dirty="0">
                <a:effectLst/>
                <a:latin typeface="+mj-lt"/>
                <a:ea typeface="Calibri" panose="020F0502020204030204" pitchFamily="34" charset="0"/>
                <a:cs typeface="Times New Roman" panose="02020603050405020304" pitchFamily="18" charset="0"/>
              </a:rPr>
              <a:t>y </a:t>
            </a:r>
            <a:r>
              <a:rPr lang="es" sz="2900" dirty="0">
                <a:solidFill>
                  <a:srgbClr val="0070C0"/>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34 CFR Parte 299</a:t>
            </a:r>
            <a:r>
              <a:rPr lang="es" sz="2900" dirty="0">
                <a:solidFill>
                  <a:srgbClr val="0070C0"/>
                </a:solidFill>
                <a:effectLst/>
                <a:ea typeface="Calibri" panose="020F0502020204030204" pitchFamily="34" charset="0"/>
                <a:cs typeface="Times New Roman" panose="02020603050405020304" pitchFamily="18" charset="0"/>
              </a:rPr>
              <a:t> </a:t>
            </a:r>
            <a:r>
              <a:rPr lang="es" sz="2900" dirty="0">
                <a:effectLst/>
                <a:latin typeface="+mj-lt"/>
                <a:ea typeface="Calibri" panose="020F0502020204030204" pitchFamily="34" charset="0"/>
                <a:cs typeface="Times New Roman" panose="02020603050405020304" pitchFamily="18" charset="0"/>
              </a:rPr>
              <a:t>– Disposiciones generales de la ESEA</a:t>
            </a:r>
            <a:endParaRPr lang="en-US" sz="1300" dirty="0"/>
          </a:p>
          <a:p>
            <a:endParaRPr lang="en-US" sz="1300" dirty="0"/>
          </a:p>
        </p:txBody>
      </p:sp>
      <p:pic>
        <p:nvPicPr>
          <p:cNvPr id="9" name="Picture 8" descr="Palm of a hand">
            <a:extLst>
              <a:ext uri="{FF2B5EF4-FFF2-40B4-BE49-F238E27FC236}">
                <a16:creationId xmlns:a16="http://schemas.microsoft.com/office/drawing/2014/main" id="{EEC3AAE8-63AE-444E-B76A-F3BD477FCF8C}"/>
              </a:ext>
            </a:extLst>
          </p:cNvPr>
          <p:cNvPicPr>
            <a:picLocks noChangeAspect="1"/>
          </p:cNvPicPr>
          <p:nvPr/>
        </p:nvPicPr>
        <p:blipFill rotWithShape="1">
          <a:blip r:embed="rId6">
            <a:extLst>
              <a:ext uri="{28A0092B-C50C-407E-A947-70E740481C1C}">
                <a14:useLocalDpi xmlns:a14="http://schemas.microsoft.com/office/drawing/2010/main" val="0"/>
              </a:ext>
            </a:extLst>
          </a:blip>
          <a:srcRect b="17000"/>
          <a:stretch/>
        </p:blipFill>
        <p:spPr bwMode="auto">
          <a:xfrm>
            <a:off x="4522239" y="2510950"/>
            <a:ext cx="2340610" cy="2633345"/>
          </a:xfrm>
          <a:prstGeom prst="rect">
            <a:avLst/>
          </a:prstGeom>
          <a:noFill/>
          <a:ln>
            <a:noFill/>
          </a:ln>
          <a:extLst>
            <a:ext uri="{53640926-AAD7-44D8-BBD7-CCE9431645EC}">
              <a14:shadowObscured xmlns:a14="http://schemas.microsoft.com/office/drawing/2010/main"/>
            </a:ext>
          </a:extLst>
        </p:spPr>
      </p:pic>
      <p:sp>
        <p:nvSpPr>
          <p:cNvPr id="10" name="Text Box 2">
            <a:extLst>
              <a:ext uri="{FF2B5EF4-FFF2-40B4-BE49-F238E27FC236}">
                <a16:creationId xmlns:a16="http://schemas.microsoft.com/office/drawing/2014/main" id="{3FE4D1B1-E160-4FFC-A95F-47DB23D4F351}"/>
              </a:ext>
            </a:extLst>
          </p:cNvPr>
          <p:cNvSpPr txBox="1">
            <a:spLocks noChangeArrowheads="1"/>
          </p:cNvSpPr>
          <p:nvPr/>
        </p:nvSpPr>
        <p:spPr bwMode="auto">
          <a:xfrm>
            <a:off x="2893536" y="3803755"/>
            <a:ext cx="1538993" cy="4220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s" sz="2000" u="sng" dirty="0">
                <a:solidFill>
                  <a:srgbClr val="0070C0"/>
                </a:solidFill>
                <a:effectLs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Estatuto</a:t>
            </a:r>
            <a:endParaRPr lang="en-US" sz="2000" dirty="0">
              <a:solidFill>
                <a:srgbClr val="0070C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 sz="1100"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 Box 2">
            <a:extLst>
              <a:ext uri="{FF2B5EF4-FFF2-40B4-BE49-F238E27FC236}">
                <a16:creationId xmlns:a16="http://schemas.microsoft.com/office/drawing/2014/main" id="{20F733BB-9DB8-4AA4-BBF3-535076397CA7}"/>
              </a:ext>
            </a:extLst>
          </p:cNvPr>
          <p:cNvSpPr txBox="1">
            <a:spLocks noChangeArrowheads="1"/>
          </p:cNvSpPr>
          <p:nvPr/>
        </p:nvSpPr>
        <p:spPr bwMode="auto">
          <a:xfrm>
            <a:off x="1952625" y="2510950"/>
            <a:ext cx="2838450" cy="96797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pPr>
            <a:r>
              <a:rPr lang="es" sz="2000" u="sng" dirty="0">
                <a:solidFill>
                  <a:srgbClr val="0070C0"/>
                </a:solidFill>
                <a:effectLst/>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Regulaciones específicas del programa </a:t>
            </a:r>
            <a:r>
              <a:rPr lang="es" sz="2000" u="sng" dirty="0">
                <a:solidFill>
                  <a:srgbClr val="0070C0"/>
                </a:solidFill>
                <a:effectLst/>
                <a:ea typeface="Calibri" panose="020F0502020204030204" pitchFamily="34" charset="0"/>
                <a:cs typeface="Times New Roman" panose="02020603050405020304" pitchFamily="18" charset="0"/>
              </a:rPr>
              <a:t>(34 CRF Parte 200)</a:t>
            </a:r>
            <a:endParaRPr lang="en-US" sz="2000" dirty="0">
              <a:solidFill>
                <a:srgbClr val="0070C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Text Box 2">
            <a:extLst>
              <a:ext uri="{FF2B5EF4-FFF2-40B4-BE49-F238E27FC236}">
                <a16:creationId xmlns:a16="http://schemas.microsoft.com/office/drawing/2014/main" id="{0AA2C86E-37B8-48D0-9B11-72E64DA8662A}"/>
              </a:ext>
            </a:extLst>
          </p:cNvPr>
          <p:cNvSpPr txBox="1">
            <a:spLocks noChangeArrowheads="1"/>
          </p:cNvSpPr>
          <p:nvPr/>
        </p:nvSpPr>
        <p:spPr bwMode="auto">
          <a:xfrm>
            <a:off x="4791075" y="1917344"/>
            <a:ext cx="2426309" cy="3641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s" sz="2000">
                <a:solidFill>
                  <a:srgbClr val="0070C0"/>
                </a:solidFill>
                <a:effectLst/>
                <a:ea typeface="Calibri" panose="020F0502020204030204" pitchFamily="34" charset="0"/>
                <a:cs typeface="Times New Roman" panose="02020603050405020304" pitchFamily="18" charset="0"/>
              </a:rPr>
              <a:t>Normas generales </a:t>
            </a:r>
            <a:r>
              <a:rPr lang="es" sz="2000" b="1">
                <a:solidFill>
                  <a:srgbClr val="0070C0"/>
                </a:solidFill>
                <a:effectLst/>
                <a:ea typeface="Calibri" panose="020F0502020204030204" pitchFamily="34" charset="0"/>
                <a:cs typeface="Times New Roman" panose="02020603050405020304" pitchFamily="18" charset="0"/>
              </a:rPr>
              <a:t>*</a:t>
            </a:r>
            <a:endParaRPr lang="en-US" sz="2000">
              <a:effectLst/>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46168B15-CD3F-4C9F-A629-D6A5CA41D8BB}"/>
              </a:ext>
            </a:extLst>
          </p:cNvPr>
          <p:cNvSpPr txBox="1">
            <a:spLocks noChangeArrowheads="1"/>
          </p:cNvSpPr>
          <p:nvPr/>
        </p:nvSpPr>
        <p:spPr bwMode="auto">
          <a:xfrm>
            <a:off x="7217384" y="2462540"/>
            <a:ext cx="1740706" cy="70389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pPr>
            <a:r>
              <a:rPr lang="es" sz="2000" u="sng" dirty="0">
                <a:solidFill>
                  <a:srgbClr val="0070C0"/>
                </a:solidFill>
                <a:effectLs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Orientación del programa</a:t>
            </a:r>
            <a:endParaRPr lang="en-US" sz="2000" dirty="0">
              <a:solidFill>
                <a:srgbClr val="0070C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 Box 2">
            <a:extLst>
              <a:ext uri="{FF2B5EF4-FFF2-40B4-BE49-F238E27FC236}">
                <a16:creationId xmlns:a16="http://schemas.microsoft.com/office/drawing/2014/main" id="{6FC16F11-DFF2-42E7-A365-1419707A3DA2}"/>
              </a:ext>
            </a:extLst>
          </p:cNvPr>
          <p:cNvSpPr txBox="1">
            <a:spLocks noChangeArrowheads="1"/>
          </p:cNvSpPr>
          <p:nvPr/>
        </p:nvSpPr>
        <p:spPr bwMode="auto">
          <a:xfrm>
            <a:off x="7112420" y="3347462"/>
            <a:ext cx="3126955" cy="129121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pPr>
            <a:r>
              <a:rPr lang="es" sz="2000" u="sng" dirty="0">
                <a:solidFill>
                  <a:srgbClr val="0070C0"/>
                </a:solidFill>
                <a:effectLst/>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ESEA consolidada</a:t>
            </a:r>
          </a:p>
          <a:p>
            <a:pPr marL="0" marR="0" algn="ctr">
              <a:spcBef>
                <a:spcPts val="0"/>
              </a:spcBef>
            </a:pPr>
            <a:r>
              <a:rPr lang="es" sz="2000" u="sng" dirty="0">
                <a:solidFill>
                  <a:srgbClr val="0070C0"/>
                </a:solidFill>
                <a:effectLst/>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Planes estatales</a:t>
            </a:r>
            <a:endParaRPr lang="en-US" sz="2000" u="sng"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800"/>
              </a:spcAft>
            </a:pPr>
            <a:r>
              <a:rPr lang="es" sz="2000" dirty="0">
                <a:ea typeface="Calibri" panose="020F0502020204030204" pitchFamily="34" charset="0"/>
                <a:cs typeface="Times New Roman" panose="02020603050405020304" pitchFamily="18" charset="0"/>
              </a:rPr>
              <a:t>Planes de Título I de LEA y escuelas</a:t>
            </a:r>
          </a:p>
          <a:p>
            <a:pPr marL="0" marR="0">
              <a:spcBef>
                <a:spcPts val="0"/>
              </a:spcBef>
              <a:spcAft>
                <a:spcPts val="800"/>
              </a:spcAft>
            </a:pPr>
            <a:endParaRPr lang="en-US"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90480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3" y="1684537"/>
            <a:ext cx="9872871" cy="4763887"/>
          </a:xfrm>
        </p:spPr>
        <p:txBody>
          <a:bodyPr>
            <a:normAutofit fontScale="92500" lnSpcReduction="10000"/>
          </a:bodyPr>
          <a:lstStyle/>
          <a:p>
            <a:pPr marL="0" lvl="1" indent="0">
              <a:lnSpc>
                <a:spcPct val="100000"/>
              </a:lnSpc>
              <a:spcBef>
                <a:spcPts val="600"/>
              </a:spcBef>
              <a:spcAft>
                <a:spcPts val="0"/>
              </a:spcAft>
              <a:buNone/>
            </a:pPr>
            <a:r>
              <a:rPr lang="es" sz="3100" b="1" dirty="0"/>
              <a:t>Orden de clasificación</a:t>
            </a:r>
          </a:p>
          <a:p>
            <a:pPr marL="0" lvl="1" indent="0">
              <a:lnSpc>
                <a:spcPct val="100000"/>
              </a:lnSpc>
              <a:spcBef>
                <a:spcPts val="600"/>
              </a:spcBef>
              <a:spcAft>
                <a:spcPts val="0"/>
              </a:spcAft>
              <a:buNone/>
            </a:pPr>
            <a:endParaRPr lang="en-US" sz="3100" dirty="0"/>
          </a:p>
          <a:p>
            <a:pPr marL="0" lvl="1" indent="0">
              <a:lnSpc>
                <a:spcPct val="100000"/>
              </a:lnSpc>
              <a:spcBef>
                <a:spcPts val="600"/>
              </a:spcBef>
              <a:spcAft>
                <a:spcPts val="0"/>
              </a:spcAft>
              <a:buNone/>
            </a:pPr>
            <a:r>
              <a:rPr lang="es" sz="3100" dirty="0"/>
              <a:t>La ESEA:</a:t>
            </a:r>
          </a:p>
          <a:p>
            <a:pPr marL="310896" lvl="1" indent="-310896">
              <a:lnSpc>
                <a:spcPct val="100000"/>
              </a:lnSpc>
              <a:spcBef>
                <a:spcPts val="600"/>
              </a:spcBef>
              <a:spcAft>
                <a:spcPts val="0"/>
              </a:spcAft>
              <a:buFont typeface="Arial" panose="020B0604020202020204" pitchFamily="34" charset="0"/>
              <a:buChar char="•"/>
            </a:pPr>
            <a:r>
              <a:rPr lang="es" sz="3100" dirty="0"/>
              <a:t>Requiere que una LEA asigne fondos, en orden de pobreza, a sus escuelas por encima del 75 por ciento de pobreza, incluidas las escuelas intermedias o secundarias.</a:t>
            </a:r>
          </a:p>
          <a:p>
            <a:pPr marL="310896" lvl="1" indent="-310896">
              <a:lnSpc>
                <a:spcPct val="100000"/>
              </a:lnSpc>
              <a:spcBef>
                <a:spcPts val="600"/>
              </a:spcBef>
              <a:spcAft>
                <a:spcPts val="0"/>
              </a:spcAft>
              <a:buFont typeface="Arial" panose="020B0604020202020204" pitchFamily="34" charset="0"/>
              <a:buChar char="•"/>
            </a:pPr>
            <a:r>
              <a:rPr lang="es" sz="3100" dirty="0"/>
              <a:t>Proporcion</a:t>
            </a:r>
            <a:r>
              <a:rPr lang="en-US" sz="3100" dirty="0"/>
              <a:t>e </a:t>
            </a:r>
            <a:r>
              <a:rPr lang="es" sz="3100" dirty="0"/>
              <a:t>opciones para ordenar las escuelas con porcentajes de pobreza del 75 por ciento o menos.</a:t>
            </a:r>
          </a:p>
          <a:p>
            <a:pPr marL="342900" lvl="1" indent="-342900">
              <a:lnSpc>
                <a:spcPct val="100000"/>
              </a:lnSpc>
              <a:spcBef>
                <a:spcPts val="600"/>
              </a:spcBef>
              <a:spcAft>
                <a:spcPts val="0"/>
              </a:spcAft>
              <a:buFont typeface="Times New Roman" panose="02020603050405020304" pitchFamily="18" charset="0"/>
              <a:buChar char="●"/>
            </a:pPr>
            <a:endParaRPr lang="en-US" sz="2600" dirty="0"/>
          </a:p>
          <a:p>
            <a:pPr marL="0" lvl="1" indent="0">
              <a:lnSpc>
                <a:spcPct val="100000"/>
              </a:lnSpc>
              <a:spcBef>
                <a:spcPts val="600"/>
              </a:spcBef>
              <a:spcAft>
                <a:spcPts val="0"/>
              </a:spcAft>
              <a:buNone/>
            </a:pPr>
            <a:r>
              <a:rPr lang="es" sz="2600" dirty="0"/>
              <a:t>ESEA secciones 1113(a)(3)</a:t>
            </a:r>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40</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661082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59563" y="1684537"/>
            <a:ext cx="9872871" cy="4763887"/>
          </a:xfrm>
        </p:spPr>
        <p:txBody>
          <a:bodyPr>
            <a:normAutofit fontScale="62500" lnSpcReduction="20000"/>
          </a:bodyPr>
          <a:lstStyle/>
          <a:p>
            <a:pPr marL="0" lvl="1" indent="0">
              <a:lnSpc>
                <a:spcPct val="100000"/>
              </a:lnSpc>
              <a:spcBef>
                <a:spcPts val="600"/>
              </a:spcBef>
              <a:spcAft>
                <a:spcPts val="0"/>
              </a:spcAft>
              <a:buNone/>
            </a:pPr>
            <a:r>
              <a:rPr lang="es" sz="4400" b="1" dirty="0"/>
              <a:t>Orden de clasificación</a:t>
            </a:r>
          </a:p>
          <a:p>
            <a:pPr marL="0" lvl="1" indent="0">
              <a:lnSpc>
                <a:spcPct val="100000"/>
              </a:lnSpc>
              <a:spcBef>
                <a:spcPts val="600"/>
              </a:spcBef>
              <a:spcAft>
                <a:spcPts val="0"/>
              </a:spcAft>
              <a:buNone/>
            </a:pPr>
            <a:endParaRPr lang="en-US" sz="4400" dirty="0"/>
          </a:p>
          <a:p>
            <a:pPr marL="0" lvl="1" indent="0">
              <a:lnSpc>
                <a:spcPct val="100000"/>
              </a:lnSpc>
              <a:spcBef>
                <a:spcPts val="600"/>
              </a:spcBef>
              <a:spcAft>
                <a:spcPts val="0"/>
              </a:spcAft>
              <a:buNone/>
            </a:pPr>
            <a:r>
              <a:rPr lang="es" sz="4400" dirty="0"/>
              <a:t>Si quedan fondos después de asignarlos a todas las escuelas por encima del 75 por ciento de pobreza o si la LEA no tiene dichas escuelas, la LEA puede asignar fondos en orden de clasificación:</a:t>
            </a:r>
          </a:p>
          <a:p>
            <a:pPr marL="310896" lvl="1" indent="-310896">
              <a:lnSpc>
                <a:spcPct val="100000"/>
              </a:lnSpc>
              <a:spcBef>
                <a:spcPts val="600"/>
              </a:spcBef>
              <a:spcAft>
                <a:spcPts val="0"/>
              </a:spcAft>
              <a:buFont typeface="Arial" panose="020B0604020202020204" pitchFamily="34" charset="0"/>
              <a:buChar char="•"/>
            </a:pPr>
            <a:r>
              <a:rPr lang="es" sz="4400" dirty="0"/>
              <a:t>A las escuelas secundarias entre el 50 y el 75 por ciento de pobreza antes de asignar fondos a otras escuelas</a:t>
            </a:r>
          </a:p>
          <a:p>
            <a:pPr marL="310896" lvl="1" indent="-310896">
              <a:lnSpc>
                <a:spcPct val="100000"/>
              </a:lnSpc>
              <a:spcBef>
                <a:spcPts val="600"/>
              </a:spcBef>
              <a:spcAft>
                <a:spcPts val="0"/>
              </a:spcAft>
              <a:buFont typeface="Arial" panose="020B0604020202020204" pitchFamily="34" charset="0"/>
              <a:buChar char="•"/>
            </a:pPr>
            <a:r>
              <a:rPr lang="es" sz="4400" dirty="0"/>
              <a:t>Basado en la clasificación de pobreza de toda LEA</a:t>
            </a:r>
          </a:p>
          <a:p>
            <a:pPr marL="310896" lvl="1" indent="-310896">
              <a:lnSpc>
                <a:spcPct val="100000"/>
              </a:lnSpc>
              <a:spcBef>
                <a:spcPts val="600"/>
              </a:spcBef>
              <a:spcAft>
                <a:spcPts val="0"/>
              </a:spcAft>
              <a:buFont typeface="Arial" panose="020B0604020202020204" pitchFamily="34" charset="0"/>
              <a:buChar char="•"/>
            </a:pPr>
            <a:r>
              <a:rPr lang="es" sz="4400" dirty="0"/>
              <a:t>Por rango de grados</a:t>
            </a:r>
          </a:p>
          <a:p>
            <a:pPr marL="0" lvl="1" indent="0">
              <a:lnSpc>
                <a:spcPct val="100000"/>
              </a:lnSpc>
              <a:spcBef>
                <a:spcPts val="600"/>
              </a:spcBef>
              <a:spcAft>
                <a:spcPts val="0"/>
              </a:spcAft>
              <a:buNone/>
            </a:pPr>
            <a:endParaRPr lang="en-US" sz="4200" dirty="0"/>
          </a:p>
          <a:p>
            <a:pPr marL="0" lvl="1" indent="0">
              <a:lnSpc>
                <a:spcPct val="100000"/>
              </a:lnSpc>
              <a:spcBef>
                <a:spcPts val="600"/>
              </a:spcBef>
              <a:spcAft>
                <a:spcPts val="0"/>
              </a:spcAft>
              <a:buNone/>
            </a:pPr>
            <a:r>
              <a:rPr lang="es" sz="3600" dirty="0"/>
              <a:t>ESEA secciones 1113(a)(3)-(4)</a:t>
            </a:r>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41</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230323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06936" y="1606338"/>
            <a:ext cx="9532490" cy="4561988"/>
          </a:xfrm>
        </p:spPr>
        <p:txBody>
          <a:bodyPr>
            <a:normAutofit fontScale="25000" lnSpcReduction="20000"/>
          </a:bodyPr>
          <a:lstStyle/>
          <a:p>
            <a:pPr marL="0" lvl="1" indent="0">
              <a:lnSpc>
                <a:spcPct val="100000"/>
              </a:lnSpc>
              <a:spcBef>
                <a:spcPts val="600"/>
              </a:spcBef>
              <a:spcAft>
                <a:spcPts val="0"/>
              </a:spcAft>
              <a:buNone/>
            </a:pPr>
            <a:r>
              <a:rPr lang="es" sz="9600" b="1" dirty="0"/>
              <a:t>Asignar fondos a las escuelas públicas</a:t>
            </a:r>
          </a:p>
          <a:p>
            <a:pPr marL="0" lvl="1" indent="0">
              <a:lnSpc>
                <a:spcPct val="100000"/>
              </a:lnSpc>
              <a:spcBef>
                <a:spcPts val="600"/>
              </a:spcBef>
              <a:spcAft>
                <a:spcPts val="0"/>
              </a:spcAft>
              <a:buNone/>
            </a:pPr>
            <a:endParaRPr lang="en-US" sz="9600" b="1" dirty="0"/>
          </a:p>
          <a:p>
            <a:pPr marL="0" lvl="1" indent="0">
              <a:lnSpc>
                <a:spcPct val="100000"/>
              </a:lnSpc>
              <a:spcBef>
                <a:spcPts val="600"/>
              </a:spcBef>
              <a:spcAft>
                <a:spcPts val="0"/>
              </a:spcAft>
              <a:buNone/>
            </a:pPr>
            <a:r>
              <a:rPr lang="es" sz="9600" dirty="0"/>
              <a:t>Puntos importantes:</a:t>
            </a:r>
          </a:p>
          <a:p>
            <a:pPr marL="310896" lvl="1" indent="-310896">
              <a:lnSpc>
                <a:spcPct val="100000"/>
              </a:lnSpc>
              <a:spcBef>
                <a:spcPts val="600"/>
              </a:spcBef>
              <a:spcAft>
                <a:spcPts val="0"/>
              </a:spcAft>
              <a:buFont typeface="Arial" panose="020B0604020202020204" pitchFamily="34" charset="0"/>
              <a:buChar char="•"/>
            </a:pPr>
            <a:r>
              <a:rPr lang="es" sz="9600" dirty="0"/>
              <a:t>La ESEA requiere que una LEA garantice que ninguna escuela con un porcentaje de pobreza más bajo reciba una asignación por </a:t>
            </a:r>
            <a:r>
              <a:rPr lang="en-US" sz="9600" dirty="0"/>
              <a:t>estudiante (</a:t>
            </a:r>
            <a:r>
              <a:rPr lang="en-US" sz="9600" i="1" dirty="0"/>
              <a:t>Per Pupil Allocation-</a:t>
            </a:r>
            <a:r>
              <a:rPr lang="es" sz="9600" i="1" dirty="0"/>
              <a:t>PPA</a:t>
            </a:r>
            <a:r>
              <a:rPr lang="es" sz="9600" dirty="0"/>
              <a:t>) más alta que una escuela con un porcentaje de pobreza más alto.</a:t>
            </a:r>
          </a:p>
          <a:p>
            <a:pPr marL="310896" lvl="1" indent="-310896">
              <a:lnSpc>
                <a:spcPct val="100000"/>
              </a:lnSpc>
              <a:spcBef>
                <a:spcPts val="600"/>
              </a:spcBef>
              <a:spcAft>
                <a:spcPts val="0"/>
              </a:spcAft>
              <a:buFont typeface="Arial" panose="020B0604020202020204" pitchFamily="34" charset="0"/>
              <a:buChar char="•"/>
            </a:pPr>
            <a:r>
              <a:rPr lang="es" sz="9600" dirty="0"/>
              <a:t>Las escuelas con un porcentaje de pobreza superior al 75 por ciento no pueden recibir un PPA más bajo que cualquier escuela con un porcentaje de pobreza del 75 por ciento o menos.</a:t>
            </a:r>
          </a:p>
          <a:p>
            <a:pPr marL="310896" lvl="1" indent="-310896">
              <a:lnSpc>
                <a:spcPct val="100000"/>
              </a:lnSpc>
              <a:spcBef>
                <a:spcPts val="600"/>
              </a:spcBef>
              <a:spcAft>
                <a:spcPts val="0"/>
              </a:spcAft>
              <a:buFont typeface="Arial" panose="020B0604020202020204" pitchFamily="34" charset="0"/>
              <a:buChar char="•"/>
            </a:pPr>
            <a:r>
              <a:rPr lang="es" sz="9600" dirty="0"/>
              <a:t>Al prestar servicios en escuelas con porcentajes de pobreza del 75 por ciento o menos, una LEA aplica la regla PPA </a:t>
            </a:r>
            <a:r>
              <a:rPr lang="en-US" sz="9600" dirty="0"/>
              <a:t>entre </a:t>
            </a:r>
            <a:r>
              <a:rPr lang="es" sz="9600" dirty="0"/>
              <a:t>las opciones de agrupación de escuelas </a:t>
            </a:r>
            <a:r>
              <a:rPr lang="en-US" sz="9600" dirty="0"/>
              <a:t>discutidos </a:t>
            </a:r>
            <a:r>
              <a:rPr lang="es" sz="9600" dirty="0"/>
              <a:t>en l</a:t>
            </a:r>
            <a:r>
              <a:rPr lang="en-US" sz="9600" dirty="0"/>
              <a:t>o</a:t>
            </a:r>
            <a:r>
              <a:rPr lang="es" sz="9600" dirty="0"/>
              <a:t>s diapositiv</a:t>
            </a:r>
            <a:r>
              <a:rPr lang="en-US" sz="9600" dirty="0"/>
              <a:t>o</a:t>
            </a:r>
            <a:r>
              <a:rPr lang="es" sz="9600" dirty="0"/>
              <a:t>s anteriores.</a:t>
            </a:r>
          </a:p>
          <a:p>
            <a:pPr marL="342900" lvl="1" indent="-342900">
              <a:lnSpc>
                <a:spcPct val="100000"/>
              </a:lnSpc>
              <a:spcBef>
                <a:spcPts val="600"/>
              </a:spcBef>
              <a:spcAft>
                <a:spcPts val="0"/>
              </a:spcAft>
              <a:buFont typeface="Times New Roman" panose="02020603050405020304" pitchFamily="18" charset="0"/>
              <a:buChar char="●"/>
            </a:pPr>
            <a:endParaRPr lang="en-US" sz="9600" dirty="0"/>
          </a:p>
          <a:p>
            <a:pPr marL="0" lvl="1" indent="0">
              <a:lnSpc>
                <a:spcPct val="100000"/>
              </a:lnSpc>
              <a:spcBef>
                <a:spcPts val="600"/>
              </a:spcBef>
              <a:spcAft>
                <a:spcPts val="0"/>
              </a:spcAft>
              <a:buNone/>
            </a:pPr>
            <a:r>
              <a:rPr lang="es" sz="8000" dirty="0"/>
              <a:t>ESEA secciones 1113(c) y 34 CFR §200.78(c)</a:t>
            </a:r>
          </a:p>
          <a:p>
            <a:pPr marL="0" lvl="1" indent="0">
              <a:lnSpc>
                <a:spcPct val="100000"/>
              </a:lnSpc>
              <a:spcBef>
                <a:spcPts val="600"/>
              </a:spcBef>
              <a:spcAft>
                <a:spcPts val="0"/>
              </a:spcAft>
              <a:buNone/>
            </a:pPr>
            <a:endParaRPr lang="en-US" sz="6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42</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464221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257855" y="1579703"/>
            <a:ext cx="10658475" cy="4763887"/>
          </a:xfrm>
        </p:spPr>
        <p:txBody>
          <a:bodyPr>
            <a:normAutofit/>
          </a:bodyPr>
          <a:lstStyle/>
          <a:p>
            <a:pPr marL="0" lvl="1" indent="0">
              <a:lnSpc>
                <a:spcPct val="100000"/>
              </a:lnSpc>
              <a:spcBef>
                <a:spcPts val="600"/>
              </a:spcBef>
              <a:spcAft>
                <a:spcPts val="0"/>
              </a:spcAft>
              <a:buNone/>
            </a:pPr>
            <a:r>
              <a:rPr lang="es" sz="2400" b="1" dirty="0"/>
              <a:t>Asignar fondos a las escuelas públicas</a:t>
            </a:r>
          </a:p>
          <a:p>
            <a:pPr marL="0" lvl="1" indent="0">
              <a:lnSpc>
                <a:spcPct val="100000"/>
              </a:lnSpc>
              <a:spcBef>
                <a:spcPts val="600"/>
              </a:spcBef>
              <a:spcAft>
                <a:spcPts val="0"/>
              </a:spcAft>
              <a:buNone/>
            </a:pPr>
            <a:endParaRPr lang="en-US" sz="2400" b="1" dirty="0"/>
          </a:p>
          <a:p>
            <a:pPr marL="0" lvl="1" indent="0">
              <a:lnSpc>
                <a:spcPct val="100000"/>
              </a:lnSpc>
              <a:spcBef>
                <a:spcPts val="600"/>
              </a:spcBef>
              <a:spcAft>
                <a:spcPts val="0"/>
              </a:spcAft>
              <a:buNone/>
            </a:pPr>
            <a:r>
              <a:rPr lang="es" sz="2400" dirty="0"/>
              <a:t>Actividad:</a:t>
            </a:r>
          </a:p>
          <a:p>
            <a:pPr marL="342900" lvl="1" indent="-342900">
              <a:lnSpc>
                <a:spcPct val="100000"/>
              </a:lnSpc>
              <a:spcBef>
                <a:spcPts val="600"/>
              </a:spcBef>
              <a:spcAft>
                <a:spcPts val="0"/>
              </a:spcAft>
              <a:buFont typeface="Arial" panose="020B0604020202020204" pitchFamily="34" charset="0"/>
              <a:buChar char="•"/>
            </a:pPr>
            <a:r>
              <a:rPr lang="en-US" sz="2400" dirty="0"/>
              <a:t>Por favor, r</a:t>
            </a:r>
            <a:r>
              <a:rPr lang="es" sz="2400" dirty="0"/>
              <a:t>evise las Tablas 6 y 7 de la </a:t>
            </a:r>
            <a:r>
              <a:rPr lang="es" sz="2400" dirty="0">
                <a:hlinkClick r:id="rId3"/>
              </a:rPr>
              <a:t>guía no regulatoria </a:t>
            </a:r>
            <a:r>
              <a:rPr lang="es" sz="2400" dirty="0"/>
              <a:t>sobre asignaciones de Título I </a:t>
            </a:r>
            <a:r>
              <a:rPr lang="en-US" sz="2400" dirty="0"/>
              <a:t>dentro del LEA</a:t>
            </a:r>
            <a:endParaRPr lang="es" sz="2400" dirty="0"/>
          </a:p>
          <a:p>
            <a:pPr marL="342900" lvl="1" indent="-342900">
              <a:lnSpc>
                <a:spcPct val="100000"/>
              </a:lnSpc>
              <a:spcBef>
                <a:spcPts val="600"/>
              </a:spcBef>
              <a:spcAft>
                <a:spcPts val="0"/>
              </a:spcAft>
              <a:buFont typeface="Arial" panose="020B0604020202020204" pitchFamily="34" charset="0"/>
              <a:buChar char="•"/>
            </a:pPr>
            <a:r>
              <a:rPr lang="es" sz="2400" dirty="0"/>
              <a:t>¿De qué otras maneras podría la LEA haber establecido sus PPA para las escuelas en estas tablas?</a:t>
            </a:r>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43</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098569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293363" y="1632967"/>
            <a:ext cx="10658475" cy="5189337"/>
          </a:xfrm>
        </p:spPr>
        <p:txBody>
          <a:bodyPr>
            <a:normAutofit/>
          </a:bodyPr>
          <a:lstStyle/>
          <a:p>
            <a:pPr marL="0" lvl="1" indent="0">
              <a:lnSpc>
                <a:spcPct val="100000"/>
              </a:lnSpc>
              <a:spcBef>
                <a:spcPts val="600"/>
              </a:spcBef>
              <a:spcAft>
                <a:spcPts val="0"/>
              </a:spcAft>
              <a:buNone/>
            </a:pPr>
            <a:r>
              <a:rPr lang="es" sz="2400" b="1" dirty="0"/>
              <a:t>Asignar fondos a las escuelas públicas</a:t>
            </a:r>
          </a:p>
          <a:p>
            <a:pPr marL="0" lvl="1" indent="0">
              <a:lnSpc>
                <a:spcPct val="100000"/>
              </a:lnSpc>
              <a:spcBef>
                <a:spcPts val="600"/>
              </a:spcBef>
              <a:spcAft>
                <a:spcPts val="0"/>
              </a:spcAft>
              <a:buNone/>
            </a:pPr>
            <a:endParaRPr lang="en-US" sz="2400" dirty="0"/>
          </a:p>
          <a:p>
            <a:pPr marL="0" lvl="1" indent="0">
              <a:lnSpc>
                <a:spcPct val="100000"/>
              </a:lnSpc>
              <a:spcBef>
                <a:spcPts val="600"/>
              </a:spcBef>
              <a:spcAft>
                <a:spcPts val="0"/>
              </a:spcAft>
              <a:buNone/>
            </a:pPr>
            <a:r>
              <a:rPr lang="es" sz="2400" dirty="0"/>
              <a:t>Reglas especiales y excepciones:</a:t>
            </a:r>
          </a:p>
          <a:p>
            <a:pPr marL="342900" lvl="1" indent="-342900">
              <a:lnSpc>
                <a:spcPct val="100000"/>
              </a:lnSpc>
              <a:spcBef>
                <a:spcPts val="600"/>
              </a:spcBef>
              <a:spcAft>
                <a:spcPts val="0"/>
              </a:spcAft>
              <a:buFont typeface="Arial" panose="020B0604020202020204" pitchFamily="34" charset="0"/>
              <a:buChar char="•"/>
            </a:pPr>
            <a:r>
              <a:rPr lang="es" sz="2400" dirty="0"/>
              <a:t>regla del 125 por ciento</a:t>
            </a:r>
          </a:p>
          <a:p>
            <a:pPr marL="342900" lvl="1" indent="-342900">
              <a:lnSpc>
                <a:spcPct val="100000"/>
              </a:lnSpc>
              <a:spcBef>
                <a:spcPts val="600"/>
              </a:spcBef>
              <a:spcAft>
                <a:spcPts val="0"/>
              </a:spcAft>
              <a:buFont typeface="Arial" panose="020B0604020202020204" pitchFamily="34" charset="0"/>
              <a:buChar char="•"/>
            </a:pPr>
            <a:r>
              <a:rPr lang="es" sz="2400" dirty="0"/>
              <a:t>Salt</a:t>
            </a:r>
            <a:r>
              <a:rPr lang="en-US" sz="2400" dirty="0"/>
              <a:t>ar (</a:t>
            </a:r>
            <a:r>
              <a:rPr lang="en-US" sz="2400" i="1" dirty="0"/>
              <a:t>skipping</a:t>
            </a:r>
            <a:r>
              <a:rPr lang="en-US" sz="2400" dirty="0"/>
              <a:t>)</a:t>
            </a:r>
            <a:endParaRPr lang="es" sz="2400" dirty="0"/>
          </a:p>
          <a:p>
            <a:pPr marL="342900" lvl="1" indent="-342900">
              <a:lnSpc>
                <a:spcPct val="100000"/>
              </a:lnSpc>
              <a:spcBef>
                <a:spcPts val="600"/>
              </a:spcBef>
              <a:spcAft>
                <a:spcPts val="0"/>
              </a:spcAft>
              <a:buFont typeface="Arial" panose="020B0604020202020204" pitchFamily="34" charset="0"/>
              <a:buChar char="•"/>
            </a:pPr>
            <a:r>
              <a:rPr lang="es" sz="2400" dirty="0"/>
              <a:t>Escuela no elegible: 1 año adicional</a:t>
            </a:r>
          </a:p>
          <a:p>
            <a:pPr marL="0" lvl="1" indent="0">
              <a:lnSpc>
                <a:spcPct val="100000"/>
              </a:lnSpc>
              <a:spcBef>
                <a:spcPts val="600"/>
              </a:spcBef>
              <a:spcAft>
                <a:spcPts val="0"/>
              </a:spcAft>
              <a:buNone/>
            </a:pPr>
            <a:endParaRPr lang="en-US" sz="24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44</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580520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106935" y="1588581"/>
            <a:ext cx="10658475" cy="5189337"/>
          </a:xfrm>
        </p:spPr>
        <p:txBody>
          <a:bodyPr>
            <a:normAutofit/>
          </a:bodyPr>
          <a:lstStyle/>
          <a:p>
            <a:pPr marL="0" lvl="1" indent="0">
              <a:lnSpc>
                <a:spcPct val="100000"/>
              </a:lnSpc>
              <a:spcBef>
                <a:spcPts val="600"/>
              </a:spcBef>
              <a:spcAft>
                <a:spcPts val="0"/>
              </a:spcAft>
              <a:buNone/>
            </a:pPr>
            <a:r>
              <a:rPr lang="es" sz="2400" b="1" dirty="0"/>
              <a:t>Asignar fondos a las escuelas públicas</a:t>
            </a:r>
          </a:p>
          <a:p>
            <a:pPr marL="0" lvl="1" indent="0">
              <a:lnSpc>
                <a:spcPct val="100000"/>
              </a:lnSpc>
              <a:spcBef>
                <a:spcPts val="600"/>
              </a:spcBef>
              <a:spcAft>
                <a:spcPts val="0"/>
              </a:spcAft>
              <a:buNone/>
            </a:pPr>
            <a:endParaRPr lang="en-US" sz="2400" b="1" dirty="0"/>
          </a:p>
          <a:p>
            <a:pPr marL="0" lvl="1" indent="0">
              <a:lnSpc>
                <a:spcPct val="100000"/>
              </a:lnSpc>
              <a:spcBef>
                <a:spcPts val="600"/>
              </a:spcBef>
              <a:spcAft>
                <a:spcPts val="0"/>
              </a:spcAft>
              <a:buNone/>
            </a:pPr>
            <a:r>
              <a:rPr lang="es" sz="2400" dirty="0"/>
              <a:t>Regla del 125 por ciento:</a:t>
            </a:r>
          </a:p>
          <a:p>
            <a:pPr marL="342900" lvl="1" indent="-342900">
              <a:lnSpc>
                <a:spcPct val="100000"/>
              </a:lnSpc>
              <a:spcBef>
                <a:spcPts val="600"/>
              </a:spcBef>
              <a:spcAft>
                <a:spcPts val="0"/>
              </a:spcAft>
              <a:buFont typeface="Arial" panose="020B0604020202020204" pitchFamily="34" charset="0"/>
              <a:buChar char="•"/>
            </a:pPr>
            <a:r>
              <a:rPr lang="es" sz="2400" dirty="0"/>
              <a:t>Si una LEA asigna fondos a cualquier escuela con una tasa de pobreza inferior al 35 por ciento, la ESEA requiere que la LEA asigne a cada escuela financiada una cantidad que equivalga al menos al 125 por ciento del PPA de la LEA (basado en la medida de pobreza seleccionada por la LEA).</a:t>
            </a:r>
          </a:p>
          <a:p>
            <a:pPr marL="342900" lvl="1" indent="-342900">
              <a:lnSpc>
                <a:spcPct val="100000"/>
              </a:lnSpc>
              <a:spcBef>
                <a:spcPts val="600"/>
              </a:spcBef>
              <a:spcAft>
                <a:spcPts val="0"/>
              </a:spcAft>
              <a:buFont typeface="Arial" panose="020B0604020202020204" pitchFamily="34" charset="0"/>
              <a:buChar char="•"/>
            </a:pPr>
            <a:r>
              <a:rPr lang="es" sz="2400" dirty="0"/>
              <a:t>No se aplica si una LEA solo asigna fondos a escuelas con tasas de pobreza de al menos el 35 por ciento.</a:t>
            </a:r>
          </a:p>
          <a:p>
            <a:pPr marL="0" lvl="1" indent="0">
              <a:lnSpc>
                <a:spcPct val="100000"/>
              </a:lnSpc>
              <a:spcBef>
                <a:spcPts val="600"/>
              </a:spcBef>
              <a:spcAft>
                <a:spcPts val="0"/>
              </a:spcAft>
              <a:buNone/>
            </a:pPr>
            <a:endParaRPr lang="en-US" sz="2400" dirty="0"/>
          </a:p>
          <a:p>
            <a:pPr marL="0" lvl="1" indent="0">
              <a:lnSpc>
                <a:spcPct val="100000"/>
              </a:lnSpc>
              <a:spcBef>
                <a:spcPts val="600"/>
              </a:spcBef>
              <a:spcAft>
                <a:spcPts val="0"/>
              </a:spcAft>
              <a:buNone/>
            </a:pPr>
            <a:r>
              <a:rPr lang="es" dirty="0"/>
              <a:t>ESEA sección 1113(c)(2)(A) y 34 CFR §200.78(b)</a:t>
            </a:r>
          </a:p>
          <a:p>
            <a:pPr marL="0" lvl="1" indent="0">
              <a:lnSpc>
                <a:spcPct val="100000"/>
              </a:lnSpc>
              <a:spcBef>
                <a:spcPts val="600"/>
              </a:spcBef>
              <a:spcAft>
                <a:spcPts val="0"/>
              </a:spcAft>
              <a:buNone/>
            </a:pPr>
            <a:endParaRPr lang="en-US" sz="32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45</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378766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053671" y="1588580"/>
            <a:ext cx="10658475" cy="5189337"/>
          </a:xfrm>
        </p:spPr>
        <p:txBody>
          <a:bodyPr>
            <a:normAutofit/>
          </a:bodyPr>
          <a:lstStyle/>
          <a:p>
            <a:pPr marL="0" lvl="1" indent="0">
              <a:lnSpc>
                <a:spcPct val="100000"/>
              </a:lnSpc>
              <a:spcBef>
                <a:spcPts val="600"/>
              </a:spcBef>
              <a:spcAft>
                <a:spcPts val="0"/>
              </a:spcAft>
              <a:buNone/>
            </a:pPr>
            <a:r>
              <a:rPr lang="es" sz="2400" b="1" dirty="0"/>
              <a:t>Asignar fondos a las escuelas públicas</a:t>
            </a:r>
          </a:p>
          <a:p>
            <a:pPr marL="0" lvl="1" indent="0">
              <a:lnSpc>
                <a:spcPct val="100000"/>
              </a:lnSpc>
              <a:spcBef>
                <a:spcPts val="600"/>
              </a:spcBef>
              <a:spcAft>
                <a:spcPts val="0"/>
              </a:spcAft>
              <a:buNone/>
            </a:pPr>
            <a:endParaRPr lang="en-US" sz="2400" b="1" dirty="0"/>
          </a:p>
          <a:p>
            <a:pPr marL="0" lvl="1" indent="0">
              <a:lnSpc>
                <a:spcPct val="100000"/>
              </a:lnSpc>
              <a:spcBef>
                <a:spcPts val="600"/>
              </a:spcBef>
              <a:spcAft>
                <a:spcPts val="0"/>
              </a:spcAft>
              <a:buNone/>
            </a:pPr>
            <a:r>
              <a:rPr lang="es" sz="2400" dirty="0"/>
              <a:t>Salt</a:t>
            </a:r>
            <a:r>
              <a:rPr lang="en-US" sz="2400" dirty="0"/>
              <a:t>ar (</a:t>
            </a:r>
            <a:r>
              <a:rPr lang="en-US" sz="2400" i="1" dirty="0"/>
              <a:t>Skipping</a:t>
            </a:r>
            <a:r>
              <a:rPr lang="en-US" sz="2400" dirty="0"/>
              <a:t>):</a:t>
            </a:r>
            <a:endParaRPr lang="es" sz="2400" dirty="0"/>
          </a:p>
          <a:p>
            <a:pPr marL="342900" lvl="1" indent="-342900">
              <a:lnSpc>
                <a:spcPct val="100000"/>
              </a:lnSpc>
              <a:spcBef>
                <a:spcPts val="600"/>
              </a:spcBef>
              <a:spcAft>
                <a:spcPts val="0"/>
              </a:spcAft>
              <a:buFont typeface="Arial" panose="020B0604020202020204" pitchFamily="34" charset="0"/>
              <a:buChar char="•"/>
            </a:pPr>
            <a:r>
              <a:rPr lang="es" sz="2400" dirty="0"/>
              <a:t>La ESEA permite que una LEA no asigne fondos del Título I a un</a:t>
            </a:r>
            <a:r>
              <a:rPr lang="en-US" sz="2400" dirty="0"/>
              <a:t>a area de asistencia escolar elegible</a:t>
            </a:r>
            <a:r>
              <a:rPr lang="es" sz="2400" dirty="0"/>
              <a:t> o a una escuela que tenga un porcentaje más alto de niños de familias de bajos ingresos que una escuela que recibe servicios si la escuela...</a:t>
            </a:r>
          </a:p>
          <a:p>
            <a:pPr marL="0" lvl="1" indent="0">
              <a:lnSpc>
                <a:spcPct val="100000"/>
              </a:lnSpc>
              <a:spcBef>
                <a:spcPts val="600"/>
              </a:spcBef>
              <a:spcAft>
                <a:spcPts val="0"/>
              </a:spcAft>
              <a:buNone/>
            </a:pPr>
            <a:endParaRPr lang="en-US" sz="2400" i="1" dirty="0"/>
          </a:p>
          <a:p>
            <a:pPr marL="0" lvl="1" indent="0">
              <a:lnSpc>
                <a:spcPct val="100000"/>
              </a:lnSpc>
              <a:spcBef>
                <a:spcPts val="600"/>
              </a:spcBef>
              <a:spcAft>
                <a:spcPts val="0"/>
              </a:spcAft>
              <a:buNone/>
            </a:pPr>
            <a:endParaRPr lang="en-US" sz="32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46</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618560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962072" y="1561947"/>
            <a:ext cx="10506674" cy="4854351"/>
          </a:xfrm>
        </p:spPr>
        <p:txBody>
          <a:bodyPr>
            <a:normAutofit lnSpcReduction="10000"/>
          </a:bodyPr>
          <a:lstStyle/>
          <a:p>
            <a:pPr marL="0" lvl="1" indent="0">
              <a:lnSpc>
                <a:spcPct val="100000"/>
              </a:lnSpc>
              <a:spcBef>
                <a:spcPts val="600"/>
              </a:spcBef>
              <a:spcAft>
                <a:spcPts val="0"/>
              </a:spcAft>
              <a:buNone/>
            </a:pPr>
            <a:r>
              <a:rPr lang="es" sz="2400" b="1" dirty="0"/>
              <a:t>Asignar fondos a las escuelas públicas</a:t>
            </a:r>
          </a:p>
          <a:p>
            <a:pPr marL="0" lvl="1" indent="0">
              <a:lnSpc>
                <a:spcPct val="100000"/>
              </a:lnSpc>
              <a:spcBef>
                <a:spcPts val="600"/>
              </a:spcBef>
              <a:spcAft>
                <a:spcPts val="0"/>
              </a:spcAft>
              <a:buNone/>
            </a:pPr>
            <a:endParaRPr lang="en-US" sz="2400" b="1" dirty="0"/>
          </a:p>
          <a:p>
            <a:pPr marL="0" lvl="1" indent="0">
              <a:lnSpc>
                <a:spcPct val="100000"/>
              </a:lnSpc>
              <a:spcBef>
                <a:spcPts val="600"/>
              </a:spcBef>
              <a:spcAft>
                <a:spcPts val="0"/>
              </a:spcAft>
              <a:buNone/>
            </a:pPr>
            <a:r>
              <a:rPr lang="es" sz="2400" dirty="0"/>
              <a:t>Salt</a:t>
            </a:r>
            <a:r>
              <a:rPr lang="en-US" sz="2400" dirty="0"/>
              <a:t>ar (</a:t>
            </a:r>
            <a:r>
              <a:rPr lang="en-US" sz="2400" i="1" dirty="0"/>
              <a:t>Skipping</a:t>
            </a:r>
            <a:r>
              <a:rPr lang="en-US" sz="2400" dirty="0"/>
              <a:t>)</a:t>
            </a:r>
            <a:endParaRPr lang="es" sz="2400" dirty="0"/>
          </a:p>
          <a:p>
            <a:pPr marL="342900" lvl="1" indent="-342900">
              <a:lnSpc>
                <a:spcPct val="100000"/>
              </a:lnSpc>
              <a:spcBef>
                <a:spcPts val="600"/>
              </a:spcBef>
              <a:spcAft>
                <a:spcPts val="0"/>
              </a:spcAft>
              <a:buFont typeface="Arial" panose="020B0604020202020204" pitchFamily="34" charset="0"/>
              <a:buChar char="•"/>
            </a:pPr>
            <a:r>
              <a:rPr lang="es" sz="2400" dirty="0"/>
              <a:t>Cumple con los requisitos de comparabilidad del Título I.</a:t>
            </a:r>
          </a:p>
          <a:p>
            <a:pPr marL="342900" lvl="1" indent="-342900">
              <a:lnSpc>
                <a:spcPct val="100000"/>
              </a:lnSpc>
              <a:spcBef>
                <a:spcPts val="600"/>
              </a:spcBef>
              <a:spcAft>
                <a:spcPts val="0"/>
              </a:spcAft>
              <a:buFont typeface="Arial" panose="020B0604020202020204" pitchFamily="34" charset="0"/>
              <a:buChar char="•"/>
            </a:pPr>
            <a:r>
              <a:rPr lang="es" sz="2400" dirty="0"/>
              <a:t>Recibe fondos suplementarios de otras fuentes estatales o locales que se gastan de acuerdo con los requisitos de las Secciones 1114 (programas escolares del Título I - </a:t>
            </a:r>
            <a:r>
              <a:rPr lang="en-US" sz="2400" i="1" dirty="0"/>
              <a:t>Schoolwide</a:t>
            </a:r>
            <a:r>
              <a:rPr lang="es" sz="2400" dirty="0"/>
              <a:t>) o 1115 (programas de asistencia específicos-</a:t>
            </a:r>
            <a:r>
              <a:rPr lang="en-US" sz="2400" i="1" dirty="0"/>
              <a:t>Targeted Assistance</a:t>
            </a:r>
            <a:r>
              <a:rPr lang="en-US" sz="2400" dirty="0"/>
              <a:t>-</a:t>
            </a:r>
            <a:r>
              <a:rPr lang="es" sz="2400" dirty="0"/>
              <a:t> del Título I)</a:t>
            </a:r>
          </a:p>
          <a:p>
            <a:pPr marL="342900" lvl="1" indent="-342900">
              <a:lnSpc>
                <a:spcPct val="100000"/>
              </a:lnSpc>
              <a:spcBef>
                <a:spcPts val="600"/>
              </a:spcBef>
              <a:spcAft>
                <a:spcPts val="0"/>
              </a:spcAft>
              <a:buFont typeface="Arial" panose="020B0604020202020204" pitchFamily="34" charset="0"/>
              <a:buChar char="•"/>
            </a:pPr>
            <a:r>
              <a:rPr lang="es" sz="2400" dirty="0"/>
              <a:t>Gasta los fondos estatales y locales suplementarios en una cantidad que iguala o excede la cantidad de fondos del Título I que h</a:t>
            </a:r>
            <a:r>
              <a:rPr lang="en-US" sz="2400" dirty="0"/>
              <a:t>ubiera</a:t>
            </a:r>
            <a:r>
              <a:rPr lang="es" sz="2400" dirty="0"/>
              <a:t> recibido</a:t>
            </a:r>
          </a:p>
          <a:p>
            <a:pPr marL="342900" lvl="1" indent="-342900">
              <a:lnSpc>
                <a:spcPct val="100000"/>
              </a:lnSpc>
              <a:spcBef>
                <a:spcPts val="600"/>
              </a:spcBef>
              <a:spcAft>
                <a:spcPts val="0"/>
              </a:spcAft>
              <a:buFont typeface="Times New Roman" panose="02020603050405020304" pitchFamily="18" charset="0"/>
              <a:buChar char="●"/>
            </a:pPr>
            <a:endParaRPr lang="en-US" sz="2400" dirty="0"/>
          </a:p>
          <a:p>
            <a:pPr marL="0" lvl="1" indent="0">
              <a:lnSpc>
                <a:spcPct val="100000"/>
              </a:lnSpc>
              <a:spcBef>
                <a:spcPts val="600"/>
              </a:spcBef>
              <a:spcAft>
                <a:spcPts val="0"/>
              </a:spcAft>
              <a:buNone/>
            </a:pPr>
            <a:r>
              <a:rPr lang="es" dirty="0"/>
              <a:t>ESEA secciones 1113(b)(1)(D) y 1113(b)(2); 34 CFR § § 200.78(d) y 200.79(c)</a:t>
            </a:r>
          </a:p>
          <a:p>
            <a:pPr marL="0" lvl="1" indent="0">
              <a:lnSpc>
                <a:spcPct val="100000"/>
              </a:lnSpc>
              <a:spcBef>
                <a:spcPts val="600"/>
              </a:spcBef>
              <a:spcAft>
                <a:spcPts val="0"/>
              </a:spcAft>
              <a:buNone/>
            </a:pPr>
            <a:endParaRPr lang="en-US" sz="2800" dirty="0"/>
          </a:p>
          <a:p>
            <a:pPr marL="342900" lvl="1" indent="-342900">
              <a:lnSpc>
                <a:spcPct val="100000"/>
              </a:lnSpc>
              <a:spcBef>
                <a:spcPts val="600"/>
              </a:spcBef>
              <a:spcAft>
                <a:spcPts val="0"/>
              </a:spcAft>
              <a:buFont typeface="Times New Roman" panose="02020603050405020304" pitchFamily="18" charset="0"/>
              <a:buChar char="●"/>
            </a:pPr>
            <a:endParaRPr lang="en-US" sz="3000" dirty="0"/>
          </a:p>
          <a:p>
            <a:pPr marL="0" lvl="1" indent="0">
              <a:lnSpc>
                <a:spcPct val="100000"/>
              </a:lnSpc>
              <a:spcBef>
                <a:spcPts val="600"/>
              </a:spcBef>
              <a:spcAft>
                <a:spcPts val="0"/>
              </a:spcAft>
              <a:buNone/>
            </a:pPr>
            <a:endParaRPr lang="en-US" sz="2400" i="1" dirty="0"/>
          </a:p>
          <a:p>
            <a:pPr marL="0" lvl="1" indent="0">
              <a:lnSpc>
                <a:spcPct val="100000"/>
              </a:lnSpc>
              <a:spcBef>
                <a:spcPts val="600"/>
              </a:spcBef>
              <a:spcAft>
                <a:spcPts val="0"/>
              </a:spcAft>
              <a:buNone/>
            </a:pPr>
            <a:endParaRPr lang="en-US" sz="32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47</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768876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03677-3E2F-780E-2D78-220E036DD779}"/>
              </a:ext>
            </a:extLst>
          </p:cNvPr>
          <p:cNvSpPr>
            <a:spLocks noGrp="1"/>
          </p:cNvSpPr>
          <p:nvPr>
            <p:ph idx="1"/>
          </p:nvPr>
        </p:nvSpPr>
        <p:spPr>
          <a:xfrm>
            <a:off x="1046549" y="1597459"/>
            <a:ext cx="10848974" cy="5189337"/>
          </a:xfrm>
        </p:spPr>
        <p:txBody>
          <a:bodyPr>
            <a:normAutofit/>
          </a:bodyPr>
          <a:lstStyle/>
          <a:p>
            <a:pPr marL="0" lvl="1" indent="0">
              <a:lnSpc>
                <a:spcPct val="100000"/>
              </a:lnSpc>
              <a:spcBef>
                <a:spcPts val="600"/>
              </a:spcBef>
              <a:spcAft>
                <a:spcPts val="0"/>
              </a:spcAft>
              <a:buNone/>
            </a:pPr>
            <a:r>
              <a:rPr lang="es" sz="2400" b="1" dirty="0"/>
              <a:t>Asignar fondos a las escuelas públicas</a:t>
            </a:r>
          </a:p>
          <a:p>
            <a:pPr marL="0" lvl="1" indent="0">
              <a:lnSpc>
                <a:spcPct val="100000"/>
              </a:lnSpc>
              <a:spcBef>
                <a:spcPts val="600"/>
              </a:spcBef>
              <a:spcAft>
                <a:spcPts val="0"/>
              </a:spcAft>
              <a:buNone/>
            </a:pPr>
            <a:endParaRPr lang="en-US" sz="2400" dirty="0"/>
          </a:p>
          <a:p>
            <a:pPr marL="0" lvl="1" indent="0">
              <a:lnSpc>
                <a:spcPct val="100000"/>
              </a:lnSpc>
              <a:spcBef>
                <a:spcPts val="600"/>
              </a:spcBef>
              <a:spcAft>
                <a:spcPts val="0"/>
              </a:spcAft>
              <a:buNone/>
            </a:pPr>
            <a:r>
              <a:rPr lang="es" sz="2400" dirty="0"/>
              <a:t>Escuela no elegible: 1 año adicional:</a:t>
            </a:r>
          </a:p>
          <a:p>
            <a:pPr marL="342900" lvl="1" indent="-342900">
              <a:lnSpc>
                <a:spcPct val="100000"/>
              </a:lnSpc>
              <a:spcBef>
                <a:spcPts val="600"/>
              </a:spcBef>
              <a:spcAft>
                <a:spcPts val="0"/>
              </a:spcAft>
              <a:buFont typeface="Arial" panose="020B0604020202020204" pitchFamily="34" charset="0"/>
              <a:buChar char="•"/>
            </a:pPr>
            <a:r>
              <a:rPr lang="es" sz="2400" dirty="0"/>
              <a:t>La ESEA permite que una LEA, solo por 1 año adicional, designe y preste servicios a un área de asistencia escolar o escuela que ya no es elegible pero que era elegible y recibió una asignación de Título I el año anterior.</a:t>
            </a:r>
          </a:p>
          <a:p>
            <a:pPr marL="342900" lvl="1" indent="-342900">
              <a:lnSpc>
                <a:spcPct val="100000"/>
              </a:lnSpc>
              <a:spcBef>
                <a:spcPts val="600"/>
              </a:spcBef>
              <a:spcAft>
                <a:spcPts val="0"/>
              </a:spcAft>
              <a:buFont typeface="Arial" panose="020B0604020202020204" pitchFamily="34" charset="0"/>
              <a:buChar char="•"/>
            </a:pPr>
            <a:r>
              <a:rPr lang="es" sz="2400" dirty="0"/>
              <a:t>No aplica a una escuela elegible que se encuentre en la clasificación de pobreza por debajo del porcentaje de pobreza de la escuela elegible más baja que la LEA elige </a:t>
            </a:r>
            <a:r>
              <a:rPr lang="en-US" sz="2400" dirty="0"/>
              <a:t>servir</a:t>
            </a:r>
            <a:endParaRPr lang="es" sz="2400" dirty="0"/>
          </a:p>
          <a:p>
            <a:pPr marL="0" lvl="1" indent="0">
              <a:lnSpc>
                <a:spcPct val="100000"/>
              </a:lnSpc>
              <a:spcBef>
                <a:spcPts val="600"/>
              </a:spcBef>
              <a:spcAft>
                <a:spcPts val="0"/>
              </a:spcAft>
              <a:buNone/>
            </a:pPr>
            <a:endParaRPr lang="en-US" sz="2400" dirty="0"/>
          </a:p>
          <a:p>
            <a:pPr marL="0" lvl="1" indent="0">
              <a:lnSpc>
                <a:spcPct val="100000"/>
              </a:lnSpc>
              <a:spcBef>
                <a:spcPts val="600"/>
              </a:spcBef>
              <a:spcAft>
                <a:spcPts val="0"/>
              </a:spcAft>
              <a:buNone/>
            </a:pPr>
            <a:r>
              <a:rPr lang="es" dirty="0"/>
              <a:t>ESEA sección 1113(b)(1)(A)</a:t>
            </a:r>
          </a:p>
          <a:p>
            <a:pPr marL="0" lvl="1" indent="0">
              <a:lnSpc>
                <a:spcPct val="100000"/>
              </a:lnSpc>
              <a:spcBef>
                <a:spcPts val="600"/>
              </a:spcBef>
              <a:spcAft>
                <a:spcPts val="0"/>
              </a:spcAft>
              <a:buNone/>
            </a:pPr>
            <a:endParaRPr lang="en-US" sz="2600" dirty="0"/>
          </a:p>
          <a:p>
            <a:pPr marL="0" lvl="1" indent="0">
              <a:lnSpc>
                <a:spcPct val="100000"/>
              </a:lnSpc>
              <a:spcBef>
                <a:spcPts val="600"/>
              </a:spcBef>
              <a:spcAft>
                <a:spcPts val="0"/>
              </a:spcAft>
              <a:buNone/>
            </a:pPr>
            <a:endParaRPr lang="en-US" sz="6000" dirty="0"/>
          </a:p>
        </p:txBody>
      </p:sp>
      <p:sp>
        <p:nvSpPr>
          <p:cNvPr id="3" name="Text Placeholder 2">
            <a:extLst>
              <a:ext uri="{FF2B5EF4-FFF2-40B4-BE49-F238E27FC236}">
                <a16:creationId xmlns:a16="http://schemas.microsoft.com/office/drawing/2014/main" id="{0A395003-3A8F-36A3-8320-F7E23ACFB320}"/>
              </a:ext>
            </a:extLst>
          </p:cNvPr>
          <p:cNvSpPr>
            <a:spLocks noGrp="1"/>
          </p:cNvSpPr>
          <p:nvPr>
            <p:ph type="body" sz="quarter" idx="13"/>
          </p:nvPr>
        </p:nvSpPr>
        <p:spPr>
          <a:xfrm>
            <a:off x="1504951" y="558800"/>
            <a:ext cx="9134474" cy="736600"/>
          </a:xfrm>
        </p:spPr>
        <p:txBody>
          <a:bodyPr>
            <a:normAutofit fontScale="92500"/>
          </a:bodyPr>
          <a:lstStyle/>
          <a:p>
            <a:r>
              <a:rPr lang="es" dirty="0"/>
              <a:t>Asignaciones </a:t>
            </a:r>
            <a:r>
              <a:rPr lang="en-US" dirty="0"/>
              <a:t>de </a:t>
            </a:r>
            <a:r>
              <a:rPr lang="es" dirty="0"/>
              <a:t>Título I </a:t>
            </a:r>
            <a:r>
              <a:rPr lang="en-US" dirty="0"/>
              <a:t>dentro del </a:t>
            </a:r>
            <a:r>
              <a:rPr lang="en-US" i="1" dirty="0"/>
              <a:t>LEA</a:t>
            </a:r>
            <a:endParaRPr lang="es" i="1" dirty="0"/>
          </a:p>
        </p:txBody>
      </p:sp>
      <p:sp>
        <p:nvSpPr>
          <p:cNvPr id="4" name="Slide Number Placeholder 3">
            <a:extLst>
              <a:ext uri="{FF2B5EF4-FFF2-40B4-BE49-F238E27FC236}">
                <a16:creationId xmlns:a16="http://schemas.microsoft.com/office/drawing/2014/main" id="{312E082F-C69F-B294-3447-04CB7F743C4F}"/>
              </a:ext>
            </a:extLst>
          </p:cNvPr>
          <p:cNvSpPr>
            <a:spLocks noGrp="1"/>
          </p:cNvSpPr>
          <p:nvPr>
            <p:ph type="sldNum" sz="quarter" idx="12"/>
          </p:nvPr>
        </p:nvSpPr>
        <p:spPr/>
        <p:txBody>
          <a:bodyPr/>
          <a:lstStyle/>
          <a:p>
            <a:fld id="{01FA0A26-6009-4EF8-96CE-C26D5A4F18E5}" type="slidenum">
              <a:rPr lang="en-US" smtClean="0"/>
              <a:pPr/>
              <a:t>48</a:t>
            </a:fld>
            <a:endParaRPr lang="en-US"/>
          </a:p>
        </p:txBody>
      </p:sp>
      <p:sp>
        <p:nvSpPr>
          <p:cNvPr id="5" name="Footer Placeholder 4">
            <a:extLst>
              <a:ext uri="{FF2B5EF4-FFF2-40B4-BE49-F238E27FC236}">
                <a16:creationId xmlns:a16="http://schemas.microsoft.com/office/drawing/2014/main" id="{7A72AB7E-F10E-C845-D802-1AE6D5CD846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4048386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5C3F6-49D1-5930-0DBC-439549C7F89E}"/>
              </a:ext>
            </a:extLst>
          </p:cNvPr>
          <p:cNvSpPr>
            <a:spLocks noGrp="1"/>
          </p:cNvSpPr>
          <p:nvPr>
            <p:ph idx="1"/>
          </p:nvPr>
        </p:nvSpPr>
        <p:spPr>
          <a:xfrm>
            <a:off x="1159563" y="1684537"/>
            <a:ext cx="9872871" cy="4459088"/>
          </a:xfrm>
        </p:spPr>
        <p:txBody>
          <a:bodyPr>
            <a:normAutofit/>
          </a:bodyPr>
          <a:lstStyle/>
          <a:p>
            <a:r>
              <a:rPr lang="es" sz="2400" b="1"/>
              <a:t>Puntos importantes</a:t>
            </a:r>
            <a:endParaRPr lang="en-US" sz="2400"/>
          </a:p>
          <a:p>
            <a:pPr marL="342900" lvl="1" indent="-342900">
              <a:lnSpc>
                <a:spcPct val="100000"/>
              </a:lnSpc>
              <a:spcBef>
                <a:spcPts val="600"/>
              </a:spcBef>
              <a:spcAft>
                <a:spcPts val="0"/>
              </a:spcAft>
              <a:buFont typeface="Arial" panose="020B0604020202020204" pitchFamily="34" charset="0"/>
              <a:buChar char="•"/>
            </a:pPr>
            <a:r>
              <a:rPr lang="es" sz="2400"/>
              <a:t>SEA: La ESEA autoriza a una SEA a consolidar los fondos administrativos de la ESEA si puede demostrar que la mayoría de sus recursos se derivan de fuentes no federales.</a:t>
            </a:r>
          </a:p>
          <a:p>
            <a:pPr marL="342900" lvl="1" indent="-342900">
              <a:lnSpc>
                <a:spcPct val="100000"/>
              </a:lnSpc>
              <a:spcBef>
                <a:spcPts val="600"/>
              </a:spcBef>
              <a:spcAft>
                <a:spcPts val="0"/>
              </a:spcAft>
              <a:buFont typeface="Arial" panose="020B0604020202020204" pitchFamily="34" charset="0"/>
              <a:buChar char="•"/>
            </a:pPr>
            <a:r>
              <a:rPr lang="es" sz="2400"/>
              <a:t>LEA: La ESEA autoriza a una LEA a consolidar los fondos administrativos de la ESEA</a:t>
            </a:r>
          </a:p>
          <a:p>
            <a:pPr marL="342900" lvl="1" indent="-342900">
              <a:lnSpc>
                <a:spcPct val="100000"/>
              </a:lnSpc>
              <a:spcBef>
                <a:spcPts val="600"/>
              </a:spcBef>
              <a:spcAft>
                <a:spcPts val="0"/>
              </a:spcAft>
              <a:buFont typeface="Times New Roman" panose="02020603050405020304" pitchFamily="18" charset="0"/>
              <a:buChar char="●"/>
            </a:pPr>
            <a:endParaRPr lang="en-US" sz="2400"/>
          </a:p>
          <a:p>
            <a:pPr marL="0" lvl="1" indent="0">
              <a:lnSpc>
                <a:spcPct val="100000"/>
              </a:lnSpc>
              <a:spcBef>
                <a:spcPts val="600"/>
              </a:spcBef>
              <a:spcAft>
                <a:spcPts val="0"/>
              </a:spcAft>
              <a:buNone/>
            </a:pPr>
            <a:r>
              <a:rPr lang="es"/>
              <a:t>ESEA secciones 8201 y 8203</a:t>
            </a:r>
          </a:p>
          <a:p>
            <a:pPr marL="342900" lvl="1" indent="-342900">
              <a:lnSpc>
                <a:spcPct val="100000"/>
              </a:lnSpc>
              <a:spcBef>
                <a:spcPts val="600"/>
              </a:spcBef>
              <a:spcAft>
                <a:spcPts val="0"/>
              </a:spcAft>
              <a:buFont typeface="Times New Roman" panose="02020603050405020304" pitchFamily="18" charset="0"/>
              <a:buChar char="●"/>
            </a:pPr>
            <a:endParaRPr lang="en-US" sz="2400"/>
          </a:p>
          <a:p>
            <a:pPr marL="0" lvl="1" indent="0">
              <a:lnSpc>
                <a:spcPct val="100000"/>
              </a:lnSpc>
              <a:spcBef>
                <a:spcPts val="600"/>
              </a:spcBef>
              <a:spcAft>
                <a:spcPts val="0"/>
              </a:spcAft>
              <a:buNone/>
            </a:pPr>
            <a:endParaRPr lang="en-US" sz="2400"/>
          </a:p>
          <a:p>
            <a:endParaRPr lang="en-US" sz="2400" b="1"/>
          </a:p>
        </p:txBody>
      </p:sp>
      <p:sp>
        <p:nvSpPr>
          <p:cNvPr id="3" name="Text Placeholder 2">
            <a:extLst>
              <a:ext uri="{FF2B5EF4-FFF2-40B4-BE49-F238E27FC236}">
                <a16:creationId xmlns:a16="http://schemas.microsoft.com/office/drawing/2014/main" id="{0C295772-BFE2-DDA5-6EFF-603D54B4CD67}"/>
              </a:ext>
            </a:extLst>
          </p:cNvPr>
          <p:cNvSpPr>
            <a:spLocks noGrp="1"/>
          </p:cNvSpPr>
          <p:nvPr>
            <p:ph type="body" sz="quarter" idx="13"/>
          </p:nvPr>
        </p:nvSpPr>
        <p:spPr>
          <a:xfrm>
            <a:off x="1549831" y="558800"/>
            <a:ext cx="9190494" cy="736600"/>
          </a:xfrm>
        </p:spPr>
        <p:txBody>
          <a:bodyPr>
            <a:normAutofit fontScale="85000" lnSpcReduction="10000"/>
          </a:bodyPr>
          <a:lstStyle/>
          <a:p>
            <a:r>
              <a:rPr lang="es"/>
              <a:t>Consolidación de Fondos Administrativos</a:t>
            </a:r>
          </a:p>
        </p:txBody>
      </p:sp>
      <p:sp>
        <p:nvSpPr>
          <p:cNvPr id="4" name="Slide Number Placeholder 3">
            <a:extLst>
              <a:ext uri="{FF2B5EF4-FFF2-40B4-BE49-F238E27FC236}">
                <a16:creationId xmlns:a16="http://schemas.microsoft.com/office/drawing/2014/main" id="{1B6B9BAD-F26E-0F22-AC42-0E563A141B19}"/>
              </a:ext>
            </a:extLst>
          </p:cNvPr>
          <p:cNvSpPr>
            <a:spLocks noGrp="1"/>
          </p:cNvSpPr>
          <p:nvPr>
            <p:ph type="sldNum" sz="quarter" idx="12"/>
          </p:nvPr>
        </p:nvSpPr>
        <p:spPr/>
        <p:txBody>
          <a:bodyPr/>
          <a:lstStyle/>
          <a:p>
            <a:fld id="{01FA0A26-6009-4EF8-96CE-C26D5A4F18E5}" type="slidenum">
              <a:rPr lang="en-US" smtClean="0"/>
              <a:pPr/>
              <a:t>49</a:t>
            </a:fld>
            <a:endParaRPr lang="en-US"/>
          </a:p>
        </p:txBody>
      </p:sp>
      <p:sp>
        <p:nvSpPr>
          <p:cNvPr id="5" name="Footer Placeholder 4">
            <a:extLst>
              <a:ext uri="{FF2B5EF4-FFF2-40B4-BE49-F238E27FC236}">
                <a16:creationId xmlns:a16="http://schemas.microsoft.com/office/drawing/2014/main" id="{A98D0ED0-7B31-0C5A-ECCA-94FD380AF78E}"/>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415751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30B906-4BB2-425E-5029-035936C93A68}"/>
              </a:ext>
            </a:extLst>
          </p:cNvPr>
          <p:cNvSpPr>
            <a:spLocks noGrp="1"/>
          </p:cNvSpPr>
          <p:nvPr>
            <p:ph idx="1"/>
          </p:nvPr>
        </p:nvSpPr>
        <p:spPr>
          <a:xfrm>
            <a:off x="1159564" y="1684537"/>
            <a:ext cx="9251262" cy="4382887"/>
          </a:xfrm>
        </p:spPr>
        <p:txBody>
          <a:bodyPr>
            <a:normAutofit lnSpcReduction="10000"/>
          </a:bodyPr>
          <a:lstStyle/>
          <a:p>
            <a:pPr algn="just"/>
            <a:r>
              <a:rPr lang="es" sz="2400" dirty="0"/>
              <a:t>Un uso de fondos debe ser:</a:t>
            </a:r>
          </a:p>
          <a:p>
            <a:pPr marL="388620" indent="-342900" algn="just">
              <a:spcBef>
                <a:spcPts val="600"/>
              </a:spcBef>
              <a:buFont typeface="Arial" panose="020B0604020202020204" pitchFamily="34" charset="0"/>
              <a:buChar char="•"/>
            </a:pPr>
            <a:r>
              <a:rPr lang="es" sz="2400" b="1" dirty="0">
                <a:effectLst/>
                <a:latin typeface="+mj-lt"/>
                <a:ea typeface="Calibri" panose="020F0502020204030204" pitchFamily="34" charset="0"/>
                <a:cs typeface="Times New Roman"/>
              </a:rPr>
              <a:t>Permitido </a:t>
            </a:r>
            <a:r>
              <a:rPr lang="es" sz="2400" dirty="0">
                <a:effectLst/>
                <a:latin typeface="+mj-lt"/>
                <a:ea typeface="Calibri" panose="020F0502020204030204" pitchFamily="34" charset="0"/>
                <a:cs typeface="Times New Roman"/>
              </a:rPr>
              <a:t>- consistente con las reglas que se aplican ( </a:t>
            </a:r>
            <a:r>
              <a:rPr lang="es" sz="2400" dirty="0">
                <a:solidFill>
                  <a:srgbClr val="0070C0"/>
                </a:solidFill>
                <a:effectLst/>
                <a:latin typeface="+mj-lt"/>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2 CFR 200.403 </a:t>
            </a:r>
            <a:r>
              <a:rPr lang="es" sz="2400" dirty="0">
                <a:effectLst/>
                <a:latin typeface="+mj-lt"/>
                <a:ea typeface="Calibri" panose="020F0502020204030204" pitchFamily="34" charset="0"/>
                <a:cs typeface="Times New Roman"/>
              </a:rPr>
              <a:t>)</a:t>
            </a:r>
          </a:p>
          <a:p>
            <a:pPr marL="388620" indent="-342900" algn="just">
              <a:spcBef>
                <a:spcPts val="600"/>
              </a:spcBef>
              <a:buFont typeface="Arial" panose="020B0604020202020204" pitchFamily="34" charset="0"/>
              <a:buChar char="•"/>
            </a:pPr>
            <a:r>
              <a:rPr lang="es" sz="2400" b="1" dirty="0">
                <a:latin typeface="+mj-lt"/>
                <a:ea typeface="Calibri" panose="020F0502020204030204" pitchFamily="34" charset="0"/>
                <a:cs typeface="Times New Roman"/>
              </a:rPr>
              <a:t>Asignable</a:t>
            </a:r>
            <a:r>
              <a:rPr lang="es" sz="2400" dirty="0">
                <a:latin typeface="+mj-lt"/>
                <a:ea typeface="Calibri" panose="020F0502020204030204" pitchFamily="34" charset="0"/>
                <a:cs typeface="Times New Roman"/>
              </a:rPr>
              <a:t> </a:t>
            </a:r>
            <a:r>
              <a:rPr lang="es" sz="2400" dirty="0">
                <a:effectLst/>
                <a:latin typeface="+mj-lt"/>
                <a:ea typeface="Calibri" panose="020F0502020204030204" pitchFamily="34" charset="0"/>
                <a:cs typeface="Times New Roman"/>
              </a:rPr>
              <a:t>- </a:t>
            </a:r>
            <a:r>
              <a:rPr lang="es" sz="2400" dirty="0">
                <a:latin typeface="+mj-lt"/>
                <a:ea typeface="Calibri" panose="020F0502020204030204" pitchFamily="34" charset="0"/>
                <a:cs typeface="Times New Roman"/>
              </a:rPr>
              <a:t>los </a:t>
            </a:r>
            <a:r>
              <a:rPr lang="es" sz="2400" dirty="0">
                <a:latin typeface="+mj-lt"/>
              </a:rPr>
              <a:t>bienes o servicios involucrados se cargan o asignan al </a:t>
            </a:r>
            <a:r>
              <a:rPr lang="en-US" sz="2400" i="1" dirty="0">
                <a:latin typeface="+mj-lt"/>
              </a:rPr>
              <a:t>award</a:t>
            </a:r>
            <a:r>
              <a:rPr lang="es" sz="2400" dirty="0">
                <a:latin typeface="+mj-lt"/>
              </a:rPr>
              <a:t> federal o al objetivo de costo de acuerdo con los beneficios relativos recibidos</a:t>
            </a:r>
            <a:r>
              <a:rPr lang="es" sz="2400" dirty="0">
                <a:latin typeface="+mj-lt"/>
                <a:ea typeface="Calibri" panose="020F0502020204030204" pitchFamily="34" charset="0"/>
                <a:cs typeface="Times New Roman"/>
              </a:rPr>
              <a:t> </a:t>
            </a:r>
            <a:r>
              <a:rPr lang="es" sz="2400" dirty="0">
                <a:effectLst/>
                <a:latin typeface="+mj-lt"/>
                <a:ea typeface="Calibri" panose="020F0502020204030204" pitchFamily="34" charset="0"/>
                <a:cs typeface="Times New Roman"/>
              </a:rPr>
              <a:t>( </a:t>
            </a:r>
            <a:r>
              <a:rPr lang="es" sz="2400" dirty="0">
                <a:solidFill>
                  <a:srgbClr val="0070C0"/>
                </a:solidFill>
                <a:effectLst/>
                <a:latin typeface="+mj-lt"/>
                <a:ea typeface="Calibri" panose="020F0502020204030204" pitchFamily="34" charset="0"/>
                <a:cs typeface="Times New Roman"/>
                <a:hlinkClick r:id="rId4">
                  <a:extLst>
                    <a:ext uri="{A12FA001-AC4F-418D-AE19-62706E023703}">
                      <ahyp:hlinkClr xmlns:ahyp="http://schemas.microsoft.com/office/drawing/2018/hyperlinkcolor" val="tx"/>
                    </a:ext>
                  </a:extLst>
                </a:hlinkClick>
              </a:rPr>
              <a:t>2 CFR 200.405 </a:t>
            </a:r>
            <a:r>
              <a:rPr lang="es" sz="2400" dirty="0">
                <a:effectLst/>
                <a:latin typeface="+mj-lt"/>
                <a:ea typeface="Calibri" panose="020F0502020204030204" pitchFamily="34" charset="0"/>
                <a:cs typeface="Times New Roman"/>
              </a:rPr>
              <a:t>)</a:t>
            </a:r>
          </a:p>
          <a:p>
            <a:pPr marL="388620" indent="-342900" algn="just">
              <a:spcBef>
                <a:spcPts val="600"/>
              </a:spcBef>
              <a:buFont typeface="Arial" panose="020B0604020202020204" pitchFamily="34" charset="0"/>
              <a:buChar char="•"/>
            </a:pPr>
            <a:r>
              <a:rPr lang="es" sz="2400" b="1" dirty="0">
                <a:effectLst/>
                <a:latin typeface="+mj-lt"/>
                <a:ea typeface="Calibri" panose="020F0502020204030204" pitchFamily="34" charset="0"/>
                <a:cs typeface="Times New Roman"/>
              </a:rPr>
              <a:t>Necesario </a:t>
            </a:r>
            <a:r>
              <a:rPr lang="es" sz="2400" b="1" dirty="0">
                <a:latin typeface="+mj-lt"/>
                <a:ea typeface="Calibri" panose="020F0502020204030204" pitchFamily="34" charset="0"/>
                <a:cs typeface="Times New Roman"/>
              </a:rPr>
              <a:t>y </a:t>
            </a:r>
            <a:r>
              <a:rPr lang="es" sz="2400" b="1" dirty="0">
                <a:effectLst/>
                <a:latin typeface="+mj-lt"/>
                <a:ea typeface="Calibri" panose="020F0502020204030204" pitchFamily="34" charset="0"/>
                <a:cs typeface="Times New Roman"/>
              </a:rPr>
              <a:t>Razonable</a:t>
            </a:r>
            <a:r>
              <a:rPr lang="es" sz="2400" b="1" dirty="0">
                <a:latin typeface="+mj-lt"/>
                <a:ea typeface="Calibri" panose="020F0502020204030204" pitchFamily="34" charset="0"/>
                <a:cs typeface="Times New Roman"/>
              </a:rPr>
              <a:t> -</a:t>
            </a:r>
            <a:r>
              <a:rPr lang="es" sz="2400" dirty="0">
                <a:effectLst/>
                <a:latin typeface="+mj-lt"/>
                <a:ea typeface="Calibri" panose="020F0502020204030204" pitchFamily="34" charset="0"/>
                <a:cs typeface="Times New Roman"/>
              </a:rPr>
              <a:t> </a:t>
            </a:r>
            <a:r>
              <a:rPr lang="es" sz="2400" dirty="0">
                <a:latin typeface="+mj-lt"/>
                <a:cs typeface="Times New Roman"/>
              </a:rPr>
              <a:t>ser </a:t>
            </a:r>
            <a:r>
              <a:rPr lang="es" sz="2400" dirty="0">
                <a:latin typeface="+mj-lt"/>
              </a:rPr>
              <a:t>necesario y razonable para el cumplimiento de la adjudicación federal </a:t>
            </a:r>
            <a:r>
              <a:rPr lang="es" sz="2400" dirty="0">
                <a:effectLst/>
                <a:latin typeface="+mj-lt"/>
                <a:ea typeface="Calibri" panose="020F0502020204030204" pitchFamily="34" charset="0"/>
                <a:cs typeface="Times New Roman"/>
              </a:rPr>
              <a:t>( </a:t>
            </a:r>
            <a:r>
              <a:rPr lang="es" sz="2400" dirty="0">
                <a:solidFill>
                  <a:srgbClr val="0070C0"/>
                </a:solidFill>
                <a:effectLst/>
                <a:latin typeface="+mj-lt"/>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2 CFR 200.403(a) </a:t>
            </a:r>
            <a:r>
              <a:rPr lang="es" sz="2400" dirty="0">
                <a:effectLst/>
                <a:latin typeface="+mj-lt"/>
                <a:ea typeface="Calibri" panose="020F0502020204030204" pitchFamily="34" charset="0"/>
                <a:cs typeface="Times New Roman"/>
              </a:rPr>
              <a:t>) .</a:t>
            </a:r>
          </a:p>
          <a:p>
            <a:pPr marL="617220" lvl="2" indent="-342900" algn="just">
              <a:lnSpc>
                <a:spcPct val="100000"/>
              </a:lnSpc>
              <a:spcBef>
                <a:spcPts val="0"/>
              </a:spcBef>
              <a:spcAft>
                <a:spcPts val="0"/>
              </a:spcAft>
              <a:buFont typeface="Arial" panose="020B0604020202020204" pitchFamily="34" charset="0"/>
              <a:buChar char="•"/>
            </a:pPr>
            <a:r>
              <a:rPr lang="es" sz="2200" b="1" dirty="0">
                <a:effectLst/>
                <a:latin typeface="+mj-lt"/>
                <a:ea typeface="Calibri" panose="020F0502020204030204" pitchFamily="34" charset="0"/>
                <a:cs typeface="Times New Roman"/>
              </a:rPr>
              <a:t>Necesario </a:t>
            </a:r>
            <a:r>
              <a:rPr lang="es" sz="2200" dirty="0">
                <a:effectLst/>
                <a:latin typeface="+mj-lt"/>
                <a:ea typeface="Calibri" panose="020F0502020204030204" pitchFamily="34" charset="0"/>
                <a:cs typeface="Times New Roman"/>
              </a:rPr>
              <a:t>-</a:t>
            </a:r>
            <a:r>
              <a:rPr lang="es" sz="2200" b="1" dirty="0">
                <a:effectLst/>
                <a:latin typeface="+mj-lt"/>
                <a:ea typeface="Calibri" panose="020F0502020204030204" pitchFamily="34" charset="0"/>
                <a:cs typeface="Times New Roman"/>
              </a:rPr>
              <a:t> </a:t>
            </a:r>
            <a:r>
              <a:rPr lang="es" sz="2200" dirty="0">
                <a:effectLst/>
                <a:latin typeface="+mj-lt"/>
                <a:ea typeface="Calibri" panose="020F0502020204030204" pitchFamily="34" charset="0"/>
                <a:cs typeface="Times New Roman"/>
              </a:rPr>
              <a:t>necesario para cumplir con el propósito del programa.</a:t>
            </a:r>
            <a:r>
              <a:rPr lang="es" sz="2200" dirty="0">
                <a:latin typeface="+mj-lt"/>
                <a:ea typeface="Calibri" panose="020F0502020204030204" pitchFamily="34" charset="0"/>
                <a:cs typeface="Times New Roman"/>
              </a:rPr>
              <a:t> </a:t>
            </a:r>
            <a:br>
              <a:rPr lang="en-US" sz="2200" dirty="0">
                <a:latin typeface="+mj-lt"/>
                <a:ea typeface="Calibri" panose="020F0502020204030204" pitchFamily="34" charset="0"/>
                <a:cs typeface="Times New Roman"/>
              </a:rPr>
            </a:br>
            <a:r>
              <a:rPr lang="es" sz="2200" dirty="0">
                <a:effectLst/>
                <a:latin typeface="+mj-lt"/>
                <a:ea typeface="Calibri" panose="020F0502020204030204" pitchFamily="34" charset="0"/>
                <a:cs typeface="Times New Roman"/>
              </a:rPr>
              <a:t>( </a:t>
            </a:r>
            <a:r>
              <a:rPr lang="es" sz="2200" dirty="0">
                <a:solidFill>
                  <a:srgbClr val="0070C0"/>
                </a:solidFill>
                <a:effectLst/>
                <a:latin typeface="+mj-lt"/>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2 CFR 200.403 </a:t>
            </a:r>
            <a:r>
              <a:rPr lang="es" sz="2200" dirty="0">
                <a:effectLst/>
                <a:latin typeface="+mj-lt"/>
                <a:ea typeface="Calibri" panose="020F0502020204030204" pitchFamily="34" charset="0"/>
                <a:cs typeface="Times New Roman"/>
              </a:rPr>
              <a:t>)</a:t>
            </a:r>
          </a:p>
          <a:p>
            <a:pPr marL="617220" lvl="2" indent="-342900" algn="just">
              <a:lnSpc>
                <a:spcPct val="100000"/>
              </a:lnSpc>
              <a:spcBef>
                <a:spcPts val="0"/>
              </a:spcBef>
              <a:spcAft>
                <a:spcPts val="0"/>
              </a:spcAft>
              <a:buFont typeface="Arial" panose="020B0604020202020204" pitchFamily="34" charset="0"/>
              <a:buChar char="•"/>
            </a:pPr>
            <a:r>
              <a:rPr lang="es" sz="2200" b="1" dirty="0">
                <a:latin typeface="+mj-lt"/>
              </a:rPr>
              <a:t>Razonable </a:t>
            </a:r>
            <a:r>
              <a:rPr lang="es" sz="2200" dirty="0">
                <a:latin typeface="+mj-lt"/>
              </a:rPr>
              <a:t>-</a:t>
            </a:r>
            <a:r>
              <a:rPr lang="es" sz="2200" b="1" dirty="0">
                <a:latin typeface="+mj-lt"/>
              </a:rPr>
              <a:t> </a:t>
            </a:r>
            <a:r>
              <a:rPr lang="es" sz="2200" dirty="0">
                <a:latin typeface="+mj-lt"/>
              </a:rPr>
              <a:t>en su naturaleza y cantidad, un costo no excede aquel en el que incurriría una persona prudente, según las circunstancias que prevalecían en el momento en que se tomó la decisión de incurrir en el costo (2 </a:t>
            </a:r>
            <a:r>
              <a:rPr lang="es" sz="2200" dirty="0">
                <a:effectLst/>
                <a:latin typeface="+mj-lt"/>
                <a:ea typeface="Calibri" panose="020F0502020204030204" pitchFamily="34" charset="0"/>
                <a:cs typeface="Times New Roman"/>
              </a:rPr>
              <a:t>CFR </a:t>
            </a:r>
            <a:r>
              <a:rPr lang="es" sz="2200" dirty="0">
                <a:solidFill>
                  <a:srgbClr val="0070C0"/>
                </a:solidFill>
                <a:effectLst/>
                <a:latin typeface="+mj-lt"/>
                <a:ea typeface="Calibri" panose="020F0502020204030204" pitchFamily="34" charset="0"/>
                <a:cs typeface="Times New Roman"/>
                <a:hlinkClick r:id="rId5">
                  <a:extLst>
                    <a:ext uri="{A12FA001-AC4F-418D-AE19-62706E023703}">
                      <ahyp:hlinkClr xmlns:ahyp="http://schemas.microsoft.com/office/drawing/2018/hyperlinkcolor" val="tx"/>
                    </a:ext>
                  </a:extLst>
                </a:hlinkClick>
              </a:rPr>
              <a:t>200.404 </a:t>
            </a:r>
            <a:r>
              <a:rPr lang="es" sz="2200" dirty="0">
                <a:effectLst/>
                <a:latin typeface="+mj-lt"/>
                <a:ea typeface="Calibri" panose="020F0502020204030204" pitchFamily="34" charset="0"/>
                <a:cs typeface="Times New Roman"/>
              </a:rPr>
              <a:t>) .</a:t>
            </a:r>
          </a:p>
          <a:p>
            <a:pPr marL="617220" lvl="2" indent="-342900" algn="just">
              <a:lnSpc>
                <a:spcPct val="100000"/>
              </a:lnSpc>
              <a:spcBef>
                <a:spcPts val="0"/>
              </a:spcBef>
              <a:spcAft>
                <a:spcPts val="0"/>
              </a:spcAft>
              <a:buFont typeface="Arial" panose="020B0604020202020204" pitchFamily="34" charset="0"/>
              <a:buChar char="•"/>
            </a:pPr>
            <a:endParaRPr lang="en-US" sz="2200" dirty="0">
              <a:latin typeface="+mj-lt"/>
              <a:cs typeface="Times New Roman"/>
            </a:endParaRPr>
          </a:p>
          <a:p>
            <a:pPr marL="800100" lvl="1" indent="-342900" algn="just">
              <a:buFont typeface="Arial" panose="020B0604020202020204" pitchFamily="34" charset="0"/>
              <a:buChar char="•"/>
            </a:pPr>
            <a:endParaRPr lang="en-US" sz="2200" dirty="0">
              <a:effectLst/>
              <a:latin typeface="+mj-lt"/>
              <a:ea typeface="Calibri" panose="020F0502020204030204" pitchFamily="34" charset="0"/>
              <a:cs typeface="Times New Roman"/>
            </a:endParaRPr>
          </a:p>
          <a:p>
            <a:pPr marL="388620" indent="-342900" algn="just">
              <a:buFont typeface="Arial" panose="020B0604020202020204" pitchFamily="34" charset="0"/>
              <a:buChar char="•"/>
            </a:pPr>
            <a:endParaRPr lang="en-US" sz="2400" dirty="0"/>
          </a:p>
        </p:txBody>
      </p:sp>
      <p:sp>
        <p:nvSpPr>
          <p:cNvPr id="3" name="Text Placeholder 2">
            <a:extLst>
              <a:ext uri="{FF2B5EF4-FFF2-40B4-BE49-F238E27FC236}">
                <a16:creationId xmlns:a16="http://schemas.microsoft.com/office/drawing/2014/main" id="{3D628C7F-8484-ABF7-6309-3322A59CE40F}"/>
              </a:ext>
            </a:extLst>
          </p:cNvPr>
          <p:cNvSpPr>
            <a:spLocks noGrp="1"/>
          </p:cNvSpPr>
          <p:nvPr>
            <p:ph type="body" sz="quarter" idx="13"/>
          </p:nvPr>
        </p:nvSpPr>
        <p:spPr>
          <a:xfrm>
            <a:off x="754603" y="558800"/>
            <a:ext cx="10724224" cy="736600"/>
          </a:xfrm>
        </p:spPr>
        <p:txBody>
          <a:bodyPr/>
          <a:lstStyle/>
          <a:p>
            <a:r>
              <a:rPr lang="es" dirty="0"/>
              <a:t>Principios primarios para el uso de fondos</a:t>
            </a:r>
          </a:p>
          <a:p>
            <a:endParaRPr lang="en-US" dirty="0"/>
          </a:p>
        </p:txBody>
      </p:sp>
      <p:sp>
        <p:nvSpPr>
          <p:cNvPr id="4" name="Slide Number Placeholder 3">
            <a:extLst>
              <a:ext uri="{FF2B5EF4-FFF2-40B4-BE49-F238E27FC236}">
                <a16:creationId xmlns:a16="http://schemas.microsoft.com/office/drawing/2014/main" id="{61CA1D14-F377-3680-C2E4-B733846C6710}"/>
              </a:ext>
            </a:extLst>
          </p:cNvPr>
          <p:cNvSpPr>
            <a:spLocks noGrp="1"/>
          </p:cNvSpPr>
          <p:nvPr>
            <p:ph type="sldNum" sz="quarter" idx="12"/>
          </p:nvPr>
        </p:nvSpPr>
        <p:spPr/>
        <p:txBody>
          <a:bodyPr/>
          <a:lstStyle/>
          <a:p>
            <a:fld id="{01FA0A26-6009-4EF8-96CE-C26D5A4F18E5}" type="slidenum">
              <a:rPr lang="en-US" smtClean="0"/>
              <a:pPr/>
              <a:t>5</a:t>
            </a:fld>
            <a:endParaRPr lang="en-US"/>
          </a:p>
        </p:txBody>
      </p:sp>
      <p:sp>
        <p:nvSpPr>
          <p:cNvPr id="5" name="Footer Placeholder 4">
            <a:extLst>
              <a:ext uri="{FF2B5EF4-FFF2-40B4-BE49-F238E27FC236}">
                <a16:creationId xmlns:a16="http://schemas.microsoft.com/office/drawing/2014/main" id="{F6E8B3FB-9ECD-1700-16F9-3807B5335B48}"/>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575498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5C3F6-49D1-5930-0DBC-439549C7F89E}"/>
              </a:ext>
            </a:extLst>
          </p:cNvPr>
          <p:cNvSpPr>
            <a:spLocks noGrp="1"/>
          </p:cNvSpPr>
          <p:nvPr>
            <p:ph idx="1"/>
          </p:nvPr>
        </p:nvSpPr>
        <p:spPr>
          <a:xfrm>
            <a:off x="1159563" y="1684537"/>
            <a:ext cx="9872871" cy="4459088"/>
          </a:xfrm>
        </p:spPr>
        <p:txBody>
          <a:bodyPr>
            <a:normAutofit/>
          </a:bodyPr>
          <a:lstStyle/>
          <a:p>
            <a:r>
              <a:rPr lang="es" sz="2400" b="1" dirty="0"/>
              <a:t>Puntos importantes</a:t>
            </a:r>
            <a:endParaRPr lang="en-US" sz="2400" dirty="0"/>
          </a:p>
          <a:p>
            <a:pPr marL="342900" lvl="1" indent="-342900">
              <a:lnSpc>
                <a:spcPct val="100000"/>
              </a:lnSpc>
              <a:spcBef>
                <a:spcPts val="600"/>
              </a:spcBef>
              <a:spcAft>
                <a:spcPts val="0"/>
              </a:spcAft>
              <a:buFont typeface="Arial" panose="020B0604020202020204" pitchFamily="34" charset="0"/>
              <a:buChar char="•"/>
            </a:pPr>
            <a:r>
              <a:rPr lang="es" sz="2400" dirty="0"/>
              <a:t>La ESEA requiere a un sistema unitario</a:t>
            </a:r>
            <a:r>
              <a:rPr lang="en-US" sz="2400" dirty="0"/>
              <a:t> eliminar l</a:t>
            </a:r>
            <a:r>
              <a:rPr lang="es" sz="2400" dirty="0"/>
              <a:t>a duplicación en la administración de los programas de la ESEA</a:t>
            </a:r>
          </a:p>
          <a:p>
            <a:pPr marL="342900" lvl="1" indent="-342900">
              <a:lnSpc>
                <a:spcPct val="100000"/>
              </a:lnSpc>
              <a:spcBef>
                <a:spcPts val="600"/>
              </a:spcBef>
              <a:spcAft>
                <a:spcPts val="0"/>
              </a:spcAft>
              <a:buFont typeface="Arial" panose="020B0604020202020204" pitchFamily="34" charset="0"/>
              <a:buChar char="•"/>
            </a:pPr>
            <a:r>
              <a:rPr lang="es" sz="2400" dirty="0"/>
              <a:t>Como sistema unitario, el DEPR puede consolidar todos sus fondos administrativos de ESEA bajo la autoridad de </a:t>
            </a:r>
            <a:r>
              <a:rPr lang="en-US" sz="2400" dirty="0"/>
              <a:t>la </a:t>
            </a:r>
            <a:r>
              <a:rPr lang="es" sz="2400" dirty="0"/>
              <a:t>SEA en la sección 8201 de ESEA o la autoridad de LEA en la sección 8203 de ESEA </a:t>
            </a:r>
            <a:r>
              <a:rPr lang="es" sz="2400" strike="sngStrike" dirty="0"/>
              <a:t>.</a:t>
            </a:r>
          </a:p>
          <a:p>
            <a:pPr marL="342900" lvl="1" indent="-342900">
              <a:lnSpc>
                <a:spcPct val="100000"/>
              </a:lnSpc>
              <a:spcBef>
                <a:spcPts val="600"/>
              </a:spcBef>
              <a:spcAft>
                <a:spcPts val="0"/>
              </a:spcAft>
              <a:buFont typeface="Arial" panose="020B0604020202020204" pitchFamily="34" charset="0"/>
              <a:buChar char="•"/>
            </a:pPr>
            <a:endParaRPr lang="en-US" sz="2400" dirty="0"/>
          </a:p>
          <a:p>
            <a:pPr marL="0" lvl="1" indent="0">
              <a:lnSpc>
                <a:spcPct val="100000"/>
              </a:lnSpc>
              <a:spcBef>
                <a:spcPts val="600"/>
              </a:spcBef>
              <a:spcAft>
                <a:spcPts val="0"/>
              </a:spcAft>
              <a:buNone/>
            </a:pPr>
            <a:r>
              <a:rPr lang="es" dirty="0"/>
              <a:t>Secciones 8201, 8202 y 8203 de ESEA</a:t>
            </a:r>
          </a:p>
          <a:p>
            <a:pPr marL="342900" lvl="1" indent="-342900">
              <a:lnSpc>
                <a:spcPct val="100000"/>
              </a:lnSpc>
              <a:spcBef>
                <a:spcPts val="600"/>
              </a:spcBef>
              <a:spcAft>
                <a:spcPts val="0"/>
              </a:spcAft>
              <a:buFont typeface="Times New Roman" panose="02020603050405020304" pitchFamily="18" charset="0"/>
              <a:buChar char="●"/>
            </a:pPr>
            <a:endParaRPr lang="en-US" sz="2400" dirty="0"/>
          </a:p>
          <a:p>
            <a:pPr marL="0" lvl="1" indent="0">
              <a:lnSpc>
                <a:spcPct val="100000"/>
              </a:lnSpc>
              <a:spcBef>
                <a:spcPts val="600"/>
              </a:spcBef>
              <a:spcAft>
                <a:spcPts val="0"/>
              </a:spcAft>
              <a:buNone/>
            </a:pPr>
            <a:endParaRPr lang="en-US" sz="2400" dirty="0"/>
          </a:p>
          <a:p>
            <a:endParaRPr lang="en-US" sz="2400" b="1" dirty="0"/>
          </a:p>
        </p:txBody>
      </p:sp>
      <p:sp>
        <p:nvSpPr>
          <p:cNvPr id="3" name="Text Placeholder 2">
            <a:extLst>
              <a:ext uri="{FF2B5EF4-FFF2-40B4-BE49-F238E27FC236}">
                <a16:creationId xmlns:a16="http://schemas.microsoft.com/office/drawing/2014/main" id="{0C295772-BFE2-DDA5-6EFF-603D54B4CD67}"/>
              </a:ext>
            </a:extLst>
          </p:cNvPr>
          <p:cNvSpPr>
            <a:spLocks noGrp="1"/>
          </p:cNvSpPr>
          <p:nvPr>
            <p:ph type="body" sz="quarter" idx="13"/>
          </p:nvPr>
        </p:nvSpPr>
        <p:spPr>
          <a:xfrm>
            <a:off x="1317356" y="558800"/>
            <a:ext cx="9872871" cy="736600"/>
          </a:xfrm>
        </p:spPr>
        <p:txBody>
          <a:bodyPr>
            <a:normAutofit fontScale="92500"/>
          </a:bodyPr>
          <a:lstStyle/>
          <a:p>
            <a:r>
              <a:rPr lang="es"/>
              <a:t>Consolidación de Fondos Administrativos</a:t>
            </a:r>
          </a:p>
        </p:txBody>
      </p:sp>
      <p:sp>
        <p:nvSpPr>
          <p:cNvPr id="4" name="Slide Number Placeholder 3">
            <a:extLst>
              <a:ext uri="{FF2B5EF4-FFF2-40B4-BE49-F238E27FC236}">
                <a16:creationId xmlns:a16="http://schemas.microsoft.com/office/drawing/2014/main" id="{1B6B9BAD-F26E-0F22-AC42-0E563A141B19}"/>
              </a:ext>
            </a:extLst>
          </p:cNvPr>
          <p:cNvSpPr>
            <a:spLocks noGrp="1"/>
          </p:cNvSpPr>
          <p:nvPr>
            <p:ph type="sldNum" sz="quarter" idx="12"/>
          </p:nvPr>
        </p:nvSpPr>
        <p:spPr/>
        <p:txBody>
          <a:bodyPr/>
          <a:lstStyle/>
          <a:p>
            <a:fld id="{01FA0A26-6009-4EF8-96CE-C26D5A4F18E5}" type="slidenum">
              <a:rPr lang="en-US" smtClean="0"/>
              <a:pPr/>
              <a:t>50</a:t>
            </a:fld>
            <a:endParaRPr lang="en-US"/>
          </a:p>
        </p:txBody>
      </p:sp>
      <p:sp>
        <p:nvSpPr>
          <p:cNvPr id="5" name="Footer Placeholder 4">
            <a:extLst>
              <a:ext uri="{FF2B5EF4-FFF2-40B4-BE49-F238E27FC236}">
                <a16:creationId xmlns:a16="http://schemas.microsoft.com/office/drawing/2014/main" id="{A98D0ED0-7B31-0C5A-ECCA-94FD380AF78E}"/>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164590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03282-8BDB-4581-AAB4-7BA6A719ED94}"/>
              </a:ext>
            </a:extLst>
          </p:cNvPr>
          <p:cNvSpPr>
            <a:spLocks noGrp="1"/>
          </p:cNvSpPr>
          <p:nvPr>
            <p:ph sz="half" idx="1"/>
          </p:nvPr>
        </p:nvSpPr>
        <p:spPr>
          <a:xfrm>
            <a:off x="1142997" y="2705327"/>
            <a:ext cx="4423298" cy="2630071"/>
          </a:xfrm>
        </p:spPr>
        <p:txBody>
          <a:bodyPr>
            <a:normAutofit/>
          </a:bodyPr>
          <a:lstStyle/>
          <a:p>
            <a:r>
              <a:rPr lang="es"/>
              <a:t>¿Preguntas?</a:t>
            </a:r>
          </a:p>
        </p:txBody>
      </p:sp>
      <p:sp>
        <p:nvSpPr>
          <p:cNvPr id="3" name="Slide Number Placeholder 2">
            <a:extLst>
              <a:ext uri="{FF2B5EF4-FFF2-40B4-BE49-F238E27FC236}">
                <a16:creationId xmlns:a16="http://schemas.microsoft.com/office/drawing/2014/main" id="{7C09DB81-979E-4A2F-B46A-26B1DB7C4B08}"/>
              </a:ext>
            </a:extLst>
          </p:cNvPr>
          <p:cNvSpPr>
            <a:spLocks noGrp="1"/>
          </p:cNvSpPr>
          <p:nvPr>
            <p:ph type="sldNum" sz="quarter" idx="12"/>
          </p:nvPr>
        </p:nvSpPr>
        <p:spPr/>
        <p:txBody>
          <a:bodyPr/>
          <a:lstStyle/>
          <a:p>
            <a:fld id="{01FA0A26-6009-4EF8-96CE-C26D5A4F18E5}" type="slidenum">
              <a:rPr lang="en-US" smtClean="0"/>
              <a:pPr/>
              <a:t>51</a:t>
            </a:fld>
            <a:endParaRPr lang="en-US"/>
          </a:p>
        </p:txBody>
      </p:sp>
    </p:spTree>
    <p:extLst>
      <p:ext uri="{BB962C8B-B14F-4D97-AF65-F5344CB8AC3E}">
        <p14:creationId xmlns:p14="http://schemas.microsoft.com/office/powerpoint/2010/main" val="1154949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4B55-7492-5876-EC57-AED749FBF84C}"/>
              </a:ext>
            </a:extLst>
          </p:cNvPr>
          <p:cNvSpPr>
            <a:spLocks noGrp="1"/>
          </p:cNvSpPr>
          <p:nvPr>
            <p:ph type="title"/>
          </p:nvPr>
        </p:nvSpPr>
        <p:spPr>
          <a:xfrm>
            <a:off x="1325880" y="526942"/>
            <a:ext cx="9875520" cy="1084882"/>
          </a:xfrm>
        </p:spPr>
        <p:txBody>
          <a:bodyPr>
            <a:normAutofit fontScale="90000"/>
          </a:bodyPr>
          <a:lstStyle/>
          <a:p>
            <a:r>
              <a:rPr lang="es" dirty="0"/>
              <a:t>Descripción general del Título I, Parte A de la Ley de Educación Primaria y Secundaria de 1965 (ESEA)</a:t>
            </a:r>
          </a:p>
        </p:txBody>
      </p:sp>
      <p:sp>
        <p:nvSpPr>
          <p:cNvPr id="4" name="Slide Number Placeholder 3">
            <a:extLst>
              <a:ext uri="{FF2B5EF4-FFF2-40B4-BE49-F238E27FC236}">
                <a16:creationId xmlns:a16="http://schemas.microsoft.com/office/drawing/2014/main" id="{463C86E4-F273-CEEB-0065-D26D4001D868}"/>
              </a:ext>
            </a:extLst>
          </p:cNvPr>
          <p:cNvSpPr>
            <a:spLocks noGrp="1"/>
          </p:cNvSpPr>
          <p:nvPr>
            <p:ph type="sldNum" sz="quarter" idx="11"/>
          </p:nvPr>
        </p:nvSpPr>
        <p:spPr/>
        <p:txBody>
          <a:bodyPr/>
          <a:lstStyle/>
          <a:p>
            <a:fld id="{01FA0A26-6009-4EF8-96CE-C26D5A4F18E5}" type="slidenum">
              <a:rPr lang="en-US" smtClean="0"/>
              <a:pPr/>
              <a:t>52</a:t>
            </a:fld>
            <a:endParaRPr lang="en-US"/>
          </a:p>
        </p:txBody>
      </p:sp>
      <p:sp>
        <p:nvSpPr>
          <p:cNvPr id="5" name="Text Placeholder 4">
            <a:extLst>
              <a:ext uri="{FF2B5EF4-FFF2-40B4-BE49-F238E27FC236}">
                <a16:creationId xmlns:a16="http://schemas.microsoft.com/office/drawing/2014/main" id="{BA6EC209-FBD3-0368-0B42-F9E6AE8B7FF8}"/>
              </a:ext>
            </a:extLst>
          </p:cNvPr>
          <p:cNvSpPr>
            <a:spLocks noGrp="1"/>
          </p:cNvSpPr>
          <p:nvPr>
            <p:ph type="body" idx="1"/>
          </p:nvPr>
        </p:nvSpPr>
        <p:spPr>
          <a:xfrm>
            <a:off x="3829036" y="1750276"/>
            <a:ext cx="4754880" cy="640079"/>
          </a:xfrm>
        </p:spPr>
        <p:txBody>
          <a:bodyPr/>
          <a:lstStyle/>
          <a:p>
            <a:r>
              <a:rPr lang="es" dirty="0"/>
              <a:t>Evan Skloot y Todd Stephenson</a:t>
            </a:r>
          </a:p>
        </p:txBody>
      </p:sp>
    </p:spTree>
    <p:extLst>
      <p:ext uri="{BB962C8B-B14F-4D97-AF65-F5344CB8AC3E}">
        <p14:creationId xmlns:p14="http://schemas.microsoft.com/office/powerpoint/2010/main" val="4263620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765740-74A8-F409-DF89-F1E67739A618}"/>
              </a:ext>
            </a:extLst>
          </p:cNvPr>
          <p:cNvSpPr>
            <a:spLocks noGrp="1"/>
          </p:cNvSpPr>
          <p:nvPr>
            <p:ph sz="half" idx="2"/>
          </p:nvPr>
        </p:nvSpPr>
        <p:spPr>
          <a:xfrm>
            <a:off x="768217" y="1892386"/>
            <a:ext cx="3311951" cy="322540"/>
          </a:xfrm>
        </p:spPr>
        <p:txBody>
          <a:bodyPr>
            <a:noAutofit/>
          </a:bodyPr>
          <a:lstStyle/>
          <a:p>
            <a:r>
              <a:rPr lang="es" sz="2400" b="1"/>
              <a:t>Evan Skloot</a:t>
            </a:r>
          </a:p>
        </p:txBody>
      </p:sp>
      <p:sp>
        <p:nvSpPr>
          <p:cNvPr id="3" name="Slide Number Placeholder 2">
            <a:extLst>
              <a:ext uri="{FF2B5EF4-FFF2-40B4-BE49-F238E27FC236}">
                <a16:creationId xmlns:a16="http://schemas.microsoft.com/office/drawing/2014/main" id="{2C4E3890-0871-6331-FE33-36945F3180B5}"/>
              </a:ext>
            </a:extLst>
          </p:cNvPr>
          <p:cNvSpPr>
            <a:spLocks noGrp="1"/>
          </p:cNvSpPr>
          <p:nvPr>
            <p:ph type="sldNum" sz="quarter" idx="12"/>
          </p:nvPr>
        </p:nvSpPr>
        <p:spPr/>
        <p:txBody>
          <a:bodyPr/>
          <a:lstStyle/>
          <a:p>
            <a:fld id="{01FA0A26-6009-4EF8-96CE-C26D5A4F18E5}" type="slidenum">
              <a:rPr lang="en-US" smtClean="0"/>
              <a:pPr/>
              <a:t>53</a:t>
            </a:fld>
            <a:endParaRPr lang="en-US"/>
          </a:p>
        </p:txBody>
      </p:sp>
      <p:sp>
        <p:nvSpPr>
          <p:cNvPr id="4" name="Content Placeholder 3">
            <a:extLst>
              <a:ext uri="{FF2B5EF4-FFF2-40B4-BE49-F238E27FC236}">
                <a16:creationId xmlns:a16="http://schemas.microsoft.com/office/drawing/2014/main" id="{6C3B3B27-8F6E-16BD-3236-5AF80C2E2368}"/>
              </a:ext>
            </a:extLst>
          </p:cNvPr>
          <p:cNvSpPr>
            <a:spLocks noGrp="1"/>
          </p:cNvSpPr>
          <p:nvPr>
            <p:ph sz="half" idx="15"/>
          </p:nvPr>
        </p:nvSpPr>
        <p:spPr>
          <a:xfrm>
            <a:off x="532661" y="2259315"/>
            <a:ext cx="4030462" cy="1336292"/>
          </a:xfrm>
        </p:spPr>
        <p:txBody>
          <a:bodyPr>
            <a:noAutofit/>
          </a:bodyPr>
          <a:lstStyle/>
          <a:p>
            <a:r>
              <a:rPr lang="es" sz="2400" dirty="0"/>
              <a:t>Oficial del Programa Título I, Parte A para Puerto Rico Departamento de Educación de EE. UU.</a:t>
            </a:r>
          </a:p>
          <a:p>
            <a:endParaRPr lang="en-US" sz="2400" dirty="0"/>
          </a:p>
        </p:txBody>
      </p:sp>
      <p:sp>
        <p:nvSpPr>
          <p:cNvPr id="7" name="Content Placeholder 6">
            <a:extLst>
              <a:ext uri="{FF2B5EF4-FFF2-40B4-BE49-F238E27FC236}">
                <a16:creationId xmlns:a16="http://schemas.microsoft.com/office/drawing/2014/main" id="{F2B1DB0F-FE32-CEB2-2F6A-56CFE8BB9788}"/>
              </a:ext>
            </a:extLst>
          </p:cNvPr>
          <p:cNvSpPr>
            <a:spLocks noGrp="1"/>
          </p:cNvSpPr>
          <p:nvPr>
            <p:ph sz="half" idx="18"/>
          </p:nvPr>
        </p:nvSpPr>
        <p:spPr>
          <a:xfrm>
            <a:off x="7865617" y="1893979"/>
            <a:ext cx="3311951" cy="322540"/>
          </a:xfrm>
        </p:spPr>
        <p:txBody>
          <a:bodyPr>
            <a:noAutofit/>
          </a:bodyPr>
          <a:lstStyle/>
          <a:p>
            <a:r>
              <a:rPr lang="es" sz="2400" b="1" dirty="0"/>
              <a:t>Todd Stephenson</a:t>
            </a:r>
          </a:p>
        </p:txBody>
      </p:sp>
      <p:sp>
        <p:nvSpPr>
          <p:cNvPr id="8" name="Content Placeholder 7">
            <a:extLst>
              <a:ext uri="{FF2B5EF4-FFF2-40B4-BE49-F238E27FC236}">
                <a16:creationId xmlns:a16="http://schemas.microsoft.com/office/drawing/2014/main" id="{2E196AC4-CE47-F995-2006-3BB9F4CAD852}"/>
              </a:ext>
            </a:extLst>
          </p:cNvPr>
          <p:cNvSpPr>
            <a:spLocks noGrp="1"/>
          </p:cNvSpPr>
          <p:nvPr>
            <p:ph sz="half" idx="19"/>
          </p:nvPr>
        </p:nvSpPr>
        <p:spPr>
          <a:xfrm>
            <a:off x="7661721" y="2259315"/>
            <a:ext cx="3719742" cy="1380682"/>
          </a:xfrm>
        </p:spPr>
        <p:txBody>
          <a:bodyPr>
            <a:noAutofit/>
          </a:bodyPr>
          <a:lstStyle/>
          <a:p>
            <a:r>
              <a:rPr lang="es" sz="2400" dirty="0"/>
              <a:t>Analista de Gestión y Programas en el Departamento de Educación de EE.UU.</a:t>
            </a:r>
          </a:p>
        </p:txBody>
      </p:sp>
    </p:spTree>
    <p:extLst>
      <p:ext uri="{BB962C8B-B14F-4D97-AF65-F5344CB8AC3E}">
        <p14:creationId xmlns:p14="http://schemas.microsoft.com/office/powerpoint/2010/main" val="25392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6E56F8-D6F3-AB03-D52C-66AC1844E484}"/>
              </a:ext>
            </a:extLst>
          </p:cNvPr>
          <p:cNvSpPr>
            <a:spLocks noGrp="1"/>
          </p:cNvSpPr>
          <p:nvPr>
            <p:ph idx="1"/>
          </p:nvPr>
        </p:nvSpPr>
        <p:spPr/>
        <p:txBody>
          <a:bodyPr vert="horz" lIns="91440" tIns="45720" rIns="91440" bIns="45720" rtlCol="0" anchor="t">
            <a:normAutofit/>
          </a:bodyPr>
          <a:lstStyle/>
          <a:p>
            <a:pPr marL="388620" indent="-342900">
              <a:buFont typeface="Arial" panose="020B0604020202020204" pitchFamily="34" charset="0"/>
              <a:buChar char="•"/>
            </a:pPr>
            <a:r>
              <a:rPr lang="es" sz="2400" dirty="0"/>
              <a:t>¿Qué es el Título I, Parte A?</a:t>
            </a:r>
          </a:p>
          <a:p>
            <a:pPr marL="388620" indent="-342900">
              <a:buFont typeface="Arial" panose="020B0604020202020204" pitchFamily="34" charset="0"/>
              <a:buChar char="•"/>
            </a:pPr>
            <a:r>
              <a:rPr lang="es" sz="2400" dirty="0"/>
              <a:t>Programas para toda la escuela- </a:t>
            </a:r>
            <a:r>
              <a:rPr lang="es" sz="2400" i="1" dirty="0"/>
              <a:t>Schoolwide</a:t>
            </a:r>
          </a:p>
          <a:p>
            <a:pPr marL="388620" indent="-342900">
              <a:buFont typeface="Arial" panose="020B0604020202020204" pitchFamily="34" charset="0"/>
              <a:buChar char="•"/>
            </a:pPr>
            <a:r>
              <a:rPr lang="es" sz="2400" dirty="0"/>
              <a:t>Planes estatales consolidados de ESEA</a:t>
            </a:r>
          </a:p>
          <a:p>
            <a:pPr marL="388620" indent="-342900">
              <a:buFont typeface="Arial" panose="020B0604020202020204" pitchFamily="34" charset="0"/>
              <a:buChar char="•"/>
            </a:pPr>
            <a:r>
              <a:rPr lang="es" sz="2400" dirty="0"/>
              <a:t>Evaluación, rendición de cuentas e identificación </a:t>
            </a:r>
            <a:r>
              <a:rPr lang="en-US" sz="2400" dirty="0"/>
              <a:t>de escuelas </a:t>
            </a:r>
            <a:endParaRPr lang="es" sz="2400" dirty="0"/>
          </a:p>
          <a:p>
            <a:pPr marL="388620" indent="-342900">
              <a:buFont typeface="Arial" panose="020B0604020202020204" pitchFamily="34" charset="0"/>
              <a:buChar char="•"/>
            </a:pPr>
            <a:r>
              <a:rPr lang="es" sz="2400" dirty="0"/>
              <a:t>Apoyo  y mejoramiento</a:t>
            </a:r>
          </a:p>
          <a:p>
            <a:pPr marL="388620" indent="-342900">
              <a:buFont typeface="Arial" panose="020B0604020202020204" pitchFamily="34" charset="0"/>
              <a:buChar char="•"/>
            </a:pPr>
            <a:r>
              <a:rPr lang="es" sz="2400" dirty="0"/>
              <a:t>Requisitos adicionales seleccionados del Título I</a:t>
            </a:r>
          </a:p>
        </p:txBody>
      </p:sp>
      <p:sp>
        <p:nvSpPr>
          <p:cNvPr id="3" name="Text Placeholder 2">
            <a:extLst>
              <a:ext uri="{FF2B5EF4-FFF2-40B4-BE49-F238E27FC236}">
                <a16:creationId xmlns:a16="http://schemas.microsoft.com/office/drawing/2014/main" id="{AAA00214-5A6C-58F3-1ED5-CC924C88F157}"/>
              </a:ext>
            </a:extLst>
          </p:cNvPr>
          <p:cNvSpPr>
            <a:spLocks noGrp="1"/>
          </p:cNvSpPr>
          <p:nvPr>
            <p:ph type="body" sz="quarter" idx="13"/>
          </p:nvPr>
        </p:nvSpPr>
        <p:spPr/>
        <p:txBody>
          <a:bodyPr/>
          <a:lstStyle/>
          <a:p>
            <a:r>
              <a:rPr lang="es"/>
              <a:t>Agenda</a:t>
            </a:r>
          </a:p>
        </p:txBody>
      </p:sp>
      <p:sp>
        <p:nvSpPr>
          <p:cNvPr id="4" name="Slide Number Placeholder 3">
            <a:extLst>
              <a:ext uri="{FF2B5EF4-FFF2-40B4-BE49-F238E27FC236}">
                <a16:creationId xmlns:a16="http://schemas.microsoft.com/office/drawing/2014/main" id="{B4417555-64B3-59D2-7120-611CAC0ED351}"/>
              </a:ext>
            </a:extLst>
          </p:cNvPr>
          <p:cNvSpPr>
            <a:spLocks noGrp="1"/>
          </p:cNvSpPr>
          <p:nvPr>
            <p:ph type="sldNum" sz="quarter" idx="12"/>
          </p:nvPr>
        </p:nvSpPr>
        <p:spPr/>
        <p:txBody>
          <a:bodyPr/>
          <a:lstStyle/>
          <a:p>
            <a:fld id="{01FA0A26-6009-4EF8-96CE-C26D5A4F18E5}" type="slidenum">
              <a:rPr lang="en-US" smtClean="0"/>
              <a:pPr/>
              <a:t>54</a:t>
            </a:fld>
            <a:endParaRPr lang="en-US"/>
          </a:p>
        </p:txBody>
      </p:sp>
      <p:sp>
        <p:nvSpPr>
          <p:cNvPr id="5" name="Footer Placeholder 4">
            <a:extLst>
              <a:ext uri="{FF2B5EF4-FFF2-40B4-BE49-F238E27FC236}">
                <a16:creationId xmlns:a16="http://schemas.microsoft.com/office/drawing/2014/main" id="{CBA72024-D6F3-D1C6-02A4-86C07C3B667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788444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CF197-95D9-7C41-9635-67A84BB376D5}"/>
              </a:ext>
            </a:extLst>
          </p:cNvPr>
          <p:cNvSpPr>
            <a:spLocks noGrp="1"/>
          </p:cNvSpPr>
          <p:nvPr>
            <p:ph type="body" idx="1"/>
          </p:nvPr>
        </p:nvSpPr>
        <p:spPr>
          <a:xfrm>
            <a:off x="1167947" y="1744661"/>
            <a:ext cx="4754880" cy="777240"/>
          </a:xfrm>
        </p:spPr>
        <p:txBody>
          <a:bodyPr/>
          <a:lstStyle/>
          <a:p>
            <a:r>
              <a:rPr lang="es" dirty="0"/>
              <a:t>Objetivo/prop</a:t>
            </a:r>
            <a:r>
              <a:rPr lang="en-US" dirty="0"/>
              <a:t>ó</a:t>
            </a:r>
            <a:r>
              <a:rPr lang="es" dirty="0"/>
              <a:t>sito </a:t>
            </a:r>
          </a:p>
        </p:txBody>
      </p:sp>
      <p:sp>
        <p:nvSpPr>
          <p:cNvPr id="3" name="Content Placeholder 2">
            <a:extLst>
              <a:ext uri="{FF2B5EF4-FFF2-40B4-BE49-F238E27FC236}">
                <a16:creationId xmlns:a16="http://schemas.microsoft.com/office/drawing/2014/main" id="{8AC2C4BF-3CD9-998E-0B5A-8C85101A08D5}"/>
              </a:ext>
            </a:extLst>
          </p:cNvPr>
          <p:cNvSpPr>
            <a:spLocks noGrp="1"/>
          </p:cNvSpPr>
          <p:nvPr>
            <p:ph sz="half" idx="2"/>
          </p:nvPr>
        </p:nvSpPr>
        <p:spPr>
          <a:xfrm>
            <a:off x="1167947" y="2464632"/>
            <a:ext cx="4754880" cy="3525201"/>
          </a:xfrm>
        </p:spPr>
        <p:txBody>
          <a:bodyPr>
            <a:normAutofit/>
          </a:bodyPr>
          <a:lstStyle/>
          <a:p>
            <a:pPr>
              <a:lnSpc>
                <a:spcPct val="100000"/>
              </a:lnSpc>
              <a:spcBef>
                <a:spcPts val="600"/>
              </a:spcBef>
              <a:spcAft>
                <a:spcPts val="600"/>
              </a:spcAft>
            </a:pPr>
            <a:r>
              <a:rPr lang="es" sz="2400" dirty="0"/>
              <a:t>Brindar a todos los niños oportunidades significativas de recibir una educación justa, equitativa y de alta calidad.</a:t>
            </a:r>
          </a:p>
          <a:p>
            <a:pPr>
              <a:lnSpc>
                <a:spcPct val="100000"/>
              </a:lnSpc>
              <a:spcBef>
                <a:spcPts val="600"/>
              </a:spcBef>
            </a:pPr>
            <a:r>
              <a:rPr lang="es" sz="2400" dirty="0"/>
              <a:t>Cerrar las brechas de rendimiento </a:t>
            </a:r>
            <a:r>
              <a:rPr lang="en-US" sz="2400" dirty="0"/>
              <a:t>académico </a:t>
            </a:r>
            <a:r>
              <a:rPr lang="es" sz="2400" dirty="0"/>
              <a:t>entre grupos de estudiantes</a:t>
            </a:r>
          </a:p>
          <a:p>
            <a:pPr marL="0" indent="0">
              <a:lnSpc>
                <a:spcPct val="150000"/>
              </a:lnSpc>
              <a:buNone/>
            </a:pPr>
            <a:endParaRPr lang="en-US" sz="2400" dirty="0"/>
          </a:p>
          <a:p>
            <a:endParaRPr lang="en-US" sz="2400" dirty="0"/>
          </a:p>
        </p:txBody>
      </p:sp>
      <p:sp>
        <p:nvSpPr>
          <p:cNvPr id="5" name="Content Placeholder 4">
            <a:extLst>
              <a:ext uri="{FF2B5EF4-FFF2-40B4-BE49-F238E27FC236}">
                <a16:creationId xmlns:a16="http://schemas.microsoft.com/office/drawing/2014/main" id="{92898D5F-C3D0-3262-0B38-24BC6D0353DF}"/>
              </a:ext>
            </a:extLst>
          </p:cNvPr>
          <p:cNvSpPr>
            <a:spLocks noGrp="1"/>
          </p:cNvSpPr>
          <p:nvPr>
            <p:ph sz="quarter" idx="4"/>
          </p:nvPr>
        </p:nvSpPr>
        <p:spPr>
          <a:xfrm>
            <a:off x="6269173" y="2462471"/>
            <a:ext cx="4754880" cy="3640377"/>
          </a:xfrm>
        </p:spPr>
        <p:txBody>
          <a:bodyPr>
            <a:noAutofit/>
          </a:bodyPr>
          <a:lstStyle/>
          <a:p>
            <a:pPr>
              <a:lnSpc>
                <a:spcPct val="100000"/>
              </a:lnSpc>
              <a:spcBef>
                <a:spcPts val="600"/>
              </a:spcBef>
            </a:pPr>
            <a:r>
              <a:rPr lang="es" sz="2400" dirty="0">
                <a:effectLst/>
                <a:latin typeface="Calibri" panose="020F0502020204030204" pitchFamily="34" charset="0"/>
              </a:rPr>
              <a:t>Proporcionar asistencia financiera a escuelas con </a:t>
            </a:r>
            <a:r>
              <a:rPr lang="en-US" sz="2400" dirty="0">
                <a:effectLst/>
                <a:latin typeface="Calibri" panose="020F0502020204030204" pitchFamily="34" charset="0"/>
              </a:rPr>
              <a:t>números altos </a:t>
            </a:r>
            <a:r>
              <a:rPr lang="es" sz="2400" dirty="0">
                <a:effectLst/>
                <a:latin typeface="Calibri" panose="020F0502020204030204" pitchFamily="34" charset="0"/>
              </a:rPr>
              <a:t>o porcentajes elevados de niños de familias de bajos ingresos.</a:t>
            </a:r>
            <a:endParaRPr lang="en-US" sz="2400" dirty="0"/>
          </a:p>
          <a:p>
            <a:pPr>
              <a:lnSpc>
                <a:spcPct val="100000"/>
              </a:lnSpc>
              <a:spcBef>
                <a:spcPts val="600"/>
              </a:spcBef>
            </a:pPr>
            <a:r>
              <a:rPr lang="en-US" sz="2400" dirty="0"/>
              <a:t>Apoyar programas que brinden apoyo </a:t>
            </a:r>
            <a:r>
              <a:rPr lang="es" sz="2400" dirty="0"/>
              <a:t>académico adicional y oportunidades de aprendizaje para estudiantes en riesgo académico.</a:t>
            </a:r>
          </a:p>
          <a:p>
            <a:endParaRPr lang="en-US" sz="2400" dirty="0"/>
          </a:p>
        </p:txBody>
      </p:sp>
      <p:sp>
        <p:nvSpPr>
          <p:cNvPr id="6" name="Text Placeholder 5">
            <a:extLst>
              <a:ext uri="{FF2B5EF4-FFF2-40B4-BE49-F238E27FC236}">
                <a16:creationId xmlns:a16="http://schemas.microsoft.com/office/drawing/2014/main" id="{6F9D3F3C-7F56-E1DE-4612-81DB9C2AAE3F}"/>
              </a:ext>
            </a:extLst>
          </p:cNvPr>
          <p:cNvSpPr>
            <a:spLocks noGrp="1"/>
          </p:cNvSpPr>
          <p:nvPr>
            <p:ph type="body" sz="quarter" idx="13"/>
          </p:nvPr>
        </p:nvSpPr>
        <p:spPr/>
        <p:txBody>
          <a:bodyPr>
            <a:normAutofit fontScale="70000" lnSpcReduction="20000"/>
          </a:bodyPr>
          <a:lstStyle/>
          <a:p>
            <a:r>
              <a:rPr lang="es"/>
              <a:t>¿Qué es el Título I, Parte A (Título I)?</a:t>
            </a:r>
          </a:p>
        </p:txBody>
      </p:sp>
      <p:sp>
        <p:nvSpPr>
          <p:cNvPr id="7" name="Slide Number Placeholder 6">
            <a:extLst>
              <a:ext uri="{FF2B5EF4-FFF2-40B4-BE49-F238E27FC236}">
                <a16:creationId xmlns:a16="http://schemas.microsoft.com/office/drawing/2014/main" id="{E2091C70-2128-CA6F-A262-A3BDCF58EA40}"/>
              </a:ext>
            </a:extLst>
          </p:cNvPr>
          <p:cNvSpPr>
            <a:spLocks noGrp="1"/>
          </p:cNvSpPr>
          <p:nvPr>
            <p:ph type="sldNum" sz="quarter" idx="12"/>
          </p:nvPr>
        </p:nvSpPr>
        <p:spPr/>
        <p:txBody>
          <a:bodyPr/>
          <a:lstStyle/>
          <a:p>
            <a:fld id="{01FA0A26-6009-4EF8-96CE-C26D5A4F18E5}" type="slidenum">
              <a:rPr lang="en-US" smtClean="0"/>
              <a:pPr/>
              <a:t>55</a:t>
            </a:fld>
            <a:endParaRPr lang="en-US"/>
          </a:p>
        </p:txBody>
      </p:sp>
      <p:sp>
        <p:nvSpPr>
          <p:cNvPr id="4" name="Text Placeholder 3">
            <a:extLst>
              <a:ext uri="{FF2B5EF4-FFF2-40B4-BE49-F238E27FC236}">
                <a16:creationId xmlns:a16="http://schemas.microsoft.com/office/drawing/2014/main" id="{7878DCFE-F39D-0132-DCC1-890C34927C98}"/>
              </a:ext>
            </a:extLst>
          </p:cNvPr>
          <p:cNvSpPr>
            <a:spLocks noGrp="1"/>
          </p:cNvSpPr>
          <p:nvPr>
            <p:ph type="body" sz="quarter" idx="3"/>
          </p:nvPr>
        </p:nvSpPr>
        <p:spPr>
          <a:xfrm>
            <a:off x="6294120" y="1742182"/>
            <a:ext cx="4754880" cy="777240"/>
          </a:xfrm>
        </p:spPr>
        <p:txBody>
          <a:bodyPr/>
          <a:lstStyle/>
          <a:p>
            <a:r>
              <a:rPr lang="es"/>
              <a:t>Mecanismo</a:t>
            </a:r>
          </a:p>
        </p:txBody>
      </p:sp>
    </p:spTree>
    <p:extLst>
      <p:ext uri="{BB962C8B-B14F-4D97-AF65-F5344CB8AC3E}">
        <p14:creationId xmlns:p14="http://schemas.microsoft.com/office/powerpoint/2010/main" val="494213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499CB6-7819-1BD8-6510-B63489166E33}"/>
              </a:ext>
            </a:extLst>
          </p:cNvPr>
          <p:cNvSpPr>
            <a:spLocks noGrp="1"/>
          </p:cNvSpPr>
          <p:nvPr>
            <p:ph idx="1"/>
          </p:nvPr>
        </p:nvSpPr>
        <p:spPr/>
        <p:txBody>
          <a:bodyPr vert="horz" lIns="91440" tIns="45720" rIns="91440" bIns="45720" rtlCol="0" anchor="t">
            <a:normAutofit fontScale="92500" lnSpcReduction="10000"/>
          </a:bodyPr>
          <a:lstStyle/>
          <a:p>
            <a:pPr marL="388620" indent="-342900">
              <a:lnSpc>
                <a:spcPct val="100000"/>
              </a:lnSpc>
              <a:spcAft>
                <a:spcPts val="1800"/>
              </a:spcAft>
              <a:buFont typeface="Arial" panose="020B0604020202020204" pitchFamily="34" charset="0"/>
              <a:buChar char="•"/>
            </a:pPr>
            <a:r>
              <a:rPr lang="es" sz="2400" dirty="0"/>
              <a:t>El Departamento de Educación de EE. UU. (ED) distribuye fondos del Título I a agencias educativas locales (LEA) a través de cuatro fórmulas: subvenciones básicas, subvenciones de concentración (</a:t>
            </a:r>
            <a:r>
              <a:rPr lang="en-US" sz="2400" i="1" dirty="0"/>
              <a:t>Concentration Grants</a:t>
            </a:r>
            <a:r>
              <a:rPr lang="en-US" sz="2400" dirty="0"/>
              <a:t>)</a:t>
            </a:r>
            <a:r>
              <a:rPr lang="es" sz="2400" dirty="0"/>
              <a:t>, subvenciones específicas (</a:t>
            </a:r>
            <a:r>
              <a:rPr lang="en-US" sz="2400" i="1" dirty="0"/>
              <a:t>Targeted Grants</a:t>
            </a:r>
            <a:r>
              <a:rPr lang="en-US" sz="2400" dirty="0"/>
              <a:t>) </a:t>
            </a:r>
            <a:r>
              <a:rPr lang="es" sz="2400" dirty="0"/>
              <a:t>y subvenciones de incentivos para finanzas educativas </a:t>
            </a:r>
            <a:r>
              <a:rPr lang="en-US" sz="2400" dirty="0"/>
              <a:t>(</a:t>
            </a:r>
            <a:r>
              <a:rPr lang="en-US" sz="2400" i="1" dirty="0"/>
              <a:t>Educational Finance Incentive Grants</a:t>
            </a:r>
            <a:r>
              <a:rPr lang="en-US" sz="2400" dirty="0"/>
              <a:t>)</a:t>
            </a:r>
            <a:r>
              <a:rPr lang="es" sz="2400" dirty="0"/>
              <a:t>.</a:t>
            </a:r>
          </a:p>
          <a:p>
            <a:pPr marL="388620" indent="-342900">
              <a:lnSpc>
                <a:spcPct val="100000"/>
              </a:lnSpc>
              <a:spcAft>
                <a:spcPts val="600"/>
              </a:spcAft>
              <a:buFont typeface="Arial" panose="020B0604020202020204" pitchFamily="34" charset="0"/>
              <a:buChar char="•"/>
            </a:pPr>
            <a:r>
              <a:rPr lang="es" sz="2400" dirty="0"/>
              <a:t>El factor principal en cada fórmula es el estimado de la Oficina del Censo del número de niños de 5 a 17 años en situación de pobreza, ajustado por el costo de la educación en cada estado.</a:t>
            </a:r>
          </a:p>
          <a:p>
            <a:pPr marL="388620" indent="-342900">
              <a:lnSpc>
                <a:spcPct val="100000"/>
              </a:lnSpc>
              <a:spcAft>
                <a:spcPts val="600"/>
              </a:spcAft>
              <a:buFont typeface="Arial" panose="020B0604020202020204" pitchFamily="34" charset="0"/>
              <a:buChar char="•"/>
            </a:pPr>
            <a:r>
              <a:rPr lang="es" sz="2400" dirty="0"/>
              <a:t>Alrededor del 25 por ciento de los fondos se otorgan el 1 de julio y el resto el 1 de octubre.</a:t>
            </a:r>
          </a:p>
          <a:p>
            <a:pPr marL="342900" indent="-342900">
              <a:lnSpc>
                <a:spcPct val="150000"/>
              </a:lnSpc>
              <a:buFont typeface="Arial" panose="020B0604020202020204" pitchFamily="34" charset="0"/>
              <a:buChar char="•"/>
            </a:pPr>
            <a:endParaRPr lang="en-US" sz="2400" dirty="0"/>
          </a:p>
          <a:p>
            <a:pPr marL="388620" indent="-342900">
              <a:buFont typeface="Arial" panose="020B0604020202020204" pitchFamily="34" charset="0"/>
              <a:buChar char="•"/>
            </a:pPr>
            <a:endParaRPr lang="en-US" sz="2400" dirty="0"/>
          </a:p>
        </p:txBody>
      </p:sp>
      <p:sp>
        <p:nvSpPr>
          <p:cNvPr id="3" name="Text Placeholder 2">
            <a:extLst>
              <a:ext uri="{FF2B5EF4-FFF2-40B4-BE49-F238E27FC236}">
                <a16:creationId xmlns:a16="http://schemas.microsoft.com/office/drawing/2014/main" id="{765FEE14-AFBB-06F7-083F-7D6A4C500CE5}"/>
              </a:ext>
            </a:extLst>
          </p:cNvPr>
          <p:cNvSpPr>
            <a:spLocks noGrp="1"/>
          </p:cNvSpPr>
          <p:nvPr>
            <p:ph type="body" sz="quarter" idx="13"/>
          </p:nvPr>
        </p:nvSpPr>
        <p:spPr/>
        <p:txBody>
          <a:bodyPr/>
          <a:lstStyle/>
          <a:p>
            <a:r>
              <a:rPr lang="es" dirty="0"/>
              <a:t>Asistencia Financiera</a:t>
            </a:r>
          </a:p>
        </p:txBody>
      </p:sp>
      <p:sp>
        <p:nvSpPr>
          <p:cNvPr id="4" name="Slide Number Placeholder 3">
            <a:extLst>
              <a:ext uri="{FF2B5EF4-FFF2-40B4-BE49-F238E27FC236}">
                <a16:creationId xmlns:a16="http://schemas.microsoft.com/office/drawing/2014/main" id="{10B19784-EC78-470D-CF5C-EBBE73244A87}"/>
              </a:ext>
            </a:extLst>
          </p:cNvPr>
          <p:cNvSpPr>
            <a:spLocks noGrp="1"/>
          </p:cNvSpPr>
          <p:nvPr>
            <p:ph type="sldNum" sz="quarter" idx="12"/>
          </p:nvPr>
        </p:nvSpPr>
        <p:spPr/>
        <p:txBody>
          <a:bodyPr/>
          <a:lstStyle/>
          <a:p>
            <a:fld id="{01FA0A26-6009-4EF8-96CE-C26D5A4F18E5}" type="slidenum">
              <a:rPr lang="en-US" smtClean="0"/>
              <a:pPr/>
              <a:t>56</a:t>
            </a:fld>
            <a:endParaRPr lang="en-US"/>
          </a:p>
        </p:txBody>
      </p:sp>
    </p:spTree>
    <p:extLst>
      <p:ext uri="{BB962C8B-B14F-4D97-AF65-F5344CB8AC3E}">
        <p14:creationId xmlns:p14="http://schemas.microsoft.com/office/powerpoint/2010/main" val="165257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C582DD-3768-93D4-2620-ABF17332F98F}"/>
              </a:ext>
            </a:extLst>
          </p:cNvPr>
          <p:cNvSpPr>
            <a:spLocks noGrp="1"/>
          </p:cNvSpPr>
          <p:nvPr>
            <p:ph idx="1"/>
          </p:nvPr>
        </p:nvSpPr>
        <p:spPr>
          <a:xfrm>
            <a:off x="1184223" y="1409075"/>
            <a:ext cx="9848211" cy="5205086"/>
          </a:xfrm>
        </p:spPr>
        <p:txBody>
          <a:bodyPr vert="horz" lIns="91440" tIns="45720" rIns="91440" bIns="45720" rtlCol="0" anchor="t">
            <a:noAutofit/>
          </a:bodyPr>
          <a:lstStyle/>
          <a:p>
            <a:r>
              <a:rPr lang="es" sz="2400" dirty="0"/>
              <a:t>Hay dos tipos de programas de Título I: asistencia para toda la escuela (</a:t>
            </a:r>
            <a:r>
              <a:rPr lang="en-US" sz="2400" i="1" dirty="0"/>
              <a:t>schoolwide</a:t>
            </a:r>
            <a:r>
              <a:rPr lang="en-US" sz="2400" dirty="0"/>
              <a:t>)</a:t>
            </a:r>
            <a:r>
              <a:rPr lang="es" sz="2400" dirty="0"/>
              <a:t> y asistencia específica (</a:t>
            </a:r>
            <a:r>
              <a:rPr lang="es" sz="2400" i="1" dirty="0"/>
              <a:t>targeted assistanc</a:t>
            </a:r>
            <a:r>
              <a:rPr lang="en-US" sz="2400" i="1" dirty="0"/>
              <a:t>e</a:t>
            </a:r>
            <a:r>
              <a:rPr lang="es" sz="2400" dirty="0"/>
              <a:t>)</a:t>
            </a:r>
          </a:p>
          <a:p>
            <a:pPr marL="388620" indent="-342900">
              <a:buFont typeface="Arial" panose="020B0604020202020204" pitchFamily="34" charset="0"/>
              <a:buChar char="•"/>
            </a:pPr>
            <a:r>
              <a:rPr lang="es" sz="1600" dirty="0"/>
              <a:t>Programa para toda la escuela ( </a:t>
            </a:r>
            <a:r>
              <a:rPr lang="es" sz="1600" i="1" dirty="0"/>
              <a:t>schoolwide</a:t>
            </a:r>
            <a:r>
              <a:rPr lang="es" sz="1600" dirty="0"/>
              <a:t>) : </a:t>
            </a:r>
            <a:r>
              <a:rPr lang="es" sz="1600" spc="-35" dirty="0">
                <a:effectLst/>
                <a:ea typeface="Calibri" panose="020F0502020204030204" pitchFamily="34" charset="0"/>
                <a:cs typeface="Arial"/>
              </a:rPr>
              <a:t>una estrategia de reforma integral diseñada para mejorar todo el programa educativo de una escuela de Título I para mejorar el </a:t>
            </a:r>
            <a:r>
              <a:rPr lang="en-US" sz="1600" spc="-35" dirty="0">
                <a:effectLst/>
                <a:ea typeface="Calibri" panose="020F0502020204030204" pitchFamily="34" charset="0"/>
                <a:cs typeface="Arial"/>
              </a:rPr>
              <a:t>aprovechamiento </a:t>
            </a:r>
            <a:r>
              <a:rPr lang="es" sz="1600" spc="-35" dirty="0">
                <a:effectLst/>
                <a:ea typeface="Calibri" panose="020F0502020204030204" pitchFamily="34" charset="0"/>
                <a:cs typeface="Arial"/>
              </a:rPr>
              <a:t>de los estudiantes de menor rendimiento.</a:t>
            </a:r>
            <a:r>
              <a:rPr lang="es" sz="1600" spc="-35" dirty="0">
                <a:ea typeface="Calibri" panose="020F0502020204030204" pitchFamily="34" charset="0"/>
                <a:cs typeface="Arial"/>
              </a:rPr>
              <a:t> </a:t>
            </a:r>
            <a:r>
              <a:rPr lang="es" sz="1600" spc="-35" dirty="0">
                <a:effectLst/>
                <a:ea typeface="Calibri" panose="020F0502020204030204" pitchFamily="34" charset="0"/>
                <a:cs typeface="Arial"/>
              </a:rPr>
              <a:t>Puede operar un programa en toda la escuela (</a:t>
            </a:r>
            <a:r>
              <a:rPr lang="en-US" sz="1600" i="1" spc="-35" dirty="0">
                <a:effectLst/>
                <a:ea typeface="Calibri" panose="020F0502020204030204" pitchFamily="34" charset="0"/>
                <a:cs typeface="Arial"/>
              </a:rPr>
              <a:t>schoolwide</a:t>
            </a:r>
            <a:r>
              <a:rPr lang="en-US" sz="1600" spc="-35" dirty="0">
                <a:effectLst/>
                <a:ea typeface="Calibri" panose="020F0502020204030204" pitchFamily="34" charset="0"/>
                <a:cs typeface="Arial"/>
              </a:rPr>
              <a:t>)</a:t>
            </a:r>
            <a:r>
              <a:rPr lang="es" sz="1600" spc="-35" dirty="0">
                <a:effectLst/>
                <a:ea typeface="Calibri" panose="020F0502020204030204" pitchFamily="34" charset="0"/>
                <a:cs typeface="Arial"/>
              </a:rPr>
              <a:t> si el nivel de pobreza es del 40 % o más, o si la SEA otorga una </a:t>
            </a:r>
            <a:r>
              <a:rPr lang="es" sz="1600" spc="-35" dirty="0">
                <a:ea typeface="Calibri" panose="020F0502020204030204" pitchFamily="34" charset="0"/>
                <a:cs typeface="Arial"/>
              </a:rPr>
              <a:t>dispensa</a:t>
            </a:r>
            <a:r>
              <a:rPr lang="es" sz="1600" spc="-35" dirty="0">
                <a:effectLst/>
                <a:ea typeface="Calibri" panose="020F0502020204030204" pitchFamily="34" charset="0"/>
                <a:cs typeface="Arial"/>
              </a:rPr>
              <a:t> a una escuela con un nivel de pobreza inferior al 40 %.</a:t>
            </a:r>
          </a:p>
          <a:p>
            <a:pPr marL="388620" indent="-342900">
              <a:buFont typeface="Arial" panose="020B0604020202020204" pitchFamily="34" charset="0"/>
              <a:buChar char="•"/>
            </a:pPr>
            <a:r>
              <a:rPr lang="es" sz="1600" spc="-35" dirty="0">
                <a:effectLst/>
                <a:ea typeface="Calibri" panose="020F0502020204030204" pitchFamily="34" charset="0"/>
                <a:cs typeface="Arial"/>
              </a:rPr>
              <a:t>Programa de asistencia específica (</a:t>
            </a:r>
            <a:r>
              <a:rPr lang="en-US" sz="1600" i="1" spc="-35" dirty="0">
                <a:effectLst/>
                <a:ea typeface="Calibri" panose="020F0502020204030204" pitchFamily="34" charset="0"/>
                <a:cs typeface="Arial"/>
              </a:rPr>
              <a:t>targeted assistance program</a:t>
            </a:r>
            <a:r>
              <a:rPr lang="en-US" sz="1600" spc="-35" dirty="0">
                <a:effectLst/>
                <a:ea typeface="Calibri" panose="020F0502020204030204" pitchFamily="34" charset="0"/>
                <a:cs typeface="Arial"/>
              </a:rPr>
              <a:t>)</a:t>
            </a:r>
            <a:r>
              <a:rPr lang="es" sz="1600" spc="-35" dirty="0">
                <a:effectLst/>
                <a:ea typeface="Calibri" panose="020F0502020204030204" pitchFamily="34" charset="0"/>
                <a:cs typeface="Arial"/>
              </a:rPr>
              <a:t>: un programa que brinda servicios </a:t>
            </a:r>
            <a:r>
              <a:rPr lang="en-US" sz="1600" spc="-35" dirty="0">
                <a:effectLst/>
                <a:ea typeface="Calibri" panose="020F0502020204030204" pitchFamily="34" charset="0"/>
                <a:cs typeface="Arial"/>
              </a:rPr>
              <a:t>suplementarios </a:t>
            </a:r>
            <a:r>
              <a:rPr lang="es" sz="1600" spc="-35" dirty="0">
                <a:effectLst/>
                <a:ea typeface="Calibri" panose="020F0502020204030204" pitchFamily="34" charset="0"/>
                <a:cs typeface="Arial"/>
              </a:rPr>
              <a:t>de instrucción a niños elegibles identificados como que no cumplen (</a:t>
            </a:r>
            <a:r>
              <a:rPr lang="en-US" sz="1600" spc="-35" dirty="0">
                <a:effectLst/>
                <a:ea typeface="Calibri" panose="020F0502020204030204" pitchFamily="34" charset="0"/>
                <a:cs typeface="Arial"/>
              </a:rPr>
              <a:t>fracasados)</a:t>
            </a:r>
            <a:r>
              <a:rPr lang="es" sz="1600" spc="-35" dirty="0">
                <a:effectLst/>
                <a:ea typeface="Calibri" panose="020F0502020204030204" pitchFamily="34" charset="0"/>
                <a:cs typeface="Arial"/>
              </a:rPr>
              <a:t>, o corren mayor riesgo de </a:t>
            </a:r>
            <a:r>
              <a:rPr lang="en-US" sz="1600" spc="-35" dirty="0">
                <a:effectLst/>
                <a:ea typeface="Calibri" panose="020F0502020204030204" pitchFamily="34" charset="0"/>
                <a:cs typeface="Arial"/>
              </a:rPr>
              <a:t>fracaso</a:t>
            </a:r>
            <a:r>
              <a:rPr lang="es" sz="1600" spc="-35" dirty="0">
                <a:effectLst/>
                <a:ea typeface="Calibri" panose="020F0502020204030204" pitchFamily="34" charset="0"/>
                <a:cs typeface="Arial"/>
              </a:rPr>
              <a:t>, los </a:t>
            </a:r>
            <a:r>
              <a:rPr lang="en-US" sz="1600" spc="-35" dirty="0">
                <a:effectLst/>
                <a:ea typeface="Calibri" panose="020F0502020204030204" pitchFamily="34" charset="0"/>
                <a:cs typeface="Arial"/>
              </a:rPr>
              <a:t>exigentes </a:t>
            </a:r>
            <a:r>
              <a:rPr lang="es" sz="1600" spc="-35" dirty="0">
                <a:effectLst/>
                <a:ea typeface="Calibri" panose="020F0502020204030204" pitchFamily="34" charset="0"/>
                <a:cs typeface="Arial"/>
              </a:rPr>
              <a:t>estándares académicos estatales. Se puede </a:t>
            </a:r>
            <a:r>
              <a:rPr lang="es" sz="1600" spc="-35" dirty="0">
                <a:ea typeface="Calibri" panose="020F0502020204030204" pitchFamily="34" charset="0"/>
                <a:cs typeface="Arial"/>
              </a:rPr>
              <a:t>operar </a:t>
            </a:r>
            <a:r>
              <a:rPr lang="es" sz="1600" spc="-35" dirty="0">
                <a:effectLst/>
                <a:ea typeface="Calibri" panose="020F0502020204030204" pitchFamily="34" charset="0"/>
                <a:cs typeface="Arial"/>
              </a:rPr>
              <a:t>un programa de asistencia específica </a:t>
            </a:r>
            <a:r>
              <a:rPr lang="es" sz="1600" i="1" spc="-35" dirty="0">
                <a:effectLst/>
                <a:ea typeface="Calibri" panose="020F0502020204030204" pitchFamily="34" charset="0"/>
                <a:cs typeface="Arial"/>
              </a:rPr>
              <a:t>(</a:t>
            </a:r>
            <a:r>
              <a:rPr lang="en-US" sz="1600" i="1" spc="-35" dirty="0">
                <a:effectLst/>
                <a:ea typeface="Calibri" panose="020F0502020204030204" pitchFamily="34" charset="0"/>
                <a:cs typeface="Arial"/>
              </a:rPr>
              <a:t>targeted assistance</a:t>
            </a:r>
            <a:r>
              <a:rPr lang="en-US" sz="1600" spc="-35" dirty="0">
                <a:effectLst/>
                <a:ea typeface="Calibri" panose="020F0502020204030204" pitchFamily="34" charset="0"/>
                <a:cs typeface="Arial"/>
              </a:rPr>
              <a:t>) </a:t>
            </a:r>
            <a:r>
              <a:rPr lang="es" sz="1600" spc="-35" dirty="0">
                <a:effectLst/>
                <a:ea typeface="Calibri" panose="020F0502020204030204" pitchFamily="34" charset="0"/>
                <a:cs typeface="Arial"/>
              </a:rPr>
              <a:t>en una escuela que no es elegible para </a:t>
            </a:r>
            <a:r>
              <a:rPr lang="es" sz="1600" spc="-35" dirty="0">
                <a:ea typeface="Calibri" panose="020F0502020204030204" pitchFamily="34" charset="0"/>
                <a:cs typeface="Arial"/>
              </a:rPr>
              <a:t>operar un </a:t>
            </a:r>
            <a:r>
              <a:rPr lang="es" sz="1600" spc="-35" dirty="0">
                <a:effectLst/>
                <a:ea typeface="Calibri" panose="020F0502020204030204" pitchFamily="34" charset="0"/>
                <a:cs typeface="Arial"/>
              </a:rPr>
              <a:t>programa para toda la escuela (</a:t>
            </a:r>
            <a:r>
              <a:rPr lang="en-US" sz="1600" i="1" spc="-35" dirty="0">
                <a:effectLst/>
                <a:ea typeface="Calibri" panose="020F0502020204030204" pitchFamily="34" charset="0"/>
                <a:cs typeface="Arial"/>
              </a:rPr>
              <a:t>schoolwide</a:t>
            </a:r>
            <a:r>
              <a:rPr lang="en-US" sz="1600" spc="-35" dirty="0">
                <a:effectLst/>
                <a:ea typeface="Calibri" panose="020F0502020204030204" pitchFamily="34" charset="0"/>
                <a:cs typeface="Arial"/>
              </a:rPr>
              <a:t>)</a:t>
            </a:r>
            <a:r>
              <a:rPr lang="es" sz="1600" spc="-35" dirty="0">
                <a:effectLst/>
                <a:ea typeface="Calibri" panose="020F0502020204030204" pitchFamily="34" charset="0"/>
                <a:cs typeface="Arial"/>
              </a:rPr>
              <a:t> y no ha recibido una </a:t>
            </a:r>
            <a:r>
              <a:rPr lang="en-US" sz="1600" spc="-35" dirty="0">
                <a:effectLst/>
                <a:ea typeface="Calibri" panose="020F0502020204030204" pitchFamily="34" charset="0"/>
                <a:cs typeface="Arial"/>
              </a:rPr>
              <a:t>dispensa </a:t>
            </a:r>
            <a:r>
              <a:rPr lang="es" sz="1600" spc="-35" dirty="0">
                <a:effectLst/>
                <a:ea typeface="Calibri" panose="020F0502020204030204" pitchFamily="34" charset="0"/>
                <a:cs typeface="Arial"/>
              </a:rPr>
              <a:t>o elige no operar un programa para toda la escuela (</a:t>
            </a:r>
            <a:r>
              <a:rPr lang="en-US" sz="1600" i="1" spc="-35" dirty="0">
                <a:effectLst/>
                <a:ea typeface="Calibri" panose="020F0502020204030204" pitchFamily="34" charset="0"/>
                <a:cs typeface="Arial"/>
              </a:rPr>
              <a:t>schoolwide</a:t>
            </a:r>
            <a:r>
              <a:rPr lang="en-US" sz="1600" spc="-35" dirty="0">
                <a:effectLst/>
                <a:ea typeface="Calibri" panose="020F0502020204030204" pitchFamily="34" charset="0"/>
                <a:cs typeface="Arial"/>
              </a:rPr>
              <a:t>)</a:t>
            </a:r>
            <a:r>
              <a:rPr lang="es" sz="1600" spc="-35" dirty="0">
                <a:effectLst/>
                <a:ea typeface="Calibri" panose="020F0502020204030204" pitchFamily="34" charset="0"/>
                <a:cs typeface="Arial"/>
              </a:rPr>
              <a:t>.</a:t>
            </a:r>
            <a:r>
              <a:rPr lang="es" sz="1600" spc="-35" dirty="0">
                <a:ea typeface="Calibri" panose="020F0502020204030204" pitchFamily="34" charset="0"/>
                <a:cs typeface="Arial"/>
              </a:rPr>
              <a:t> </a:t>
            </a:r>
            <a:endParaRPr lang="en-US" sz="1600" spc="-35" dirty="0">
              <a:effectLst/>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B15ABAC-4809-CD6D-1AA3-80C660829F26}"/>
              </a:ext>
            </a:extLst>
          </p:cNvPr>
          <p:cNvSpPr>
            <a:spLocks noGrp="1"/>
          </p:cNvSpPr>
          <p:nvPr>
            <p:ph type="body" sz="quarter" idx="13"/>
          </p:nvPr>
        </p:nvSpPr>
        <p:spPr>
          <a:xfrm>
            <a:off x="2849563" y="243840"/>
            <a:ext cx="6427787" cy="807722"/>
          </a:xfrm>
        </p:spPr>
        <p:txBody>
          <a:bodyPr/>
          <a:lstStyle/>
          <a:p>
            <a:r>
              <a:rPr lang="es" dirty="0"/>
              <a:t>Programas de Título I</a:t>
            </a:r>
          </a:p>
        </p:txBody>
      </p:sp>
      <p:sp>
        <p:nvSpPr>
          <p:cNvPr id="4" name="Slide Number Placeholder 3">
            <a:extLst>
              <a:ext uri="{FF2B5EF4-FFF2-40B4-BE49-F238E27FC236}">
                <a16:creationId xmlns:a16="http://schemas.microsoft.com/office/drawing/2014/main" id="{39F2703C-9A19-AD0F-8AAB-5264899FF0C6}"/>
              </a:ext>
            </a:extLst>
          </p:cNvPr>
          <p:cNvSpPr>
            <a:spLocks noGrp="1"/>
          </p:cNvSpPr>
          <p:nvPr>
            <p:ph type="sldNum" sz="quarter" idx="12"/>
          </p:nvPr>
        </p:nvSpPr>
        <p:spPr/>
        <p:txBody>
          <a:bodyPr/>
          <a:lstStyle/>
          <a:p>
            <a:fld id="{01FA0A26-6009-4EF8-96CE-C26D5A4F18E5}" type="slidenum">
              <a:rPr lang="en-US" smtClean="0"/>
              <a:pPr/>
              <a:t>57</a:t>
            </a:fld>
            <a:endParaRPr lang="en-US"/>
          </a:p>
        </p:txBody>
      </p:sp>
      <p:sp>
        <p:nvSpPr>
          <p:cNvPr id="5" name="Footer Placeholder 4">
            <a:extLst>
              <a:ext uri="{FF2B5EF4-FFF2-40B4-BE49-F238E27FC236}">
                <a16:creationId xmlns:a16="http://schemas.microsoft.com/office/drawing/2014/main" id="{E2AEC615-488D-A2D4-7577-15D37054AA56}"/>
              </a:ext>
            </a:extLst>
          </p:cNvPr>
          <p:cNvSpPr>
            <a:spLocks noGrp="1"/>
          </p:cNvSpPr>
          <p:nvPr>
            <p:ph type="ftr" sz="quarter" idx="14"/>
          </p:nvPr>
        </p:nvSpPr>
        <p:spPr>
          <a:xfrm>
            <a:off x="3737113" y="6614160"/>
            <a:ext cx="4717774" cy="243840"/>
          </a:xfrm>
        </p:spPr>
        <p:txBody>
          <a:bodyPr/>
          <a:lstStyle/>
          <a:p>
            <a:endParaRPr lang="en-US"/>
          </a:p>
        </p:txBody>
      </p:sp>
      <p:sp>
        <p:nvSpPr>
          <p:cNvPr id="7" name="TextBox 6">
            <a:extLst>
              <a:ext uri="{FF2B5EF4-FFF2-40B4-BE49-F238E27FC236}">
                <a16:creationId xmlns:a16="http://schemas.microsoft.com/office/drawing/2014/main" id="{6C85F006-8EA6-E2AD-7C2D-BA4082F1D18E}"/>
              </a:ext>
            </a:extLst>
          </p:cNvPr>
          <p:cNvSpPr txBox="1"/>
          <p:nvPr/>
        </p:nvSpPr>
        <p:spPr>
          <a:xfrm>
            <a:off x="468807" y="4721902"/>
            <a:ext cx="9848211" cy="1200329"/>
          </a:xfrm>
          <a:prstGeom prst="rect">
            <a:avLst/>
          </a:prstGeom>
          <a:noFill/>
        </p:spPr>
        <p:txBody>
          <a:bodyPr wrap="square">
            <a:spAutoFit/>
          </a:bodyPr>
          <a:lstStyle/>
          <a:p>
            <a:r>
              <a:rPr lang="es" sz="2400" b="1" spc="-35" dirty="0">
                <a:ea typeface="Calibri" panose="020F0502020204030204" pitchFamily="34" charset="0"/>
                <a:cs typeface="Arial"/>
              </a:rPr>
              <a:t>A partir del 2020-2021, todos los programas de Título I operados en Puerto Rico son programas para toda la escuela (</a:t>
            </a:r>
            <a:r>
              <a:rPr lang="en-US" sz="2400" b="1" i="1" spc="-35" dirty="0">
                <a:ea typeface="Calibri" panose="020F0502020204030204" pitchFamily="34" charset="0"/>
                <a:cs typeface="Arial"/>
              </a:rPr>
              <a:t>schoolwide</a:t>
            </a:r>
            <a:r>
              <a:rPr lang="en-US" sz="2400" b="1" spc="-35" dirty="0">
                <a:ea typeface="Calibri" panose="020F0502020204030204" pitchFamily="34" charset="0"/>
                <a:cs typeface="Arial"/>
              </a:rPr>
              <a:t>)</a:t>
            </a:r>
            <a:r>
              <a:rPr lang="es" sz="2400" b="1" spc="-35" dirty="0">
                <a:ea typeface="Calibri" panose="020F0502020204030204" pitchFamily="34" charset="0"/>
                <a:cs typeface="Arial"/>
              </a:rPr>
              <a:t>. Por lo tanto, solo discutiremos programas para toda la escuela (</a:t>
            </a:r>
            <a:r>
              <a:rPr lang="en-US" sz="2400" b="1" spc="-35" dirty="0">
                <a:ea typeface="Calibri" panose="020F0502020204030204" pitchFamily="34" charset="0"/>
                <a:cs typeface="Arial"/>
              </a:rPr>
              <a:t>s</a:t>
            </a:r>
            <a:r>
              <a:rPr lang="es" sz="2400" b="1" i="1" spc="-35" dirty="0">
                <a:ea typeface="Calibri" panose="020F0502020204030204" pitchFamily="34" charset="0"/>
                <a:cs typeface="Arial"/>
              </a:rPr>
              <a:t>choolwide</a:t>
            </a:r>
            <a:r>
              <a:rPr lang="es" sz="2400" b="1" spc="-35" dirty="0">
                <a:ea typeface="Calibri" panose="020F0502020204030204" pitchFamily="34" charset="0"/>
                <a:cs typeface="Arial"/>
              </a:rPr>
              <a:t>) </a:t>
            </a:r>
            <a:endParaRPr lang="en-US" sz="2400" b="1" spc="-35" dirty="0">
              <a:effectLst/>
              <a:ea typeface="Calibri" panose="020F0502020204030204" pitchFamily="34" charset="0"/>
              <a:cs typeface="Arial"/>
            </a:endParaRPr>
          </a:p>
        </p:txBody>
      </p:sp>
    </p:spTree>
    <p:extLst>
      <p:ext uri="{BB962C8B-B14F-4D97-AF65-F5344CB8AC3E}">
        <p14:creationId xmlns:p14="http://schemas.microsoft.com/office/powerpoint/2010/main" val="4224597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F4D502-B79B-4750-1409-BB03482D2194}"/>
              </a:ext>
            </a:extLst>
          </p:cNvPr>
          <p:cNvSpPr>
            <a:spLocks noGrp="1"/>
          </p:cNvSpPr>
          <p:nvPr>
            <p:ph idx="1"/>
          </p:nvPr>
        </p:nvSpPr>
        <p:spPr>
          <a:xfrm>
            <a:off x="811659" y="1684538"/>
            <a:ext cx="9996754" cy="4614662"/>
          </a:xfrm>
        </p:spPr>
        <p:txBody>
          <a:bodyPr vert="horz" lIns="91440" tIns="45720" rIns="91440" bIns="45720" rtlCol="0" anchor="t">
            <a:normAutofit/>
          </a:bodyPr>
          <a:lstStyle/>
          <a:p>
            <a:pPr marL="457200" indent="-457200">
              <a:spcBef>
                <a:spcPts val="0"/>
              </a:spcBef>
              <a:buFont typeface="Arial" panose="020B0604020202020204" pitchFamily="34" charset="0"/>
              <a:buChar char="•"/>
            </a:pPr>
            <a:r>
              <a:rPr lang="es" sz="2400" dirty="0"/>
              <a:t>Los programas escolares (</a:t>
            </a:r>
            <a:r>
              <a:rPr lang="en-US" sz="2400" i="1" dirty="0"/>
              <a:t>schoolwide</a:t>
            </a:r>
            <a:r>
              <a:rPr lang="en-US" sz="2400" dirty="0"/>
              <a:t>) </a:t>
            </a:r>
            <a:r>
              <a:rPr lang="es" sz="2400" dirty="0"/>
              <a:t>pueden servir a todos los estudiantes y </a:t>
            </a:r>
            <a:r>
              <a:rPr lang="es" sz="2400" b="1" dirty="0"/>
              <a:t>no </a:t>
            </a:r>
            <a:r>
              <a:rPr lang="es" sz="2400" dirty="0"/>
              <a:t>necesitan identificar estudiantes específicos para su elegibilidad. Las escuelas que operan un programa escolar (schoolwide) </a:t>
            </a:r>
            <a:r>
              <a:rPr lang="en-US" sz="2400" dirty="0"/>
              <a:t>tiene que</a:t>
            </a:r>
            <a:r>
              <a:rPr lang="es" sz="2400" dirty="0"/>
              <a:t>:</a:t>
            </a:r>
          </a:p>
          <a:p>
            <a:pPr marL="457200" indent="-457200">
              <a:spcBef>
                <a:spcPts val="0"/>
              </a:spcBef>
              <a:buFont typeface="Arial" panose="020B0604020202020204" pitchFamily="34" charset="0"/>
              <a:buChar char="•"/>
            </a:pPr>
            <a:endParaRPr lang="es" sz="2400" dirty="0"/>
          </a:p>
          <a:p>
            <a:pPr marL="868680" lvl="1" indent="-457200">
              <a:spcBef>
                <a:spcPts val="0"/>
              </a:spcBef>
              <a:buFont typeface="Arial" panose="020B0604020202020204" pitchFamily="34" charset="0"/>
              <a:buChar char="•"/>
            </a:pPr>
            <a:r>
              <a:rPr lang="es" sz="2200" dirty="0"/>
              <a:t>Realizar un </a:t>
            </a:r>
            <a:r>
              <a:rPr lang="en-US" sz="2200" dirty="0"/>
              <a:t>estudio de necesidades comprensivo</a:t>
            </a:r>
          </a:p>
          <a:p>
            <a:pPr marL="868680" lvl="1" indent="-457200">
              <a:spcBef>
                <a:spcPts val="0"/>
              </a:spcBef>
              <a:buFont typeface="Arial" panose="020B0604020202020204" pitchFamily="34" charset="0"/>
              <a:buChar char="•"/>
            </a:pPr>
            <a:r>
              <a:rPr lang="es" sz="2200" dirty="0"/>
              <a:t>Preparar un plan escolar comprensivo (</a:t>
            </a:r>
            <a:r>
              <a:rPr lang="en-US" sz="2200" dirty="0"/>
              <a:t>el </a:t>
            </a:r>
            <a:r>
              <a:rPr lang="es" sz="2200" dirty="0"/>
              <a:t>DEE en el DEPR)</a:t>
            </a:r>
            <a:endParaRPr lang="en-US" sz="2200" dirty="0">
              <a:highlight>
                <a:srgbClr val="FFFF00"/>
              </a:highlight>
            </a:endParaRPr>
          </a:p>
          <a:p>
            <a:pPr marL="868680" lvl="1" indent="-457200">
              <a:spcBef>
                <a:spcPts val="0"/>
              </a:spcBef>
              <a:buFont typeface="Arial" panose="020B0604020202020204" pitchFamily="34" charset="0"/>
              <a:buChar char="•"/>
            </a:pPr>
            <a:r>
              <a:rPr lang="en-US" sz="2200" dirty="0"/>
              <a:t>Monitorear regularmente y revisar </a:t>
            </a:r>
            <a:r>
              <a:rPr lang="es" sz="2200" dirty="0"/>
              <a:t>el plan según sea necesario, </a:t>
            </a:r>
            <a:r>
              <a:rPr lang="en-US" sz="2200" dirty="0"/>
              <a:t>basado en</a:t>
            </a:r>
            <a:r>
              <a:rPr lang="es" sz="2200" dirty="0"/>
              <a:t> las necesidades de los estudiantes</a:t>
            </a:r>
          </a:p>
          <a:p>
            <a:pPr marL="868680" lvl="1" indent="-457200">
              <a:spcBef>
                <a:spcPts val="0"/>
              </a:spcBef>
              <a:buFont typeface="Arial" panose="020B0604020202020204" pitchFamily="34" charset="0"/>
              <a:buChar char="•"/>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868680" lvl="1" indent="-457200">
              <a:spcBef>
                <a:spcPts val="0"/>
              </a:spcBef>
              <a:buFont typeface="Arial" panose="020B0604020202020204" pitchFamily="34" charset="0"/>
              <a:buChar char="•"/>
            </a:pPr>
            <a:endParaRPr lang="en-US" sz="2200" dirty="0"/>
          </a:p>
          <a:p>
            <a:pPr marL="285750" indent="-285750">
              <a:buFont typeface="Arial" panose="020B0604020202020204" pitchFamily="34" charset="0"/>
              <a:buChar char="•"/>
            </a:pPr>
            <a:endParaRPr lang="en-US" sz="2000" dirty="0"/>
          </a:p>
          <a:p>
            <a:endParaRPr lang="en-US" dirty="0"/>
          </a:p>
        </p:txBody>
      </p:sp>
      <p:sp>
        <p:nvSpPr>
          <p:cNvPr id="3" name="Text Placeholder 2">
            <a:extLst>
              <a:ext uri="{FF2B5EF4-FFF2-40B4-BE49-F238E27FC236}">
                <a16:creationId xmlns:a16="http://schemas.microsoft.com/office/drawing/2014/main" id="{9AD4CA68-F97B-EBE2-FC91-268FAF21D5BB}"/>
              </a:ext>
            </a:extLst>
          </p:cNvPr>
          <p:cNvSpPr>
            <a:spLocks noGrp="1"/>
          </p:cNvSpPr>
          <p:nvPr>
            <p:ph type="body" sz="quarter" idx="13"/>
          </p:nvPr>
        </p:nvSpPr>
        <p:spPr/>
        <p:txBody>
          <a:bodyPr>
            <a:normAutofit fontScale="62500" lnSpcReduction="20000"/>
          </a:bodyPr>
          <a:lstStyle/>
          <a:p>
            <a:r>
              <a:rPr lang="es" dirty="0"/>
              <a:t>Programas para toda la escuela Schoolwide </a:t>
            </a:r>
          </a:p>
        </p:txBody>
      </p:sp>
      <p:sp>
        <p:nvSpPr>
          <p:cNvPr id="4" name="Slide Number Placeholder 3">
            <a:extLst>
              <a:ext uri="{FF2B5EF4-FFF2-40B4-BE49-F238E27FC236}">
                <a16:creationId xmlns:a16="http://schemas.microsoft.com/office/drawing/2014/main" id="{F04B3728-3BDC-C7C9-71BD-0845EB318F73}"/>
              </a:ext>
            </a:extLst>
          </p:cNvPr>
          <p:cNvSpPr>
            <a:spLocks noGrp="1"/>
          </p:cNvSpPr>
          <p:nvPr>
            <p:ph type="sldNum" sz="quarter" idx="12"/>
          </p:nvPr>
        </p:nvSpPr>
        <p:spPr/>
        <p:txBody>
          <a:bodyPr/>
          <a:lstStyle/>
          <a:p>
            <a:fld id="{01FA0A26-6009-4EF8-96CE-C26D5A4F18E5}" type="slidenum">
              <a:rPr lang="en-US" smtClean="0"/>
              <a:pPr/>
              <a:t>58</a:t>
            </a:fld>
            <a:endParaRPr lang="en-US"/>
          </a:p>
        </p:txBody>
      </p:sp>
    </p:spTree>
    <p:extLst>
      <p:ext uri="{BB962C8B-B14F-4D97-AF65-F5344CB8AC3E}">
        <p14:creationId xmlns:p14="http://schemas.microsoft.com/office/powerpoint/2010/main" val="2414871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744CE6-AF6C-5289-74D5-3260F353A409}"/>
              </a:ext>
            </a:extLst>
          </p:cNvPr>
          <p:cNvSpPr>
            <a:spLocks noGrp="1"/>
          </p:cNvSpPr>
          <p:nvPr>
            <p:ph idx="1"/>
          </p:nvPr>
        </p:nvSpPr>
        <p:spPr/>
        <p:txBody>
          <a:bodyPr/>
          <a:lstStyle/>
          <a:p>
            <a:pPr marL="457200" indent="-457200">
              <a:spcBef>
                <a:spcPts val="0"/>
              </a:spcBef>
              <a:buFont typeface="Arial" panose="020B0604020202020204" pitchFamily="34" charset="0"/>
              <a:buChar char="•"/>
            </a:pPr>
            <a:r>
              <a:rPr lang="es" sz="2400" dirty="0"/>
              <a:t>Una escuela que opere un programa a nivel escolar (</a:t>
            </a:r>
            <a:r>
              <a:rPr lang="en-US" sz="2400" i="1" dirty="0"/>
              <a:t>schoolwide</a:t>
            </a:r>
            <a:r>
              <a:rPr lang="en-US" sz="2400" dirty="0"/>
              <a:t>) </a:t>
            </a:r>
            <a:r>
              <a:rPr lang="es" sz="2400" dirty="0"/>
              <a:t>puede </a:t>
            </a:r>
            <a:r>
              <a:rPr lang="es" sz="2400" b="1" dirty="0"/>
              <a:t>consolidar </a:t>
            </a:r>
            <a:r>
              <a:rPr lang="es" sz="2400" dirty="0"/>
              <a:t>fondos del Título I junto con otros fondos federales, estatales y locales </a:t>
            </a:r>
            <a:r>
              <a:rPr lang="en-US" sz="2400" dirty="0"/>
              <a:t>para</a:t>
            </a:r>
            <a:r>
              <a:rPr lang="es" sz="2400" dirty="0"/>
              <a:t>:</a:t>
            </a:r>
          </a:p>
          <a:p>
            <a:pPr marL="868680" lvl="1" indent="-457200">
              <a:spcBef>
                <a:spcPts val="0"/>
              </a:spcBef>
              <a:buFont typeface="Arial" panose="020B0604020202020204" pitchFamily="34" charset="0"/>
              <a:buChar char="•"/>
            </a:pPr>
            <a:r>
              <a:rPr lang="es" sz="2200" dirty="0">
                <a:effectLst/>
                <a:ea typeface="Calibri" panose="020F0502020204030204" pitchFamily="34" charset="0"/>
                <a:cs typeface="Times New Roman" panose="02020603050405020304" pitchFamily="18" charset="0"/>
              </a:rPr>
              <a:t>Implementar las actividades en el plan escolar (</a:t>
            </a:r>
            <a:r>
              <a:rPr lang="en-US" sz="2200" i="1" dirty="0">
                <a:effectLst/>
                <a:ea typeface="Calibri" panose="020F0502020204030204" pitchFamily="34" charset="0"/>
                <a:cs typeface="Times New Roman" panose="02020603050405020304" pitchFamily="18" charset="0"/>
              </a:rPr>
              <a:t>schoolwide</a:t>
            </a:r>
            <a:r>
              <a:rPr lang="en-US" sz="2200" dirty="0">
                <a:effectLst/>
                <a:ea typeface="Calibri" panose="020F0502020204030204" pitchFamily="34" charset="0"/>
                <a:cs typeface="Times New Roman" panose="02020603050405020304" pitchFamily="18" charset="0"/>
              </a:rPr>
              <a:t>) </a:t>
            </a:r>
            <a:r>
              <a:rPr lang="es" sz="2200" dirty="0">
                <a:effectLst/>
                <a:ea typeface="Calibri" panose="020F0502020204030204" pitchFamily="34" charset="0"/>
                <a:cs typeface="Times New Roman" panose="02020603050405020304" pitchFamily="18" charset="0"/>
              </a:rPr>
              <a:t>que sean asignables a uno o más de los programas federales consolidados, y </a:t>
            </a:r>
            <a:r>
              <a:rPr lang="en-US" sz="2200" dirty="0">
                <a:effectLst/>
                <a:ea typeface="Calibri" panose="020F0502020204030204" pitchFamily="34" charset="0"/>
                <a:cs typeface="Times New Roman" panose="02020603050405020304" pitchFamily="18" charset="0"/>
              </a:rPr>
              <a:t>que </a:t>
            </a:r>
            <a:r>
              <a:rPr lang="es" sz="2200" dirty="0">
                <a:effectLst/>
                <a:ea typeface="Calibri" panose="020F0502020204030204" pitchFamily="34" charset="0"/>
                <a:cs typeface="Times New Roman" panose="02020603050405020304" pitchFamily="18" charset="0"/>
              </a:rPr>
              <a:t>sean necesari</a:t>
            </a:r>
            <a:r>
              <a:rPr lang="en-US" sz="2200" dirty="0">
                <a:effectLst/>
                <a:ea typeface="Calibri" panose="020F0502020204030204" pitchFamily="34" charset="0"/>
                <a:cs typeface="Times New Roman" panose="02020603050405020304" pitchFamily="18" charset="0"/>
              </a:rPr>
              <a:t>os</a:t>
            </a:r>
            <a:r>
              <a:rPr lang="es" sz="2200" dirty="0">
                <a:effectLst/>
                <a:ea typeface="Calibri" panose="020F0502020204030204" pitchFamily="34" charset="0"/>
                <a:cs typeface="Times New Roman" panose="02020603050405020304" pitchFamily="18" charset="0"/>
              </a:rPr>
              <a:t> y razonables a la vista de una persona prudente, y</a:t>
            </a:r>
          </a:p>
          <a:p>
            <a:pPr marL="868680" lvl="1" indent="-457200">
              <a:spcBef>
                <a:spcPts val="0"/>
              </a:spcBef>
              <a:buFont typeface="Arial" panose="020B0604020202020204" pitchFamily="34" charset="0"/>
              <a:buChar char="•"/>
            </a:pPr>
            <a:r>
              <a:rPr lang="es" sz="2200" dirty="0">
                <a:effectLst/>
                <a:ea typeface="Calibri" panose="020F0502020204030204" pitchFamily="34" charset="0"/>
                <a:cs typeface="Times New Roman" panose="02020603050405020304" pitchFamily="18" charset="0"/>
              </a:rPr>
              <a:t>Cumpl</a:t>
            </a:r>
            <a:r>
              <a:rPr lang="en-US" sz="2200" dirty="0">
                <a:effectLst/>
                <a:ea typeface="Calibri" panose="020F0502020204030204" pitchFamily="34" charset="0"/>
                <a:cs typeface="Times New Roman" panose="02020603050405020304" pitchFamily="18" charset="0"/>
              </a:rPr>
              <a:t>e </a:t>
            </a:r>
            <a:r>
              <a:rPr lang="es" sz="2200" dirty="0">
                <a:effectLst/>
                <a:ea typeface="Calibri" panose="020F0502020204030204" pitchFamily="34" charset="0"/>
                <a:cs typeface="Times New Roman" panose="02020603050405020304" pitchFamily="18" charset="0"/>
              </a:rPr>
              <a:t>con la intención y propósito de cada programa Federal cuyos fondos se consolidan.</a:t>
            </a:r>
          </a:p>
          <a:p>
            <a:pPr marL="868680" lvl="1" indent="-457200">
              <a:spcBef>
                <a:spcPts val="0"/>
              </a:spcBef>
              <a:buFont typeface="Arial" panose="020B0604020202020204" pitchFamily="34" charset="0"/>
              <a:buChar char="•"/>
            </a:pPr>
            <a:r>
              <a:rPr lang="en-US" sz="2000" b="1" dirty="0"/>
              <a:t>Nuestro entendimiento es </a:t>
            </a:r>
            <a:r>
              <a:rPr lang="es" sz="2000" b="1" dirty="0"/>
              <a:t>que todos los programas escolares en Puerto Rico consolidan fondos.</a:t>
            </a:r>
          </a:p>
        </p:txBody>
      </p:sp>
      <p:sp>
        <p:nvSpPr>
          <p:cNvPr id="3" name="Text Placeholder 2">
            <a:extLst>
              <a:ext uri="{FF2B5EF4-FFF2-40B4-BE49-F238E27FC236}">
                <a16:creationId xmlns:a16="http://schemas.microsoft.com/office/drawing/2014/main" id="{9C051797-AF8B-8545-B370-F18EC9B28C17}"/>
              </a:ext>
            </a:extLst>
          </p:cNvPr>
          <p:cNvSpPr>
            <a:spLocks noGrp="1"/>
          </p:cNvSpPr>
          <p:nvPr>
            <p:ph type="body" sz="quarter" idx="13"/>
          </p:nvPr>
        </p:nvSpPr>
        <p:spPr>
          <a:xfrm>
            <a:off x="449451" y="588936"/>
            <a:ext cx="11375756" cy="706464"/>
          </a:xfrm>
        </p:spPr>
        <p:txBody>
          <a:bodyPr>
            <a:normAutofit fontScale="77500" lnSpcReduction="20000"/>
          </a:bodyPr>
          <a:lstStyle/>
          <a:p>
            <a:r>
              <a:rPr lang="en-US" dirty="0"/>
              <a:t>Continuación - </a:t>
            </a:r>
            <a:r>
              <a:rPr lang="es" dirty="0"/>
              <a:t>Programas para toda la escuela</a:t>
            </a:r>
            <a:r>
              <a:rPr lang="en-US" dirty="0"/>
              <a:t> (</a:t>
            </a:r>
            <a:r>
              <a:rPr lang="en-US" i="1" dirty="0"/>
              <a:t>schoolwide</a:t>
            </a:r>
            <a:r>
              <a:rPr lang="en-US" dirty="0"/>
              <a:t>)</a:t>
            </a:r>
            <a:endParaRPr lang="es" dirty="0"/>
          </a:p>
        </p:txBody>
      </p:sp>
      <p:sp>
        <p:nvSpPr>
          <p:cNvPr id="4" name="Slide Number Placeholder 3">
            <a:extLst>
              <a:ext uri="{FF2B5EF4-FFF2-40B4-BE49-F238E27FC236}">
                <a16:creationId xmlns:a16="http://schemas.microsoft.com/office/drawing/2014/main" id="{215D3F4F-124C-B78F-A519-8011AB4E24E1}"/>
              </a:ext>
            </a:extLst>
          </p:cNvPr>
          <p:cNvSpPr>
            <a:spLocks noGrp="1"/>
          </p:cNvSpPr>
          <p:nvPr>
            <p:ph type="sldNum" sz="quarter" idx="12"/>
          </p:nvPr>
        </p:nvSpPr>
        <p:spPr/>
        <p:txBody>
          <a:bodyPr/>
          <a:lstStyle/>
          <a:p>
            <a:fld id="{01FA0A26-6009-4EF8-96CE-C26D5A4F18E5}" type="slidenum">
              <a:rPr lang="en-US" smtClean="0"/>
              <a:pPr/>
              <a:t>59</a:t>
            </a:fld>
            <a:endParaRPr lang="en-US"/>
          </a:p>
        </p:txBody>
      </p:sp>
      <p:sp>
        <p:nvSpPr>
          <p:cNvPr id="5" name="Footer Placeholder 4">
            <a:extLst>
              <a:ext uri="{FF2B5EF4-FFF2-40B4-BE49-F238E27FC236}">
                <a16:creationId xmlns:a16="http://schemas.microsoft.com/office/drawing/2014/main" id="{3CCB364C-F679-390D-E9CA-DFE595D5173F}"/>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6312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CF354-84AD-4A79-B7C6-1F31ECF6194D}"/>
              </a:ext>
            </a:extLst>
          </p:cNvPr>
          <p:cNvSpPr>
            <a:spLocks noGrp="1"/>
          </p:cNvSpPr>
          <p:nvPr>
            <p:ph idx="1"/>
          </p:nvPr>
        </p:nvSpPr>
        <p:spPr>
          <a:xfrm>
            <a:off x="982053" y="1912884"/>
            <a:ext cx="8940159" cy="4386316"/>
          </a:xfrm>
        </p:spPr>
        <p:txBody>
          <a:bodyPr vert="horz" lIns="91440" tIns="45720" rIns="91440" bIns="45720" rtlCol="0" anchor="t">
            <a:normAutofit/>
          </a:bodyPr>
          <a:lstStyle/>
          <a:p>
            <a:pPr marL="0" lvl="1" indent="0">
              <a:lnSpc>
                <a:spcPct val="100000"/>
              </a:lnSpc>
              <a:spcBef>
                <a:spcPts val="600"/>
              </a:spcBef>
              <a:spcAft>
                <a:spcPts val="0"/>
              </a:spcAft>
              <a:buNone/>
            </a:pPr>
            <a:r>
              <a:rPr lang="es" altLang="en-US" sz="2400" dirty="0"/>
              <a:t>El uso de fondos también </a:t>
            </a:r>
            <a:r>
              <a:rPr lang="en-US" altLang="en-US" sz="2400" dirty="0"/>
              <a:t>tiene que </a:t>
            </a:r>
            <a:r>
              <a:rPr lang="es" altLang="en-US" sz="2400" dirty="0"/>
              <a:t>cumplir con </a:t>
            </a:r>
            <a:r>
              <a:rPr lang="es" sz="2400" dirty="0"/>
              <a:t>las consideraciones específicas del programa de Título I:</a:t>
            </a:r>
            <a:endParaRPr lang="en-US" sz="2400" dirty="0"/>
          </a:p>
          <a:p>
            <a:pPr marL="342900" lvl="1" indent="-342900">
              <a:lnSpc>
                <a:spcPct val="100000"/>
              </a:lnSpc>
              <a:spcBef>
                <a:spcPts val="600"/>
              </a:spcBef>
              <a:spcAft>
                <a:spcPts val="0"/>
              </a:spcAft>
              <a:buFont typeface="Arial" panose="020B0604020202020204" pitchFamily="34" charset="0"/>
              <a:buChar char="•"/>
            </a:pPr>
            <a:r>
              <a:rPr lang="es" altLang="en-US" sz="2400" dirty="0"/>
              <a:t>Ser consistente con el propósito de Título I</a:t>
            </a:r>
            <a:endParaRPr lang="en-US" altLang="en-US" sz="2400" dirty="0">
              <a:cs typeface="Calibri"/>
            </a:endParaRPr>
          </a:p>
          <a:p>
            <a:pPr marL="342900" lvl="1" indent="-342900">
              <a:lnSpc>
                <a:spcPct val="100000"/>
              </a:lnSpc>
              <a:spcBef>
                <a:spcPts val="600"/>
              </a:spcBef>
              <a:spcAft>
                <a:spcPts val="0"/>
              </a:spcAft>
              <a:buFont typeface="Arial" panose="020B0604020202020204" pitchFamily="34" charset="0"/>
              <a:buChar char="•"/>
            </a:pPr>
            <a:r>
              <a:rPr lang="es" altLang="en-US" sz="2400" dirty="0"/>
              <a:t>Ser coherente con </a:t>
            </a:r>
            <a:r>
              <a:rPr lang="es" altLang="en-US" sz="2200" dirty="0"/>
              <a:t>el </a:t>
            </a:r>
            <a:r>
              <a:rPr lang="en-US" altLang="en-US" sz="2200" dirty="0"/>
              <a:t>plan comprensivo schoolwide de la escuela o </a:t>
            </a:r>
            <a:r>
              <a:rPr lang="es" altLang="en-US" sz="2200" dirty="0"/>
              <a:t>o </a:t>
            </a:r>
            <a:r>
              <a:rPr lang="en-US" altLang="en-US" sz="2200" dirty="0"/>
              <a:t>con </a:t>
            </a:r>
            <a:r>
              <a:rPr lang="es" altLang="en-US" sz="2200" dirty="0"/>
              <a:t>el programa de asistencia específica de la escuela</a:t>
            </a:r>
            <a:r>
              <a:rPr lang="es" altLang="en-US" sz="2400" dirty="0"/>
              <a:t>.</a:t>
            </a:r>
            <a:endParaRPr lang="en-US" altLang="en-US" sz="2400" dirty="0">
              <a:cs typeface="Calibri"/>
            </a:endParaRPr>
          </a:p>
          <a:p>
            <a:pPr marL="342900" lvl="1" indent="-342900">
              <a:lnSpc>
                <a:spcPct val="100000"/>
              </a:lnSpc>
              <a:spcBef>
                <a:spcPts val="600"/>
              </a:spcBef>
              <a:spcAft>
                <a:spcPts val="0"/>
              </a:spcAft>
              <a:buFont typeface="Arial" panose="020B0604020202020204" pitchFamily="34" charset="0"/>
              <a:buChar char="•"/>
            </a:pPr>
            <a:r>
              <a:rPr lang="es" sz="2400" dirty="0"/>
              <a:t>Ser razonable y necesario para llevar a cabo el programa Título I de la escuela.</a:t>
            </a:r>
          </a:p>
          <a:p>
            <a:pPr marL="342900" lvl="1" indent="-342900">
              <a:lnSpc>
                <a:spcPct val="100000"/>
              </a:lnSpc>
              <a:spcBef>
                <a:spcPts val="600"/>
              </a:spcBef>
              <a:spcAft>
                <a:spcPts val="0"/>
              </a:spcAft>
              <a:buFont typeface="Times New Roman" panose="02020603050405020304" pitchFamily="18" charset="0"/>
              <a:buChar char="●"/>
            </a:pPr>
            <a:endParaRPr lang="en-US" sz="2400" dirty="0">
              <a:effectLst/>
              <a:ea typeface="Calibri" panose="020F0502020204030204" pitchFamily="34" charset="0"/>
              <a:cs typeface="Times New Roman" panose="02020603050405020304" pitchFamily="18" charset="0"/>
            </a:endParaRPr>
          </a:p>
          <a:p>
            <a:pPr marL="0" lvl="1" indent="0">
              <a:lnSpc>
                <a:spcPct val="100000"/>
              </a:lnSpc>
              <a:spcBef>
                <a:spcPts val="600"/>
              </a:spcBef>
              <a:spcAft>
                <a:spcPts val="0"/>
              </a:spcAft>
              <a:buNone/>
            </a:pPr>
            <a:endParaRPr lang="en-US" sz="2400" dirty="0"/>
          </a:p>
          <a:p>
            <a:pPr marL="342900" lvl="1" indent="-342900">
              <a:lnSpc>
                <a:spcPct val="100000"/>
              </a:lnSpc>
              <a:spcBef>
                <a:spcPts val="600"/>
              </a:spcBef>
              <a:spcAft>
                <a:spcPts val="0"/>
              </a:spcAft>
              <a:buFont typeface="Times New Roman" panose="02020603050405020304" pitchFamily="18" charset="0"/>
              <a:buChar char="●"/>
            </a:pPr>
            <a:endParaRPr lang="en-US" sz="2400" dirty="0"/>
          </a:p>
          <a:p>
            <a:pPr marL="342900" lvl="1" indent="-342900">
              <a:lnSpc>
                <a:spcPct val="100000"/>
              </a:lnSpc>
              <a:spcBef>
                <a:spcPts val="100"/>
              </a:spcBef>
              <a:spcAft>
                <a:spcPts val="0"/>
              </a:spcAft>
              <a:buFont typeface="Times New Roman" panose="02020603050405020304" pitchFamily="18" charset="0"/>
              <a:buChar char="●"/>
            </a:pPr>
            <a:endParaRPr lang="en-US" sz="2400" dirty="0"/>
          </a:p>
          <a:p>
            <a:pPr marL="0" lvl="1" indent="0">
              <a:lnSpc>
                <a:spcPct val="100000"/>
              </a:lnSpc>
              <a:spcBef>
                <a:spcPts val="100"/>
              </a:spcBef>
              <a:spcAft>
                <a:spcPts val="0"/>
              </a:spcAft>
              <a:buNone/>
            </a:pPr>
            <a:endParaRPr lang="en-US" sz="2400" dirty="0"/>
          </a:p>
          <a:p>
            <a:endParaRPr lang="en-US" sz="2400" dirty="0"/>
          </a:p>
        </p:txBody>
      </p:sp>
      <p:sp>
        <p:nvSpPr>
          <p:cNvPr id="3" name="Text Placeholder 2">
            <a:extLst>
              <a:ext uri="{FF2B5EF4-FFF2-40B4-BE49-F238E27FC236}">
                <a16:creationId xmlns:a16="http://schemas.microsoft.com/office/drawing/2014/main" id="{4A23AAF7-CF00-4E65-9961-17AB73D187E9}"/>
              </a:ext>
            </a:extLst>
          </p:cNvPr>
          <p:cNvSpPr>
            <a:spLocks noGrp="1"/>
          </p:cNvSpPr>
          <p:nvPr>
            <p:ph type="body" sz="quarter" idx="13"/>
          </p:nvPr>
        </p:nvSpPr>
        <p:spPr>
          <a:xfrm>
            <a:off x="523875" y="477823"/>
            <a:ext cx="11306175" cy="800100"/>
          </a:xfrm>
        </p:spPr>
        <p:txBody>
          <a:bodyPr>
            <a:normAutofit/>
          </a:bodyPr>
          <a:lstStyle/>
          <a:p>
            <a:r>
              <a:rPr lang="es" dirty="0"/>
              <a:t>Actividades permitidas – Título I</a:t>
            </a:r>
          </a:p>
        </p:txBody>
      </p:sp>
      <p:sp>
        <p:nvSpPr>
          <p:cNvPr id="4" name="Slide Number Placeholder 3">
            <a:extLst>
              <a:ext uri="{FF2B5EF4-FFF2-40B4-BE49-F238E27FC236}">
                <a16:creationId xmlns:a16="http://schemas.microsoft.com/office/drawing/2014/main" id="{76F80E9A-FBE7-4414-A83E-435D79DCF79D}"/>
              </a:ext>
            </a:extLst>
          </p:cNvPr>
          <p:cNvSpPr>
            <a:spLocks noGrp="1"/>
          </p:cNvSpPr>
          <p:nvPr>
            <p:ph type="sldNum" sz="quarter" idx="12"/>
          </p:nvPr>
        </p:nvSpPr>
        <p:spPr/>
        <p:txBody>
          <a:bodyPr/>
          <a:lstStyle/>
          <a:p>
            <a:fld id="{01FA0A26-6009-4EF8-96CE-C26D5A4F18E5}" type="slidenum">
              <a:rPr lang="en-US" smtClean="0"/>
              <a:pPr/>
              <a:t>6</a:t>
            </a:fld>
            <a:endParaRPr lang="en-US"/>
          </a:p>
        </p:txBody>
      </p:sp>
    </p:spTree>
    <p:extLst>
      <p:ext uri="{BB962C8B-B14F-4D97-AF65-F5344CB8AC3E}">
        <p14:creationId xmlns:p14="http://schemas.microsoft.com/office/powerpoint/2010/main" val="2271073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04A9D6-838C-70D9-DEBD-6F37925FC7F8}"/>
              </a:ext>
            </a:extLst>
          </p:cNvPr>
          <p:cNvSpPr>
            <a:spLocks noGrp="1"/>
          </p:cNvSpPr>
          <p:nvPr>
            <p:ph idx="1"/>
          </p:nvPr>
        </p:nvSpPr>
        <p:spPr/>
        <p:txBody>
          <a:bodyPr vert="horz" lIns="91440" tIns="45720" rIns="91440" bIns="45720" rtlCol="0" anchor="t">
            <a:noAutofit/>
          </a:bodyPr>
          <a:lstStyle/>
          <a:p>
            <a:pPr marL="388620" indent="-342900">
              <a:spcBef>
                <a:spcPts val="0"/>
              </a:spcBef>
              <a:buFont typeface="Arial" panose="020B0604020202020204" pitchFamily="34" charset="0"/>
              <a:buChar char="•"/>
            </a:pPr>
            <a:r>
              <a:rPr lang="es" sz="2000" dirty="0"/>
              <a:t>Cada estado presenta un </a:t>
            </a:r>
            <a:r>
              <a:rPr lang="es" sz="2000" b="0" i="0" dirty="0">
                <a:effectLst/>
              </a:rPr>
              <a:t>plan estatal consolidado al ED, que </a:t>
            </a:r>
            <a:r>
              <a:rPr lang="es" sz="2000" dirty="0"/>
              <a:t>describe </a:t>
            </a:r>
            <a:r>
              <a:rPr lang="es" sz="2000" b="0" i="0" dirty="0">
                <a:effectLst/>
              </a:rPr>
              <a:t>cómo el estado </a:t>
            </a:r>
            <a:r>
              <a:rPr lang="es" sz="2000" dirty="0"/>
              <a:t>implementará </a:t>
            </a:r>
            <a:r>
              <a:rPr lang="en-US" sz="2000" dirty="0"/>
              <a:t>las </a:t>
            </a:r>
            <a:r>
              <a:rPr lang="es" sz="2000" b="0" i="0" dirty="0">
                <a:effectLst/>
              </a:rPr>
              <a:t>disposiciones clave</a:t>
            </a:r>
            <a:r>
              <a:rPr lang="en-US" sz="2000" b="0" i="0" dirty="0">
                <a:effectLst/>
              </a:rPr>
              <a:t>s</a:t>
            </a:r>
            <a:r>
              <a:rPr lang="es" sz="2000" b="0" i="0" dirty="0">
                <a:effectLst/>
              </a:rPr>
              <a:t> en múltiples programas de ESEA.</a:t>
            </a:r>
          </a:p>
          <a:p>
            <a:pPr marL="388620" indent="-342900" algn="l">
              <a:spcBef>
                <a:spcPts val="0"/>
              </a:spcBef>
              <a:buFont typeface="Arial" panose="020B0604020202020204" pitchFamily="34" charset="0"/>
              <a:buChar char="•"/>
            </a:pPr>
            <a:endParaRPr lang="en-US" sz="2000" b="0" i="0" dirty="0">
              <a:effectLst/>
            </a:endParaRPr>
          </a:p>
          <a:p>
            <a:pPr marL="388620" indent="-342900" algn="l">
              <a:spcBef>
                <a:spcPts val="0"/>
              </a:spcBef>
              <a:buFont typeface="Arial" panose="020B0604020202020204" pitchFamily="34" charset="0"/>
              <a:buChar char="•"/>
            </a:pPr>
            <a:r>
              <a:rPr lang="es" sz="2000" dirty="0"/>
              <a:t>Aunque cada </a:t>
            </a:r>
            <a:r>
              <a:rPr lang="es" sz="2000" b="0" i="0" dirty="0">
                <a:effectLst/>
              </a:rPr>
              <a:t>agencia educativa estatal (SEA) solo presenta la información requerida en su plan estatal consolidado, </a:t>
            </a:r>
            <a:r>
              <a:rPr lang="es" sz="2000" dirty="0"/>
              <a:t>el </a:t>
            </a:r>
            <a:r>
              <a:rPr lang="es" sz="2000" b="1" i="0" dirty="0">
                <a:effectLst/>
              </a:rPr>
              <a:t>SEA </a:t>
            </a:r>
            <a:r>
              <a:rPr lang="en-US" sz="2000" b="1" i="0" dirty="0">
                <a:effectLst/>
              </a:rPr>
              <a:t>tiene que</a:t>
            </a:r>
            <a:r>
              <a:rPr lang="es" sz="2000" b="1" i="0" dirty="0">
                <a:effectLst/>
              </a:rPr>
              <a:t> cumplir con todos los requ</a:t>
            </a:r>
            <a:r>
              <a:rPr lang="en-US" sz="2000" b="1" i="0" dirty="0">
                <a:effectLst/>
              </a:rPr>
              <a:t>erimientos</a:t>
            </a:r>
            <a:r>
              <a:rPr lang="es" sz="2000" b="1" i="0" dirty="0">
                <a:effectLst/>
              </a:rPr>
              <a:t> de ESEA.</a:t>
            </a:r>
          </a:p>
          <a:p>
            <a:pPr marL="388620" indent="-342900" algn="l">
              <a:spcBef>
                <a:spcPts val="0"/>
              </a:spcBef>
              <a:buFont typeface="Arial" panose="020B0604020202020204" pitchFamily="34" charset="0"/>
              <a:buChar char="•"/>
            </a:pPr>
            <a:endParaRPr lang="en-US" sz="2000" b="1" i="0" dirty="0">
              <a:effectLst/>
            </a:endParaRPr>
          </a:p>
          <a:p>
            <a:pPr marL="388620" indent="-342900">
              <a:spcBef>
                <a:spcPts val="0"/>
              </a:spcBef>
              <a:buFont typeface="Arial" panose="020B0604020202020204" pitchFamily="34" charset="0"/>
              <a:buChar char="•"/>
            </a:pPr>
            <a:r>
              <a:rPr lang="es" sz="2000" dirty="0"/>
              <a:t>Una SEA puede proponer enmiendas a su plan estatal en cualquier momento, las cuales </a:t>
            </a:r>
            <a:r>
              <a:rPr lang="en-US" sz="2000" dirty="0"/>
              <a:t>tienen que s</a:t>
            </a:r>
            <a:r>
              <a:rPr lang="es" sz="2000" dirty="0"/>
              <a:t>er revisadas y aprobadas por el ED antes de su implementación.</a:t>
            </a:r>
            <a:br>
              <a:rPr lang="en-US" sz="2000" dirty="0"/>
            </a:br>
            <a:endParaRPr lang="en-US" sz="2000" dirty="0"/>
          </a:p>
          <a:p>
            <a:pPr marL="388620" indent="-342900">
              <a:spcBef>
                <a:spcPts val="0"/>
              </a:spcBef>
              <a:buFont typeface="Arial" panose="020B0604020202020204" pitchFamily="34" charset="0"/>
              <a:buChar char="•"/>
            </a:pPr>
            <a:r>
              <a:rPr lang="es" sz="2000" dirty="0"/>
              <a:t>El ED normalmente solicita enmiendas antes del 1 de febrero de cada año. Consulte </a:t>
            </a:r>
            <a:br>
              <a:rPr lang="en-US" sz="2400" dirty="0"/>
            </a:br>
            <a:r>
              <a:rPr lang="es" sz="2400" dirty="0">
                <a:hlinkClick r:id="rId3"/>
              </a:rPr>
              <a:t>el Memorándum para los directores estatales sobre los planes estatales de ESEA </a:t>
            </a:r>
            <a:r>
              <a:rPr lang="es" sz="2400" dirty="0"/>
              <a:t>.</a:t>
            </a:r>
          </a:p>
          <a:p>
            <a:pPr marL="388620" indent="-342900" algn="l">
              <a:spcBef>
                <a:spcPts val="0"/>
              </a:spcBef>
              <a:buFont typeface="Arial" panose="020B0604020202020204" pitchFamily="34" charset="0"/>
              <a:buChar char="•"/>
            </a:pPr>
            <a:endParaRPr lang="en-US" sz="2400" dirty="0"/>
          </a:p>
          <a:p>
            <a:pPr marL="388620" indent="-342900">
              <a:buFont typeface="Arial" panose="020B0604020202020204" pitchFamily="34" charset="0"/>
              <a:buChar char="•"/>
            </a:pPr>
            <a:endParaRPr lang="en-US" sz="2400" dirty="0"/>
          </a:p>
        </p:txBody>
      </p:sp>
      <p:sp>
        <p:nvSpPr>
          <p:cNvPr id="3" name="Text Placeholder 2">
            <a:extLst>
              <a:ext uri="{FF2B5EF4-FFF2-40B4-BE49-F238E27FC236}">
                <a16:creationId xmlns:a16="http://schemas.microsoft.com/office/drawing/2014/main" id="{A5FF5129-5E01-3D99-A448-129BFA9CC4E3}"/>
              </a:ext>
            </a:extLst>
          </p:cNvPr>
          <p:cNvSpPr>
            <a:spLocks noGrp="1"/>
          </p:cNvSpPr>
          <p:nvPr>
            <p:ph type="body" sz="quarter" idx="13"/>
          </p:nvPr>
        </p:nvSpPr>
        <p:spPr/>
        <p:txBody>
          <a:bodyPr>
            <a:normAutofit fontScale="85000" lnSpcReduction="10000"/>
          </a:bodyPr>
          <a:lstStyle/>
          <a:p>
            <a:r>
              <a:rPr lang="es"/>
              <a:t>Planes Estatales Consolidados</a:t>
            </a:r>
          </a:p>
        </p:txBody>
      </p:sp>
      <p:sp>
        <p:nvSpPr>
          <p:cNvPr id="4" name="Slide Number Placeholder 3">
            <a:extLst>
              <a:ext uri="{FF2B5EF4-FFF2-40B4-BE49-F238E27FC236}">
                <a16:creationId xmlns:a16="http://schemas.microsoft.com/office/drawing/2014/main" id="{D77652C1-52A0-20EA-257C-0349628E8596}"/>
              </a:ext>
            </a:extLst>
          </p:cNvPr>
          <p:cNvSpPr>
            <a:spLocks noGrp="1"/>
          </p:cNvSpPr>
          <p:nvPr>
            <p:ph type="sldNum" sz="quarter" idx="12"/>
          </p:nvPr>
        </p:nvSpPr>
        <p:spPr/>
        <p:txBody>
          <a:bodyPr/>
          <a:lstStyle/>
          <a:p>
            <a:fld id="{01FA0A26-6009-4EF8-96CE-C26D5A4F18E5}" type="slidenum">
              <a:rPr lang="en-US" smtClean="0"/>
              <a:pPr/>
              <a:t>60</a:t>
            </a:fld>
            <a:endParaRPr lang="en-US"/>
          </a:p>
        </p:txBody>
      </p:sp>
    </p:spTree>
    <p:extLst>
      <p:ext uri="{BB962C8B-B14F-4D97-AF65-F5344CB8AC3E}">
        <p14:creationId xmlns:p14="http://schemas.microsoft.com/office/powerpoint/2010/main" val="2511219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721D3B-0F6E-08EE-3DF5-18DE6C9247A0}"/>
              </a:ext>
            </a:extLst>
          </p:cNvPr>
          <p:cNvSpPr>
            <a:spLocks noGrp="1"/>
          </p:cNvSpPr>
          <p:nvPr>
            <p:ph idx="1"/>
          </p:nvPr>
        </p:nvSpPr>
        <p:spPr>
          <a:xfrm>
            <a:off x="1159564" y="1684538"/>
            <a:ext cx="9751244" cy="4614662"/>
          </a:xfrm>
        </p:spPr>
        <p:txBody>
          <a:bodyPr vert="horz" lIns="91440" tIns="45720" rIns="91440" bIns="45720" rtlCol="0" anchor="t">
            <a:normAutofit/>
          </a:bodyPr>
          <a:lstStyle/>
          <a:p>
            <a:pPr marL="388620" indent="-342900" algn="l">
              <a:spcBef>
                <a:spcPts val="0"/>
              </a:spcBef>
              <a:buFont typeface="Arial" panose="020B0604020202020204" pitchFamily="34" charset="0"/>
              <a:buChar char="•"/>
            </a:pPr>
            <a:r>
              <a:rPr lang="es" sz="2400" dirty="0"/>
              <a:t>La sección 1111(b)(2)(B) de ESEA requiere que cada estado administre evaluaciones sumativas a nivel estatal en matemáticas, lectura/artes del lenguaje y ciencias que estén alineadas con estándares académicos estatales exigentes:</a:t>
            </a:r>
          </a:p>
          <a:p>
            <a:pPr marL="800100" lvl="1" indent="-342900">
              <a:spcBef>
                <a:spcPts val="0"/>
              </a:spcBef>
              <a:buFont typeface="Arial" panose="020B0604020202020204" pitchFamily="34" charset="0"/>
              <a:buChar char="•"/>
            </a:pPr>
            <a:r>
              <a:rPr lang="es" sz="2200" dirty="0"/>
              <a:t>Matemáticas y lectura/artes del lenguaje: anualmente en </a:t>
            </a:r>
            <a:r>
              <a:rPr lang="es" sz="2200" u="sng" dirty="0"/>
              <a:t>cada uno </a:t>
            </a:r>
            <a:r>
              <a:rPr lang="es" sz="2200" dirty="0"/>
              <a:t>de los grados 3-8, al menos una vez en 9-12</a:t>
            </a:r>
          </a:p>
          <a:p>
            <a:pPr marL="800100" lvl="1" indent="-342900">
              <a:spcBef>
                <a:spcPts val="0"/>
              </a:spcBef>
              <a:buFont typeface="Arial" panose="020B0604020202020204" pitchFamily="34" charset="0"/>
              <a:buChar char="•"/>
            </a:pPr>
            <a:r>
              <a:rPr lang="es" sz="2200" dirty="0"/>
              <a:t>Ciencias: al menos una vez en los grados 3-5, 6-9 y 10-12</a:t>
            </a:r>
          </a:p>
          <a:p>
            <a:pPr marL="1074420" lvl="2" indent="-342900">
              <a:spcBef>
                <a:spcPts val="0"/>
              </a:spcBef>
              <a:buFont typeface="Arial" panose="020B0604020202020204" pitchFamily="34" charset="0"/>
              <a:buChar char="•"/>
            </a:pPr>
            <a:r>
              <a:rPr lang="es" sz="2000" dirty="0"/>
              <a:t>Para cada evaluación anterior, la SEA también debe administrar una evaluación alternativa para los estudiantes con las discapacidades cognitivas más significativas.</a:t>
            </a:r>
          </a:p>
          <a:p>
            <a:pPr marL="1074420" lvl="2" indent="-342900">
              <a:spcBef>
                <a:spcPts val="0"/>
              </a:spcBef>
              <a:buFont typeface="Arial" panose="020B0604020202020204" pitchFamily="34" charset="0"/>
              <a:buChar char="•"/>
            </a:pPr>
            <a:r>
              <a:rPr lang="es" sz="2000" dirty="0"/>
              <a:t>La evaluación alternativa no podrá exceder el 1 por ciento de todos los estudiantes del Estado que sean evaluados en cada materia.</a:t>
            </a:r>
            <a:endParaRPr lang="en-US" dirty="0"/>
          </a:p>
          <a:p>
            <a:pPr marL="800100" lvl="1" indent="-342900">
              <a:spcBef>
                <a:spcPts val="0"/>
              </a:spcBef>
              <a:buFont typeface="Arial" panose="020B0604020202020204" pitchFamily="34" charset="0"/>
              <a:buChar char="•"/>
            </a:pPr>
            <a:endParaRPr lang="en-US" sz="2200" dirty="0"/>
          </a:p>
          <a:p>
            <a:endParaRPr lang="en-US" dirty="0"/>
          </a:p>
        </p:txBody>
      </p:sp>
      <p:sp>
        <p:nvSpPr>
          <p:cNvPr id="3" name="Text Placeholder 2">
            <a:extLst>
              <a:ext uri="{FF2B5EF4-FFF2-40B4-BE49-F238E27FC236}">
                <a16:creationId xmlns:a16="http://schemas.microsoft.com/office/drawing/2014/main" id="{0D2A767E-07D3-45DD-FB01-BDC8B2042DAE}"/>
              </a:ext>
            </a:extLst>
          </p:cNvPr>
          <p:cNvSpPr>
            <a:spLocks noGrp="1"/>
          </p:cNvSpPr>
          <p:nvPr>
            <p:ph type="body" sz="quarter" idx="13"/>
          </p:nvPr>
        </p:nvSpPr>
        <p:spPr/>
        <p:txBody>
          <a:bodyPr/>
          <a:lstStyle/>
          <a:p>
            <a:r>
              <a:rPr lang="es"/>
              <a:t>Evaluaciones</a:t>
            </a:r>
          </a:p>
        </p:txBody>
      </p:sp>
      <p:sp>
        <p:nvSpPr>
          <p:cNvPr id="4" name="Slide Number Placeholder 3">
            <a:extLst>
              <a:ext uri="{FF2B5EF4-FFF2-40B4-BE49-F238E27FC236}">
                <a16:creationId xmlns:a16="http://schemas.microsoft.com/office/drawing/2014/main" id="{ABE09033-38A7-50BA-6552-6B7E3685974A}"/>
              </a:ext>
            </a:extLst>
          </p:cNvPr>
          <p:cNvSpPr>
            <a:spLocks noGrp="1"/>
          </p:cNvSpPr>
          <p:nvPr>
            <p:ph type="sldNum" sz="quarter" idx="12"/>
          </p:nvPr>
        </p:nvSpPr>
        <p:spPr/>
        <p:txBody>
          <a:bodyPr/>
          <a:lstStyle/>
          <a:p>
            <a:fld id="{01FA0A26-6009-4EF8-96CE-C26D5A4F18E5}" type="slidenum">
              <a:rPr lang="en-US" smtClean="0"/>
              <a:pPr/>
              <a:t>61</a:t>
            </a:fld>
            <a:endParaRPr lang="en-US"/>
          </a:p>
        </p:txBody>
      </p:sp>
      <p:sp>
        <p:nvSpPr>
          <p:cNvPr id="5" name="Footer Placeholder 4">
            <a:extLst>
              <a:ext uri="{FF2B5EF4-FFF2-40B4-BE49-F238E27FC236}">
                <a16:creationId xmlns:a16="http://schemas.microsoft.com/office/drawing/2014/main" id="{A08A98A6-9EFB-FDEB-EEDD-E5B299F6B35D}"/>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4036270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C33676-5202-015B-552E-ACAC638B9337}"/>
              </a:ext>
            </a:extLst>
          </p:cNvPr>
          <p:cNvSpPr>
            <a:spLocks noGrp="1"/>
          </p:cNvSpPr>
          <p:nvPr>
            <p:ph idx="1"/>
          </p:nvPr>
        </p:nvSpPr>
        <p:spPr>
          <a:xfrm>
            <a:off x="1159563" y="1549831"/>
            <a:ext cx="9872871" cy="4873161"/>
          </a:xfrm>
        </p:spPr>
        <p:txBody>
          <a:bodyPr>
            <a:normAutofit/>
          </a:bodyPr>
          <a:lstStyle/>
          <a:p>
            <a:pPr marL="388620" indent="-342900" algn="just">
              <a:buFont typeface="Arial" panose="020B0604020202020204" pitchFamily="34" charset="0"/>
              <a:buChar char="•"/>
            </a:pPr>
            <a:r>
              <a:rPr lang="es" sz="2400" dirty="0"/>
              <a:t>Cada estado tiene que desarrollar un sistema de rendición de cuentas con múltiples indicadores de desempeño escolar que se utilice para </a:t>
            </a:r>
            <a:r>
              <a:rPr lang="es" sz="2400" b="1" dirty="0"/>
              <a:t>diferenciar significativamente a las escuelas anualmente</a:t>
            </a:r>
            <a:r>
              <a:rPr lang="es" sz="2400" dirty="0"/>
              <a:t>. Dicho sistema </a:t>
            </a:r>
            <a:r>
              <a:rPr lang="en-US" sz="2400" dirty="0"/>
              <a:t>tiene que </a:t>
            </a:r>
            <a:r>
              <a:rPr lang="es" sz="2400" dirty="0"/>
              <a:t>garantizar que los indicadores académicos tengan “un peso mucho mayor”. Los resultados se utilizan para identificar escuelas que necesitan apoyo y mejora</a:t>
            </a:r>
            <a:r>
              <a:rPr lang="en-US" sz="2400" dirty="0"/>
              <a:t>miento</a:t>
            </a:r>
            <a:r>
              <a:rPr lang="es" sz="2400" dirty="0"/>
              <a:t>. Los indicadores requeridos son:</a:t>
            </a:r>
          </a:p>
          <a:p>
            <a:pPr marL="388620" indent="-342900" algn="just">
              <a:buFont typeface="Arial" panose="020B0604020202020204" pitchFamily="34" charset="0"/>
              <a:buChar char="•"/>
            </a:pPr>
            <a:endParaRPr lang="en-US" sz="2800" dirty="0"/>
          </a:p>
        </p:txBody>
      </p:sp>
      <p:sp>
        <p:nvSpPr>
          <p:cNvPr id="3" name="Text Placeholder 2">
            <a:extLst>
              <a:ext uri="{FF2B5EF4-FFF2-40B4-BE49-F238E27FC236}">
                <a16:creationId xmlns:a16="http://schemas.microsoft.com/office/drawing/2014/main" id="{2F282B77-2AC3-8C9F-22BB-B9E4D2953DEB}"/>
              </a:ext>
            </a:extLst>
          </p:cNvPr>
          <p:cNvSpPr>
            <a:spLocks noGrp="1"/>
          </p:cNvSpPr>
          <p:nvPr>
            <p:ph type="body" sz="quarter" idx="13"/>
          </p:nvPr>
        </p:nvSpPr>
        <p:spPr/>
        <p:txBody>
          <a:bodyPr/>
          <a:lstStyle/>
          <a:p>
            <a:r>
              <a:rPr lang="es"/>
              <a:t>Responsabilidad</a:t>
            </a:r>
          </a:p>
        </p:txBody>
      </p:sp>
      <p:sp>
        <p:nvSpPr>
          <p:cNvPr id="4" name="Slide Number Placeholder 3">
            <a:extLst>
              <a:ext uri="{FF2B5EF4-FFF2-40B4-BE49-F238E27FC236}">
                <a16:creationId xmlns:a16="http://schemas.microsoft.com/office/drawing/2014/main" id="{053EFE15-5796-EAE8-992E-3FDAE91D8925}"/>
              </a:ext>
            </a:extLst>
          </p:cNvPr>
          <p:cNvSpPr>
            <a:spLocks noGrp="1"/>
          </p:cNvSpPr>
          <p:nvPr>
            <p:ph type="sldNum" sz="quarter" idx="12"/>
          </p:nvPr>
        </p:nvSpPr>
        <p:spPr/>
        <p:txBody>
          <a:bodyPr/>
          <a:lstStyle/>
          <a:p>
            <a:fld id="{01FA0A26-6009-4EF8-96CE-C26D5A4F18E5}" type="slidenum">
              <a:rPr lang="en-US" smtClean="0"/>
              <a:pPr/>
              <a:t>62</a:t>
            </a:fld>
            <a:endParaRPr lang="en-US"/>
          </a:p>
        </p:txBody>
      </p:sp>
      <p:graphicFrame>
        <p:nvGraphicFramePr>
          <p:cNvPr id="9" name="Diagram 8">
            <a:extLst>
              <a:ext uri="{FF2B5EF4-FFF2-40B4-BE49-F238E27FC236}">
                <a16:creationId xmlns:a16="http://schemas.microsoft.com/office/drawing/2014/main" id="{5B397E65-3694-7E24-E89E-CF15C018EC9E}"/>
              </a:ext>
            </a:extLst>
          </p:cNvPr>
          <p:cNvGraphicFramePr/>
          <p:nvPr>
            <p:extLst>
              <p:ext uri="{D42A27DB-BD31-4B8C-83A1-F6EECF244321}">
                <p14:modId xmlns:p14="http://schemas.microsoft.com/office/powerpoint/2010/main" val="211602407"/>
              </p:ext>
            </p:extLst>
          </p:nvPr>
        </p:nvGraphicFramePr>
        <p:xfrm>
          <a:off x="2600948" y="3566969"/>
          <a:ext cx="6925015" cy="2856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589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99BC92-A029-6039-ED5C-D84CE9AC4E57}"/>
              </a:ext>
            </a:extLst>
          </p:cNvPr>
          <p:cNvSpPr>
            <a:spLocks noGrp="1"/>
          </p:cNvSpPr>
          <p:nvPr>
            <p:ph type="body" sz="quarter" idx="13"/>
          </p:nvPr>
        </p:nvSpPr>
        <p:spPr/>
        <p:txBody>
          <a:bodyPr/>
          <a:lstStyle/>
          <a:p>
            <a:r>
              <a:rPr lang="es" dirty="0"/>
              <a:t>Identificación Escolar</a:t>
            </a:r>
          </a:p>
        </p:txBody>
      </p:sp>
      <p:sp>
        <p:nvSpPr>
          <p:cNvPr id="4" name="Slide Number Placeholder 3">
            <a:extLst>
              <a:ext uri="{FF2B5EF4-FFF2-40B4-BE49-F238E27FC236}">
                <a16:creationId xmlns:a16="http://schemas.microsoft.com/office/drawing/2014/main" id="{955CCBAA-7AD1-4339-7881-9D0227D3012F}"/>
              </a:ext>
            </a:extLst>
          </p:cNvPr>
          <p:cNvSpPr>
            <a:spLocks noGrp="1"/>
          </p:cNvSpPr>
          <p:nvPr>
            <p:ph type="sldNum" sz="quarter" idx="12"/>
          </p:nvPr>
        </p:nvSpPr>
        <p:spPr/>
        <p:txBody>
          <a:bodyPr/>
          <a:lstStyle/>
          <a:p>
            <a:fld id="{01FA0A26-6009-4EF8-96CE-C26D5A4F18E5}" type="slidenum">
              <a:rPr lang="en-US" smtClean="0"/>
              <a:pPr/>
              <a:t>63</a:t>
            </a:fld>
            <a:endParaRPr lang="en-US"/>
          </a:p>
        </p:txBody>
      </p:sp>
      <p:pic>
        <p:nvPicPr>
          <p:cNvPr id="6" name="Picture 5">
            <a:extLst>
              <a:ext uri="{FF2B5EF4-FFF2-40B4-BE49-F238E27FC236}">
                <a16:creationId xmlns:a16="http://schemas.microsoft.com/office/drawing/2014/main" id="{41CE084D-50E5-72AB-15C4-347E8A73AF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398531" y="2187376"/>
            <a:ext cx="7250293" cy="3212283"/>
          </a:xfrm>
          <a:prstGeom prst="rect">
            <a:avLst/>
          </a:prstGeom>
        </p:spPr>
      </p:pic>
      <p:pic>
        <p:nvPicPr>
          <p:cNvPr id="5" name="Picture 4">
            <a:extLst>
              <a:ext uri="{FF2B5EF4-FFF2-40B4-BE49-F238E27FC236}">
                <a16:creationId xmlns:a16="http://schemas.microsoft.com/office/drawing/2014/main" id="{B184D365-118E-4D93-74B8-0C428B9943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798" y="5612911"/>
            <a:ext cx="5943600" cy="753745"/>
          </a:xfrm>
          <a:prstGeom prst="rect">
            <a:avLst/>
          </a:prstGeom>
          <a:noFill/>
          <a:ln>
            <a:noFill/>
          </a:ln>
          <a:effectLst/>
        </p:spPr>
      </p:pic>
      <p:sp>
        <p:nvSpPr>
          <p:cNvPr id="2" name="TextBox 1">
            <a:extLst>
              <a:ext uri="{FF2B5EF4-FFF2-40B4-BE49-F238E27FC236}">
                <a16:creationId xmlns:a16="http://schemas.microsoft.com/office/drawing/2014/main" id="{4811F39C-0F89-CC2A-2488-5095C64BC4C1}"/>
              </a:ext>
            </a:extLst>
          </p:cNvPr>
          <p:cNvSpPr txBox="1"/>
          <p:nvPr/>
        </p:nvSpPr>
        <p:spPr>
          <a:xfrm>
            <a:off x="2398531" y="1458341"/>
            <a:ext cx="7556680" cy="738664"/>
          </a:xfrm>
          <a:prstGeom prst="rect">
            <a:avLst/>
          </a:prstGeom>
          <a:noFill/>
        </p:spPr>
        <p:txBody>
          <a:bodyPr wrap="square" rtlCol="0">
            <a:spAutoFit/>
          </a:bodyPr>
          <a:lstStyle/>
          <a:p>
            <a:pPr algn="ctr"/>
            <a:r>
              <a:rPr lang="es" sz="1400" dirty="0"/>
              <a:t>Soporte y mejora</a:t>
            </a:r>
            <a:r>
              <a:rPr lang="en-US" sz="1400" dirty="0"/>
              <a:t>miento</a:t>
            </a:r>
            <a:r>
              <a:rPr lang="es" sz="1400" dirty="0"/>
              <a:t> integral (</a:t>
            </a:r>
            <a:r>
              <a:rPr lang="en-US" sz="1400" b="1" i="1" dirty="0"/>
              <a:t>Comprehensive Support and Improvement - C</a:t>
            </a:r>
            <a:r>
              <a:rPr lang="es" sz="1400" b="1" i="1" dirty="0"/>
              <a:t>SI </a:t>
            </a:r>
            <a:r>
              <a:rPr lang="es" sz="1400" dirty="0"/>
              <a:t>), Soporte y mejora</a:t>
            </a:r>
            <a:r>
              <a:rPr lang="en-US" sz="1400" dirty="0"/>
              <a:t>miento</a:t>
            </a:r>
            <a:r>
              <a:rPr lang="es" sz="1400" dirty="0"/>
              <a:t> específico adicional (</a:t>
            </a:r>
            <a:r>
              <a:rPr lang="en-US" sz="1400" b="1" i="1" dirty="0"/>
              <a:t>Additional Targeted Support and Improvement -</a:t>
            </a:r>
            <a:r>
              <a:rPr lang="es" sz="1400" b="1" i="1" dirty="0"/>
              <a:t> ATSI </a:t>
            </a:r>
            <a:r>
              <a:rPr lang="es" sz="1400" dirty="0"/>
              <a:t>), Soporte y mejora</a:t>
            </a:r>
            <a:r>
              <a:rPr lang="en-US" sz="1400" dirty="0"/>
              <a:t>miento</a:t>
            </a:r>
            <a:r>
              <a:rPr lang="es" sz="1400" dirty="0"/>
              <a:t> específico (</a:t>
            </a:r>
            <a:r>
              <a:rPr lang="en-US" sz="1400" b="1" i="1" dirty="0"/>
              <a:t>Targeted Support and Improvement -</a:t>
            </a:r>
            <a:r>
              <a:rPr lang="es" sz="1400" b="1" i="1" dirty="0"/>
              <a:t> TSI </a:t>
            </a:r>
            <a:r>
              <a:rPr lang="es" sz="1400" dirty="0"/>
              <a:t>)</a:t>
            </a:r>
          </a:p>
        </p:txBody>
      </p:sp>
    </p:spTree>
    <p:extLst>
      <p:ext uri="{BB962C8B-B14F-4D97-AF65-F5344CB8AC3E}">
        <p14:creationId xmlns:p14="http://schemas.microsoft.com/office/powerpoint/2010/main" val="1231075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3E6B2F-4E59-D2AA-9125-647C2E242D98}"/>
              </a:ext>
            </a:extLst>
          </p:cNvPr>
          <p:cNvSpPr>
            <a:spLocks noGrp="1"/>
          </p:cNvSpPr>
          <p:nvPr>
            <p:ph idx="1"/>
          </p:nvPr>
        </p:nvSpPr>
        <p:spPr>
          <a:xfrm>
            <a:off x="727113" y="1499015"/>
            <a:ext cx="10818564" cy="4989919"/>
          </a:xfrm>
        </p:spPr>
        <p:txBody>
          <a:bodyPr>
            <a:noAutofit/>
          </a:bodyPr>
          <a:lstStyle/>
          <a:p>
            <a:pPr marL="342900" indent="-342900">
              <a:spcBef>
                <a:spcPts val="0"/>
              </a:spcBef>
              <a:buFont typeface="Arial" panose="020B0604020202020204" pitchFamily="34" charset="0"/>
              <a:buChar char="•"/>
            </a:pPr>
            <a:r>
              <a:rPr lang="es" dirty="0"/>
              <a:t>Cada escuela identificada para recibir apoyo ( por ejemplo , CSI, TSI, o ATSI) </a:t>
            </a:r>
            <a:r>
              <a:rPr lang="en-US" dirty="0"/>
              <a:t>tiene que </a:t>
            </a:r>
            <a:r>
              <a:rPr lang="es" dirty="0"/>
              <a:t>desarrollar </a:t>
            </a:r>
            <a:r>
              <a:rPr lang="en-US" dirty="0"/>
              <a:t>un plan de apoyo y mejoramiento que cumpla con ciertos </a:t>
            </a:r>
            <a:r>
              <a:rPr lang="es" dirty="0"/>
              <a:t>requisitos </a:t>
            </a:r>
            <a:r>
              <a:rPr lang="es" b="1" dirty="0"/>
              <a:t>independientemente si es una escuela de Título I.</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s" dirty="0"/>
              <a:t>Todas las escuelas identificadas son elegibles para recibir apoyo de los fondos de la sección 1003 para llevar a cabo actividades de mejora</a:t>
            </a:r>
            <a:r>
              <a:rPr lang="en-US" dirty="0"/>
              <a:t>miento</a:t>
            </a:r>
            <a:r>
              <a:rPr lang="es" dirty="0"/>
              <a:t> escolar.</a:t>
            </a:r>
          </a:p>
          <a:p>
            <a:pPr marL="457200" indent="-457200">
              <a:spcBef>
                <a:spcPts val="0"/>
              </a:spcBef>
              <a:buFont typeface="Arial" panose="020B0604020202020204" pitchFamily="34" charset="0"/>
              <a:buChar char="•"/>
            </a:pPr>
            <a:endParaRPr lang="en-US" dirty="0"/>
          </a:p>
          <a:p>
            <a:pPr marL="457200" indent="-457200">
              <a:spcBef>
                <a:spcPts val="0"/>
              </a:spcBef>
              <a:buFont typeface="Arial" panose="020B0604020202020204" pitchFamily="34" charset="0"/>
              <a:buChar char="•"/>
            </a:pPr>
            <a:endParaRPr lang="es" dirty="0"/>
          </a:p>
          <a:p>
            <a:pPr marL="342900" indent="-342900">
              <a:spcBef>
                <a:spcPts val="0"/>
              </a:spcBef>
              <a:buFont typeface="Arial" panose="020B0604020202020204" pitchFamily="34" charset="0"/>
              <a:buChar char="•"/>
            </a:pPr>
            <a:r>
              <a:rPr lang="es" dirty="0"/>
              <a:t>Las escuelas </a:t>
            </a:r>
            <a:r>
              <a:rPr lang="en-US" dirty="0"/>
              <a:t>identificadas como </a:t>
            </a:r>
            <a:r>
              <a:rPr lang="es" dirty="0"/>
              <a:t>CSI y ATSI pueden salir del estatus cuando cumplan con los criterios de salida descritos en el plan estatal consolidado ESEA aprobado del DEPR.</a:t>
            </a:r>
          </a:p>
          <a:p>
            <a:pPr marL="457200" indent="-457200">
              <a:spcBef>
                <a:spcPts val="0"/>
              </a:spcBef>
              <a:buFont typeface="Arial" panose="020B0604020202020204" pitchFamily="34" charset="0"/>
              <a:buChar char="•"/>
            </a:pPr>
            <a:endParaRPr lang="en-US" dirty="0"/>
          </a:p>
          <a:p>
            <a:pPr marL="457200" indent="-457200">
              <a:spcBef>
                <a:spcPts val="0"/>
              </a:spcBef>
              <a:buFont typeface="Arial" panose="020B0604020202020204" pitchFamily="34" charset="0"/>
              <a:buChar char="•"/>
            </a:pPr>
            <a:endParaRPr lang="es" dirty="0"/>
          </a:p>
          <a:p>
            <a:pPr marL="342900" indent="-342900">
              <a:spcBef>
                <a:spcPts val="0"/>
              </a:spcBef>
              <a:buFont typeface="Arial" panose="020B0604020202020204" pitchFamily="34" charset="0"/>
              <a:buChar char="•"/>
            </a:pPr>
            <a:r>
              <a:rPr lang="es" dirty="0"/>
              <a:t>La ESEA requiere medidas adicionales para cada escuela </a:t>
            </a:r>
            <a:r>
              <a:rPr lang="en-US" dirty="0"/>
              <a:t>identificada en </a:t>
            </a:r>
            <a:r>
              <a:rPr lang="es" dirty="0"/>
              <a:t>TSI luego de la implementación fallida de su plan TSI después de un </a:t>
            </a:r>
            <a:br>
              <a:rPr lang="en-US" dirty="0"/>
            </a:br>
            <a:r>
              <a:rPr lang="es" dirty="0"/>
              <a:t>número de años determinado por la LEA.</a:t>
            </a:r>
          </a:p>
        </p:txBody>
      </p:sp>
      <p:sp>
        <p:nvSpPr>
          <p:cNvPr id="3" name="Text Placeholder 2">
            <a:extLst>
              <a:ext uri="{FF2B5EF4-FFF2-40B4-BE49-F238E27FC236}">
                <a16:creationId xmlns:a16="http://schemas.microsoft.com/office/drawing/2014/main" id="{15E5FBD7-3E35-6E26-76B3-9A35F4915A42}"/>
              </a:ext>
            </a:extLst>
          </p:cNvPr>
          <p:cNvSpPr>
            <a:spLocks noGrp="1"/>
          </p:cNvSpPr>
          <p:nvPr>
            <p:ph type="body" sz="quarter" idx="13"/>
          </p:nvPr>
        </p:nvSpPr>
        <p:spPr>
          <a:xfrm>
            <a:off x="976545" y="558800"/>
            <a:ext cx="10138298" cy="736600"/>
          </a:xfrm>
        </p:spPr>
        <p:txBody>
          <a:bodyPr>
            <a:normAutofit/>
          </a:bodyPr>
          <a:lstStyle/>
          <a:p>
            <a:r>
              <a:rPr lang="es" dirty="0"/>
              <a:t>Soporte/Apoyo y Mejora</a:t>
            </a:r>
            <a:r>
              <a:rPr lang="en-US" dirty="0"/>
              <a:t>miento</a:t>
            </a:r>
            <a:endParaRPr lang="es" dirty="0"/>
          </a:p>
        </p:txBody>
      </p:sp>
      <p:sp>
        <p:nvSpPr>
          <p:cNvPr id="4" name="Slide Number Placeholder 3">
            <a:extLst>
              <a:ext uri="{FF2B5EF4-FFF2-40B4-BE49-F238E27FC236}">
                <a16:creationId xmlns:a16="http://schemas.microsoft.com/office/drawing/2014/main" id="{975FA496-4533-435A-794B-BF2CA2726A26}"/>
              </a:ext>
            </a:extLst>
          </p:cNvPr>
          <p:cNvSpPr>
            <a:spLocks noGrp="1"/>
          </p:cNvSpPr>
          <p:nvPr>
            <p:ph type="sldNum" sz="quarter" idx="12"/>
          </p:nvPr>
        </p:nvSpPr>
        <p:spPr/>
        <p:txBody>
          <a:bodyPr/>
          <a:lstStyle/>
          <a:p>
            <a:fld id="{01FA0A26-6009-4EF8-96CE-C26D5A4F18E5}" type="slidenum">
              <a:rPr lang="en-US" smtClean="0"/>
              <a:pPr/>
              <a:t>64</a:t>
            </a:fld>
            <a:endParaRPr lang="en-US"/>
          </a:p>
        </p:txBody>
      </p:sp>
    </p:spTree>
    <p:extLst>
      <p:ext uri="{BB962C8B-B14F-4D97-AF65-F5344CB8AC3E}">
        <p14:creationId xmlns:p14="http://schemas.microsoft.com/office/powerpoint/2010/main" val="86243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5E8D54-BA2B-7684-03AE-042FBB0E80FA}"/>
              </a:ext>
            </a:extLst>
          </p:cNvPr>
          <p:cNvSpPr>
            <a:spLocks noGrp="1"/>
          </p:cNvSpPr>
          <p:nvPr>
            <p:ph type="sldNum" sz="quarter" idx="12"/>
          </p:nvPr>
        </p:nvSpPr>
        <p:spPr/>
        <p:txBody>
          <a:bodyPr/>
          <a:lstStyle/>
          <a:p>
            <a:fld id="{01FA0A26-6009-4EF8-96CE-C26D5A4F18E5}" type="slidenum">
              <a:rPr lang="en-US" smtClean="0"/>
              <a:pPr/>
              <a:t>65</a:t>
            </a:fld>
            <a:endParaRPr lang="en-US"/>
          </a:p>
        </p:txBody>
      </p:sp>
      <p:sp>
        <p:nvSpPr>
          <p:cNvPr id="6" name="Oval 5">
            <a:extLst>
              <a:ext uri="{FF2B5EF4-FFF2-40B4-BE49-F238E27FC236}">
                <a16:creationId xmlns:a16="http://schemas.microsoft.com/office/drawing/2014/main" id="{58C68BAE-94AA-DC10-518C-FCCFF2DD7767}"/>
              </a:ext>
            </a:extLst>
          </p:cNvPr>
          <p:cNvSpPr/>
          <p:nvPr/>
        </p:nvSpPr>
        <p:spPr>
          <a:xfrm>
            <a:off x="4561039" y="1852332"/>
            <a:ext cx="3069921" cy="2855934"/>
          </a:xfrm>
          <a:prstGeom prst="ellipse">
            <a:avLst/>
          </a:prstGeom>
          <a:solidFill>
            <a:srgbClr val="0070C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s" sz="2400" dirty="0">
                <a:solidFill>
                  <a:schemeClr val="bg1"/>
                </a:solidFill>
              </a:rPr>
              <a:t>Planes de Apoyo y Mejora</a:t>
            </a:r>
            <a:r>
              <a:rPr lang="en-US" sz="2400" dirty="0">
                <a:solidFill>
                  <a:schemeClr val="bg1"/>
                </a:solidFill>
              </a:rPr>
              <a:t>miento</a:t>
            </a:r>
            <a:r>
              <a:rPr lang="es" sz="2400" dirty="0">
                <a:solidFill>
                  <a:schemeClr val="bg1"/>
                </a:solidFill>
              </a:rPr>
              <a:t> (escuelas CSI, TSI o ATSI)</a:t>
            </a:r>
          </a:p>
        </p:txBody>
      </p:sp>
      <p:sp>
        <p:nvSpPr>
          <p:cNvPr id="7" name="Oval 6">
            <a:extLst>
              <a:ext uri="{FF2B5EF4-FFF2-40B4-BE49-F238E27FC236}">
                <a16:creationId xmlns:a16="http://schemas.microsoft.com/office/drawing/2014/main" id="{95F0B5E0-A025-F867-9FBF-729C8516F768}"/>
              </a:ext>
            </a:extLst>
          </p:cNvPr>
          <p:cNvSpPr/>
          <p:nvPr/>
        </p:nvSpPr>
        <p:spPr>
          <a:xfrm>
            <a:off x="685331" y="1793289"/>
            <a:ext cx="3069920" cy="2974020"/>
          </a:xfrm>
          <a:prstGeom prst="ellipse">
            <a:avLst/>
          </a:prstGeom>
          <a:solidFill>
            <a:srgbClr val="0070C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solidFill>
                  <a:schemeClr val="bg1"/>
                </a:solidFill>
              </a:rPr>
              <a:t>DEE</a:t>
            </a:r>
          </a:p>
          <a:p>
            <a:pPr algn="ctr"/>
            <a:r>
              <a:rPr lang="es" sz="2400" dirty="0">
                <a:solidFill>
                  <a:schemeClr val="bg1"/>
                </a:solidFill>
              </a:rPr>
              <a:t>Planes </a:t>
            </a:r>
            <a:r>
              <a:rPr lang="en-US" sz="2400" i="1" dirty="0">
                <a:solidFill>
                  <a:schemeClr val="bg1"/>
                </a:solidFill>
              </a:rPr>
              <a:t>schoolwide</a:t>
            </a:r>
            <a:r>
              <a:rPr lang="es" sz="2400" dirty="0">
                <a:solidFill>
                  <a:schemeClr val="bg1"/>
                </a:solidFill>
              </a:rPr>
              <a:t> (todos los programas escolares (</a:t>
            </a:r>
            <a:r>
              <a:rPr lang="en-US" sz="2400" i="1" dirty="0">
                <a:solidFill>
                  <a:schemeClr val="bg1"/>
                </a:solidFill>
              </a:rPr>
              <a:t>schoolwide</a:t>
            </a:r>
            <a:r>
              <a:rPr lang="en-US" sz="2400" dirty="0">
                <a:solidFill>
                  <a:schemeClr val="bg1"/>
                </a:solidFill>
              </a:rPr>
              <a:t>)</a:t>
            </a:r>
            <a:r>
              <a:rPr lang="es" sz="2400" dirty="0">
                <a:solidFill>
                  <a:schemeClr val="bg1"/>
                </a:solidFill>
              </a:rPr>
              <a:t> de Título I)</a:t>
            </a:r>
          </a:p>
        </p:txBody>
      </p:sp>
      <p:sp>
        <p:nvSpPr>
          <p:cNvPr id="2" name="Oval 1">
            <a:extLst>
              <a:ext uri="{FF2B5EF4-FFF2-40B4-BE49-F238E27FC236}">
                <a16:creationId xmlns:a16="http://schemas.microsoft.com/office/drawing/2014/main" id="{289EB1AF-C0BE-5360-4B84-AB8EC5AAC01E}"/>
              </a:ext>
            </a:extLst>
          </p:cNvPr>
          <p:cNvSpPr/>
          <p:nvPr/>
        </p:nvSpPr>
        <p:spPr>
          <a:xfrm>
            <a:off x="8372852" y="1852332"/>
            <a:ext cx="3069921" cy="2855934"/>
          </a:xfrm>
          <a:prstGeom prst="ellipse">
            <a:avLst/>
          </a:prstGeom>
          <a:solidFill>
            <a:srgbClr val="0070C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s" sz="2400" dirty="0">
                <a:solidFill>
                  <a:schemeClr val="bg1"/>
                </a:solidFill>
              </a:rPr>
              <a:t>Sección 1003 Fondos de Mejora</a:t>
            </a:r>
            <a:r>
              <a:rPr lang="en-US" sz="2400" dirty="0">
                <a:solidFill>
                  <a:schemeClr val="bg1"/>
                </a:solidFill>
              </a:rPr>
              <a:t>miento</a:t>
            </a:r>
            <a:r>
              <a:rPr lang="es" sz="2400" dirty="0">
                <a:solidFill>
                  <a:schemeClr val="bg1"/>
                </a:solidFill>
              </a:rPr>
              <a:t> Escolar</a:t>
            </a:r>
          </a:p>
        </p:txBody>
      </p:sp>
    </p:spTree>
    <p:extLst>
      <p:ext uri="{BB962C8B-B14F-4D97-AF65-F5344CB8AC3E}">
        <p14:creationId xmlns:p14="http://schemas.microsoft.com/office/powerpoint/2010/main" val="2730583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585B55-5C07-3FC0-FF9B-9C1DF1BFDDB3}"/>
              </a:ext>
            </a:extLst>
          </p:cNvPr>
          <p:cNvSpPr>
            <a:spLocks noGrp="1"/>
          </p:cNvSpPr>
          <p:nvPr>
            <p:ph sz="half" idx="1"/>
          </p:nvPr>
        </p:nvSpPr>
        <p:spPr>
          <a:xfrm>
            <a:off x="672029" y="2705327"/>
            <a:ext cx="5188742" cy="1291320"/>
          </a:xfrm>
        </p:spPr>
        <p:txBody>
          <a:bodyPr>
            <a:normAutofit fontScale="92500"/>
          </a:bodyPr>
          <a:lstStyle/>
          <a:p>
            <a:r>
              <a:rPr lang="es" dirty="0"/>
              <a:t>Requisitos Adicionales seleccionados de Título I</a:t>
            </a:r>
          </a:p>
        </p:txBody>
      </p:sp>
      <p:sp>
        <p:nvSpPr>
          <p:cNvPr id="3" name="Slide Number Placeholder 2">
            <a:extLst>
              <a:ext uri="{FF2B5EF4-FFF2-40B4-BE49-F238E27FC236}">
                <a16:creationId xmlns:a16="http://schemas.microsoft.com/office/drawing/2014/main" id="{A389DC6E-41A2-ED88-31A6-859B0A73A0B9}"/>
              </a:ext>
            </a:extLst>
          </p:cNvPr>
          <p:cNvSpPr>
            <a:spLocks noGrp="1"/>
          </p:cNvSpPr>
          <p:nvPr>
            <p:ph type="sldNum" sz="quarter" idx="12"/>
          </p:nvPr>
        </p:nvSpPr>
        <p:spPr/>
        <p:txBody>
          <a:bodyPr/>
          <a:lstStyle/>
          <a:p>
            <a:fld id="{01FA0A26-6009-4EF8-96CE-C26D5A4F18E5}" type="slidenum">
              <a:rPr lang="en-US" smtClean="0"/>
              <a:pPr/>
              <a:t>66</a:t>
            </a:fld>
            <a:endParaRPr lang="en-US"/>
          </a:p>
        </p:txBody>
      </p:sp>
    </p:spTree>
    <p:extLst>
      <p:ext uri="{BB962C8B-B14F-4D97-AF65-F5344CB8AC3E}">
        <p14:creationId xmlns:p14="http://schemas.microsoft.com/office/powerpoint/2010/main" val="3499950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5C5378-BB8A-1723-225F-98211C0C2584}"/>
              </a:ext>
            </a:extLst>
          </p:cNvPr>
          <p:cNvSpPr>
            <a:spLocks noGrp="1"/>
          </p:cNvSpPr>
          <p:nvPr>
            <p:ph type="title"/>
          </p:nvPr>
        </p:nvSpPr>
        <p:spPr>
          <a:xfrm>
            <a:off x="1158240" y="327281"/>
            <a:ext cx="9875520" cy="422228"/>
          </a:xfrm>
        </p:spPr>
        <p:txBody>
          <a:bodyPr>
            <a:normAutofit fontScale="90000"/>
          </a:bodyPr>
          <a:lstStyle/>
          <a:p>
            <a:r>
              <a:rPr lang="en-US" i="1" dirty="0"/>
              <a:t>Report Cards</a:t>
            </a:r>
            <a:endParaRPr lang="es" i="1" dirty="0"/>
          </a:p>
        </p:txBody>
      </p:sp>
      <p:sp>
        <p:nvSpPr>
          <p:cNvPr id="4" name="Slide Number Placeholder 3">
            <a:extLst>
              <a:ext uri="{FF2B5EF4-FFF2-40B4-BE49-F238E27FC236}">
                <a16:creationId xmlns:a16="http://schemas.microsoft.com/office/drawing/2014/main" id="{2AD03175-90F4-8FB8-790A-916482D403BD}"/>
              </a:ext>
            </a:extLst>
          </p:cNvPr>
          <p:cNvSpPr>
            <a:spLocks noGrp="1"/>
          </p:cNvSpPr>
          <p:nvPr>
            <p:ph type="sldNum" sz="quarter" idx="12"/>
          </p:nvPr>
        </p:nvSpPr>
        <p:spPr/>
        <p:txBody>
          <a:bodyPr/>
          <a:lstStyle/>
          <a:p>
            <a:fld id="{01FA0A26-6009-4EF8-96CE-C26D5A4F18E5}" type="slidenum">
              <a:rPr lang="en-US" smtClean="0"/>
              <a:pPr/>
              <a:t>67</a:t>
            </a:fld>
            <a:endParaRPr lang="en-US"/>
          </a:p>
        </p:txBody>
      </p:sp>
      <p:sp>
        <p:nvSpPr>
          <p:cNvPr id="5" name="Text Placeholder 4">
            <a:extLst>
              <a:ext uri="{FF2B5EF4-FFF2-40B4-BE49-F238E27FC236}">
                <a16:creationId xmlns:a16="http://schemas.microsoft.com/office/drawing/2014/main" id="{4EB378B6-CC2F-BBDA-8C51-23E6D85CD6A6}"/>
              </a:ext>
            </a:extLst>
          </p:cNvPr>
          <p:cNvSpPr>
            <a:spLocks noGrp="1"/>
          </p:cNvSpPr>
          <p:nvPr>
            <p:ph type="body" sz="quarter" idx="14"/>
          </p:nvPr>
        </p:nvSpPr>
        <p:spPr>
          <a:xfrm>
            <a:off x="7225604" y="1282857"/>
            <a:ext cx="4510930" cy="4996329"/>
          </a:xfrm>
        </p:spPr>
        <p:txBody>
          <a:bodyPr>
            <a:noAutofit/>
          </a:bodyPr>
          <a:lstStyle/>
          <a:p>
            <a:pPr marL="45720" indent="0">
              <a:buNone/>
            </a:pPr>
            <a:r>
              <a:rPr lang="es" sz="2400" dirty="0"/>
              <a:t>La sección 1111(h) de ESEA </a:t>
            </a:r>
            <a:r>
              <a:rPr lang="en-US" sz="2400" dirty="0"/>
              <a:t>require </a:t>
            </a:r>
            <a:r>
              <a:rPr lang="es" sz="2400" dirty="0"/>
              <a:t>que cada estado publique información sobre el rendimiento estatal, LEA y escolar anualmente en un lenguaje conciso, presentado en un formato comprensible y uniforme, accesible al público, inclu</a:t>
            </a:r>
            <a:r>
              <a:rPr lang="en-US" sz="2400" dirty="0"/>
              <a:t>yendo</a:t>
            </a:r>
            <a:r>
              <a:rPr lang="es" sz="2400" dirty="0"/>
              <a:t> las personas con discapacidades, y proporcionado en idiomas que los padres </a:t>
            </a:r>
            <a:r>
              <a:rPr lang="en-US" sz="2400" dirty="0"/>
              <a:t>y </a:t>
            </a:r>
            <a:r>
              <a:rPr lang="es" sz="2400" dirty="0"/>
              <a:t>otros </a:t>
            </a:r>
            <a:r>
              <a:rPr lang="en-US" sz="2400" dirty="0"/>
              <a:t>grupos de interés </a:t>
            </a:r>
            <a:r>
              <a:rPr lang="es" sz="2400" dirty="0"/>
              <a:t>entienden.</a:t>
            </a:r>
          </a:p>
          <a:p>
            <a:endParaRPr lang="en-US" sz="2400" dirty="0"/>
          </a:p>
        </p:txBody>
      </p:sp>
      <p:graphicFrame>
        <p:nvGraphicFramePr>
          <p:cNvPr id="7" name="Picture Placeholder 6">
            <a:extLst>
              <a:ext uri="{FF2B5EF4-FFF2-40B4-BE49-F238E27FC236}">
                <a16:creationId xmlns:a16="http://schemas.microsoft.com/office/drawing/2014/main" id="{15CE4E3E-B57C-7720-38BC-8C8BD1DD7E33}"/>
              </a:ext>
            </a:extLst>
          </p:cNvPr>
          <p:cNvGraphicFramePr>
            <a:graphicFrameLocks noGrp="1"/>
          </p:cNvGraphicFramePr>
          <p:nvPr>
            <p:ph type="pic" sz="quarter" idx="13"/>
            <p:extLst>
              <p:ext uri="{D42A27DB-BD31-4B8C-83A1-F6EECF244321}">
                <p14:modId xmlns:p14="http://schemas.microsoft.com/office/powerpoint/2010/main" val="4118209104"/>
              </p:ext>
            </p:extLst>
          </p:nvPr>
        </p:nvGraphicFramePr>
        <p:xfrm>
          <a:off x="760286" y="958467"/>
          <a:ext cx="6070171" cy="4932325"/>
        </p:xfrm>
        <a:graphic>
          <a:graphicData uri="http://schemas.openxmlformats.org/drawingml/2006/table">
            <a:tbl>
              <a:tblPr firstRow="1" firstCol="1" bandRow="1"/>
              <a:tblGrid>
                <a:gridCol w="3414472">
                  <a:extLst>
                    <a:ext uri="{9D8B030D-6E8A-4147-A177-3AD203B41FA5}">
                      <a16:colId xmlns:a16="http://schemas.microsoft.com/office/drawing/2014/main" val="20000"/>
                    </a:ext>
                  </a:extLst>
                </a:gridCol>
                <a:gridCol w="1517542">
                  <a:extLst>
                    <a:ext uri="{9D8B030D-6E8A-4147-A177-3AD203B41FA5}">
                      <a16:colId xmlns:a16="http://schemas.microsoft.com/office/drawing/2014/main" val="20001"/>
                    </a:ext>
                  </a:extLst>
                </a:gridCol>
                <a:gridCol w="379386">
                  <a:extLst>
                    <a:ext uri="{9D8B030D-6E8A-4147-A177-3AD203B41FA5}">
                      <a16:colId xmlns:a16="http://schemas.microsoft.com/office/drawing/2014/main" val="20002"/>
                    </a:ext>
                  </a:extLst>
                </a:gridCol>
                <a:gridCol w="309129">
                  <a:extLst>
                    <a:ext uri="{9D8B030D-6E8A-4147-A177-3AD203B41FA5}">
                      <a16:colId xmlns:a16="http://schemas.microsoft.com/office/drawing/2014/main" val="20003"/>
                    </a:ext>
                  </a:extLst>
                </a:gridCol>
                <a:gridCol w="449642">
                  <a:extLst>
                    <a:ext uri="{9D8B030D-6E8A-4147-A177-3AD203B41FA5}">
                      <a16:colId xmlns:a16="http://schemas.microsoft.com/office/drawing/2014/main" val="20004"/>
                    </a:ext>
                  </a:extLst>
                </a:gridCol>
              </a:tblGrid>
              <a:tr h="448004">
                <a:tc rowSpan="2">
                  <a:txBody>
                    <a:bodyPr/>
                    <a:lstStyle/>
                    <a:p>
                      <a:pPr marL="0" marR="0" algn="ctr">
                        <a:spcBef>
                          <a:spcPts val="0"/>
                        </a:spcBef>
                        <a:spcAft>
                          <a:spcPts val="60"/>
                        </a:spcAft>
                      </a:pPr>
                      <a:r>
                        <a:rPr lang="es" sz="1000" spc="-5">
                          <a:effectLst/>
                          <a:latin typeface="Questrial" panose="020B0604020202020204" charset="0"/>
                        </a:rPr>
                        <a:t>Elemento</a:t>
                      </a:r>
                      <a:endParaRPr lang="en-US" sz="1000">
                        <a:effectLst/>
                        <a:latin typeface="Questrial" panose="020B0604020202020204" charset="0"/>
                        <a:ea typeface="Calibri"/>
                        <a:cs typeface="Mangal"/>
                      </a:endParaRPr>
                    </a:p>
                  </a:txBody>
                  <a:tcPr marL="103414" marR="103414" marT="51707" marB="51707">
                    <a:solidFill>
                      <a:schemeClr val="bg1">
                        <a:lumMod val="85000"/>
                      </a:schemeClr>
                    </a:solidFill>
                  </a:tcPr>
                </a:tc>
                <a:tc rowSpan="2">
                  <a:txBody>
                    <a:bodyPr/>
                    <a:lstStyle/>
                    <a:p>
                      <a:pPr marL="0" marR="0" algn="ctr">
                        <a:spcBef>
                          <a:spcPts val="0"/>
                        </a:spcBef>
                        <a:spcAft>
                          <a:spcPts val="0"/>
                        </a:spcAft>
                      </a:pPr>
                      <a:r>
                        <a:rPr lang="es" sz="1000" spc="-5" dirty="0">
                          <a:effectLst/>
                          <a:latin typeface="Questrial" panose="020B0604020202020204" charset="0"/>
                        </a:rPr>
                        <a:t>Nivel de desagregación o informe requerido</a:t>
                      </a:r>
                      <a:endParaRPr lang="en-US" sz="1000" dirty="0">
                        <a:effectLst/>
                        <a:latin typeface="Questrial" panose="020B0604020202020204" charset="0"/>
                        <a:ea typeface="Calibri"/>
                        <a:cs typeface="Mangal"/>
                      </a:endParaRPr>
                    </a:p>
                  </a:txBody>
                  <a:tcPr marL="103414" marR="103414" marT="51707" marB="51707">
                    <a:solidFill>
                      <a:schemeClr val="bg1">
                        <a:lumMod val="85000"/>
                      </a:schemeClr>
                    </a:solidFill>
                  </a:tcPr>
                </a:tc>
                <a:tc gridSpan="3">
                  <a:txBody>
                    <a:bodyPr/>
                    <a:lstStyle/>
                    <a:p>
                      <a:pPr marL="0" marR="0" algn="ctr">
                        <a:spcBef>
                          <a:spcPts val="0"/>
                        </a:spcBef>
                        <a:spcAft>
                          <a:spcPts val="60"/>
                        </a:spcAft>
                      </a:pPr>
                      <a:r>
                        <a:rPr lang="es" sz="1000" spc="-5">
                          <a:effectLst/>
                          <a:latin typeface="Questrial" panose="020B0604020202020204" charset="0"/>
                        </a:rPr>
                        <a:t>Lista de Verificación</a:t>
                      </a:r>
                      <a:endParaRPr lang="en-US" sz="1000">
                        <a:effectLst/>
                        <a:latin typeface="Questrial" panose="020B0604020202020204" charset="0"/>
                        <a:ea typeface="Calibri"/>
                        <a:cs typeface="Mangal"/>
                      </a:endParaRPr>
                    </a:p>
                  </a:txBody>
                  <a:tcPr marL="103414" marR="103414" marT="51707" marB="51707">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04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s" sz="1000" spc="-5">
                          <a:effectLst/>
                          <a:latin typeface="Questrial" panose="020B0604020202020204" charset="0"/>
                        </a:rPr>
                        <a:t>Estado</a:t>
                      </a:r>
                      <a:endParaRPr lang="en-US" sz="1000">
                        <a:effectLst/>
                        <a:latin typeface="Questrial" panose="020B0604020202020204" charset="0"/>
                        <a:ea typeface="Calibri"/>
                        <a:cs typeface="Mangal"/>
                      </a:endParaRPr>
                    </a:p>
                  </a:txBody>
                  <a:tcPr marL="0" marR="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s" sz="1000" spc="-5" dirty="0">
                          <a:effectLst/>
                          <a:latin typeface="Questrial" panose="020B0604020202020204" charset="0"/>
                          <a:ea typeface="Calibri"/>
                          <a:cs typeface="Mangal"/>
                        </a:rPr>
                        <a:t>LEA</a:t>
                      </a:r>
                      <a:endParaRPr lang="en-US" sz="1000" dirty="0">
                        <a:effectLst/>
                        <a:latin typeface="Questrial" panose="020B0604020202020204" charset="0"/>
                        <a:ea typeface="Calibri"/>
                        <a:cs typeface="Mangal"/>
                      </a:endParaRPr>
                    </a:p>
                  </a:txBody>
                  <a:tcPr marL="0" marR="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s" sz="1000" spc="-5">
                          <a:effectLst/>
                          <a:latin typeface="Questrial" panose="020B0604020202020204" charset="0"/>
                        </a:rPr>
                        <a:t>Escuela</a:t>
                      </a:r>
                      <a:endParaRPr lang="en-US" sz="1000">
                        <a:effectLst/>
                        <a:latin typeface="Questrial" panose="020B0604020202020204" charset="0"/>
                        <a:ea typeface="Calibri"/>
                        <a:cs typeface="Mangal"/>
                      </a:endParaRPr>
                    </a:p>
                  </a:txBody>
                  <a:tcPr marL="0" marR="0" marT="0" marB="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10795">
                <a:tc>
                  <a:txBody>
                    <a:bodyPr/>
                    <a:lstStyle/>
                    <a:p>
                      <a:pPr marL="182880" marR="0" lvl="0" indent="0">
                        <a:spcBef>
                          <a:spcPts val="60"/>
                        </a:spcBef>
                        <a:spcAft>
                          <a:spcPts val="60"/>
                        </a:spcAft>
                        <a:buFont typeface="Symbol"/>
                        <a:buNone/>
                      </a:pPr>
                      <a:r>
                        <a:rPr lang="es" sz="1000" b="0" dirty="0">
                          <a:effectLst/>
                          <a:latin typeface="Questrial" panose="020B0604020202020204" charset="0"/>
                        </a:rPr>
                        <a:t>Datos de rendimiento estudiantil (es decir, el número y porcentaje de estudiantes en cada nivel de rendimiento en las evaluaciones estatales de matemáticas, lectura/lenguaje y ciencias)</a:t>
                      </a:r>
                    </a:p>
                    <a:p>
                      <a:pPr marL="742950" marR="0" lvl="1" indent="-285750">
                        <a:spcBef>
                          <a:spcPts val="60"/>
                        </a:spcBef>
                        <a:spcAft>
                          <a:spcPts val="60"/>
                        </a:spcAft>
                        <a:buFont typeface="Courier New"/>
                        <a:buChar char="o"/>
                      </a:pPr>
                      <a:r>
                        <a:rPr lang="es" sz="1000" b="1" dirty="0">
                          <a:effectLst/>
                          <a:latin typeface="Questrial" panose="020B0604020202020204" charset="0"/>
                        </a:rPr>
                        <a:t>LEA: </a:t>
                      </a:r>
                      <a:r>
                        <a:rPr lang="es" sz="1000" b="0" dirty="0">
                          <a:effectLst/>
                          <a:latin typeface="Questrial" panose="020B0604020202020204" charset="0"/>
                        </a:rPr>
                        <a:t>Incluyendo cómo se compara el rendimiento en la LEA con el del estado en su conjunto.</a:t>
                      </a:r>
                    </a:p>
                    <a:p>
                      <a:pPr marL="742950" marR="0" lvl="1" indent="-285750">
                        <a:spcBef>
                          <a:spcPts val="60"/>
                        </a:spcBef>
                        <a:spcAft>
                          <a:spcPts val="60"/>
                        </a:spcAft>
                        <a:buFont typeface="Courier New"/>
                        <a:buChar char="o"/>
                      </a:pPr>
                      <a:r>
                        <a:rPr lang="es" sz="1000" b="1" dirty="0">
                          <a:effectLst/>
                          <a:latin typeface="Questrial" panose="020B0604020202020204" charset="0"/>
                        </a:rPr>
                        <a:t>Escuelas </a:t>
                      </a:r>
                      <a:r>
                        <a:rPr lang="es" sz="1000" b="0" dirty="0">
                          <a:effectLst/>
                          <a:latin typeface="Questrial" panose="020B0604020202020204" charset="0"/>
                        </a:rPr>
                        <a:t>: Incluyendo cómo se compara el rendimiento en la escuela con la LEA y el estado en su conjunto.</a:t>
                      </a:r>
                      <a:endParaRPr lang="en-US" sz="1000" b="0" dirty="0">
                        <a:effectLst/>
                        <a:latin typeface="Questrial" panose="020B0604020202020204" charset="0"/>
                        <a:ea typeface="Calibri"/>
                        <a:cs typeface="Mangal"/>
                      </a:endParaRPr>
                    </a:p>
                  </a:txBody>
                  <a:tcPr marL="0" marR="0" marT="0" marB="0">
                    <a:solidFill>
                      <a:schemeClr val="bg1"/>
                    </a:solidFill>
                  </a:tcPr>
                </a:tc>
                <a:tc>
                  <a:txBody>
                    <a:bodyPr/>
                    <a:lstStyle/>
                    <a:p>
                      <a:pPr marL="0" marR="0" algn="ctr">
                        <a:spcBef>
                          <a:spcPts val="0"/>
                        </a:spcBef>
                        <a:spcAft>
                          <a:spcPts val="0"/>
                        </a:spcAft>
                      </a:pPr>
                      <a:r>
                        <a:rPr lang="es" sz="1000" dirty="0">
                          <a:effectLst/>
                          <a:latin typeface="Questrial" panose="020B0604020202020204" charset="0"/>
                        </a:rPr>
                        <a:t>TODOS, MREG, CWD, ELL, ECD, GEN, MIG, HOM, FOS, AFD</a:t>
                      </a:r>
                      <a:endParaRPr lang="en-US" sz="1000" dirty="0">
                        <a:effectLst/>
                        <a:latin typeface="Questrial" panose="020B0604020202020204" charset="0"/>
                        <a:ea typeface="Calibri"/>
                        <a:cs typeface="Mangal"/>
                      </a:endParaRPr>
                    </a:p>
                  </a:txBody>
                  <a:tcPr marL="0" marR="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8806">
                <a:tc>
                  <a:txBody>
                    <a:bodyPr/>
                    <a:lstStyle/>
                    <a:p>
                      <a:pPr marL="182880" marR="0" lvl="0" indent="0">
                        <a:spcBef>
                          <a:spcPts val="60"/>
                        </a:spcBef>
                        <a:spcAft>
                          <a:spcPts val="60"/>
                        </a:spcAft>
                        <a:buFont typeface="Symbol"/>
                        <a:buNone/>
                      </a:pPr>
                      <a:r>
                        <a:rPr lang="es" sz="1000" b="0">
                          <a:effectLst/>
                          <a:latin typeface="Questrial" panose="020B0604020202020204" charset="0"/>
                        </a:rPr>
                        <a:t>Porcentajes de estudiantes evaluados y no evaluados en cada materia (es decir, tasas de participación)</a:t>
                      </a:r>
                      <a:endParaRPr lang="en-US" sz="1000" b="0">
                        <a:effectLst/>
                        <a:latin typeface="Questrial" panose="020B0604020202020204" charset="0"/>
                        <a:ea typeface="Calibri"/>
                        <a:cs typeface="Mangal"/>
                      </a:endParaRPr>
                    </a:p>
                  </a:txBody>
                  <a:tcPr marL="0" marR="0" marT="0" marB="0">
                    <a:solidFill>
                      <a:schemeClr val="bg1"/>
                    </a:solidFill>
                  </a:tcPr>
                </a:tc>
                <a:tc>
                  <a:txBody>
                    <a:bodyPr/>
                    <a:lstStyle/>
                    <a:p>
                      <a:pPr marL="0" marR="0" algn="ctr">
                        <a:spcBef>
                          <a:spcPts val="0"/>
                        </a:spcBef>
                        <a:spcAft>
                          <a:spcPts val="0"/>
                        </a:spcAft>
                      </a:pPr>
                      <a:r>
                        <a:rPr lang="es" sz="1000">
                          <a:effectLst/>
                          <a:latin typeface="Questrial" panose="020B0604020202020204" charset="0"/>
                        </a:rPr>
                        <a:t>TODOS, MREG, CWD, ELL, ECD, GEN, MIG</a:t>
                      </a:r>
                      <a:endParaRPr lang="en-US" sz="1000">
                        <a:effectLst/>
                        <a:latin typeface="Questrial" panose="020B0604020202020204" charset="0"/>
                        <a:ea typeface="Calibri"/>
                        <a:cs typeface="Mangal"/>
                      </a:endParaRPr>
                    </a:p>
                  </a:txBody>
                  <a:tcPr marL="0" marR="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0726">
                <a:tc>
                  <a:txBody>
                    <a:bodyPr/>
                    <a:lstStyle/>
                    <a:p>
                      <a:pPr marL="182880" marR="0" lvl="0" indent="0">
                        <a:spcBef>
                          <a:spcPts val="60"/>
                        </a:spcBef>
                        <a:spcAft>
                          <a:spcPts val="60"/>
                        </a:spcAft>
                        <a:buFont typeface="Symbol"/>
                        <a:buNone/>
                      </a:pPr>
                      <a:r>
                        <a:rPr lang="es" sz="1000" b="0">
                          <a:effectLst/>
                          <a:latin typeface="Questrial" panose="020B0604020202020204" charset="0"/>
                        </a:rPr>
                        <a:t>Desempeño en el indicador Otros Académicos para </a:t>
                      </a:r>
                      <a:r>
                        <a:rPr lang="es" sz="1000" b="0" baseline="0">
                          <a:effectLst/>
                          <a:latin typeface="Questrial" panose="020B0604020202020204" charset="0"/>
                        </a:rPr>
                        <a:t>escuelas públicas primarias y secundarias que no son escuelas secundarias</a:t>
                      </a:r>
                      <a:endParaRPr lang="en-US" sz="1000" b="0">
                        <a:effectLst/>
                        <a:latin typeface="Questrial" panose="020B0604020202020204" charset="0"/>
                        <a:ea typeface="Calibri"/>
                        <a:cs typeface="Mangal"/>
                      </a:endParaRPr>
                    </a:p>
                  </a:txBody>
                  <a:tcPr marL="0" marR="0" marT="0" marB="0">
                    <a:solidFill>
                      <a:schemeClr val="bg1"/>
                    </a:solidFill>
                  </a:tcPr>
                </a:tc>
                <a:tc>
                  <a:txBody>
                    <a:bodyPr/>
                    <a:lstStyle/>
                    <a:p>
                      <a:pPr marL="0" marR="0" algn="ctr">
                        <a:spcBef>
                          <a:spcPts val="0"/>
                        </a:spcBef>
                        <a:spcAft>
                          <a:spcPts val="0"/>
                        </a:spcAft>
                      </a:pPr>
                      <a:r>
                        <a:rPr lang="es" sz="1000">
                          <a:effectLst/>
                          <a:latin typeface="Questrial" panose="020B0604020202020204" charset="0"/>
                        </a:rPr>
                        <a:t>TODOS, MREG, CWD, ELL, ECD</a:t>
                      </a:r>
                      <a:endParaRPr lang="en-US" sz="1000">
                        <a:effectLst/>
                        <a:latin typeface="Questrial" panose="020B0604020202020204" charset="0"/>
                        <a:ea typeface="Calibri"/>
                        <a:cs typeface="Mangal"/>
                      </a:endParaRPr>
                    </a:p>
                  </a:txBody>
                  <a:tcPr marL="0" marR="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
                        </a:spcBef>
                        <a:spcAft>
                          <a:spcPts val="60"/>
                        </a:spcAft>
                      </a:pPr>
                      <a:r>
                        <a:rPr lang="es" sz="1000">
                          <a:effectLst/>
                          <a:highlight>
                            <a:srgbClr val="FFFF00"/>
                          </a:highligh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99981">
                <a:tc>
                  <a:txBody>
                    <a:bodyPr/>
                    <a:lstStyle/>
                    <a:p>
                      <a:pPr marL="182880" marR="0" lvl="0" indent="0">
                        <a:spcBef>
                          <a:spcPts val="60"/>
                        </a:spcBef>
                        <a:spcAft>
                          <a:spcPts val="60"/>
                        </a:spcAft>
                        <a:buFont typeface="Symbol"/>
                        <a:buNone/>
                      </a:pPr>
                      <a:r>
                        <a:rPr lang="es" sz="1000" b="0">
                          <a:effectLst/>
                          <a:latin typeface="Questrial" panose="020B0604020202020204" charset="0"/>
                        </a:rPr>
                        <a:t>Dominio del idioma inglés de los estudiantes de inglés (es decir, número y porcentaje de estudiantes de inglés que logran el dominio del idioma inglés según lo medido por la evaluación estatal de dominio del inglés)</a:t>
                      </a:r>
                      <a:endParaRPr lang="en-US" sz="1000" b="0">
                        <a:effectLst/>
                        <a:latin typeface="Questrial" panose="020B0604020202020204" charset="0"/>
                        <a:ea typeface="Calibri"/>
                        <a:cs typeface="Mangal"/>
                      </a:endParaRPr>
                    </a:p>
                  </a:txBody>
                  <a:tcPr marL="0" marR="0" marT="0" marB="0">
                    <a:solidFill>
                      <a:schemeClr val="bg1"/>
                    </a:solidFill>
                  </a:tcPr>
                </a:tc>
                <a:tc>
                  <a:txBody>
                    <a:bodyPr/>
                    <a:lstStyle/>
                    <a:p>
                      <a:pPr marL="0" marR="0" algn="ctr">
                        <a:spcBef>
                          <a:spcPts val="0"/>
                        </a:spcBef>
                        <a:spcAft>
                          <a:spcPts val="0"/>
                        </a:spcAft>
                      </a:pPr>
                      <a:r>
                        <a:rPr lang="es" sz="1000">
                          <a:effectLst/>
                          <a:latin typeface="Questrial" panose="020B0604020202020204" charset="0"/>
                        </a:rPr>
                        <a:t>No aplica</a:t>
                      </a:r>
                      <a:endParaRPr lang="en-US" sz="1000">
                        <a:effectLst/>
                        <a:latin typeface="Questrial" panose="020B0604020202020204" charset="0"/>
                        <a:ea typeface="Calibri"/>
                        <a:cs typeface="Mangal"/>
                      </a:endParaRPr>
                    </a:p>
                  </a:txBody>
                  <a:tcPr marL="0" marR="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
                        </a:spcBef>
                        <a:spcAft>
                          <a:spcPts val="60"/>
                        </a:spcAft>
                      </a:pPr>
                      <a:r>
                        <a:rPr lang="es" sz="1000">
                          <a:effectLst/>
                          <a:highlight>
                            <a:srgbClr val="FFFF00"/>
                          </a:highligh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03531">
                <a:tc>
                  <a:txBody>
                    <a:bodyPr/>
                    <a:lstStyle/>
                    <a:p>
                      <a:pPr marL="182880" marR="0" lvl="0" indent="0">
                        <a:spcBef>
                          <a:spcPts val="60"/>
                        </a:spcBef>
                        <a:spcAft>
                          <a:spcPts val="60"/>
                        </a:spcAft>
                        <a:buFont typeface="Symbol"/>
                        <a:buNone/>
                      </a:pPr>
                      <a:r>
                        <a:rPr lang="es" sz="1000" b="0" dirty="0">
                          <a:effectLst/>
                          <a:latin typeface="Questrial" panose="020B0604020202020204" charset="0"/>
                        </a:rPr>
                        <a:t>Según corresponda, número y porcentaje de estudiantes de inglés recién llegados exentos de una administración de las evaluaciones de lectura/artes del lenguaje o cuyos resultados están excluidos de ciertos indicadores del sistema de responsabilidad estatal.</a:t>
                      </a:r>
                      <a:endParaRPr lang="en-US" sz="1000" b="0" dirty="0">
                        <a:effectLst/>
                        <a:latin typeface="Questrial" panose="020B0604020202020204" charset="0"/>
                        <a:ea typeface="Calibri"/>
                        <a:cs typeface="Mangal"/>
                      </a:endParaRPr>
                    </a:p>
                  </a:txBody>
                  <a:tcPr marL="0" marR="0" marT="0" marB="0">
                    <a:solidFill>
                      <a:schemeClr val="bg1"/>
                    </a:solidFill>
                  </a:tcPr>
                </a:tc>
                <a:tc>
                  <a:txBody>
                    <a:bodyPr/>
                    <a:lstStyle/>
                    <a:p>
                      <a:pPr marL="0" marR="0" algn="ctr">
                        <a:spcBef>
                          <a:spcPts val="0"/>
                        </a:spcBef>
                        <a:spcAft>
                          <a:spcPts val="0"/>
                        </a:spcAft>
                      </a:pPr>
                      <a:r>
                        <a:rPr lang="es" sz="1000">
                          <a:effectLst/>
                          <a:latin typeface="Questrial" panose="020B0604020202020204" charset="0"/>
                        </a:rPr>
                        <a:t>No aplica</a:t>
                      </a:r>
                      <a:endParaRPr lang="en-US" sz="1000">
                        <a:effectLst/>
                        <a:latin typeface="Questrial" panose="020B0604020202020204" charset="0"/>
                        <a:ea typeface="Calibri"/>
                        <a:cs typeface="Mangal"/>
                      </a:endParaRPr>
                    </a:p>
                  </a:txBody>
                  <a:tcPr marL="0" marR="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
                        </a:spcBef>
                        <a:spcAft>
                          <a:spcPts val="60"/>
                        </a:spcAft>
                      </a:pPr>
                      <a:r>
                        <a:rPr lang="es" sz="1000">
                          <a:effectLst/>
                          <a:latin typeface="Questrial" panose="020B0604020202020204" charset="0"/>
                        </a:rPr>
                        <a:t> </a:t>
                      </a:r>
                      <a:endParaRPr lang="en-US" sz="100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60"/>
                        </a:spcBef>
                        <a:spcAft>
                          <a:spcPts val="60"/>
                        </a:spcAft>
                      </a:pPr>
                      <a:r>
                        <a:rPr lang="es" sz="1000" dirty="0">
                          <a:effectLst/>
                          <a:highlight>
                            <a:srgbClr val="FFFF00"/>
                          </a:highlight>
                          <a:latin typeface="Questrial" panose="020B0604020202020204" charset="0"/>
                        </a:rPr>
                        <a:t> </a:t>
                      </a:r>
                      <a:endParaRPr lang="en-US" sz="1000" dirty="0">
                        <a:effectLst/>
                        <a:latin typeface="Questrial" panose="020B0604020202020204" charset="0"/>
                        <a:ea typeface="Calibri"/>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9" name="TextBox 8">
            <a:extLst>
              <a:ext uri="{FF2B5EF4-FFF2-40B4-BE49-F238E27FC236}">
                <a16:creationId xmlns:a16="http://schemas.microsoft.com/office/drawing/2014/main" id="{F908E681-15D8-9735-9FEF-A0475F3EB79B}"/>
              </a:ext>
            </a:extLst>
          </p:cNvPr>
          <p:cNvSpPr txBox="1"/>
          <p:nvPr/>
        </p:nvSpPr>
        <p:spPr>
          <a:xfrm>
            <a:off x="760287" y="5884389"/>
            <a:ext cx="6465317" cy="646331"/>
          </a:xfrm>
          <a:prstGeom prst="rect">
            <a:avLst/>
          </a:prstGeom>
          <a:noFill/>
        </p:spPr>
        <p:txBody>
          <a:bodyPr wrap="square">
            <a:spAutoFit/>
          </a:bodyPr>
          <a:lstStyle/>
          <a:p>
            <a:r>
              <a:rPr lang="es" dirty="0"/>
              <a:t>Lista de verificación completa en la guía del informe de 2019: </a:t>
            </a:r>
            <a:br>
              <a:rPr lang="en-US" dirty="0"/>
            </a:br>
            <a:r>
              <a:rPr lang="es" dirty="0">
                <a:hlinkClick r:id="rId3"/>
              </a:rPr>
              <a:t>https://oese.ed.gov/files/2020/03/report-card-guidance-final.pdf</a:t>
            </a:r>
            <a:endParaRPr lang="en-US" dirty="0"/>
          </a:p>
        </p:txBody>
      </p:sp>
    </p:spTree>
    <p:extLst>
      <p:ext uri="{BB962C8B-B14F-4D97-AF65-F5344CB8AC3E}">
        <p14:creationId xmlns:p14="http://schemas.microsoft.com/office/powerpoint/2010/main" val="1167212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F02CF-E278-AAB2-1C5A-BDB31FBC6890}"/>
              </a:ext>
            </a:extLst>
          </p:cNvPr>
          <p:cNvSpPr>
            <a:spLocks noGrp="1"/>
          </p:cNvSpPr>
          <p:nvPr>
            <p:ph idx="1"/>
          </p:nvPr>
        </p:nvSpPr>
        <p:spPr/>
        <p:txBody>
          <a:bodyPr/>
          <a:lstStyle/>
          <a:p>
            <a:pPr lvl="1" indent="-457200">
              <a:lnSpc>
                <a:spcPct val="100000"/>
              </a:lnSpc>
              <a:spcBef>
                <a:spcPts val="600"/>
              </a:spcBef>
              <a:spcAft>
                <a:spcPts val="0"/>
              </a:spcAft>
              <a:buFont typeface="Arial" panose="020B0604020202020204" pitchFamily="34" charset="0"/>
              <a:buChar char="•"/>
            </a:pPr>
            <a:r>
              <a:rPr lang="es" sz="2400" dirty="0">
                <a:effectLst/>
                <a:ea typeface="Calibri" panose="020F0502020204030204" pitchFamily="34" charset="0"/>
                <a:cs typeface="Times New Roman" panose="02020603050405020304" pitchFamily="18" charset="0"/>
              </a:rPr>
              <a:t>El DEPR, como LEA, </a:t>
            </a:r>
            <a:r>
              <a:rPr lang="en-US" sz="2400" dirty="0">
                <a:effectLst/>
                <a:ea typeface="Calibri" panose="020F0502020204030204" pitchFamily="34" charset="0"/>
                <a:cs typeface="Times New Roman" panose="02020603050405020304" pitchFamily="18" charset="0"/>
              </a:rPr>
              <a:t>tiene que </a:t>
            </a:r>
            <a:r>
              <a:rPr lang="es" sz="2400" dirty="0">
                <a:effectLst/>
                <a:ea typeface="Calibri" panose="020F0502020204030204" pitchFamily="34" charset="0"/>
                <a:cs typeface="Times New Roman" panose="02020603050405020304" pitchFamily="18" charset="0"/>
              </a:rPr>
              <a:t>reservar fondos del Título I para ciertos usos:</a:t>
            </a:r>
          </a:p>
          <a:p>
            <a:pPr lvl="3" indent="-457200">
              <a:lnSpc>
                <a:spcPct val="100000"/>
              </a:lnSpc>
              <a:spcBef>
                <a:spcPts val="600"/>
              </a:spcBef>
              <a:spcAft>
                <a:spcPts val="0"/>
              </a:spcAft>
              <a:buFont typeface="Arial" panose="020B0604020202020204" pitchFamily="34" charset="0"/>
              <a:buChar char="•"/>
            </a:pPr>
            <a:r>
              <a:rPr lang="es" sz="2200" dirty="0">
                <a:effectLst/>
                <a:ea typeface="Calibri" panose="020F0502020204030204" pitchFamily="34" charset="0"/>
                <a:cs typeface="Times New Roman" panose="02020603050405020304" pitchFamily="18" charset="0"/>
              </a:rPr>
              <a:t>Servicios equitativos para niños elegibles de escuelas privadas (ESEA sección 1117)</a:t>
            </a:r>
          </a:p>
          <a:p>
            <a:pPr lvl="3" indent="-457200">
              <a:lnSpc>
                <a:spcPct val="100000"/>
              </a:lnSpc>
              <a:spcBef>
                <a:spcPts val="600"/>
              </a:spcBef>
              <a:spcAft>
                <a:spcPts val="0"/>
              </a:spcAft>
              <a:buFont typeface="Arial" panose="020B0604020202020204" pitchFamily="34" charset="0"/>
              <a:buChar char="•"/>
            </a:pPr>
            <a:r>
              <a:rPr lang="es" sz="2200" dirty="0">
                <a:effectLst/>
                <a:ea typeface="Calibri" panose="020F0502020204030204" pitchFamily="34" charset="0"/>
                <a:cs typeface="Times New Roman" panose="02020603050405020304" pitchFamily="18" charset="0"/>
              </a:rPr>
              <a:t>Participación de los padres y la familia (ESEA sección 1116(a)(3))</a:t>
            </a:r>
          </a:p>
          <a:p>
            <a:pPr lvl="3" indent="-457200">
              <a:lnSpc>
                <a:spcPct val="100000"/>
              </a:lnSpc>
              <a:spcBef>
                <a:spcPts val="600"/>
              </a:spcBef>
              <a:spcAft>
                <a:spcPts val="0"/>
              </a:spcAft>
              <a:buFont typeface="Arial" panose="020B0604020202020204" pitchFamily="34" charset="0"/>
              <a:buChar char="•"/>
            </a:pPr>
            <a:r>
              <a:rPr lang="es" sz="2200" dirty="0">
                <a:ea typeface="Calibri" panose="020F0502020204030204" pitchFamily="34" charset="0"/>
                <a:cs typeface="Times New Roman" panose="02020603050405020304" pitchFamily="18" charset="0"/>
              </a:rPr>
              <a:t>Proporcionar servicios a niños y jóvenes sin hogar (ESEA sección 1113(c)(3)(A)(i))</a:t>
            </a:r>
          </a:p>
          <a:p>
            <a:pPr lvl="3" indent="-457200">
              <a:lnSpc>
                <a:spcPct val="100000"/>
              </a:lnSpc>
              <a:spcBef>
                <a:spcPts val="600"/>
              </a:spcBef>
              <a:spcAft>
                <a:spcPts val="0"/>
              </a:spcAft>
              <a:buFont typeface="Arial" panose="020B0604020202020204" pitchFamily="34" charset="0"/>
              <a:buChar char="•"/>
            </a:pPr>
            <a:r>
              <a:rPr lang="es" sz="2200" dirty="0">
                <a:ea typeface="Calibri" panose="020F0502020204030204" pitchFamily="34" charset="0"/>
                <a:cs typeface="Times New Roman" panose="02020603050405020304" pitchFamily="18" charset="0"/>
              </a:rPr>
              <a:t>Proporcionar servicios a niños en instituciones locales para niños abandonados/</a:t>
            </a:r>
            <a:r>
              <a:rPr lang="en-US" sz="2200" dirty="0">
                <a:ea typeface="Calibri" panose="020F0502020204030204" pitchFamily="34" charset="0"/>
                <a:cs typeface="Times New Roman" panose="02020603050405020304" pitchFamily="18" charset="0"/>
              </a:rPr>
              <a:t>desatendidos</a:t>
            </a:r>
            <a:r>
              <a:rPr lang="es" sz="2200" dirty="0">
                <a:ea typeface="Calibri" panose="020F0502020204030204" pitchFamily="34" charset="0"/>
                <a:cs typeface="Times New Roman" panose="02020603050405020304" pitchFamily="18" charset="0"/>
              </a:rPr>
              <a:t> (ESEA sección 1113(c)(3)(A)(ii))</a:t>
            </a:r>
          </a:p>
        </p:txBody>
      </p:sp>
      <p:sp>
        <p:nvSpPr>
          <p:cNvPr id="3" name="Text Placeholder 2">
            <a:extLst>
              <a:ext uri="{FF2B5EF4-FFF2-40B4-BE49-F238E27FC236}">
                <a16:creationId xmlns:a16="http://schemas.microsoft.com/office/drawing/2014/main" id="{77F3CE5C-EBCB-FCCF-1B8C-F72F79AE65A3}"/>
              </a:ext>
            </a:extLst>
          </p:cNvPr>
          <p:cNvSpPr>
            <a:spLocks noGrp="1"/>
          </p:cNvSpPr>
          <p:nvPr>
            <p:ph type="body" sz="quarter" idx="13"/>
          </p:nvPr>
        </p:nvSpPr>
        <p:spPr>
          <a:xfrm>
            <a:off x="1243173" y="558800"/>
            <a:ext cx="9236467" cy="736600"/>
          </a:xfrm>
        </p:spPr>
        <p:txBody>
          <a:bodyPr>
            <a:normAutofit fontScale="85000" lnSpcReduction="10000"/>
          </a:bodyPr>
          <a:lstStyle/>
          <a:p>
            <a:r>
              <a:rPr lang="es" dirty="0"/>
              <a:t>Reservas/asignaciones de</a:t>
            </a:r>
            <a:r>
              <a:rPr lang="en-US" dirty="0"/>
              <a:t>l</a:t>
            </a:r>
            <a:r>
              <a:rPr lang="es" dirty="0"/>
              <a:t> LEA a </a:t>
            </a:r>
            <a:r>
              <a:rPr lang="en-US" dirty="0"/>
              <a:t>E</a:t>
            </a:r>
            <a:r>
              <a:rPr lang="es" dirty="0"/>
              <a:t>scuelas</a:t>
            </a:r>
          </a:p>
        </p:txBody>
      </p:sp>
      <p:sp>
        <p:nvSpPr>
          <p:cNvPr id="4" name="Slide Number Placeholder 3">
            <a:extLst>
              <a:ext uri="{FF2B5EF4-FFF2-40B4-BE49-F238E27FC236}">
                <a16:creationId xmlns:a16="http://schemas.microsoft.com/office/drawing/2014/main" id="{CE666051-AAC1-761B-870F-7DF06AF5CC32}"/>
              </a:ext>
            </a:extLst>
          </p:cNvPr>
          <p:cNvSpPr>
            <a:spLocks noGrp="1"/>
          </p:cNvSpPr>
          <p:nvPr>
            <p:ph type="sldNum" sz="quarter" idx="12"/>
          </p:nvPr>
        </p:nvSpPr>
        <p:spPr/>
        <p:txBody>
          <a:bodyPr/>
          <a:lstStyle/>
          <a:p>
            <a:fld id="{01FA0A26-6009-4EF8-96CE-C26D5A4F18E5}" type="slidenum">
              <a:rPr lang="en-US" smtClean="0"/>
              <a:pPr/>
              <a:t>68</a:t>
            </a:fld>
            <a:endParaRPr lang="en-US"/>
          </a:p>
        </p:txBody>
      </p:sp>
      <p:sp>
        <p:nvSpPr>
          <p:cNvPr id="5" name="Footer Placeholder 4">
            <a:extLst>
              <a:ext uri="{FF2B5EF4-FFF2-40B4-BE49-F238E27FC236}">
                <a16:creationId xmlns:a16="http://schemas.microsoft.com/office/drawing/2014/main" id="{3FAFF72D-C780-A226-0B4B-9C3885EF275E}"/>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298658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F02CF-E278-AAB2-1C5A-BDB31FBC6890}"/>
              </a:ext>
            </a:extLst>
          </p:cNvPr>
          <p:cNvSpPr>
            <a:spLocks noGrp="1"/>
          </p:cNvSpPr>
          <p:nvPr>
            <p:ph idx="1"/>
          </p:nvPr>
        </p:nvSpPr>
        <p:spPr/>
        <p:txBody>
          <a:bodyPr>
            <a:normAutofit/>
          </a:bodyPr>
          <a:lstStyle/>
          <a:p>
            <a:pPr lvl="1" indent="-457200">
              <a:lnSpc>
                <a:spcPct val="100000"/>
              </a:lnSpc>
              <a:spcBef>
                <a:spcPts val="600"/>
              </a:spcBef>
              <a:spcAft>
                <a:spcPts val="0"/>
              </a:spcAft>
              <a:buFont typeface="Arial" panose="020B0604020202020204" pitchFamily="34" charset="0"/>
              <a:buChar char="•"/>
            </a:pPr>
            <a:r>
              <a:rPr lang="es" sz="2400" dirty="0">
                <a:effectLst/>
                <a:ea typeface="Calibri" panose="020F0502020204030204" pitchFamily="34" charset="0"/>
                <a:cs typeface="Times New Roman" panose="02020603050405020304" pitchFamily="18" charset="0"/>
              </a:rPr>
              <a:t>El DEPR, como LEA, </a:t>
            </a:r>
            <a:r>
              <a:rPr lang="en-US" sz="2400" dirty="0">
                <a:effectLst/>
                <a:ea typeface="Calibri" panose="020F0502020204030204" pitchFamily="34" charset="0"/>
                <a:cs typeface="Times New Roman" panose="02020603050405020304" pitchFamily="18" charset="0"/>
              </a:rPr>
              <a:t>tiene que </a:t>
            </a:r>
            <a:r>
              <a:rPr lang="es" sz="2400" dirty="0">
                <a:effectLst/>
                <a:ea typeface="Calibri" panose="020F0502020204030204" pitchFamily="34" charset="0"/>
                <a:cs typeface="Times New Roman" panose="02020603050405020304" pitchFamily="18" charset="0"/>
              </a:rPr>
              <a:t>asignar fondos no reservados por la LEA a las escuelas de acuerdo con los requisitos de asignación dentro del distrito (ESEA sección 1113)</a:t>
            </a:r>
          </a:p>
          <a:p>
            <a:pPr lvl="3" indent="-457200">
              <a:lnSpc>
                <a:spcPct val="100000"/>
              </a:lnSpc>
              <a:spcBef>
                <a:spcPts val="600"/>
              </a:spcBef>
              <a:spcAft>
                <a:spcPts val="0"/>
              </a:spcAft>
              <a:buFont typeface="Arial" panose="020B0604020202020204" pitchFamily="34" charset="0"/>
              <a:buChar char="•"/>
            </a:pPr>
            <a:r>
              <a:rPr lang="es" sz="2200" dirty="0">
                <a:ea typeface="Calibri" panose="020F0502020204030204" pitchFamily="34" charset="0"/>
                <a:cs typeface="Times New Roman" panose="02020603050405020304" pitchFamily="18" charset="0"/>
              </a:rPr>
              <a:t>Escuela elegible: porcentaje de pobreza que iguala o excede el porcentaje de pobreza de la LEA o, a discreción de la LEA, 35 por ciento</a:t>
            </a:r>
          </a:p>
          <a:p>
            <a:pPr lvl="3" indent="-457200">
              <a:lnSpc>
                <a:spcPct val="100000"/>
              </a:lnSpc>
              <a:spcBef>
                <a:spcPts val="600"/>
              </a:spcBef>
              <a:spcAft>
                <a:spcPts val="0"/>
              </a:spcAft>
              <a:buFont typeface="Arial" panose="020B0604020202020204" pitchFamily="34" charset="0"/>
              <a:buChar char="•"/>
            </a:pPr>
            <a:r>
              <a:rPr lang="es" sz="2200" dirty="0">
                <a:ea typeface="Calibri" panose="020F0502020204030204" pitchFamily="34" charset="0"/>
                <a:cs typeface="Times New Roman" panose="02020603050405020304" pitchFamily="18" charset="0"/>
              </a:rPr>
              <a:t>LEA tiene opciones para medir la pobreza en las escuelas</a:t>
            </a:r>
          </a:p>
          <a:p>
            <a:pPr lvl="3" indent="-457200">
              <a:lnSpc>
                <a:spcPct val="100000"/>
              </a:lnSpc>
              <a:spcBef>
                <a:spcPts val="600"/>
              </a:spcBef>
              <a:spcAft>
                <a:spcPts val="0"/>
              </a:spcAft>
              <a:buFont typeface="Arial" panose="020B0604020202020204" pitchFamily="34" charset="0"/>
              <a:buChar char="•"/>
            </a:pPr>
            <a:r>
              <a:rPr lang="es" sz="2200" dirty="0">
                <a:ea typeface="Calibri" panose="020F0502020204030204" pitchFamily="34" charset="0"/>
                <a:cs typeface="Times New Roman" panose="02020603050405020304" pitchFamily="18" charset="0"/>
              </a:rPr>
              <a:t>Fondos del Título I asignados a escuelas elegibles en orden de pobreza (no </a:t>
            </a:r>
            <a:r>
              <a:rPr lang="en-US" sz="2200" dirty="0">
                <a:ea typeface="Calibri" panose="020F0502020204030204" pitchFamily="34" charset="0"/>
                <a:cs typeface="Times New Roman" panose="02020603050405020304" pitchFamily="18" charset="0"/>
              </a:rPr>
              <a:t>hay requerimiento de servir </a:t>
            </a:r>
            <a:r>
              <a:rPr lang="es" sz="2200" dirty="0">
                <a:ea typeface="Calibri" panose="020F0502020204030204" pitchFamily="34" charset="0"/>
                <a:cs typeface="Times New Roman" panose="02020603050405020304" pitchFamily="18" charset="0"/>
              </a:rPr>
              <a:t>a todas las escuelas elegibles)</a:t>
            </a:r>
          </a:p>
          <a:p>
            <a:pPr lvl="3" indent="-457200">
              <a:lnSpc>
                <a:spcPct val="100000"/>
              </a:lnSpc>
              <a:spcBef>
                <a:spcPts val="600"/>
              </a:spcBef>
              <a:spcAft>
                <a:spcPts val="0"/>
              </a:spcAft>
              <a:buFont typeface="Arial" panose="020B0604020202020204" pitchFamily="34" charset="0"/>
              <a:buChar char="•"/>
            </a:pPr>
            <a:endParaRPr lang="en-US" sz="2800" dirty="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7F3CE5C-EBCB-FCCF-1B8C-F72F79AE65A3}"/>
              </a:ext>
            </a:extLst>
          </p:cNvPr>
          <p:cNvSpPr>
            <a:spLocks noGrp="1"/>
          </p:cNvSpPr>
          <p:nvPr>
            <p:ph type="body" sz="quarter" idx="13"/>
          </p:nvPr>
        </p:nvSpPr>
        <p:spPr>
          <a:xfrm>
            <a:off x="1243173" y="558800"/>
            <a:ext cx="9236467" cy="736600"/>
          </a:xfrm>
        </p:spPr>
        <p:txBody>
          <a:bodyPr>
            <a:normAutofit fontScale="92500"/>
          </a:bodyPr>
          <a:lstStyle/>
          <a:p>
            <a:r>
              <a:rPr lang="es"/>
              <a:t>Reservas/asignaciones de LEA a escuelas</a:t>
            </a:r>
          </a:p>
        </p:txBody>
      </p:sp>
      <p:sp>
        <p:nvSpPr>
          <p:cNvPr id="4" name="Slide Number Placeholder 3">
            <a:extLst>
              <a:ext uri="{FF2B5EF4-FFF2-40B4-BE49-F238E27FC236}">
                <a16:creationId xmlns:a16="http://schemas.microsoft.com/office/drawing/2014/main" id="{CE666051-AAC1-761B-870F-7DF06AF5CC32}"/>
              </a:ext>
            </a:extLst>
          </p:cNvPr>
          <p:cNvSpPr>
            <a:spLocks noGrp="1"/>
          </p:cNvSpPr>
          <p:nvPr>
            <p:ph type="sldNum" sz="quarter" idx="12"/>
          </p:nvPr>
        </p:nvSpPr>
        <p:spPr/>
        <p:txBody>
          <a:bodyPr/>
          <a:lstStyle/>
          <a:p>
            <a:fld id="{01FA0A26-6009-4EF8-96CE-C26D5A4F18E5}" type="slidenum">
              <a:rPr lang="en-US" smtClean="0"/>
              <a:pPr/>
              <a:t>69</a:t>
            </a:fld>
            <a:endParaRPr lang="en-US"/>
          </a:p>
        </p:txBody>
      </p:sp>
      <p:sp>
        <p:nvSpPr>
          <p:cNvPr id="5" name="Footer Placeholder 4">
            <a:extLst>
              <a:ext uri="{FF2B5EF4-FFF2-40B4-BE49-F238E27FC236}">
                <a16:creationId xmlns:a16="http://schemas.microsoft.com/office/drawing/2014/main" id="{3FAFF72D-C780-A226-0B4B-9C3885EF275E}"/>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93570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CF354-84AD-4A79-B7C6-1F31ECF6194D}"/>
              </a:ext>
            </a:extLst>
          </p:cNvPr>
          <p:cNvSpPr>
            <a:spLocks noGrp="1"/>
          </p:cNvSpPr>
          <p:nvPr>
            <p:ph idx="1"/>
          </p:nvPr>
        </p:nvSpPr>
        <p:spPr>
          <a:xfrm>
            <a:off x="1273918" y="1504950"/>
            <a:ext cx="9260731" cy="5135547"/>
          </a:xfrm>
        </p:spPr>
        <p:txBody>
          <a:bodyPr vert="horz" lIns="91440" tIns="45720" rIns="91440" bIns="45720" rtlCol="0" anchor="t">
            <a:normAutofit/>
          </a:bodyPr>
          <a:lstStyle/>
          <a:p>
            <a:pPr marL="0" indent="0">
              <a:lnSpc>
                <a:spcPct val="100000"/>
              </a:lnSpc>
              <a:spcBef>
                <a:spcPts val="0"/>
              </a:spcBef>
              <a:buClrTx/>
              <a:buNone/>
            </a:pPr>
            <a:r>
              <a:rPr lang="es" altLang="en-US" sz="2400" dirty="0"/>
              <a:t>Existen importantes disposiciones generales que aplican a Título I.</a:t>
            </a:r>
          </a:p>
          <a:p>
            <a:pPr marL="228600" lvl="1" indent="0">
              <a:lnSpc>
                <a:spcPct val="100000"/>
              </a:lnSpc>
              <a:spcBef>
                <a:spcPts val="0"/>
              </a:spcBef>
              <a:spcAft>
                <a:spcPts val="0"/>
              </a:spcAft>
              <a:buClrTx/>
              <a:buNone/>
            </a:pPr>
            <a:endParaRPr lang="en-US" altLang="en-US" sz="2400" u="sng" dirty="0"/>
          </a:p>
          <a:p>
            <a:pPr marL="228600" lvl="1" indent="0">
              <a:lnSpc>
                <a:spcPct val="100000"/>
              </a:lnSpc>
              <a:spcBef>
                <a:spcPts val="0"/>
              </a:spcBef>
              <a:spcAft>
                <a:spcPts val="0"/>
              </a:spcAft>
              <a:buClrTx/>
              <a:buNone/>
            </a:pPr>
            <a:r>
              <a:rPr lang="es" altLang="en-US" sz="2400" u="sng" dirty="0"/>
              <a:t>Guía </a:t>
            </a:r>
            <a:r>
              <a:rPr lang="en-US" altLang="en-US" sz="2400" u="sng" dirty="0"/>
              <a:t>U</a:t>
            </a:r>
            <a:r>
              <a:rPr lang="es" altLang="en-US" sz="2400" u="sng" dirty="0"/>
              <a:t>niforme </a:t>
            </a:r>
            <a:r>
              <a:rPr lang="es" altLang="en-US" sz="2400" dirty="0"/>
              <a:t>(2 CFR Parte 200), por ejemplo:</a:t>
            </a:r>
          </a:p>
          <a:p>
            <a:pPr marL="617220" lvl="2" indent="-342900">
              <a:lnSpc>
                <a:spcPct val="100000"/>
              </a:lnSpc>
              <a:spcBef>
                <a:spcPts val="0"/>
              </a:spcBef>
              <a:spcAft>
                <a:spcPts val="0"/>
              </a:spcAft>
              <a:buFont typeface="Arial" panose="020B0604020202020204" pitchFamily="34" charset="0"/>
              <a:buChar char="•"/>
            </a:pPr>
            <a:r>
              <a:rPr lang="es" altLang="en-US" sz="2200" dirty="0"/>
              <a:t>Gestión financiera (2 CFR 200.302)</a:t>
            </a:r>
          </a:p>
          <a:p>
            <a:pPr marL="617220" lvl="2" indent="-342900">
              <a:lnSpc>
                <a:spcPct val="100000"/>
              </a:lnSpc>
              <a:spcBef>
                <a:spcPts val="0"/>
              </a:spcBef>
              <a:spcAft>
                <a:spcPts val="0"/>
              </a:spcAft>
              <a:buFont typeface="Arial" panose="020B0604020202020204" pitchFamily="34" charset="0"/>
              <a:buChar char="•"/>
            </a:pPr>
            <a:r>
              <a:rPr lang="es" altLang="en-US" sz="2200" dirty="0"/>
              <a:t>Equipo (2 CFR 200.313)</a:t>
            </a:r>
          </a:p>
          <a:p>
            <a:pPr marL="617220" lvl="2" indent="-342900">
              <a:lnSpc>
                <a:spcPct val="100000"/>
              </a:lnSpc>
              <a:spcBef>
                <a:spcPts val="0"/>
              </a:spcBef>
              <a:spcAft>
                <a:spcPts val="0"/>
              </a:spcAft>
              <a:buFont typeface="Arial" panose="020B0604020202020204" pitchFamily="34" charset="0"/>
              <a:buChar char="•"/>
            </a:pPr>
            <a:r>
              <a:rPr lang="es" altLang="en-US" sz="2200" dirty="0"/>
              <a:t>Suministros/</a:t>
            </a:r>
            <a:r>
              <a:rPr lang="en-US" altLang="en-US" sz="2200" dirty="0" err="1"/>
              <a:t>materiales</a:t>
            </a:r>
            <a:r>
              <a:rPr lang="es" altLang="en-US" sz="2200" dirty="0"/>
              <a:t> (2 CFR 200.314)</a:t>
            </a:r>
          </a:p>
          <a:p>
            <a:pPr marL="617220" lvl="2" indent="-342900">
              <a:lnSpc>
                <a:spcPct val="100000"/>
              </a:lnSpc>
              <a:spcBef>
                <a:spcPts val="0"/>
              </a:spcBef>
              <a:spcAft>
                <a:spcPts val="0"/>
              </a:spcAft>
              <a:buFont typeface="Arial" panose="020B0604020202020204" pitchFamily="34" charset="0"/>
              <a:buChar char="•"/>
            </a:pPr>
            <a:r>
              <a:rPr lang="es" altLang="en-US" sz="2200" dirty="0"/>
              <a:t>Adquisiciones (2 CFR 200.317-200.327)</a:t>
            </a:r>
          </a:p>
          <a:p>
            <a:pPr marL="617220" lvl="2" indent="-342900">
              <a:lnSpc>
                <a:spcPct val="100000"/>
              </a:lnSpc>
              <a:spcBef>
                <a:spcPts val="0"/>
              </a:spcBef>
              <a:spcAft>
                <a:spcPts val="0"/>
              </a:spcAft>
              <a:buFont typeface="Arial" panose="020B0604020202020204" pitchFamily="34" charset="0"/>
              <a:buChar char="•"/>
            </a:pPr>
            <a:r>
              <a:rPr lang="es" altLang="en-US" sz="2200" dirty="0"/>
              <a:t>Principios de costos (2 CFR 200.400 </a:t>
            </a:r>
            <a:r>
              <a:rPr lang="es" altLang="en-US" sz="2200" i="1" dirty="0"/>
              <a:t>et seq </a:t>
            </a:r>
            <a:r>
              <a:rPr lang="es" altLang="en-US" sz="2200" dirty="0"/>
              <a:t>.)</a:t>
            </a:r>
          </a:p>
          <a:p>
            <a:pPr marL="274320" lvl="2" indent="0">
              <a:lnSpc>
                <a:spcPct val="100000"/>
              </a:lnSpc>
              <a:spcBef>
                <a:spcPts val="0"/>
              </a:spcBef>
              <a:spcAft>
                <a:spcPts val="0"/>
              </a:spcAft>
              <a:buNone/>
            </a:pPr>
            <a:endParaRPr lang="en-US" sz="300" u="sng" dirty="0"/>
          </a:p>
          <a:p>
            <a:pPr marL="342900" lvl="1" indent="-342900">
              <a:lnSpc>
                <a:spcPct val="100000"/>
              </a:lnSpc>
              <a:spcBef>
                <a:spcPts val="600"/>
              </a:spcBef>
              <a:spcAft>
                <a:spcPts val="0"/>
              </a:spcAft>
              <a:buFont typeface="Times New Roman" panose="02020603050405020304" pitchFamily="18" charset="0"/>
              <a:buChar char="●"/>
            </a:pPr>
            <a:endParaRPr lang="en-US" sz="2200" dirty="0">
              <a:effectLst/>
              <a:ea typeface="Calibri" panose="020F0502020204030204" pitchFamily="34" charset="0"/>
              <a:cs typeface="Times New Roman" panose="02020603050405020304" pitchFamily="18" charset="0"/>
            </a:endParaRPr>
          </a:p>
          <a:p>
            <a:pPr marL="342900" lvl="1" indent="-342900">
              <a:lnSpc>
                <a:spcPct val="100000"/>
              </a:lnSpc>
              <a:spcBef>
                <a:spcPts val="600"/>
              </a:spcBef>
              <a:spcAft>
                <a:spcPts val="0"/>
              </a:spcAft>
              <a:buFont typeface="Times New Roman" panose="02020603050405020304" pitchFamily="18" charset="0"/>
              <a:buChar char="●"/>
            </a:pPr>
            <a:endParaRPr lang="en-US" sz="2000" dirty="0"/>
          </a:p>
          <a:p>
            <a:pPr marL="342900" lvl="1" indent="-342900">
              <a:lnSpc>
                <a:spcPct val="100000"/>
              </a:lnSpc>
              <a:spcBef>
                <a:spcPts val="600"/>
              </a:spcBef>
              <a:spcAft>
                <a:spcPts val="0"/>
              </a:spcAft>
              <a:buFont typeface="Times New Roman" panose="02020603050405020304" pitchFamily="18" charset="0"/>
              <a:buChar char="●"/>
            </a:pPr>
            <a:endParaRPr lang="en-US" sz="2000" dirty="0"/>
          </a:p>
          <a:p>
            <a:pPr marL="342900" lvl="1" indent="-342900">
              <a:lnSpc>
                <a:spcPct val="100000"/>
              </a:lnSpc>
              <a:spcBef>
                <a:spcPts val="100"/>
              </a:spcBef>
              <a:spcAft>
                <a:spcPts val="0"/>
              </a:spcAft>
              <a:buFont typeface="Times New Roman" panose="02020603050405020304" pitchFamily="18" charset="0"/>
              <a:buChar char="●"/>
            </a:pPr>
            <a:endParaRPr lang="en-US" dirty="0"/>
          </a:p>
          <a:p>
            <a:pPr marL="0" lvl="1" indent="0">
              <a:lnSpc>
                <a:spcPct val="100000"/>
              </a:lnSpc>
              <a:spcBef>
                <a:spcPts val="100"/>
              </a:spcBef>
              <a:spcAft>
                <a:spcPts val="0"/>
              </a:spcAft>
              <a:buNone/>
            </a:pPr>
            <a:endParaRPr lang="en-US" dirty="0"/>
          </a:p>
          <a:p>
            <a:endParaRPr lang="en-US" dirty="0"/>
          </a:p>
        </p:txBody>
      </p:sp>
      <p:sp>
        <p:nvSpPr>
          <p:cNvPr id="3" name="Text Placeholder 2">
            <a:extLst>
              <a:ext uri="{FF2B5EF4-FFF2-40B4-BE49-F238E27FC236}">
                <a16:creationId xmlns:a16="http://schemas.microsoft.com/office/drawing/2014/main" id="{4A23AAF7-CF00-4E65-9961-17AB73D187E9}"/>
              </a:ext>
            </a:extLst>
          </p:cNvPr>
          <p:cNvSpPr>
            <a:spLocks noGrp="1"/>
          </p:cNvSpPr>
          <p:nvPr>
            <p:ph type="body" sz="quarter" idx="13"/>
          </p:nvPr>
        </p:nvSpPr>
        <p:spPr>
          <a:xfrm>
            <a:off x="1498060" y="558800"/>
            <a:ext cx="9260731" cy="736600"/>
          </a:xfrm>
        </p:spPr>
        <p:txBody>
          <a:bodyPr>
            <a:normAutofit/>
          </a:bodyPr>
          <a:lstStyle/>
          <a:p>
            <a:r>
              <a:rPr lang="es" dirty="0"/>
              <a:t>Actividades permitidas - Generales</a:t>
            </a:r>
          </a:p>
        </p:txBody>
      </p:sp>
      <p:sp>
        <p:nvSpPr>
          <p:cNvPr id="4" name="Slide Number Placeholder 3">
            <a:extLst>
              <a:ext uri="{FF2B5EF4-FFF2-40B4-BE49-F238E27FC236}">
                <a16:creationId xmlns:a16="http://schemas.microsoft.com/office/drawing/2014/main" id="{76F80E9A-FBE7-4414-A83E-435D79DCF79D}"/>
              </a:ext>
            </a:extLst>
          </p:cNvPr>
          <p:cNvSpPr>
            <a:spLocks noGrp="1"/>
          </p:cNvSpPr>
          <p:nvPr>
            <p:ph type="sldNum" sz="quarter" idx="12"/>
          </p:nvPr>
        </p:nvSpPr>
        <p:spPr/>
        <p:txBody>
          <a:bodyPr/>
          <a:lstStyle/>
          <a:p>
            <a:fld id="{01FA0A26-6009-4EF8-96CE-C26D5A4F18E5}" type="slidenum">
              <a:rPr lang="en-US" smtClean="0"/>
              <a:pPr/>
              <a:t>7</a:t>
            </a:fld>
            <a:endParaRPr lang="en-US"/>
          </a:p>
        </p:txBody>
      </p:sp>
    </p:spTree>
    <p:extLst>
      <p:ext uri="{BB962C8B-B14F-4D97-AF65-F5344CB8AC3E}">
        <p14:creationId xmlns:p14="http://schemas.microsoft.com/office/powerpoint/2010/main" val="40828264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DC004D-9208-6C61-687E-94A6E355C98E}"/>
              </a:ext>
            </a:extLst>
          </p:cNvPr>
          <p:cNvSpPr>
            <a:spLocks noGrp="1"/>
          </p:cNvSpPr>
          <p:nvPr>
            <p:ph idx="1"/>
          </p:nvPr>
        </p:nvSpPr>
        <p:spPr>
          <a:xfrm>
            <a:off x="991518" y="1460161"/>
            <a:ext cx="9805012" cy="5050808"/>
          </a:xfrm>
        </p:spPr>
        <p:txBody>
          <a:bodyPr>
            <a:noAutofit/>
          </a:bodyPr>
          <a:lstStyle/>
          <a:p>
            <a:pPr marL="388620" indent="-342900">
              <a:buFont typeface="Arial" panose="020B0604020202020204" pitchFamily="34" charset="0"/>
              <a:buChar char="•"/>
            </a:pPr>
            <a:r>
              <a:rPr lang="es" dirty="0"/>
              <a:t>La sección 1116 de ESEA requiere que el DEPR, como LEA, desarrolle una política LEA de participación de padres y familias. También requiere que cada escuela desarrolle una política de participación de los padres y la familia en la escuela.</a:t>
            </a:r>
          </a:p>
          <a:p>
            <a:pPr marL="800100" lvl="1" indent="-342900">
              <a:buFont typeface="Arial" panose="020B0604020202020204" pitchFamily="34" charset="0"/>
              <a:buChar char="•"/>
            </a:pPr>
            <a:r>
              <a:rPr lang="es" sz="2200" dirty="0"/>
              <a:t>La política de participación de los padres y las familias de la escuela </a:t>
            </a:r>
            <a:r>
              <a:rPr lang="en-US" sz="2200" dirty="0"/>
              <a:t>tiene que </a:t>
            </a:r>
            <a:r>
              <a:rPr lang="es" sz="2200" dirty="0"/>
              <a:t>incluir un pacto entre la escuela y los padres que describa la responsabilidad compartida para mejorar el rendimiento académico de los estudiantes.</a:t>
            </a:r>
          </a:p>
          <a:p>
            <a:pPr marL="800100" lvl="1" indent="-342900">
              <a:buFont typeface="Arial" panose="020B0604020202020204" pitchFamily="34" charset="0"/>
              <a:buChar char="•"/>
            </a:pPr>
            <a:r>
              <a:rPr lang="es" sz="2200" dirty="0"/>
              <a:t>Hay varios requisitos sobre lo que tienen que incluir estas políticas, como se describe en la sección 1116 de ESEA.</a:t>
            </a:r>
          </a:p>
          <a:p>
            <a:pPr marL="388620" indent="-342900">
              <a:buFont typeface="Arial" panose="020B0604020202020204" pitchFamily="34" charset="0"/>
              <a:buChar char="•"/>
            </a:pPr>
            <a:r>
              <a:rPr lang="es" dirty="0"/>
              <a:t>La sección 1111(g)(2)(F) de la ESEA requiere que el DEPR, como SEA, apoye la recopilación y difusión a las escuelas de estrategias efectivas de participación de padres y familias.</a:t>
            </a:r>
          </a:p>
          <a:p>
            <a:pPr marL="388620" indent="-342900">
              <a:buFont typeface="Arial" panose="020B0604020202020204" pitchFamily="34" charset="0"/>
              <a:buChar char="•"/>
            </a:pPr>
            <a:r>
              <a:rPr lang="es" dirty="0"/>
              <a:t>La sección 1112(e) de ESEA requiere que el DEPR, como LEA, notifique a los padres de cada estudiante información diversa sobre su estudiante.</a:t>
            </a:r>
            <a:endParaRPr lang="en-US" dirty="0"/>
          </a:p>
        </p:txBody>
      </p:sp>
      <p:sp>
        <p:nvSpPr>
          <p:cNvPr id="3" name="Text Placeholder 2">
            <a:extLst>
              <a:ext uri="{FF2B5EF4-FFF2-40B4-BE49-F238E27FC236}">
                <a16:creationId xmlns:a16="http://schemas.microsoft.com/office/drawing/2014/main" id="{98AC2EE0-93B1-7914-E2E1-C2149C987EFF}"/>
              </a:ext>
            </a:extLst>
          </p:cNvPr>
          <p:cNvSpPr>
            <a:spLocks noGrp="1"/>
          </p:cNvSpPr>
          <p:nvPr>
            <p:ph type="body" sz="quarter" idx="13"/>
          </p:nvPr>
        </p:nvSpPr>
        <p:spPr/>
        <p:txBody>
          <a:bodyPr>
            <a:normAutofit fontScale="77500" lnSpcReduction="20000"/>
          </a:bodyPr>
          <a:lstStyle/>
          <a:p>
            <a:r>
              <a:rPr lang="es"/>
              <a:t>Participación de padres y familias</a:t>
            </a:r>
          </a:p>
        </p:txBody>
      </p:sp>
      <p:sp>
        <p:nvSpPr>
          <p:cNvPr id="4" name="Slide Number Placeholder 3">
            <a:extLst>
              <a:ext uri="{FF2B5EF4-FFF2-40B4-BE49-F238E27FC236}">
                <a16:creationId xmlns:a16="http://schemas.microsoft.com/office/drawing/2014/main" id="{25EFD67C-70B8-2756-EEE9-7DF2A8980927}"/>
              </a:ext>
            </a:extLst>
          </p:cNvPr>
          <p:cNvSpPr>
            <a:spLocks noGrp="1"/>
          </p:cNvSpPr>
          <p:nvPr>
            <p:ph type="sldNum" sz="quarter" idx="12"/>
          </p:nvPr>
        </p:nvSpPr>
        <p:spPr/>
        <p:txBody>
          <a:bodyPr/>
          <a:lstStyle/>
          <a:p>
            <a:fld id="{01FA0A26-6009-4EF8-96CE-C26D5A4F18E5}" type="slidenum">
              <a:rPr lang="en-US" smtClean="0"/>
              <a:pPr/>
              <a:t>70</a:t>
            </a:fld>
            <a:endParaRPr lang="en-US"/>
          </a:p>
        </p:txBody>
      </p:sp>
      <p:sp>
        <p:nvSpPr>
          <p:cNvPr id="5" name="Footer Placeholder 4">
            <a:extLst>
              <a:ext uri="{FF2B5EF4-FFF2-40B4-BE49-F238E27FC236}">
                <a16:creationId xmlns:a16="http://schemas.microsoft.com/office/drawing/2014/main" id="{BFD93D06-7610-BD1B-ADD6-EEFCDFC29B5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212614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C29C77-7023-098A-4361-E0B804D5DE46}"/>
              </a:ext>
            </a:extLst>
          </p:cNvPr>
          <p:cNvSpPr>
            <a:spLocks noGrp="1"/>
          </p:cNvSpPr>
          <p:nvPr>
            <p:ph idx="1"/>
          </p:nvPr>
        </p:nvSpPr>
        <p:spPr>
          <a:xfrm>
            <a:off x="983293" y="1618437"/>
            <a:ext cx="9872871" cy="4848464"/>
          </a:xfrm>
        </p:spPr>
        <p:txBody>
          <a:bodyPr>
            <a:noAutofit/>
          </a:bodyPr>
          <a:lstStyle/>
          <a:p>
            <a:pPr marL="388620" indent="-342900">
              <a:buFont typeface="Arial" panose="020B0604020202020204" pitchFamily="34" charset="0"/>
              <a:buChar char="•"/>
            </a:pPr>
            <a:r>
              <a:rPr lang="es" sz="2400" dirty="0"/>
              <a:t>La sección 1117 de ESEA exige que el DEPR, como LEA, brinde a los niños elegibles que asisten a escuelas privadas sin fines de lucro, a sus maestros y a sus familias servicios de Título I que sean equitativos a los brindados a los niños de escuelas públicas elegibles, sus maestros y sus familias.</a:t>
            </a:r>
          </a:p>
          <a:p>
            <a:pPr marL="388620" indent="-342900">
              <a:buFont typeface="Arial" panose="020B0604020202020204" pitchFamily="34" charset="0"/>
              <a:buChar char="•"/>
            </a:pPr>
            <a:r>
              <a:rPr lang="es" sz="2400" dirty="0"/>
              <a:t>Entre otras cosas, las LEA deben:</a:t>
            </a:r>
          </a:p>
          <a:p>
            <a:pPr marL="800100" lvl="1" indent="-342900">
              <a:spcBef>
                <a:spcPts val="0"/>
              </a:spcBef>
              <a:buFont typeface="Arial" panose="020B0604020202020204" pitchFamily="34" charset="0"/>
              <a:buChar char="•"/>
            </a:pPr>
            <a:r>
              <a:rPr lang="es" sz="2200" dirty="0"/>
              <a:t>Participar en consultas oportunas y significativas con funcionarios de escuelas privadas.</a:t>
            </a:r>
          </a:p>
          <a:p>
            <a:pPr marL="800100" lvl="1" indent="-342900">
              <a:spcBef>
                <a:spcPts val="0"/>
              </a:spcBef>
              <a:buFont typeface="Arial" panose="020B0604020202020204" pitchFamily="34" charset="0"/>
              <a:buChar char="•"/>
            </a:pPr>
            <a:r>
              <a:rPr lang="es" sz="2200" dirty="0"/>
              <a:t>Determinar oportunamente la p</a:t>
            </a:r>
            <a:r>
              <a:rPr lang="en-US" sz="2200" dirty="0"/>
              <a:t>arte </a:t>
            </a:r>
            <a:r>
              <a:rPr lang="es" sz="2200" dirty="0"/>
              <a:t>proporcional de fondos disponibles para servicios equitativos.</a:t>
            </a:r>
          </a:p>
          <a:p>
            <a:pPr marL="800100" lvl="1" indent="-342900">
              <a:spcBef>
                <a:spcPts val="0"/>
              </a:spcBef>
              <a:buFont typeface="Arial" panose="020B0604020202020204" pitchFamily="34" charset="0"/>
              <a:buChar char="•"/>
            </a:pPr>
            <a:r>
              <a:rPr lang="es" sz="2200" dirty="0"/>
              <a:t>Proporcionar aviso oportuno de la asignación de fondos.</a:t>
            </a:r>
          </a:p>
          <a:p>
            <a:pPr marL="800100" lvl="1" indent="-342900">
              <a:spcBef>
                <a:spcPts val="0"/>
              </a:spcBef>
              <a:buFont typeface="Arial" panose="020B0604020202020204" pitchFamily="34" charset="0"/>
              <a:buChar char="•"/>
            </a:pPr>
            <a:r>
              <a:rPr lang="es" sz="2200" dirty="0"/>
              <a:t>Designar un funcionario estatal (ombudsman) para monitorear y hacer cumplir los requisitos de servicios equitativos de ESEA.</a:t>
            </a:r>
          </a:p>
          <a:p>
            <a:pPr marL="800100" lvl="1" indent="-342900">
              <a:spcBef>
                <a:spcPts val="0"/>
              </a:spcBef>
              <a:buFont typeface="Arial" panose="020B0604020202020204" pitchFamily="34" charset="0"/>
              <a:buChar char="•"/>
            </a:pPr>
            <a:r>
              <a:rPr lang="es" sz="2200" dirty="0"/>
              <a:t>Tener un proceso para que los funcionarios de escuelas privadas presenten una queja.</a:t>
            </a:r>
          </a:p>
          <a:p>
            <a:pPr marL="388620" indent="-342900">
              <a:buFont typeface="Arial" panose="020B0604020202020204" pitchFamily="34" charset="0"/>
              <a:buChar char="•"/>
            </a:pPr>
            <a:endParaRPr lang="en-US" sz="2400" dirty="0"/>
          </a:p>
        </p:txBody>
      </p:sp>
      <p:sp>
        <p:nvSpPr>
          <p:cNvPr id="3" name="Text Placeholder 2">
            <a:extLst>
              <a:ext uri="{FF2B5EF4-FFF2-40B4-BE49-F238E27FC236}">
                <a16:creationId xmlns:a16="http://schemas.microsoft.com/office/drawing/2014/main" id="{A0B55DCD-F9F9-6031-EB26-69C2398FF855}"/>
              </a:ext>
            </a:extLst>
          </p:cNvPr>
          <p:cNvSpPr>
            <a:spLocks noGrp="1"/>
          </p:cNvSpPr>
          <p:nvPr>
            <p:ph type="body" sz="quarter" idx="13"/>
          </p:nvPr>
        </p:nvSpPr>
        <p:spPr/>
        <p:txBody>
          <a:bodyPr/>
          <a:lstStyle/>
          <a:p>
            <a:r>
              <a:rPr lang="es"/>
              <a:t>Servicios equitativos</a:t>
            </a:r>
          </a:p>
        </p:txBody>
      </p:sp>
      <p:sp>
        <p:nvSpPr>
          <p:cNvPr id="4" name="Slide Number Placeholder 3">
            <a:extLst>
              <a:ext uri="{FF2B5EF4-FFF2-40B4-BE49-F238E27FC236}">
                <a16:creationId xmlns:a16="http://schemas.microsoft.com/office/drawing/2014/main" id="{977BB42B-E512-73A5-5BD4-02C5E5669291}"/>
              </a:ext>
            </a:extLst>
          </p:cNvPr>
          <p:cNvSpPr>
            <a:spLocks noGrp="1"/>
          </p:cNvSpPr>
          <p:nvPr>
            <p:ph type="sldNum" sz="quarter" idx="12"/>
          </p:nvPr>
        </p:nvSpPr>
        <p:spPr/>
        <p:txBody>
          <a:bodyPr/>
          <a:lstStyle/>
          <a:p>
            <a:fld id="{01FA0A26-6009-4EF8-96CE-C26D5A4F18E5}" type="slidenum">
              <a:rPr lang="en-US" smtClean="0"/>
              <a:pPr/>
              <a:t>71</a:t>
            </a:fld>
            <a:endParaRPr lang="en-US"/>
          </a:p>
        </p:txBody>
      </p:sp>
    </p:spTree>
    <p:extLst>
      <p:ext uri="{BB962C8B-B14F-4D97-AF65-F5344CB8AC3E}">
        <p14:creationId xmlns:p14="http://schemas.microsoft.com/office/powerpoint/2010/main" val="17224567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FACB4-8002-07AB-9497-C2448D78EB7B}"/>
              </a:ext>
            </a:extLst>
          </p:cNvPr>
          <p:cNvSpPr>
            <a:spLocks noGrp="1"/>
          </p:cNvSpPr>
          <p:nvPr>
            <p:ph idx="1"/>
          </p:nvPr>
        </p:nvSpPr>
        <p:spPr>
          <a:xfrm>
            <a:off x="749147" y="1684538"/>
            <a:ext cx="10664328" cy="4253554"/>
          </a:xfrm>
        </p:spPr>
        <p:txBody>
          <a:bodyPr>
            <a:normAutofit fontScale="92500" lnSpcReduction="10000"/>
          </a:bodyPr>
          <a:lstStyle/>
          <a:p>
            <a:pPr marL="388620" indent="-342900">
              <a:buFont typeface="Arial" panose="020B0604020202020204" pitchFamily="34" charset="0"/>
              <a:buChar char="•"/>
            </a:pPr>
            <a:r>
              <a:rPr lang="es" sz="2400" b="1" dirty="0"/>
              <a:t>Mantenimiento del esfuerzo </a:t>
            </a:r>
            <a:r>
              <a:rPr lang="es" sz="2400" dirty="0"/>
              <a:t>(ESEA secciones 1125A(e) y 8521): El esfuerzo fiscal del DEPR por estudiante o en conjunto, con respecto a la provisión de educación pública gratuita, para el año fiscal anterior no debe ser inferior al 90 por ciento del esfuerzo fiscal combinado. o gastos agregados para el segundo año fiscal anterior.</a:t>
            </a:r>
          </a:p>
          <a:p>
            <a:pPr marL="388620" indent="-342900">
              <a:buFont typeface="Arial" panose="020B0604020202020204" pitchFamily="34" charset="0"/>
              <a:buChar char="•"/>
            </a:pPr>
            <a:r>
              <a:rPr lang="es" sz="2400" b="1" dirty="0"/>
              <a:t>Suplementar, no suplantar </a:t>
            </a:r>
            <a:r>
              <a:rPr lang="es" sz="2400" dirty="0"/>
              <a:t>(ESEA sección 1118(b)): Los fondos del Título I </a:t>
            </a:r>
            <a:r>
              <a:rPr lang="en-US" sz="2400" dirty="0"/>
              <a:t>tienen que</a:t>
            </a:r>
            <a:r>
              <a:rPr lang="es" sz="2400" dirty="0"/>
              <a:t> </a:t>
            </a:r>
            <a:r>
              <a:rPr lang="en-US" sz="2400" dirty="0"/>
              <a:t>suplementar</a:t>
            </a:r>
            <a:r>
              <a:rPr lang="es" sz="2400" dirty="0"/>
              <a:t> los fondos que, en ausencia de dichos fondos, estarían disponibles de fuentes estatales y locales. Como prácticamente todas las escuelas en Puerto Rico son escuelas de Título I, deben recibir suficientes fondos estatales y locales para brindar </a:t>
            </a:r>
            <a:r>
              <a:rPr lang="en-US" sz="2400" dirty="0"/>
              <a:t>una educación </a:t>
            </a:r>
            <a:r>
              <a:rPr lang="es" sz="2400" dirty="0"/>
              <a:t>pública gratuita, según lo define el Estado.</a:t>
            </a:r>
          </a:p>
          <a:p>
            <a:pPr marL="388620" indent="-342900">
              <a:buFont typeface="Arial" panose="020B0604020202020204" pitchFamily="34" charset="0"/>
              <a:buChar char="•"/>
            </a:pPr>
            <a:r>
              <a:rPr lang="es" sz="2400" b="1" dirty="0"/>
              <a:t>Comparabilidad </a:t>
            </a:r>
            <a:r>
              <a:rPr lang="es" sz="2400" dirty="0"/>
              <a:t>(ESEA sección 1118(c)):</a:t>
            </a:r>
            <a:r>
              <a:rPr lang="es" sz="2400" b="1" dirty="0"/>
              <a:t> </a:t>
            </a:r>
            <a:r>
              <a:rPr lang="es" sz="2400" dirty="0"/>
              <a:t>Como prácticamente todas las escuelas en Puerto Rico son escuelas de Título I, </a:t>
            </a:r>
            <a:r>
              <a:rPr lang="en-US" sz="2400" dirty="0"/>
              <a:t>tienen que </a:t>
            </a:r>
            <a:r>
              <a:rPr lang="es" sz="2400" dirty="0"/>
              <a:t>utilizar fondos estatales y locales para brindar servicios que, en su conjunto, sean al menos comparables a los servicios brindados en otras escuelas de Título I.</a:t>
            </a:r>
          </a:p>
          <a:p>
            <a:endParaRPr lang="en-US" sz="2400" dirty="0"/>
          </a:p>
        </p:txBody>
      </p:sp>
      <p:sp>
        <p:nvSpPr>
          <p:cNvPr id="3" name="Text Placeholder 2">
            <a:extLst>
              <a:ext uri="{FF2B5EF4-FFF2-40B4-BE49-F238E27FC236}">
                <a16:creationId xmlns:a16="http://schemas.microsoft.com/office/drawing/2014/main" id="{36FDD03B-5202-BDDB-2322-EA5970D4BAD8}"/>
              </a:ext>
            </a:extLst>
          </p:cNvPr>
          <p:cNvSpPr>
            <a:spLocks noGrp="1"/>
          </p:cNvSpPr>
          <p:nvPr>
            <p:ph type="body" sz="quarter" idx="13"/>
          </p:nvPr>
        </p:nvSpPr>
        <p:spPr>
          <a:xfrm>
            <a:off x="1255924" y="558800"/>
            <a:ext cx="9838062" cy="675089"/>
          </a:xfrm>
        </p:spPr>
        <p:txBody>
          <a:bodyPr>
            <a:noAutofit/>
          </a:bodyPr>
          <a:lstStyle/>
          <a:p>
            <a:r>
              <a:rPr lang="en-US" sz="3600" dirty="0"/>
              <a:t>Requerimientos F</a:t>
            </a:r>
            <a:r>
              <a:rPr lang="es" sz="3600" dirty="0"/>
              <a:t>iscales </a:t>
            </a:r>
            <a:r>
              <a:rPr lang="en-US" sz="3600" dirty="0"/>
              <a:t>Seleccionados</a:t>
            </a:r>
            <a:endParaRPr lang="es" sz="3600" dirty="0"/>
          </a:p>
        </p:txBody>
      </p:sp>
      <p:sp>
        <p:nvSpPr>
          <p:cNvPr id="4" name="Slide Number Placeholder 3">
            <a:extLst>
              <a:ext uri="{FF2B5EF4-FFF2-40B4-BE49-F238E27FC236}">
                <a16:creationId xmlns:a16="http://schemas.microsoft.com/office/drawing/2014/main" id="{F33F25A0-C92F-EFC6-7281-6B23034762A3}"/>
              </a:ext>
            </a:extLst>
          </p:cNvPr>
          <p:cNvSpPr>
            <a:spLocks noGrp="1"/>
          </p:cNvSpPr>
          <p:nvPr>
            <p:ph type="sldNum" sz="quarter" idx="12"/>
          </p:nvPr>
        </p:nvSpPr>
        <p:spPr/>
        <p:txBody>
          <a:bodyPr/>
          <a:lstStyle/>
          <a:p>
            <a:fld id="{01FA0A26-6009-4EF8-96CE-C26D5A4F18E5}" type="slidenum">
              <a:rPr lang="en-US" smtClean="0"/>
              <a:pPr/>
              <a:t>72</a:t>
            </a:fld>
            <a:endParaRPr lang="en-US"/>
          </a:p>
        </p:txBody>
      </p:sp>
    </p:spTree>
    <p:extLst>
      <p:ext uri="{BB962C8B-B14F-4D97-AF65-F5344CB8AC3E}">
        <p14:creationId xmlns:p14="http://schemas.microsoft.com/office/powerpoint/2010/main" val="39407652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ABFCD9-F18F-524E-99F0-48CD07366C7E}"/>
              </a:ext>
            </a:extLst>
          </p:cNvPr>
          <p:cNvSpPr>
            <a:spLocks noGrp="1"/>
          </p:cNvSpPr>
          <p:nvPr>
            <p:ph idx="1"/>
          </p:nvPr>
        </p:nvSpPr>
        <p:spPr/>
        <p:txBody>
          <a:bodyPr>
            <a:normAutofit/>
          </a:bodyPr>
          <a:lstStyle/>
          <a:p>
            <a:r>
              <a:rPr lang="es" sz="2400" dirty="0"/>
              <a:t>Lista de guías no regulatorias traducidas al español:</a:t>
            </a:r>
          </a:p>
          <a:p>
            <a:pPr marL="388620" indent="-342900">
              <a:buFont typeface="Arial" panose="020B0604020202020204" pitchFamily="34" charset="0"/>
              <a:buChar char="•"/>
            </a:pPr>
            <a:r>
              <a:rPr lang="es" i="1" dirty="0"/>
              <a:t>Apoyar la reforma escolar aprovechando fondos federales en un programa para toda la escuela (</a:t>
            </a:r>
            <a:r>
              <a:rPr lang="en-US" i="1" dirty="0"/>
              <a:t>schoolwide)</a:t>
            </a:r>
            <a:endParaRPr lang="es" i="1" dirty="0"/>
          </a:p>
          <a:p>
            <a:pPr marL="388620" indent="-342900">
              <a:buFont typeface="Arial" panose="020B0604020202020204" pitchFamily="34" charset="0"/>
              <a:buChar char="•"/>
            </a:pPr>
            <a:r>
              <a:rPr lang="es" i="1" dirty="0"/>
              <a:t>Título I, Parte de ESEA: Proporcionar servicios equitativos a niños, maestros y familias de escuelas privadas elegibles</a:t>
            </a:r>
          </a:p>
          <a:p>
            <a:pPr marL="388620" indent="-342900">
              <a:buFont typeface="Arial" panose="020B0604020202020204" pitchFamily="34" charset="0"/>
              <a:buChar char="•"/>
            </a:pPr>
            <a:r>
              <a:rPr lang="es" i="1" dirty="0"/>
              <a:t>Asignaciones dentro del distrito según el Título I, Parte A de la ESEA</a:t>
            </a:r>
          </a:p>
          <a:p>
            <a:r>
              <a:rPr lang="es" sz="2400" dirty="0"/>
              <a:t>Lista completa de recursos del Título I: </a:t>
            </a:r>
            <a:r>
              <a:rPr lang="es" sz="2400" dirty="0">
                <a:hlinkClick r:id="rId3"/>
              </a:rPr>
              <a:t>https://oese.ed.gov/offices/office-of-formula-grants/school-support-and-accountability/title-i-part-a-program/resources/</a:t>
            </a:r>
            <a:endParaRPr lang="en-US" sz="2400" dirty="0"/>
          </a:p>
          <a:p>
            <a:endParaRPr lang="en-US" sz="2400" dirty="0"/>
          </a:p>
        </p:txBody>
      </p:sp>
      <p:sp>
        <p:nvSpPr>
          <p:cNvPr id="3" name="Text Placeholder 2">
            <a:extLst>
              <a:ext uri="{FF2B5EF4-FFF2-40B4-BE49-F238E27FC236}">
                <a16:creationId xmlns:a16="http://schemas.microsoft.com/office/drawing/2014/main" id="{59FD68D2-CE7C-EE0D-1E2D-58FCDAF23593}"/>
              </a:ext>
            </a:extLst>
          </p:cNvPr>
          <p:cNvSpPr>
            <a:spLocks noGrp="1"/>
          </p:cNvSpPr>
          <p:nvPr>
            <p:ph type="body" sz="quarter" idx="13"/>
          </p:nvPr>
        </p:nvSpPr>
        <p:spPr/>
        <p:txBody>
          <a:bodyPr/>
          <a:lstStyle/>
          <a:p>
            <a:r>
              <a:rPr lang="es"/>
              <a:t>Recursos</a:t>
            </a:r>
          </a:p>
        </p:txBody>
      </p:sp>
      <p:sp>
        <p:nvSpPr>
          <p:cNvPr id="4" name="Slide Number Placeholder 3">
            <a:extLst>
              <a:ext uri="{FF2B5EF4-FFF2-40B4-BE49-F238E27FC236}">
                <a16:creationId xmlns:a16="http://schemas.microsoft.com/office/drawing/2014/main" id="{377051F8-FF1F-1F38-559F-BC66F03F588B}"/>
              </a:ext>
            </a:extLst>
          </p:cNvPr>
          <p:cNvSpPr>
            <a:spLocks noGrp="1"/>
          </p:cNvSpPr>
          <p:nvPr>
            <p:ph type="sldNum" sz="quarter" idx="12"/>
          </p:nvPr>
        </p:nvSpPr>
        <p:spPr/>
        <p:txBody>
          <a:bodyPr/>
          <a:lstStyle/>
          <a:p>
            <a:fld id="{01FA0A26-6009-4EF8-96CE-C26D5A4F18E5}" type="slidenum">
              <a:rPr lang="en-US" smtClean="0"/>
              <a:pPr/>
              <a:t>73</a:t>
            </a:fld>
            <a:endParaRPr lang="en-US"/>
          </a:p>
        </p:txBody>
      </p:sp>
    </p:spTree>
    <p:extLst>
      <p:ext uri="{BB962C8B-B14F-4D97-AF65-F5344CB8AC3E}">
        <p14:creationId xmlns:p14="http://schemas.microsoft.com/office/powerpoint/2010/main" val="18373300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03282-8BDB-4581-AAB4-7BA6A719ED94}"/>
              </a:ext>
            </a:extLst>
          </p:cNvPr>
          <p:cNvSpPr>
            <a:spLocks noGrp="1"/>
          </p:cNvSpPr>
          <p:nvPr>
            <p:ph sz="half" idx="1"/>
          </p:nvPr>
        </p:nvSpPr>
        <p:spPr>
          <a:xfrm>
            <a:off x="1142997" y="2705327"/>
            <a:ext cx="4423298" cy="2630071"/>
          </a:xfrm>
        </p:spPr>
        <p:txBody>
          <a:bodyPr>
            <a:normAutofit/>
          </a:bodyPr>
          <a:lstStyle/>
          <a:p>
            <a:r>
              <a:rPr lang="es"/>
              <a:t>¿Preguntas?</a:t>
            </a:r>
          </a:p>
        </p:txBody>
      </p:sp>
      <p:sp>
        <p:nvSpPr>
          <p:cNvPr id="3" name="Slide Number Placeholder 2">
            <a:extLst>
              <a:ext uri="{FF2B5EF4-FFF2-40B4-BE49-F238E27FC236}">
                <a16:creationId xmlns:a16="http://schemas.microsoft.com/office/drawing/2014/main" id="{7C09DB81-979E-4A2F-B46A-26B1DB7C4B08}"/>
              </a:ext>
            </a:extLst>
          </p:cNvPr>
          <p:cNvSpPr>
            <a:spLocks noGrp="1"/>
          </p:cNvSpPr>
          <p:nvPr>
            <p:ph type="sldNum" sz="quarter" idx="12"/>
          </p:nvPr>
        </p:nvSpPr>
        <p:spPr/>
        <p:txBody>
          <a:bodyPr/>
          <a:lstStyle/>
          <a:p>
            <a:fld id="{01FA0A26-6009-4EF8-96CE-C26D5A4F18E5}" type="slidenum">
              <a:rPr lang="en-US" smtClean="0"/>
              <a:pPr/>
              <a:t>74</a:t>
            </a:fld>
            <a:endParaRPr lang="en-US"/>
          </a:p>
        </p:txBody>
      </p:sp>
    </p:spTree>
    <p:extLst>
      <p:ext uri="{BB962C8B-B14F-4D97-AF65-F5344CB8AC3E}">
        <p14:creationId xmlns:p14="http://schemas.microsoft.com/office/powerpoint/2010/main" val="25465064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DB11-5EDC-0AD9-DAE3-C938D9EFDC88}"/>
              </a:ext>
            </a:extLst>
          </p:cNvPr>
          <p:cNvSpPr>
            <a:spLocks noGrp="1"/>
          </p:cNvSpPr>
          <p:nvPr>
            <p:ph type="title"/>
          </p:nvPr>
        </p:nvSpPr>
        <p:spPr>
          <a:xfrm>
            <a:off x="1143000" y="374574"/>
            <a:ext cx="9875520" cy="1016482"/>
          </a:xfrm>
        </p:spPr>
        <p:txBody>
          <a:bodyPr>
            <a:normAutofit fontScale="90000"/>
          </a:bodyPr>
          <a:lstStyle/>
          <a:p>
            <a:r>
              <a:rPr lang="es" dirty="0"/>
              <a:t>Planes Escolares (</a:t>
            </a:r>
            <a:r>
              <a:rPr lang="en-US" i="1" dirty="0"/>
              <a:t>Schoolwide</a:t>
            </a:r>
            <a:r>
              <a:rPr lang="en-US" dirty="0"/>
              <a:t>)</a:t>
            </a:r>
            <a:r>
              <a:rPr lang="es" dirty="0"/>
              <a:t> y </a:t>
            </a:r>
            <a:r>
              <a:rPr lang="en-US" dirty="0"/>
              <a:t>de </a:t>
            </a:r>
            <a:r>
              <a:rPr lang="es" dirty="0"/>
              <a:t>Apoyo y Mejoramiento Escolar</a:t>
            </a:r>
          </a:p>
        </p:txBody>
      </p:sp>
      <p:sp>
        <p:nvSpPr>
          <p:cNvPr id="4" name="Slide Number Placeholder 3">
            <a:extLst>
              <a:ext uri="{FF2B5EF4-FFF2-40B4-BE49-F238E27FC236}">
                <a16:creationId xmlns:a16="http://schemas.microsoft.com/office/drawing/2014/main" id="{810603F3-AD3E-C72E-891B-8E85022DC590}"/>
              </a:ext>
            </a:extLst>
          </p:cNvPr>
          <p:cNvSpPr>
            <a:spLocks noGrp="1"/>
          </p:cNvSpPr>
          <p:nvPr>
            <p:ph type="sldNum" sz="quarter" idx="11"/>
          </p:nvPr>
        </p:nvSpPr>
        <p:spPr/>
        <p:txBody>
          <a:bodyPr/>
          <a:lstStyle/>
          <a:p>
            <a:fld id="{01FA0A26-6009-4EF8-96CE-C26D5A4F18E5}" type="slidenum">
              <a:rPr lang="en-US" smtClean="0"/>
              <a:pPr/>
              <a:t>75</a:t>
            </a:fld>
            <a:endParaRPr lang="en-US"/>
          </a:p>
        </p:txBody>
      </p:sp>
      <p:sp>
        <p:nvSpPr>
          <p:cNvPr id="5" name="Text Placeholder 4">
            <a:extLst>
              <a:ext uri="{FF2B5EF4-FFF2-40B4-BE49-F238E27FC236}">
                <a16:creationId xmlns:a16="http://schemas.microsoft.com/office/drawing/2014/main" id="{2C8BC3D1-958D-DD07-5AFA-9BA8565B02A8}"/>
              </a:ext>
            </a:extLst>
          </p:cNvPr>
          <p:cNvSpPr>
            <a:spLocks noGrp="1"/>
          </p:cNvSpPr>
          <p:nvPr>
            <p:ph type="body" idx="1"/>
          </p:nvPr>
        </p:nvSpPr>
        <p:spPr/>
        <p:txBody>
          <a:bodyPr/>
          <a:lstStyle/>
          <a:p>
            <a:r>
              <a:rPr lang="es"/>
              <a:t>Evan Skloot y Todd Stephenson</a:t>
            </a:r>
          </a:p>
        </p:txBody>
      </p:sp>
    </p:spTree>
    <p:extLst>
      <p:ext uri="{BB962C8B-B14F-4D97-AF65-F5344CB8AC3E}">
        <p14:creationId xmlns:p14="http://schemas.microsoft.com/office/powerpoint/2010/main" val="32995290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6E56F8-D6F3-AB03-D52C-66AC1844E484}"/>
              </a:ext>
            </a:extLst>
          </p:cNvPr>
          <p:cNvSpPr>
            <a:spLocks noGrp="1"/>
          </p:cNvSpPr>
          <p:nvPr>
            <p:ph idx="1"/>
          </p:nvPr>
        </p:nvSpPr>
        <p:spPr/>
        <p:txBody>
          <a:bodyPr vert="horz" lIns="91440" tIns="45720" rIns="91440" bIns="45720" rtlCol="0" anchor="t">
            <a:normAutofit/>
          </a:bodyPr>
          <a:lstStyle/>
          <a:p>
            <a:pPr marL="388620" indent="-342900">
              <a:buFont typeface="Arial" panose="020B0604020202020204" pitchFamily="34" charset="0"/>
              <a:buChar char="•"/>
            </a:pPr>
            <a:r>
              <a:rPr lang="es" sz="2400" dirty="0"/>
              <a:t>Programas para toda la escuela (</a:t>
            </a:r>
            <a:r>
              <a:rPr lang="es" sz="2400" i="1" dirty="0"/>
              <a:t>Schoolwide</a:t>
            </a:r>
            <a:r>
              <a:rPr lang="es" sz="2400" dirty="0"/>
              <a:t>)</a:t>
            </a:r>
          </a:p>
          <a:p>
            <a:pPr marL="388620" indent="-342900">
              <a:buFont typeface="Arial" panose="020B0604020202020204" pitchFamily="34" charset="0"/>
              <a:buChar char="•"/>
            </a:pPr>
            <a:r>
              <a:rPr lang="es" sz="2400" dirty="0"/>
              <a:t>Consolidación de fondos en un programa para toda la escuela (</a:t>
            </a:r>
            <a:r>
              <a:rPr lang="es" sz="2400" i="1" dirty="0"/>
              <a:t>Schoolwide</a:t>
            </a:r>
            <a:r>
              <a:rPr lang="es" sz="2400" dirty="0"/>
              <a:t>)</a:t>
            </a:r>
          </a:p>
          <a:p>
            <a:pPr marL="388620" indent="-342900">
              <a:buFont typeface="Arial" panose="020B0604020202020204" pitchFamily="34" charset="0"/>
              <a:buChar char="•"/>
            </a:pPr>
            <a:r>
              <a:rPr lang="es" sz="2400" dirty="0"/>
              <a:t>Identificación Escolar</a:t>
            </a:r>
          </a:p>
          <a:p>
            <a:pPr marL="388620" indent="-342900">
              <a:buFont typeface="Arial" panose="020B0604020202020204" pitchFamily="34" charset="0"/>
              <a:buChar char="•"/>
            </a:pPr>
            <a:r>
              <a:rPr lang="es" sz="2400" dirty="0"/>
              <a:t>Planes de </a:t>
            </a:r>
            <a:r>
              <a:rPr lang="en-US" sz="2400" dirty="0"/>
              <a:t>Apoyo y Mejoramiento </a:t>
            </a:r>
            <a:r>
              <a:rPr lang="es" sz="2400" dirty="0"/>
              <a:t> </a:t>
            </a:r>
          </a:p>
          <a:p>
            <a:pPr marL="388620" indent="-342900">
              <a:buFont typeface="Arial" panose="020B0604020202020204" pitchFamily="34" charset="0"/>
              <a:buChar char="•"/>
            </a:pPr>
            <a:r>
              <a:rPr lang="es" sz="2400" dirty="0"/>
              <a:t>Sección 1003 Mejoramiento Escolar</a:t>
            </a:r>
          </a:p>
          <a:p>
            <a:pPr marL="388620" indent="-342900">
              <a:buFont typeface="Arial" panose="020B0604020202020204" pitchFamily="34" charset="0"/>
              <a:buChar char="•"/>
            </a:pPr>
            <a:r>
              <a:rPr lang="es" sz="2400" dirty="0"/>
              <a:t>Monitoreo</a:t>
            </a:r>
          </a:p>
          <a:p>
            <a:pPr marL="388620" indent="-342900">
              <a:buFont typeface="Arial" panose="020B0604020202020204" pitchFamily="34" charset="0"/>
              <a:buChar char="•"/>
            </a:pPr>
            <a:r>
              <a:rPr lang="es" sz="2400" dirty="0"/>
              <a:t>Criterio de salida</a:t>
            </a:r>
          </a:p>
        </p:txBody>
      </p:sp>
      <p:sp>
        <p:nvSpPr>
          <p:cNvPr id="3" name="Text Placeholder 2">
            <a:extLst>
              <a:ext uri="{FF2B5EF4-FFF2-40B4-BE49-F238E27FC236}">
                <a16:creationId xmlns:a16="http://schemas.microsoft.com/office/drawing/2014/main" id="{AAA00214-5A6C-58F3-1ED5-CC924C88F157}"/>
              </a:ext>
            </a:extLst>
          </p:cNvPr>
          <p:cNvSpPr>
            <a:spLocks noGrp="1"/>
          </p:cNvSpPr>
          <p:nvPr>
            <p:ph type="body" sz="quarter" idx="13"/>
          </p:nvPr>
        </p:nvSpPr>
        <p:spPr/>
        <p:txBody>
          <a:bodyPr/>
          <a:lstStyle/>
          <a:p>
            <a:r>
              <a:rPr lang="es"/>
              <a:t>Agenda</a:t>
            </a:r>
          </a:p>
        </p:txBody>
      </p:sp>
      <p:sp>
        <p:nvSpPr>
          <p:cNvPr id="4" name="Slide Number Placeholder 3">
            <a:extLst>
              <a:ext uri="{FF2B5EF4-FFF2-40B4-BE49-F238E27FC236}">
                <a16:creationId xmlns:a16="http://schemas.microsoft.com/office/drawing/2014/main" id="{B4417555-64B3-59D2-7120-611CAC0ED351}"/>
              </a:ext>
            </a:extLst>
          </p:cNvPr>
          <p:cNvSpPr>
            <a:spLocks noGrp="1"/>
          </p:cNvSpPr>
          <p:nvPr>
            <p:ph type="sldNum" sz="quarter" idx="12"/>
          </p:nvPr>
        </p:nvSpPr>
        <p:spPr/>
        <p:txBody>
          <a:bodyPr/>
          <a:lstStyle/>
          <a:p>
            <a:fld id="{01FA0A26-6009-4EF8-96CE-C26D5A4F18E5}" type="slidenum">
              <a:rPr lang="en-US" smtClean="0"/>
              <a:pPr/>
              <a:t>76</a:t>
            </a:fld>
            <a:endParaRPr lang="en-US"/>
          </a:p>
        </p:txBody>
      </p:sp>
      <p:sp>
        <p:nvSpPr>
          <p:cNvPr id="5" name="Footer Placeholder 4">
            <a:extLst>
              <a:ext uri="{FF2B5EF4-FFF2-40B4-BE49-F238E27FC236}">
                <a16:creationId xmlns:a16="http://schemas.microsoft.com/office/drawing/2014/main" id="{CBA72024-D6F3-D1C6-02A4-86C07C3B667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42162292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C582DD-3768-93D4-2620-ABF17332F98F}"/>
              </a:ext>
            </a:extLst>
          </p:cNvPr>
          <p:cNvSpPr>
            <a:spLocks noGrp="1"/>
          </p:cNvSpPr>
          <p:nvPr>
            <p:ph idx="1"/>
          </p:nvPr>
        </p:nvSpPr>
        <p:spPr>
          <a:xfrm>
            <a:off x="1159563" y="1409075"/>
            <a:ext cx="9872871" cy="4314063"/>
          </a:xfrm>
        </p:spPr>
        <p:txBody>
          <a:bodyPr vert="horz" lIns="91440" tIns="45720" rIns="91440" bIns="45720" rtlCol="0" anchor="t">
            <a:noAutofit/>
          </a:bodyPr>
          <a:lstStyle/>
          <a:p>
            <a:r>
              <a:rPr lang="es" sz="2400" dirty="0"/>
              <a:t>Hay dos tipos de programas de Título I: asistencia para toda la escuela (</a:t>
            </a:r>
            <a:r>
              <a:rPr lang="en-US" sz="2400" i="1" dirty="0"/>
              <a:t>schoolwide</a:t>
            </a:r>
            <a:r>
              <a:rPr lang="en-US" sz="2400" dirty="0"/>
              <a:t>)</a:t>
            </a:r>
            <a:r>
              <a:rPr lang="es" sz="2400" dirty="0"/>
              <a:t> y asistencia específica (</a:t>
            </a:r>
            <a:r>
              <a:rPr lang="en-US" sz="2400" i="1" dirty="0"/>
              <a:t>targeted</a:t>
            </a:r>
            <a:r>
              <a:rPr lang="en-US" sz="2400" dirty="0"/>
              <a:t> </a:t>
            </a:r>
            <a:r>
              <a:rPr lang="en-US" sz="2400" i="1" dirty="0"/>
              <a:t>assistance</a:t>
            </a:r>
            <a:r>
              <a:rPr lang="en-US" sz="2400" dirty="0"/>
              <a:t>)</a:t>
            </a:r>
            <a:r>
              <a:rPr lang="es" sz="2400" dirty="0"/>
              <a:t>.</a:t>
            </a:r>
          </a:p>
          <a:p>
            <a:pPr marL="388620" indent="-342900" algn="just">
              <a:buFont typeface="Arial" panose="020B0604020202020204" pitchFamily="34" charset="0"/>
              <a:buChar char="•"/>
            </a:pPr>
            <a:r>
              <a:rPr lang="es" sz="2000" dirty="0"/>
              <a:t>Programa para toda la escuela (</a:t>
            </a:r>
            <a:r>
              <a:rPr lang="en-US" sz="2000" i="1" dirty="0"/>
              <a:t>schoolwide</a:t>
            </a:r>
            <a:r>
              <a:rPr lang="en-US" sz="2000" dirty="0"/>
              <a:t>)</a:t>
            </a:r>
            <a:r>
              <a:rPr lang="es" sz="2000" dirty="0"/>
              <a:t>: </a:t>
            </a:r>
            <a:r>
              <a:rPr lang="es" sz="2000" spc="-35" dirty="0">
                <a:effectLst/>
                <a:ea typeface="Calibri" panose="020F0502020204030204" pitchFamily="34" charset="0"/>
                <a:cs typeface="Arial"/>
              </a:rPr>
              <a:t>una estrategia de reforma integral diseñada para mejorar todo el programa educativo de una escuela de Título I para mejorar el </a:t>
            </a:r>
            <a:r>
              <a:rPr lang="en-US" sz="2000" spc="-35" dirty="0">
                <a:effectLst/>
                <a:ea typeface="Calibri" panose="020F0502020204030204" pitchFamily="34" charset="0"/>
                <a:cs typeface="Arial"/>
              </a:rPr>
              <a:t>aprovechamiento </a:t>
            </a:r>
            <a:r>
              <a:rPr lang="es" sz="2000" spc="-35" dirty="0">
                <a:effectLst/>
                <a:ea typeface="Calibri" panose="020F0502020204030204" pitchFamily="34" charset="0"/>
                <a:cs typeface="Arial"/>
              </a:rPr>
              <a:t>de los estudiantes de menor rendimiento.</a:t>
            </a:r>
            <a:r>
              <a:rPr lang="es" sz="2000" spc="-35" dirty="0">
                <a:ea typeface="Calibri" panose="020F0502020204030204" pitchFamily="34" charset="0"/>
                <a:cs typeface="Arial"/>
              </a:rPr>
              <a:t> </a:t>
            </a:r>
            <a:r>
              <a:rPr lang="es" sz="2000" spc="-35" dirty="0">
                <a:effectLst/>
                <a:ea typeface="Calibri" panose="020F0502020204030204" pitchFamily="34" charset="0"/>
                <a:cs typeface="Arial"/>
              </a:rPr>
              <a:t>Puede operar un programa en toda la escuela si el nivel de pobreza es del 40 % o más, o si la SEA otorga una </a:t>
            </a:r>
            <a:r>
              <a:rPr lang="en-US" sz="2000" spc="-35" dirty="0">
                <a:effectLst/>
                <a:ea typeface="Calibri" panose="020F0502020204030204" pitchFamily="34" charset="0"/>
                <a:cs typeface="Arial"/>
              </a:rPr>
              <a:t>dispensa</a:t>
            </a:r>
            <a:r>
              <a:rPr lang="es" sz="2000" spc="-35" dirty="0">
                <a:effectLst/>
                <a:ea typeface="Calibri" panose="020F0502020204030204" pitchFamily="34" charset="0"/>
                <a:cs typeface="Arial"/>
              </a:rPr>
              <a:t> a una escuela con un nivel de pobreza inferior al 40 %.</a:t>
            </a:r>
          </a:p>
          <a:p>
            <a:pPr marL="388620" indent="-342900" algn="just">
              <a:buFont typeface="Arial" panose="020B0604020202020204" pitchFamily="34" charset="0"/>
              <a:buChar char="•"/>
            </a:pPr>
            <a:r>
              <a:rPr lang="es" sz="2000" spc="-35" dirty="0">
                <a:effectLst/>
                <a:ea typeface="Calibri" panose="020F0502020204030204" pitchFamily="34" charset="0"/>
                <a:cs typeface="Arial"/>
              </a:rPr>
              <a:t>Programa de asistencia específica: las escuelas brindan servicios de instrucción suplementarios a los niños elegibles identificados que no cumplen con los exigentes estándares académicos estatales, o corren mayor riesgo de </a:t>
            </a:r>
            <a:r>
              <a:rPr lang="en-US" sz="2000" spc="-35" dirty="0">
                <a:effectLst/>
                <a:ea typeface="Calibri" panose="020F0502020204030204" pitchFamily="34" charset="0"/>
                <a:cs typeface="Arial"/>
              </a:rPr>
              <a:t>fracaso</a:t>
            </a:r>
            <a:r>
              <a:rPr lang="es" sz="2000" spc="-35" dirty="0">
                <a:effectLst/>
                <a:ea typeface="Calibri" panose="020F0502020204030204" pitchFamily="34" charset="0"/>
                <a:cs typeface="Arial"/>
              </a:rPr>
              <a:t>. Se puede </a:t>
            </a:r>
            <a:r>
              <a:rPr lang="es" sz="2000" spc="-35" dirty="0">
                <a:ea typeface="Calibri" panose="020F0502020204030204" pitchFamily="34" charset="0"/>
                <a:cs typeface="Arial"/>
              </a:rPr>
              <a:t>operar </a:t>
            </a:r>
            <a:r>
              <a:rPr lang="es" sz="2000" spc="-35" dirty="0">
                <a:effectLst/>
                <a:ea typeface="Calibri" panose="020F0502020204030204" pitchFamily="34" charset="0"/>
                <a:cs typeface="Arial"/>
              </a:rPr>
              <a:t>un programa de asistencia específica en una escuela que no es elegible para </a:t>
            </a:r>
            <a:r>
              <a:rPr lang="es" sz="2000" spc="-35" dirty="0">
                <a:ea typeface="Calibri" panose="020F0502020204030204" pitchFamily="34" charset="0"/>
                <a:cs typeface="Arial"/>
              </a:rPr>
              <a:t>operar un </a:t>
            </a:r>
            <a:r>
              <a:rPr lang="es" sz="2000" spc="-35" dirty="0">
                <a:effectLst/>
                <a:ea typeface="Calibri" panose="020F0502020204030204" pitchFamily="34" charset="0"/>
                <a:cs typeface="Arial"/>
              </a:rPr>
              <a:t>programa para toda la escuela y no ha recibido una </a:t>
            </a:r>
            <a:r>
              <a:rPr lang="en-US" sz="2000" spc="-35" dirty="0">
                <a:effectLst/>
                <a:ea typeface="Calibri" panose="020F0502020204030204" pitchFamily="34" charset="0"/>
                <a:cs typeface="Arial"/>
              </a:rPr>
              <a:t>dispensa</a:t>
            </a:r>
            <a:r>
              <a:rPr lang="es" sz="2000" spc="-35" dirty="0">
                <a:effectLst/>
                <a:ea typeface="Calibri" panose="020F0502020204030204" pitchFamily="34" charset="0"/>
                <a:cs typeface="Arial"/>
              </a:rPr>
              <a:t> o elige no operar un programa para toda la escuela.</a:t>
            </a:r>
            <a:r>
              <a:rPr lang="es" sz="2000" spc="-35" dirty="0">
                <a:ea typeface="Calibri" panose="020F0502020204030204" pitchFamily="34" charset="0"/>
                <a:cs typeface="Arial"/>
              </a:rPr>
              <a:t> </a:t>
            </a:r>
            <a:endParaRPr lang="en-US" sz="2000" spc="-35" dirty="0">
              <a:effectLst/>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B15ABAC-4809-CD6D-1AA3-80C660829F26}"/>
              </a:ext>
            </a:extLst>
          </p:cNvPr>
          <p:cNvSpPr>
            <a:spLocks noGrp="1"/>
          </p:cNvSpPr>
          <p:nvPr>
            <p:ph type="body" sz="quarter" idx="13"/>
          </p:nvPr>
        </p:nvSpPr>
        <p:spPr>
          <a:xfrm>
            <a:off x="2865541" y="472100"/>
            <a:ext cx="6427787" cy="765512"/>
          </a:xfrm>
        </p:spPr>
        <p:txBody>
          <a:bodyPr/>
          <a:lstStyle/>
          <a:p>
            <a:r>
              <a:rPr lang="es" dirty="0"/>
              <a:t>Programas de Título I</a:t>
            </a:r>
          </a:p>
        </p:txBody>
      </p:sp>
      <p:sp>
        <p:nvSpPr>
          <p:cNvPr id="4" name="Slide Number Placeholder 3">
            <a:extLst>
              <a:ext uri="{FF2B5EF4-FFF2-40B4-BE49-F238E27FC236}">
                <a16:creationId xmlns:a16="http://schemas.microsoft.com/office/drawing/2014/main" id="{39F2703C-9A19-AD0F-8AAB-5264899FF0C6}"/>
              </a:ext>
            </a:extLst>
          </p:cNvPr>
          <p:cNvSpPr>
            <a:spLocks noGrp="1"/>
          </p:cNvSpPr>
          <p:nvPr>
            <p:ph type="sldNum" sz="quarter" idx="12"/>
          </p:nvPr>
        </p:nvSpPr>
        <p:spPr/>
        <p:txBody>
          <a:bodyPr/>
          <a:lstStyle/>
          <a:p>
            <a:fld id="{01FA0A26-6009-4EF8-96CE-C26D5A4F18E5}" type="slidenum">
              <a:rPr lang="en-US" smtClean="0"/>
              <a:pPr/>
              <a:t>77</a:t>
            </a:fld>
            <a:endParaRPr lang="en-US"/>
          </a:p>
        </p:txBody>
      </p:sp>
      <p:sp>
        <p:nvSpPr>
          <p:cNvPr id="5" name="Footer Placeholder 4">
            <a:extLst>
              <a:ext uri="{FF2B5EF4-FFF2-40B4-BE49-F238E27FC236}">
                <a16:creationId xmlns:a16="http://schemas.microsoft.com/office/drawing/2014/main" id="{E2AEC615-488D-A2D4-7577-15D37054AA56}"/>
              </a:ext>
            </a:extLst>
          </p:cNvPr>
          <p:cNvSpPr>
            <a:spLocks noGrp="1"/>
          </p:cNvSpPr>
          <p:nvPr>
            <p:ph type="ftr" sz="quarter" idx="14"/>
          </p:nvPr>
        </p:nvSpPr>
        <p:spPr/>
        <p:txBody>
          <a:bodyPr/>
          <a:lstStyle/>
          <a:p>
            <a:endParaRPr lang="en-US"/>
          </a:p>
        </p:txBody>
      </p:sp>
      <p:sp>
        <p:nvSpPr>
          <p:cNvPr id="7" name="TextBox 6">
            <a:extLst>
              <a:ext uri="{FF2B5EF4-FFF2-40B4-BE49-F238E27FC236}">
                <a16:creationId xmlns:a16="http://schemas.microsoft.com/office/drawing/2014/main" id="{6C85F006-8EA6-E2AD-7C2D-BA4082F1D18E}"/>
              </a:ext>
            </a:extLst>
          </p:cNvPr>
          <p:cNvSpPr txBox="1"/>
          <p:nvPr/>
        </p:nvSpPr>
        <p:spPr>
          <a:xfrm>
            <a:off x="613690" y="5419024"/>
            <a:ext cx="9714344" cy="1154162"/>
          </a:xfrm>
          <a:prstGeom prst="rect">
            <a:avLst/>
          </a:prstGeom>
          <a:noFill/>
        </p:spPr>
        <p:txBody>
          <a:bodyPr wrap="square">
            <a:spAutoFit/>
          </a:bodyPr>
          <a:lstStyle/>
          <a:p>
            <a:r>
              <a:rPr lang="es" sz="2300" b="1" spc="-35" dirty="0">
                <a:ea typeface="Calibri" panose="020F0502020204030204" pitchFamily="34" charset="0"/>
                <a:cs typeface="Arial"/>
              </a:rPr>
              <a:t>A partir del 2020-2021, todos los programas de Título I operados en Puerto Rico son programas para toda la escuela (</a:t>
            </a:r>
            <a:r>
              <a:rPr lang="en-US" sz="2300" b="1" i="1" spc="-35" dirty="0">
                <a:ea typeface="Calibri" panose="020F0502020204030204" pitchFamily="34" charset="0"/>
                <a:cs typeface="Arial"/>
              </a:rPr>
              <a:t>schoolwide</a:t>
            </a:r>
            <a:r>
              <a:rPr lang="en-US" sz="2300" b="1" spc="-35" dirty="0">
                <a:ea typeface="Calibri" panose="020F0502020204030204" pitchFamily="34" charset="0"/>
                <a:cs typeface="Arial"/>
              </a:rPr>
              <a:t>)</a:t>
            </a:r>
            <a:r>
              <a:rPr lang="es" sz="2300" b="1" spc="-35" dirty="0">
                <a:ea typeface="Calibri" panose="020F0502020204030204" pitchFamily="34" charset="0"/>
                <a:cs typeface="Arial"/>
              </a:rPr>
              <a:t>. Por lo tanto, solo discutiremos programas para toda la escuela.</a:t>
            </a:r>
            <a:endParaRPr lang="en-US" sz="2300" b="1" i="1" spc="-35" dirty="0">
              <a:effectLst/>
              <a:ea typeface="Calibri" panose="020F0502020204030204" pitchFamily="34" charset="0"/>
              <a:cs typeface="Arial"/>
            </a:endParaRPr>
          </a:p>
        </p:txBody>
      </p:sp>
    </p:spTree>
    <p:extLst>
      <p:ext uri="{BB962C8B-B14F-4D97-AF65-F5344CB8AC3E}">
        <p14:creationId xmlns:p14="http://schemas.microsoft.com/office/powerpoint/2010/main" val="17176603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DD721-261F-05B1-DA1F-BD95BA8AA345}"/>
              </a:ext>
            </a:extLst>
          </p:cNvPr>
          <p:cNvSpPr>
            <a:spLocks noGrp="1"/>
          </p:cNvSpPr>
          <p:nvPr>
            <p:ph idx="1"/>
          </p:nvPr>
        </p:nvSpPr>
        <p:spPr>
          <a:xfrm>
            <a:off x="697924" y="1640149"/>
            <a:ext cx="9872871" cy="4813916"/>
          </a:xfrm>
        </p:spPr>
        <p:txBody>
          <a:bodyPr>
            <a:normAutofit lnSpcReduction="10000"/>
          </a:bodyPr>
          <a:lstStyle/>
          <a:p>
            <a:r>
              <a:rPr lang="es" sz="2400" dirty="0"/>
              <a:t>Las escuelas que operan un programa escolar </a:t>
            </a:r>
            <a:r>
              <a:rPr lang="en-US" sz="2400" dirty="0"/>
              <a:t>tiene que</a:t>
            </a:r>
            <a:r>
              <a:rPr lang="es" sz="2400" dirty="0"/>
              <a:t>:</a:t>
            </a:r>
          </a:p>
          <a:p>
            <a:pPr marL="388620" indent="-342900">
              <a:buFont typeface="Arial" panose="020B0604020202020204" pitchFamily="34" charset="0"/>
              <a:buChar char="•"/>
            </a:pPr>
            <a:r>
              <a:rPr lang="es" dirty="0"/>
              <a:t>Realizar un </a:t>
            </a:r>
            <a:r>
              <a:rPr lang="en-US" b="1" dirty="0"/>
              <a:t>estudio de necesidades comprensivo</a:t>
            </a:r>
            <a:endParaRPr lang="es" b="1" dirty="0"/>
          </a:p>
          <a:p>
            <a:pPr marL="800100" lvl="1" indent="-34290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Toma </a:t>
            </a:r>
            <a:r>
              <a:rPr lang="es" dirty="0">
                <a:effectLst/>
                <a:ea typeface="Calibri" panose="020F0502020204030204" pitchFamily="34" charset="0"/>
                <a:cs typeface="Times New Roman" panose="02020603050405020304" pitchFamily="18" charset="0"/>
              </a:rPr>
              <a:t>en cuenta las necesidades de los niños que están </a:t>
            </a:r>
            <a:r>
              <a:rPr lang="en-US" dirty="0">
                <a:effectLst/>
                <a:ea typeface="Calibri" panose="020F0502020204030204" pitchFamily="34" charset="0"/>
                <a:cs typeface="Times New Roman" panose="02020603050405020304" pitchFamily="18" charset="0"/>
              </a:rPr>
              <a:t>fracasando o están en riesgo de fracaso al</a:t>
            </a:r>
            <a:r>
              <a:rPr lang="es" dirty="0">
                <a:effectLst/>
                <a:ea typeface="Calibri" panose="020F0502020204030204" pitchFamily="34" charset="0"/>
                <a:cs typeface="Times New Roman" panose="02020603050405020304" pitchFamily="18" charset="0"/>
              </a:rPr>
              <a:t> no cumplir con los exigentes estándares académicos estatales, y cualquier otro factor determinado por el DEPR.</a:t>
            </a:r>
          </a:p>
          <a:p>
            <a:pPr marL="388620" indent="-342900">
              <a:spcBef>
                <a:spcPts val="0"/>
              </a:spcBef>
              <a:buFont typeface="Arial" panose="020B0604020202020204" pitchFamily="34" charset="0"/>
              <a:buChar char="•"/>
            </a:pPr>
            <a:r>
              <a:rPr lang="es" dirty="0"/>
              <a:t>Preparar un </a:t>
            </a:r>
            <a:r>
              <a:rPr lang="es" b="1" dirty="0"/>
              <a:t>plan </a:t>
            </a:r>
            <a:r>
              <a:rPr lang="en-US" b="1" dirty="0"/>
              <a:t>comprensivo (</a:t>
            </a:r>
            <a:r>
              <a:rPr lang="en-US" b="1" i="1" dirty="0"/>
              <a:t>schoolwide</a:t>
            </a:r>
            <a:r>
              <a:rPr lang="en-US" b="1" dirty="0"/>
              <a:t>), en el DEPR es el DEE</a:t>
            </a:r>
            <a:endParaRPr lang="es" b="1" dirty="0"/>
          </a:p>
          <a:p>
            <a:pPr marL="754380" lvl="1" indent="-342900">
              <a:lnSpc>
                <a:spcPct val="115000"/>
              </a:lnSpc>
              <a:spcBef>
                <a:spcPts val="0"/>
              </a:spcBef>
              <a:spcAft>
                <a:spcPts val="0"/>
              </a:spcAft>
              <a:buFont typeface="Symbol" panose="05050102010706020507" pitchFamily="18" charset="2"/>
              <a:buChar char=""/>
            </a:pPr>
            <a:r>
              <a:rPr lang="es" dirty="0">
                <a:effectLst/>
                <a:ea typeface="Calibri" panose="020F0502020204030204" pitchFamily="34" charset="0"/>
                <a:cs typeface="Times New Roman" panose="02020603050405020304" pitchFamily="18" charset="0"/>
              </a:rPr>
              <a:t>Basado en </a:t>
            </a:r>
            <a:r>
              <a:rPr lang="en-US" dirty="0">
                <a:effectLst/>
                <a:ea typeface="Calibri" panose="020F0502020204030204" pitchFamily="34" charset="0"/>
                <a:cs typeface="Times New Roman" panose="02020603050405020304" pitchFamily="18" charset="0"/>
              </a:rPr>
              <a:t>el estudio de necesidades comprensivo, </a:t>
            </a:r>
            <a:r>
              <a:rPr lang="es" dirty="0">
                <a:effectLst/>
                <a:ea typeface="Calibri" panose="020F0502020204030204" pitchFamily="34" charset="0"/>
                <a:cs typeface="Times New Roman" panose="02020603050405020304" pitchFamily="18" charset="0"/>
              </a:rPr>
              <a:t>descrit</a:t>
            </a:r>
            <a:r>
              <a:rPr lang="en-US" dirty="0">
                <a:effectLst/>
                <a:ea typeface="Calibri" panose="020F0502020204030204" pitchFamily="34" charset="0"/>
                <a:cs typeface="Times New Roman" panose="02020603050405020304" pitchFamily="18" charset="0"/>
              </a:rPr>
              <a:t>o</a:t>
            </a:r>
            <a:r>
              <a:rPr lang="es" dirty="0">
                <a:effectLst/>
                <a:ea typeface="Calibri" panose="020F0502020204030204" pitchFamily="34" charset="0"/>
                <a:cs typeface="Times New Roman" panose="02020603050405020304" pitchFamily="18" charset="0"/>
              </a:rPr>
              <a:t> anteriormente</a:t>
            </a:r>
          </a:p>
          <a:p>
            <a:pPr marL="754380" lvl="1" indent="-342900">
              <a:lnSpc>
                <a:spcPct val="115000"/>
              </a:lnSpc>
              <a:spcBef>
                <a:spcPts val="0"/>
              </a:spcBef>
              <a:spcAft>
                <a:spcPts val="0"/>
              </a:spcAft>
              <a:buFont typeface="Symbol" panose="05050102010706020507" pitchFamily="18" charset="2"/>
              <a:buChar char=""/>
            </a:pPr>
            <a:r>
              <a:rPr lang="es" dirty="0">
                <a:effectLst/>
                <a:ea typeface="Calibri" panose="020F0502020204030204" pitchFamily="34" charset="0"/>
                <a:cs typeface="Times New Roman" panose="02020603050405020304" pitchFamily="18" charset="0"/>
              </a:rPr>
              <a:t>Desarrollado con la participación de los padres, las personas que llevarán a cabo dicho plan y otras partes interesadas</a:t>
            </a:r>
          </a:p>
          <a:p>
            <a:pPr marL="754380" lvl="1" indent="-342900">
              <a:lnSpc>
                <a:spcPct val="115000"/>
              </a:lnSpc>
              <a:spcBef>
                <a:spcPts val="0"/>
              </a:spcBef>
              <a:spcAft>
                <a:spcPts val="0"/>
              </a:spcAft>
              <a:buFont typeface="Symbol" panose="05050102010706020507" pitchFamily="18" charset="2"/>
              <a:buChar char=""/>
            </a:pPr>
            <a:r>
              <a:rPr lang="es" dirty="0">
                <a:effectLst/>
                <a:ea typeface="Calibri" panose="020F0502020204030204" pitchFamily="34" charset="0"/>
                <a:cs typeface="Times New Roman" panose="02020603050405020304" pitchFamily="18" charset="0"/>
              </a:rPr>
              <a:t>Incluya una descripción de las estrategias que la escuela implementará para </a:t>
            </a:r>
            <a:r>
              <a:rPr lang="en-US" dirty="0">
                <a:effectLst/>
                <a:ea typeface="Calibri" panose="020F0502020204030204" pitchFamily="34" charset="0"/>
                <a:cs typeface="Times New Roman" panose="02020603050405020304" pitchFamily="18" charset="0"/>
              </a:rPr>
              <a:t>atender</a:t>
            </a:r>
            <a:r>
              <a:rPr lang="es" dirty="0">
                <a:effectLst/>
                <a:ea typeface="Calibri" panose="020F0502020204030204" pitchFamily="34" charset="0"/>
                <a:cs typeface="Times New Roman" panose="02020603050405020304" pitchFamily="18" charset="0"/>
              </a:rPr>
              <a:t> las necesidades escolares, como se describe en la sección 1114(b)(7)(a) de ESEA.</a:t>
            </a:r>
          </a:p>
          <a:p>
            <a:pPr marL="754380" lvl="1" indent="-342900">
              <a:lnSpc>
                <a:spcPct val="115000"/>
              </a:lnSpc>
              <a:spcBef>
                <a:spcPts val="0"/>
              </a:spcBef>
              <a:spcAft>
                <a:spcPts val="0"/>
              </a:spcAft>
              <a:buFont typeface="Symbol" panose="05050102010706020507" pitchFamily="18" charset="2"/>
              <a:buChar char=""/>
            </a:pPr>
            <a:r>
              <a:rPr lang="es" dirty="0">
                <a:ea typeface="Calibri" panose="020F0502020204030204" pitchFamily="34" charset="0"/>
                <a:cs typeface="Times New Roman" panose="02020603050405020304" pitchFamily="18" charset="0"/>
              </a:rPr>
              <a:t>Disponible para los padres y el público en un formato comprensible y uniforme.</a:t>
            </a:r>
            <a:endParaRPr lang="en-US" dirty="0">
              <a:effectLst/>
              <a:ea typeface="Calibri" panose="020F0502020204030204" pitchFamily="34" charset="0"/>
              <a:cs typeface="Times New Roman" panose="02020603050405020304" pitchFamily="18" charset="0"/>
            </a:endParaRPr>
          </a:p>
          <a:p>
            <a:pPr marL="342900" indent="-342900">
              <a:lnSpc>
                <a:spcPct val="115000"/>
              </a:lnSpc>
              <a:spcBef>
                <a:spcPts val="0"/>
              </a:spcBef>
              <a:buFont typeface="Symbol" panose="05050102010706020507" pitchFamily="18" charset="2"/>
              <a:buChar char=""/>
            </a:pPr>
            <a:r>
              <a:rPr lang="en-US" b="1" dirty="0">
                <a:cs typeface="Times New Roman" panose="02020603050405020304" pitchFamily="18" charset="0"/>
              </a:rPr>
              <a:t>Monitorear regularmente y revisar el plan </a:t>
            </a:r>
            <a:r>
              <a:rPr lang="es" dirty="0">
                <a:cs typeface="Times New Roman" panose="02020603050405020304" pitchFamily="18" charset="0"/>
              </a:rPr>
              <a:t>según sea necesario, </a:t>
            </a:r>
            <a:r>
              <a:rPr lang="en-US" dirty="0">
                <a:cs typeface="Times New Roman" panose="02020603050405020304" pitchFamily="18" charset="0"/>
              </a:rPr>
              <a:t>basado en </a:t>
            </a:r>
            <a:r>
              <a:rPr lang="es" dirty="0">
                <a:cs typeface="Times New Roman" panose="02020603050405020304" pitchFamily="18" charset="0"/>
              </a:rPr>
              <a:t>las necesidades de los estudiantes.</a:t>
            </a:r>
            <a:endParaRPr lang="en-US" dirty="0"/>
          </a:p>
          <a:p>
            <a:pPr marL="388620" indent="-342900">
              <a:buFont typeface="Arial" panose="020B0604020202020204" pitchFamily="34" charset="0"/>
              <a:buChar char="•"/>
            </a:pPr>
            <a:endParaRPr lang="en-US" b="1" dirty="0"/>
          </a:p>
          <a:p>
            <a:pPr marL="38862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C2A902B5-EFF5-3D32-5EB6-D70C4F1F0B16}"/>
              </a:ext>
            </a:extLst>
          </p:cNvPr>
          <p:cNvSpPr>
            <a:spLocks noGrp="1"/>
          </p:cNvSpPr>
          <p:nvPr>
            <p:ph type="body" sz="quarter" idx="13"/>
          </p:nvPr>
        </p:nvSpPr>
        <p:spPr>
          <a:xfrm>
            <a:off x="1221117" y="558800"/>
            <a:ext cx="9872870" cy="736600"/>
          </a:xfrm>
        </p:spPr>
        <p:txBody>
          <a:bodyPr>
            <a:normAutofit fontScale="92500"/>
          </a:bodyPr>
          <a:lstStyle/>
          <a:p>
            <a:r>
              <a:rPr lang="es" dirty="0"/>
              <a:t>Programas para toda la escuela (</a:t>
            </a:r>
            <a:r>
              <a:rPr lang="es" i="1" dirty="0"/>
              <a:t>Schoolwide</a:t>
            </a:r>
            <a:r>
              <a:rPr lang="es" dirty="0"/>
              <a:t>) </a:t>
            </a:r>
          </a:p>
        </p:txBody>
      </p:sp>
      <p:sp>
        <p:nvSpPr>
          <p:cNvPr id="4" name="Slide Number Placeholder 3">
            <a:extLst>
              <a:ext uri="{FF2B5EF4-FFF2-40B4-BE49-F238E27FC236}">
                <a16:creationId xmlns:a16="http://schemas.microsoft.com/office/drawing/2014/main" id="{AB1706A3-FBDE-E220-EC1A-B8E1264F0CA2}"/>
              </a:ext>
            </a:extLst>
          </p:cNvPr>
          <p:cNvSpPr>
            <a:spLocks noGrp="1"/>
          </p:cNvSpPr>
          <p:nvPr>
            <p:ph type="sldNum" sz="quarter" idx="12"/>
          </p:nvPr>
        </p:nvSpPr>
        <p:spPr/>
        <p:txBody>
          <a:bodyPr/>
          <a:lstStyle/>
          <a:p>
            <a:fld id="{01FA0A26-6009-4EF8-96CE-C26D5A4F18E5}" type="slidenum">
              <a:rPr lang="en-US" smtClean="0"/>
              <a:pPr/>
              <a:t>78</a:t>
            </a:fld>
            <a:endParaRPr lang="en-US"/>
          </a:p>
        </p:txBody>
      </p:sp>
      <p:sp>
        <p:nvSpPr>
          <p:cNvPr id="5" name="Footer Placeholder 4">
            <a:extLst>
              <a:ext uri="{FF2B5EF4-FFF2-40B4-BE49-F238E27FC236}">
                <a16:creationId xmlns:a16="http://schemas.microsoft.com/office/drawing/2014/main" id="{9EA941CF-C985-AF8C-0FDC-C13AB7226A2E}"/>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3731186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E239B5-450D-C8D1-1CF7-818CF46DB1C5}"/>
              </a:ext>
            </a:extLst>
          </p:cNvPr>
          <p:cNvSpPr>
            <a:spLocks noGrp="1"/>
          </p:cNvSpPr>
          <p:nvPr>
            <p:ph type="sldNum" sz="quarter" idx="12"/>
          </p:nvPr>
        </p:nvSpPr>
        <p:spPr/>
        <p:txBody>
          <a:bodyPr/>
          <a:lstStyle/>
          <a:p>
            <a:fld id="{01FA0A26-6009-4EF8-96CE-C26D5A4F18E5}" type="slidenum">
              <a:rPr lang="en-US" smtClean="0"/>
              <a:pPr/>
              <a:t>79</a:t>
            </a:fld>
            <a:endParaRPr lang="en-US"/>
          </a:p>
        </p:txBody>
      </p:sp>
      <p:sp>
        <p:nvSpPr>
          <p:cNvPr id="5" name="Text Placeholder 4">
            <a:extLst>
              <a:ext uri="{FF2B5EF4-FFF2-40B4-BE49-F238E27FC236}">
                <a16:creationId xmlns:a16="http://schemas.microsoft.com/office/drawing/2014/main" id="{4078A09B-6475-577F-A6AB-63DDF11411FA}"/>
              </a:ext>
            </a:extLst>
          </p:cNvPr>
          <p:cNvSpPr>
            <a:spLocks noGrp="1"/>
          </p:cNvSpPr>
          <p:nvPr>
            <p:ph type="body" sz="quarter" idx="14"/>
          </p:nvPr>
        </p:nvSpPr>
        <p:spPr>
          <a:xfrm>
            <a:off x="5728771" y="1644054"/>
            <a:ext cx="6147412" cy="3153578"/>
          </a:xfrm>
        </p:spPr>
        <p:txBody>
          <a:bodyPr>
            <a:noAutofit/>
          </a:bodyPr>
          <a:lstStyle/>
          <a:p>
            <a:pPr marL="45720" indent="0">
              <a:buNone/>
            </a:pPr>
            <a:r>
              <a:rPr lang="es" sz="3600" b="1" dirty="0"/>
              <a:t>Un programa escolar (</a:t>
            </a:r>
            <a:r>
              <a:rPr lang="en-US" sz="3600" b="1" i="1" dirty="0"/>
              <a:t>schoolwide</a:t>
            </a:r>
            <a:r>
              <a:rPr lang="en-US" sz="3600" b="1" dirty="0"/>
              <a:t>)</a:t>
            </a:r>
            <a:r>
              <a:rPr lang="es" sz="3600" b="1" dirty="0"/>
              <a:t> de Título I sirve a todos los estudiantes. Una escuela no necesita identificar estudiantes particulares para su elegibilidad.</a:t>
            </a:r>
          </a:p>
          <a:p>
            <a:endParaRPr lang="en-US" sz="3600" b="1" dirty="0"/>
          </a:p>
        </p:txBody>
      </p:sp>
      <p:pic>
        <p:nvPicPr>
          <p:cNvPr id="1040" name="Picture 16" descr="key png graphic clipart design 19907697 PNG">
            <a:extLst>
              <a:ext uri="{FF2B5EF4-FFF2-40B4-BE49-F238E27FC236}">
                <a16:creationId xmlns:a16="http://schemas.microsoft.com/office/drawing/2014/main" id="{DA4A1028-9C78-7B3F-A84E-C95F3CD89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355" y="1644054"/>
            <a:ext cx="3910614" cy="392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16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1DA52A-3B6B-93E0-E60F-70ED994B0D45}"/>
              </a:ext>
            </a:extLst>
          </p:cNvPr>
          <p:cNvSpPr>
            <a:spLocks noGrp="1"/>
          </p:cNvSpPr>
          <p:nvPr>
            <p:ph idx="1"/>
          </p:nvPr>
        </p:nvSpPr>
        <p:spPr/>
        <p:txBody>
          <a:bodyPr/>
          <a:lstStyle/>
          <a:p>
            <a:pPr marL="274320" lvl="2" indent="0">
              <a:lnSpc>
                <a:spcPct val="100000"/>
              </a:lnSpc>
              <a:spcBef>
                <a:spcPts val="0"/>
              </a:spcBef>
              <a:spcAft>
                <a:spcPts val="0"/>
              </a:spcAft>
              <a:buNone/>
            </a:pPr>
            <a:r>
              <a:rPr lang="es" sz="2400" u="sng" dirty="0"/>
              <a:t>EDGAR </a:t>
            </a:r>
            <a:r>
              <a:rPr lang="es" sz="2400" dirty="0"/>
              <a:t>(34 CFR Partes 76, 77), por ejemplo:</a:t>
            </a:r>
          </a:p>
          <a:p>
            <a:pPr marL="617220" lvl="2" indent="-342900">
              <a:lnSpc>
                <a:spcPct val="100000"/>
              </a:lnSpc>
              <a:spcBef>
                <a:spcPts val="0"/>
              </a:spcBef>
              <a:spcAft>
                <a:spcPts val="0"/>
              </a:spcAft>
              <a:buFont typeface="Arial" panose="020B0604020202020204" pitchFamily="34" charset="0"/>
              <a:buChar char="•"/>
            </a:pPr>
            <a:r>
              <a:rPr lang="es" sz="2200" dirty="0"/>
              <a:t>Obligación de fondos (34 CFR 76.707)</a:t>
            </a:r>
          </a:p>
          <a:p>
            <a:pPr marL="617220" lvl="2" indent="-342900">
              <a:lnSpc>
                <a:spcPct val="100000"/>
              </a:lnSpc>
              <a:spcBef>
                <a:spcPts val="0"/>
              </a:spcBef>
              <a:spcAft>
                <a:spcPts val="0"/>
              </a:spcAft>
              <a:buFont typeface="Arial" panose="020B0604020202020204" pitchFamily="34" charset="0"/>
              <a:buChar char="•"/>
            </a:pPr>
            <a:r>
              <a:rPr lang="es" sz="2200" dirty="0"/>
              <a:t>Definiciones (34 CFR 77.1)</a:t>
            </a:r>
          </a:p>
          <a:p>
            <a:pPr marL="274320" lvl="2" indent="0">
              <a:lnSpc>
                <a:spcPct val="100000"/>
              </a:lnSpc>
              <a:spcBef>
                <a:spcPts val="0"/>
              </a:spcBef>
              <a:spcAft>
                <a:spcPts val="0"/>
              </a:spcAft>
              <a:buNone/>
            </a:pPr>
            <a:endParaRPr lang="en-US" sz="2400" dirty="0"/>
          </a:p>
          <a:p>
            <a:pPr marL="274320" lvl="2" indent="0">
              <a:lnSpc>
                <a:spcPct val="100000"/>
              </a:lnSpc>
              <a:spcBef>
                <a:spcPts val="0"/>
              </a:spcBef>
              <a:spcAft>
                <a:spcPts val="0"/>
              </a:spcAft>
              <a:buNone/>
            </a:pPr>
            <a:r>
              <a:rPr lang="es" sz="2400" u="sng" dirty="0"/>
              <a:t>Disposiciones </a:t>
            </a:r>
            <a:r>
              <a:rPr lang="en-US" sz="2400" u="sng" dirty="0"/>
              <a:t>G</a:t>
            </a:r>
            <a:r>
              <a:rPr lang="es" sz="2400" u="sng" dirty="0"/>
              <a:t>enerales de ESEA </a:t>
            </a:r>
            <a:r>
              <a:rPr lang="es" sz="2400" dirty="0"/>
              <a:t>( </a:t>
            </a:r>
            <a:r>
              <a:rPr lang="es" sz="2400" dirty="0">
                <a:effectLst/>
                <a:ea typeface="Calibri" panose="020F0502020204030204" pitchFamily="34" charset="0"/>
                <a:cs typeface="Times New Roman" panose="02020603050405020304" pitchFamily="18" charset="0"/>
              </a:rPr>
              <a:t>34 CFR Parte 299)</a:t>
            </a:r>
            <a:endParaRPr lang="en-US" sz="2400" dirty="0"/>
          </a:p>
          <a:p>
            <a:pPr marL="617220" lvl="2" indent="-342900">
              <a:lnSpc>
                <a:spcPct val="100000"/>
              </a:lnSpc>
              <a:spcBef>
                <a:spcPts val="0"/>
              </a:spcBef>
              <a:spcAft>
                <a:spcPts val="0"/>
              </a:spcAft>
              <a:buFont typeface="Arial" panose="020B0604020202020204" pitchFamily="34" charset="0"/>
              <a:buChar char="•"/>
            </a:pPr>
            <a:r>
              <a:rPr lang="es" sz="2200" dirty="0"/>
              <a:t>Mantenimiento del esfuerzo (34 CFR 299.5)</a:t>
            </a:r>
          </a:p>
          <a:p>
            <a:pPr marL="617220" lvl="2" indent="-342900">
              <a:lnSpc>
                <a:spcPct val="100000"/>
              </a:lnSpc>
              <a:spcBef>
                <a:spcPts val="600"/>
              </a:spcBef>
              <a:spcAft>
                <a:spcPts val="0"/>
              </a:spcAft>
              <a:buFont typeface="Times New Roman" panose="02020603050405020304" pitchFamily="18" charset="0"/>
              <a:buChar char="●"/>
            </a:pPr>
            <a:endParaRPr lang="en-US" sz="2400" dirty="0"/>
          </a:p>
          <a:p>
            <a:endParaRPr lang="en-US" dirty="0"/>
          </a:p>
        </p:txBody>
      </p:sp>
      <p:sp>
        <p:nvSpPr>
          <p:cNvPr id="3" name="Text Placeholder 2">
            <a:extLst>
              <a:ext uri="{FF2B5EF4-FFF2-40B4-BE49-F238E27FC236}">
                <a16:creationId xmlns:a16="http://schemas.microsoft.com/office/drawing/2014/main" id="{7AFF541E-257B-54F7-AC4E-1640CCCF5C7F}"/>
              </a:ext>
            </a:extLst>
          </p:cNvPr>
          <p:cNvSpPr>
            <a:spLocks noGrp="1"/>
          </p:cNvSpPr>
          <p:nvPr>
            <p:ph type="body" sz="quarter" idx="13"/>
          </p:nvPr>
        </p:nvSpPr>
        <p:spPr>
          <a:xfrm>
            <a:off x="994299" y="558800"/>
            <a:ext cx="9703293" cy="736600"/>
          </a:xfrm>
        </p:spPr>
        <p:txBody>
          <a:bodyPr>
            <a:normAutofit fontScale="85000" lnSpcReduction="10000"/>
          </a:bodyPr>
          <a:lstStyle/>
          <a:p>
            <a:r>
              <a:rPr lang="es" dirty="0"/>
              <a:t>Actividades permitidas - </a:t>
            </a:r>
            <a:r>
              <a:rPr lang="en-US" dirty="0"/>
              <a:t>C</a:t>
            </a:r>
            <a:r>
              <a:rPr lang="es" dirty="0"/>
              <a:t>ontinuación general</a:t>
            </a:r>
          </a:p>
          <a:p>
            <a:endParaRPr lang="en-US" dirty="0"/>
          </a:p>
        </p:txBody>
      </p:sp>
      <p:sp>
        <p:nvSpPr>
          <p:cNvPr id="4" name="Slide Number Placeholder 3">
            <a:extLst>
              <a:ext uri="{FF2B5EF4-FFF2-40B4-BE49-F238E27FC236}">
                <a16:creationId xmlns:a16="http://schemas.microsoft.com/office/drawing/2014/main" id="{9272132E-2713-8D15-BD14-952DE06CC30B}"/>
              </a:ext>
            </a:extLst>
          </p:cNvPr>
          <p:cNvSpPr>
            <a:spLocks noGrp="1"/>
          </p:cNvSpPr>
          <p:nvPr>
            <p:ph type="sldNum" sz="quarter" idx="12"/>
          </p:nvPr>
        </p:nvSpPr>
        <p:spPr/>
        <p:txBody>
          <a:bodyPr/>
          <a:lstStyle/>
          <a:p>
            <a:fld id="{01FA0A26-6009-4EF8-96CE-C26D5A4F18E5}" type="slidenum">
              <a:rPr lang="en-US" smtClean="0"/>
              <a:pPr/>
              <a:t>8</a:t>
            </a:fld>
            <a:endParaRPr lang="en-US"/>
          </a:p>
        </p:txBody>
      </p:sp>
      <p:sp>
        <p:nvSpPr>
          <p:cNvPr id="5" name="Footer Placeholder 4">
            <a:extLst>
              <a:ext uri="{FF2B5EF4-FFF2-40B4-BE49-F238E27FC236}">
                <a16:creationId xmlns:a16="http://schemas.microsoft.com/office/drawing/2014/main" id="{9FEF3F65-6542-76A6-BB45-54EDFF931E16}"/>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8447120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B1AB0D-7E36-0BD7-5115-709F36A11F3F}"/>
              </a:ext>
            </a:extLst>
          </p:cNvPr>
          <p:cNvSpPr>
            <a:spLocks noGrp="1"/>
          </p:cNvSpPr>
          <p:nvPr>
            <p:ph idx="1"/>
          </p:nvPr>
        </p:nvSpPr>
        <p:spPr>
          <a:xfrm>
            <a:off x="1159563" y="1684538"/>
            <a:ext cx="9872871" cy="4441054"/>
          </a:xfrm>
        </p:spPr>
        <p:txBody>
          <a:bodyPr vert="horz" lIns="91440" tIns="45720" rIns="91440" bIns="45720" rtlCol="0" anchor="t">
            <a:normAutofit/>
          </a:bodyPr>
          <a:lstStyle/>
          <a:p>
            <a:pPr marL="274320" lvl="1" indent="0">
              <a:buNone/>
            </a:pPr>
            <a:endParaRPr lang="en-US" sz="2400" dirty="0"/>
          </a:p>
          <a:p>
            <a:pPr lvl="1"/>
            <a:r>
              <a:rPr lang="es" sz="2400" dirty="0"/>
              <a:t>Un programa para toda la escuela puede consolidar (combinar) fondos de Título I junto con otros fondos federales, estatales y fondos locales.</a:t>
            </a:r>
            <a:r>
              <a:rPr lang="es" sz="2400" dirty="0">
                <a:solidFill>
                  <a:srgbClr val="7030A0"/>
                </a:solidFill>
              </a:rPr>
              <a:t> </a:t>
            </a:r>
            <a:endParaRPr lang="es" sz="2400" dirty="0"/>
          </a:p>
          <a:p>
            <a:pPr lvl="1"/>
            <a:endParaRPr lang="en-US" sz="2400" dirty="0"/>
          </a:p>
          <a:p>
            <a:pPr lvl="1"/>
            <a:r>
              <a:rPr lang="es" sz="2400" dirty="0"/>
              <a:t>“Fondos federales” se refiere a cualquier fondo de cualquier programa administrado por el Departamento de Educación </a:t>
            </a:r>
            <a:r>
              <a:rPr lang="en-US" sz="2400" dirty="0"/>
              <a:t>de Estados Unidos </a:t>
            </a:r>
            <a:r>
              <a:rPr lang="es" sz="2400" dirty="0"/>
              <a:t>para educación preescolar, primaria o secundaria.</a:t>
            </a:r>
          </a:p>
          <a:p>
            <a:pPr lvl="1"/>
            <a:endParaRPr lang="en-US" sz="2400" dirty="0"/>
          </a:p>
          <a:p>
            <a:pPr lvl="1"/>
            <a:r>
              <a:rPr lang="es" sz="2400" b="1" dirty="0"/>
              <a:t>Tenemos entendido que todos los programas escolares (</a:t>
            </a:r>
            <a:r>
              <a:rPr lang="en-US" sz="2400" b="1" i="1" dirty="0"/>
              <a:t>schoolwide</a:t>
            </a:r>
            <a:r>
              <a:rPr lang="en-US" sz="2400" b="1" dirty="0"/>
              <a:t>)</a:t>
            </a:r>
            <a:r>
              <a:rPr lang="es" sz="2400" b="1" dirty="0"/>
              <a:t> en Puerto Rico consolidan fondos.</a:t>
            </a:r>
          </a:p>
          <a:p>
            <a:pPr lvl="1"/>
            <a:endParaRPr lang="en-US" sz="2400" dirty="0"/>
          </a:p>
          <a:p>
            <a:pPr lvl="1"/>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3053740F-484F-7DF4-0D3D-58FD770B5204}"/>
              </a:ext>
            </a:extLst>
          </p:cNvPr>
          <p:cNvSpPr>
            <a:spLocks noGrp="1"/>
          </p:cNvSpPr>
          <p:nvPr>
            <p:ph type="sldNum" sz="quarter" idx="12"/>
          </p:nvPr>
        </p:nvSpPr>
        <p:spPr/>
        <p:txBody>
          <a:bodyPr/>
          <a:lstStyle/>
          <a:p>
            <a:fld id="{01FA0A26-6009-4EF8-96CE-C26D5A4F18E5}" type="slidenum">
              <a:rPr lang="en-US" smtClean="0"/>
              <a:pPr/>
              <a:t>80</a:t>
            </a:fld>
            <a:endParaRPr lang="en-US"/>
          </a:p>
        </p:txBody>
      </p:sp>
      <p:sp>
        <p:nvSpPr>
          <p:cNvPr id="5" name="Footer Placeholder 4">
            <a:extLst>
              <a:ext uri="{FF2B5EF4-FFF2-40B4-BE49-F238E27FC236}">
                <a16:creationId xmlns:a16="http://schemas.microsoft.com/office/drawing/2014/main" id="{BB082F97-38C0-48D3-B46D-0A76D5EF89B7}"/>
              </a:ext>
            </a:extLst>
          </p:cNvPr>
          <p:cNvSpPr>
            <a:spLocks noGrp="1"/>
          </p:cNvSpPr>
          <p:nvPr>
            <p:ph type="ftr" sz="quarter" idx="14"/>
          </p:nvPr>
        </p:nvSpPr>
        <p:spPr/>
        <p:txBody>
          <a:bodyPr/>
          <a:lstStyle/>
          <a:p>
            <a:endParaRPr lang="en-US"/>
          </a:p>
        </p:txBody>
      </p:sp>
      <p:sp>
        <p:nvSpPr>
          <p:cNvPr id="9" name="Text Placeholder 2">
            <a:extLst>
              <a:ext uri="{FF2B5EF4-FFF2-40B4-BE49-F238E27FC236}">
                <a16:creationId xmlns:a16="http://schemas.microsoft.com/office/drawing/2014/main" id="{C62EBAB7-8BDA-34FA-F7B9-6A28D5C4445F}"/>
              </a:ext>
            </a:extLst>
          </p:cNvPr>
          <p:cNvSpPr txBox="1">
            <a:spLocks/>
          </p:cNvSpPr>
          <p:nvPr/>
        </p:nvSpPr>
        <p:spPr>
          <a:xfrm>
            <a:off x="143219" y="459369"/>
            <a:ext cx="11633812" cy="736600"/>
          </a:xfrm>
          <a:prstGeom prst="rect">
            <a:avLst/>
          </a:prstGeom>
        </p:spPr>
        <p:txBody>
          <a:bodyPr vert="horz" lIns="91440" tIns="45720" rIns="91440" bIns="45720" rtlCol="0">
            <a:noAutofit/>
          </a:bodyPr>
          <a:lstStyle>
            <a:lvl1pPr marL="45720" indent="0" algn="ctr" defTabSz="914400" rtl="0" eaLnBrk="1" latinLnBrk="0" hangingPunct="1">
              <a:lnSpc>
                <a:spcPct val="90000"/>
              </a:lnSpc>
              <a:spcBef>
                <a:spcPts val="1400"/>
              </a:spcBef>
              <a:buClr>
                <a:schemeClr val="accent1"/>
              </a:buClr>
              <a:buSzPct val="80000"/>
              <a:buFont typeface="Corbel" pitchFamily="34" charset="0"/>
              <a:buNone/>
              <a:defRPr sz="4400" b="1" kern="1200">
                <a:solidFill>
                  <a:schemeClr val="bg1"/>
                </a:solidFill>
                <a:latin typeface="Tw Cen MT" panose="020B0602020104020603" pitchFamily="34" charset="0"/>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s" sz="3200" dirty="0"/>
              <a:t>Consolidación de </a:t>
            </a:r>
            <a:r>
              <a:rPr lang="en-US" sz="3200" dirty="0"/>
              <a:t>F</a:t>
            </a:r>
            <a:r>
              <a:rPr lang="es" sz="3200" dirty="0"/>
              <a:t>ondos en un </a:t>
            </a:r>
            <a:r>
              <a:rPr lang="en-US" sz="3200" dirty="0"/>
              <a:t>P</a:t>
            </a:r>
            <a:r>
              <a:rPr lang="es" sz="3200" dirty="0"/>
              <a:t>rograma para </a:t>
            </a:r>
            <a:r>
              <a:rPr lang="en-US" sz="3200" dirty="0"/>
              <a:t>T</a:t>
            </a:r>
            <a:r>
              <a:rPr lang="es" sz="3200" dirty="0"/>
              <a:t>oda la </a:t>
            </a:r>
            <a:r>
              <a:rPr lang="en-US" sz="3200" dirty="0"/>
              <a:t>E</a:t>
            </a:r>
            <a:r>
              <a:rPr lang="es" sz="3200" dirty="0"/>
              <a:t>scuela (</a:t>
            </a:r>
            <a:r>
              <a:rPr lang="en-US" sz="3200" i="1" dirty="0"/>
              <a:t>schoolwide</a:t>
            </a:r>
            <a:r>
              <a:rPr lang="en-US" sz="3200" dirty="0"/>
              <a:t>)</a:t>
            </a:r>
            <a:endParaRPr lang="es" sz="3200" dirty="0"/>
          </a:p>
        </p:txBody>
      </p:sp>
    </p:spTree>
    <p:extLst>
      <p:ext uri="{BB962C8B-B14F-4D97-AF65-F5344CB8AC3E}">
        <p14:creationId xmlns:p14="http://schemas.microsoft.com/office/powerpoint/2010/main" val="18399666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67003A-CFAB-4901-82DA-3ECDE7FFB371}"/>
              </a:ext>
            </a:extLst>
          </p:cNvPr>
          <p:cNvSpPr>
            <a:spLocks noGrp="1"/>
          </p:cNvSpPr>
          <p:nvPr>
            <p:ph idx="1"/>
          </p:nvPr>
        </p:nvSpPr>
        <p:spPr/>
        <p:txBody>
          <a:bodyPr>
            <a:normAutofit/>
          </a:bodyPr>
          <a:lstStyle/>
          <a:p>
            <a:pPr lvl="0"/>
            <a:endParaRPr lang="en-US" sz="2400" dirty="0"/>
          </a:p>
          <a:p>
            <a:pPr lvl="1"/>
            <a:r>
              <a:rPr lang="es" sz="2400" dirty="0"/>
              <a:t>Una escuela </a:t>
            </a:r>
            <a:r>
              <a:rPr lang="en-US" sz="2400" i="1" dirty="0"/>
              <a:t>schoolwide</a:t>
            </a:r>
            <a:r>
              <a:rPr lang="en-US" sz="2400" dirty="0"/>
              <a:t> </a:t>
            </a:r>
            <a:r>
              <a:rPr lang="es" sz="2400" dirty="0"/>
              <a:t>trata los fondos consolidados como si fueran un “grupo” único de fondos.</a:t>
            </a:r>
          </a:p>
          <a:p>
            <a:pPr marL="274320" lvl="1" indent="0">
              <a:buNone/>
            </a:pPr>
            <a:endParaRPr lang="en-US" sz="2400" dirty="0"/>
          </a:p>
          <a:p>
            <a:pPr lvl="1"/>
            <a:r>
              <a:rPr lang="es" sz="2400" dirty="0"/>
              <a:t>Los fondos consolidados pierden su identidad individual como fondos federales, estatales o locales para que la escuela pueda utilizar los fondos para cualquier actividad escolar </a:t>
            </a:r>
            <a:r>
              <a:rPr lang="en-US" sz="2400" i="1" dirty="0"/>
              <a:t>schoolwide</a:t>
            </a:r>
            <a:r>
              <a:rPr lang="es" sz="2400" dirty="0"/>
              <a:t>.</a:t>
            </a:r>
            <a:endParaRPr lang="en-US" sz="2400" dirty="0"/>
          </a:p>
          <a:p>
            <a:pPr lvl="1"/>
            <a:endParaRPr lang="en-US" sz="2400" dirty="0"/>
          </a:p>
          <a:p>
            <a:endParaRPr lang="en-US" sz="2400" dirty="0"/>
          </a:p>
        </p:txBody>
      </p:sp>
      <p:sp>
        <p:nvSpPr>
          <p:cNvPr id="3" name="Text Placeholder 2">
            <a:extLst>
              <a:ext uri="{FF2B5EF4-FFF2-40B4-BE49-F238E27FC236}">
                <a16:creationId xmlns:a16="http://schemas.microsoft.com/office/drawing/2014/main" id="{393A0B71-B009-46CC-8A34-0FC3F1A20C50}"/>
              </a:ext>
            </a:extLst>
          </p:cNvPr>
          <p:cNvSpPr>
            <a:spLocks noGrp="1"/>
          </p:cNvSpPr>
          <p:nvPr>
            <p:ph type="body" sz="quarter" idx="13"/>
          </p:nvPr>
        </p:nvSpPr>
        <p:spPr>
          <a:xfrm>
            <a:off x="760164" y="489259"/>
            <a:ext cx="10573059" cy="736600"/>
          </a:xfrm>
        </p:spPr>
        <p:txBody>
          <a:bodyPr>
            <a:noAutofit/>
          </a:bodyPr>
          <a:lstStyle/>
          <a:p>
            <a:r>
              <a:rPr lang="es" sz="3000" dirty="0"/>
              <a:t>Consolidación de </a:t>
            </a:r>
            <a:r>
              <a:rPr lang="en-US" sz="3000" dirty="0"/>
              <a:t>F</a:t>
            </a:r>
            <a:r>
              <a:rPr lang="es" sz="3000" dirty="0"/>
              <a:t>ondos en un </a:t>
            </a:r>
            <a:r>
              <a:rPr lang="en-US" sz="3000" dirty="0"/>
              <a:t>P</a:t>
            </a:r>
            <a:r>
              <a:rPr lang="es" sz="3000" dirty="0"/>
              <a:t>rograma para </a:t>
            </a:r>
            <a:r>
              <a:rPr lang="en-US" sz="3000" dirty="0"/>
              <a:t>T</a:t>
            </a:r>
            <a:r>
              <a:rPr lang="es" sz="3000" dirty="0"/>
              <a:t>oda la </a:t>
            </a:r>
            <a:r>
              <a:rPr lang="en-US" sz="3000" dirty="0"/>
              <a:t>E</a:t>
            </a:r>
            <a:r>
              <a:rPr lang="es" sz="3000" dirty="0"/>
              <a:t>scuela (</a:t>
            </a:r>
            <a:r>
              <a:rPr lang="en-US" sz="3000" i="1" dirty="0"/>
              <a:t>schoolwide</a:t>
            </a:r>
            <a:r>
              <a:rPr lang="en-US" sz="3000" dirty="0"/>
              <a:t>)</a:t>
            </a:r>
            <a:endParaRPr lang="es" sz="3000" dirty="0"/>
          </a:p>
          <a:p>
            <a:endParaRPr lang="es" sz="3000" dirty="0"/>
          </a:p>
        </p:txBody>
      </p:sp>
      <p:sp>
        <p:nvSpPr>
          <p:cNvPr id="4" name="Slide Number Placeholder 3">
            <a:extLst>
              <a:ext uri="{FF2B5EF4-FFF2-40B4-BE49-F238E27FC236}">
                <a16:creationId xmlns:a16="http://schemas.microsoft.com/office/drawing/2014/main" id="{179FAA8F-9C36-4996-98C9-D889093448CA}"/>
              </a:ext>
            </a:extLst>
          </p:cNvPr>
          <p:cNvSpPr>
            <a:spLocks noGrp="1"/>
          </p:cNvSpPr>
          <p:nvPr>
            <p:ph type="sldNum" sz="quarter" idx="12"/>
          </p:nvPr>
        </p:nvSpPr>
        <p:spPr/>
        <p:txBody>
          <a:bodyPr/>
          <a:lstStyle/>
          <a:p>
            <a:fld id="{01FA0A26-6009-4EF8-96CE-C26D5A4F18E5}" type="slidenum">
              <a:rPr lang="en-US" smtClean="0"/>
              <a:pPr/>
              <a:t>81</a:t>
            </a:fld>
            <a:endParaRPr lang="en-US"/>
          </a:p>
        </p:txBody>
      </p:sp>
    </p:spTree>
    <p:extLst>
      <p:ext uri="{BB962C8B-B14F-4D97-AF65-F5344CB8AC3E}">
        <p14:creationId xmlns:p14="http://schemas.microsoft.com/office/powerpoint/2010/main" val="32779742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C8141D-5FEA-6E82-F1EA-D8EE857D4008}"/>
              </a:ext>
            </a:extLst>
          </p:cNvPr>
          <p:cNvSpPr>
            <a:spLocks noGrp="1"/>
          </p:cNvSpPr>
          <p:nvPr>
            <p:ph idx="1"/>
          </p:nvPr>
        </p:nvSpPr>
        <p:spPr/>
        <p:txBody>
          <a:bodyPr>
            <a:normAutofit fontScale="92500"/>
          </a:bodyPr>
          <a:lstStyle/>
          <a:p>
            <a:pPr lvl="1"/>
            <a:r>
              <a:rPr lang="es" sz="2400" dirty="0"/>
              <a:t>Permite que un programa escolar (</a:t>
            </a:r>
            <a:r>
              <a:rPr lang="en-US" sz="2400" i="1" dirty="0"/>
              <a:t>schoolwide</a:t>
            </a:r>
            <a:r>
              <a:rPr lang="en-US" sz="2400" dirty="0"/>
              <a:t>) </a:t>
            </a:r>
            <a:r>
              <a:rPr lang="es" sz="2400" dirty="0"/>
              <a:t>diseñe e implemente de manera más efectiva su plan </a:t>
            </a:r>
            <a:r>
              <a:rPr lang="en-US" sz="2400" dirty="0"/>
              <a:t>comprensivo</a:t>
            </a:r>
            <a:r>
              <a:rPr lang="es" sz="2400" dirty="0"/>
              <a:t>l para mejorar todo el programa educativo de la escuela sin tener </a:t>
            </a:r>
            <a:r>
              <a:rPr lang="en-US" sz="2400" dirty="0"/>
              <a:t>que alinear </a:t>
            </a:r>
            <a:r>
              <a:rPr lang="es" sz="2400" dirty="0"/>
              <a:t>fondos federales específicos con las actividades permitidas.</a:t>
            </a:r>
          </a:p>
          <a:p>
            <a:pPr lvl="1"/>
            <a:r>
              <a:rPr lang="es" sz="2400" dirty="0"/>
              <a:t>No hay requisito de mantener registros </a:t>
            </a:r>
            <a:r>
              <a:rPr lang="en-US" sz="2400" dirty="0"/>
              <a:t>de contabilidad fiscal </a:t>
            </a:r>
            <a:r>
              <a:rPr lang="es" sz="2400" dirty="0"/>
              <a:t>separados por programa federal que identifiquen las actividades específicas respaldadas por los fondos de cada programa (por ejemplo, informes simplificados de tiempo y esfuerzo).</a:t>
            </a:r>
          </a:p>
          <a:p>
            <a:pPr lvl="1"/>
            <a:r>
              <a:rPr lang="es" sz="2400" dirty="0"/>
              <a:t>Exime a la escuela de cumplir con la mayoría de los requisitos legales y reglamentarios de los programas federales específicos incluidos en la consolidación, siempre </a:t>
            </a:r>
            <a:r>
              <a:rPr lang="en-US" sz="2400" dirty="0"/>
              <a:t>y cuando</a:t>
            </a:r>
            <a:r>
              <a:rPr lang="es" sz="2400" dirty="0"/>
              <a:t> el programa de toda la escuela (</a:t>
            </a:r>
            <a:r>
              <a:rPr lang="en-US" sz="2400" i="1" dirty="0"/>
              <a:t>schoolwide</a:t>
            </a:r>
            <a:r>
              <a:rPr lang="en-US" sz="2400" dirty="0"/>
              <a:t>) </a:t>
            </a:r>
            <a:r>
              <a:rPr lang="es" sz="2400" b="1" dirty="0"/>
              <a:t>cumpla con la intención y los propósitos de esos programas</a:t>
            </a:r>
            <a:r>
              <a:rPr lang="es" sz="2400" dirty="0"/>
              <a:t>.</a:t>
            </a:r>
          </a:p>
          <a:p>
            <a:endParaRPr lang="en-US" dirty="0"/>
          </a:p>
        </p:txBody>
      </p:sp>
      <p:sp>
        <p:nvSpPr>
          <p:cNvPr id="3" name="Text Placeholder 2">
            <a:extLst>
              <a:ext uri="{FF2B5EF4-FFF2-40B4-BE49-F238E27FC236}">
                <a16:creationId xmlns:a16="http://schemas.microsoft.com/office/drawing/2014/main" id="{F7BAA999-DF16-B2D5-7A90-EBBA5169AA1C}"/>
              </a:ext>
            </a:extLst>
          </p:cNvPr>
          <p:cNvSpPr>
            <a:spLocks noGrp="1"/>
          </p:cNvSpPr>
          <p:nvPr>
            <p:ph type="body" sz="quarter" idx="13"/>
          </p:nvPr>
        </p:nvSpPr>
        <p:spPr>
          <a:xfrm>
            <a:off x="754602" y="549922"/>
            <a:ext cx="10706469" cy="736600"/>
          </a:xfrm>
        </p:spPr>
        <p:txBody>
          <a:bodyPr/>
          <a:lstStyle/>
          <a:p>
            <a:r>
              <a:rPr lang="es" dirty="0"/>
              <a:t>Beneficios de Consolidar Fondos</a:t>
            </a:r>
          </a:p>
        </p:txBody>
      </p:sp>
      <p:sp>
        <p:nvSpPr>
          <p:cNvPr id="4" name="Slide Number Placeholder 3">
            <a:extLst>
              <a:ext uri="{FF2B5EF4-FFF2-40B4-BE49-F238E27FC236}">
                <a16:creationId xmlns:a16="http://schemas.microsoft.com/office/drawing/2014/main" id="{A36F7637-2B22-9F4C-B3FA-2B29B7C577CA}"/>
              </a:ext>
            </a:extLst>
          </p:cNvPr>
          <p:cNvSpPr>
            <a:spLocks noGrp="1"/>
          </p:cNvSpPr>
          <p:nvPr>
            <p:ph type="sldNum" sz="quarter" idx="12"/>
          </p:nvPr>
        </p:nvSpPr>
        <p:spPr/>
        <p:txBody>
          <a:bodyPr/>
          <a:lstStyle/>
          <a:p>
            <a:fld id="{01FA0A26-6009-4EF8-96CE-C26D5A4F18E5}" type="slidenum">
              <a:rPr lang="en-US" smtClean="0"/>
              <a:pPr/>
              <a:t>82</a:t>
            </a:fld>
            <a:endParaRPr lang="en-US"/>
          </a:p>
        </p:txBody>
      </p:sp>
      <p:sp>
        <p:nvSpPr>
          <p:cNvPr id="5" name="Footer Placeholder 4">
            <a:extLst>
              <a:ext uri="{FF2B5EF4-FFF2-40B4-BE49-F238E27FC236}">
                <a16:creationId xmlns:a16="http://schemas.microsoft.com/office/drawing/2014/main" id="{ACF91F66-4C35-6DDA-7FFA-9D2480DC9D32}"/>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6369377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6F32C9-271E-4C7F-D2B3-BBBF709E2ECD}"/>
              </a:ext>
            </a:extLst>
          </p:cNvPr>
          <p:cNvSpPr>
            <a:spLocks noGrp="1"/>
          </p:cNvSpPr>
          <p:nvPr>
            <p:ph idx="1"/>
          </p:nvPr>
        </p:nvSpPr>
        <p:spPr/>
        <p:txBody>
          <a:bodyPr vert="horz" lIns="91440" tIns="45720" rIns="91440" bIns="45720" rtlCol="0" anchor="t">
            <a:normAutofit/>
          </a:bodyPr>
          <a:lstStyle/>
          <a:p>
            <a:endParaRPr lang="en-US" sz="2600" dirty="0"/>
          </a:p>
          <a:p>
            <a:pPr lvl="2"/>
            <a:r>
              <a:rPr lang="es" sz="2400" dirty="0"/>
              <a:t>La consolidación exime a la escuela de cumplir con la mayoría de los requisitos legales y reglamentarios de los programas federales específicos incluidos en la consolidación, siempre </a:t>
            </a:r>
            <a:r>
              <a:rPr lang="en-US" sz="2400" dirty="0"/>
              <a:t>y cuando</a:t>
            </a:r>
            <a:r>
              <a:rPr lang="es" sz="2400" dirty="0"/>
              <a:t> el programa de toda la escuela (</a:t>
            </a:r>
            <a:r>
              <a:rPr lang="en-US" sz="2400" i="1" dirty="0"/>
              <a:t>schoolwide</a:t>
            </a:r>
            <a:r>
              <a:rPr lang="en-US" sz="2400" dirty="0"/>
              <a:t>) </a:t>
            </a:r>
            <a:r>
              <a:rPr lang="es" sz="2400" b="1" dirty="0"/>
              <a:t>cumpla con la intención y los propósitos de cada uno de esos programas</a:t>
            </a:r>
            <a:r>
              <a:rPr lang="es" sz="2400" dirty="0"/>
              <a:t>.</a:t>
            </a:r>
          </a:p>
          <a:p>
            <a:pPr lvl="3"/>
            <a:r>
              <a:rPr lang="es" sz="2200" dirty="0"/>
              <a:t>Centrarse en los propósitos de cada programa como se describe en la ESEA.</a:t>
            </a:r>
          </a:p>
          <a:p>
            <a:pPr lvl="3"/>
            <a:r>
              <a:rPr lang="es" sz="2200" dirty="0"/>
              <a:t>Asegurar que el plan escolar (</a:t>
            </a:r>
            <a:r>
              <a:rPr lang="en-US" sz="2200" i="1" dirty="0"/>
              <a:t>schoolwide</a:t>
            </a:r>
            <a:r>
              <a:rPr lang="en-US" sz="2200" dirty="0"/>
              <a:t> – DEE) </a:t>
            </a:r>
            <a:r>
              <a:rPr lang="es" sz="2200" dirty="0"/>
              <a:t>atienda los propósitos</a:t>
            </a:r>
          </a:p>
          <a:p>
            <a:pPr lvl="3"/>
            <a:r>
              <a:rPr lang="es" sz="2200" dirty="0"/>
              <a:t>Flexibilidad para utilizar los fondos consolidados para cumplir con la intención y los propósitos (consulte la siguiente diapositiva para ejemplo)</a:t>
            </a:r>
            <a:endParaRPr lang="en-US" sz="2200" dirty="0"/>
          </a:p>
          <a:p>
            <a:pPr lvl="2"/>
            <a:endParaRPr lang="en-US" sz="2600" dirty="0"/>
          </a:p>
          <a:p>
            <a:endParaRPr lang="en-US" dirty="0"/>
          </a:p>
          <a:p>
            <a:endParaRPr lang="en-US" dirty="0"/>
          </a:p>
        </p:txBody>
      </p:sp>
      <p:sp>
        <p:nvSpPr>
          <p:cNvPr id="3" name="Text Placeholder 2">
            <a:extLst>
              <a:ext uri="{FF2B5EF4-FFF2-40B4-BE49-F238E27FC236}">
                <a16:creationId xmlns:a16="http://schemas.microsoft.com/office/drawing/2014/main" id="{298F67A3-17B8-CCFA-EBFD-0718F4BDE1FE}"/>
              </a:ext>
            </a:extLst>
          </p:cNvPr>
          <p:cNvSpPr>
            <a:spLocks noGrp="1"/>
          </p:cNvSpPr>
          <p:nvPr>
            <p:ph type="body" sz="quarter" idx="13"/>
          </p:nvPr>
        </p:nvSpPr>
        <p:spPr/>
        <p:txBody>
          <a:bodyPr/>
          <a:lstStyle/>
          <a:p>
            <a:r>
              <a:rPr lang="es" dirty="0"/>
              <a:t>Intención y </a:t>
            </a:r>
            <a:r>
              <a:rPr lang="en-US" dirty="0"/>
              <a:t>P</a:t>
            </a:r>
            <a:r>
              <a:rPr lang="es" dirty="0"/>
              <a:t>ropósitos</a:t>
            </a:r>
          </a:p>
        </p:txBody>
      </p:sp>
      <p:sp>
        <p:nvSpPr>
          <p:cNvPr id="4" name="Slide Number Placeholder 3">
            <a:extLst>
              <a:ext uri="{FF2B5EF4-FFF2-40B4-BE49-F238E27FC236}">
                <a16:creationId xmlns:a16="http://schemas.microsoft.com/office/drawing/2014/main" id="{6C014685-EC37-9F0A-CF20-938BDF01F0F4}"/>
              </a:ext>
            </a:extLst>
          </p:cNvPr>
          <p:cNvSpPr>
            <a:spLocks noGrp="1"/>
          </p:cNvSpPr>
          <p:nvPr>
            <p:ph type="sldNum" sz="quarter" idx="12"/>
          </p:nvPr>
        </p:nvSpPr>
        <p:spPr/>
        <p:txBody>
          <a:bodyPr/>
          <a:lstStyle/>
          <a:p>
            <a:fld id="{01FA0A26-6009-4EF8-96CE-C26D5A4F18E5}" type="slidenum">
              <a:rPr lang="en-US" smtClean="0"/>
              <a:pPr/>
              <a:t>83</a:t>
            </a:fld>
            <a:endParaRPr lang="en-US"/>
          </a:p>
        </p:txBody>
      </p:sp>
      <p:sp>
        <p:nvSpPr>
          <p:cNvPr id="5" name="Footer Placeholder 4">
            <a:extLst>
              <a:ext uri="{FF2B5EF4-FFF2-40B4-BE49-F238E27FC236}">
                <a16:creationId xmlns:a16="http://schemas.microsoft.com/office/drawing/2014/main" id="{1B4E4CD5-0046-B628-7186-3F9341E12F06}"/>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7349616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646FAA-BE0F-5EAF-533C-A987B927690C}"/>
              </a:ext>
            </a:extLst>
          </p:cNvPr>
          <p:cNvSpPr>
            <a:spLocks noGrp="1"/>
          </p:cNvSpPr>
          <p:nvPr>
            <p:ph idx="1"/>
          </p:nvPr>
        </p:nvSpPr>
        <p:spPr/>
        <p:txBody>
          <a:bodyPr vert="horz" lIns="91440" tIns="45720" rIns="91440" bIns="45720" rtlCol="0" anchor="t">
            <a:normAutofit lnSpcReduction="10000"/>
          </a:bodyPr>
          <a:lstStyle/>
          <a:p>
            <a:pPr lvl="2"/>
            <a:endParaRPr lang="en-US" sz="2400" dirty="0"/>
          </a:p>
          <a:p>
            <a:pPr lvl="2"/>
            <a:r>
              <a:rPr lang="es" sz="2400" dirty="0"/>
              <a:t>Propósito: Aumentar el rendimiento estudiantil mejorando la calidad y efectividad de los maestros y líderes escolares y brindando a los estudiantes de bajos ingresos y minorías un mayor acceso a maestros y líderes escolares efectivos.</a:t>
            </a:r>
          </a:p>
          <a:p>
            <a:pPr lvl="2"/>
            <a:endParaRPr lang="en-US" sz="2000" dirty="0"/>
          </a:p>
          <a:p>
            <a:pPr lvl="2"/>
            <a:r>
              <a:rPr lang="es" sz="2400" dirty="0"/>
              <a:t>Un programa escolar (</a:t>
            </a:r>
            <a:r>
              <a:rPr lang="en-US" sz="2400" i="1" dirty="0"/>
              <a:t>schoolwide</a:t>
            </a:r>
            <a:r>
              <a:rPr lang="en-US" sz="2400" dirty="0"/>
              <a:t>)</a:t>
            </a:r>
            <a:r>
              <a:rPr lang="es" sz="2400" dirty="0"/>
              <a:t> puede cumplir con la intención y los propósitos del Título II, Parte A al incluir en su plan escolar actividades y estrategias que aborden este propósito, como proporcionar desarrollo profesional de alta calidad para maestros y líderes escolares utilizando los fondos consolidados (en lugar de solo </a:t>
            </a:r>
            <a:r>
              <a:rPr lang="en-US" sz="2400" dirty="0"/>
              <a:t>los fondos de </a:t>
            </a:r>
            <a:r>
              <a:rPr lang="es" sz="2400" dirty="0"/>
              <a:t>Título II, Parte A) para </a:t>
            </a:r>
            <a:r>
              <a:rPr lang="en-US" sz="2400" dirty="0"/>
              <a:t>sufragar </a:t>
            </a:r>
            <a:r>
              <a:rPr lang="es" sz="2400" dirty="0"/>
              <a:t>estas actividades.</a:t>
            </a:r>
            <a:endParaRPr lang="en-US" sz="2400" dirty="0"/>
          </a:p>
          <a:p>
            <a:pPr marL="548640" lvl="2" indent="0">
              <a:buNone/>
            </a:pPr>
            <a:endParaRPr lang="en-US" sz="2400" dirty="0"/>
          </a:p>
          <a:p>
            <a:pPr marL="548640" lvl="2" indent="0">
              <a:buNone/>
            </a:pPr>
            <a:endParaRPr lang="en-US" sz="2400" dirty="0"/>
          </a:p>
          <a:p>
            <a:endParaRPr lang="en-US" sz="2400" dirty="0"/>
          </a:p>
        </p:txBody>
      </p:sp>
      <p:sp>
        <p:nvSpPr>
          <p:cNvPr id="3" name="Text Placeholder 2">
            <a:extLst>
              <a:ext uri="{FF2B5EF4-FFF2-40B4-BE49-F238E27FC236}">
                <a16:creationId xmlns:a16="http://schemas.microsoft.com/office/drawing/2014/main" id="{1284A41D-60C9-B24C-7C00-8CC8E4650E43}"/>
              </a:ext>
            </a:extLst>
          </p:cNvPr>
          <p:cNvSpPr>
            <a:spLocks noGrp="1"/>
          </p:cNvSpPr>
          <p:nvPr>
            <p:ph type="body" sz="quarter" idx="13"/>
          </p:nvPr>
        </p:nvSpPr>
        <p:spPr>
          <a:xfrm>
            <a:off x="958466" y="591850"/>
            <a:ext cx="10212637" cy="736600"/>
          </a:xfrm>
        </p:spPr>
        <p:txBody>
          <a:bodyPr>
            <a:noAutofit/>
          </a:bodyPr>
          <a:lstStyle/>
          <a:p>
            <a:r>
              <a:rPr lang="es" sz="3400" dirty="0"/>
              <a:t>Intención y propósitos: Título II, Parte A, ejemplo</a:t>
            </a:r>
          </a:p>
          <a:p>
            <a:endParaRPr lang="en-US" sz="3400" dirty="0"/>
          </a:p>
        </p:txBody>
      </p:sp>
      <p:sp>
        <p:nvSpPr>
          <p:cNvPr id="4" name="Slide Number Placeholder 3">
            <a:extLst>
              <a:ext uri="{FF2B5EF4-FFF2-40B4-BE49-F238E27FC236}">
                <a16:creationId xmlns:a16="http://schemas.microsoft.com/office/drawing/2014/main" id="{D25A2ABB-37EC-D1BC-9BAC-0BAF4C4BC9A7}"/>
              </a:ext>
            </a:extLst>
          </p:cNvPr>
          <p:cNvSpPr>
            <a:spLocks noGrp="1"/>
          </p:cNvSpPr>
          <p:nvPr>
            <p:ph type="sldNum" sz="quarter" idx="12"/>
          </p:nvPr>
        </p:nvSpPr>
        <p:spPr/>
        <p:txBody>
          <a:bodyPr/>
          <a:lstStyle/>
          <a:p>
            <a:fld id="{01FA0A26-6009-4EF8-96CE-C26D5A4F18E5}" type="slidenum">
              <a:rPr lang="en-US" smtClean="0"/>
              <a:pPr/>
              <a:t>84</a:t>
            </a:fld>
            <a:endParaRPr lang="en-US"/>
          </a:p>
        </p:txBody>
      </p:sp>
      <p:sp>
        <p:nvSpPr>
          <p:cNvPr id="5" name="Footer Placeholder 4">
            <a:extLst>
              <a:ext uri="{FF2B5EF4-FFF2-40B4-BE49-F238E27FC236}">
                <a16:creationId xmlns:a16="http://schemas.microsoft.com/office/drawing/2014/main" id="{84D2C969-C1C7-BFE5-DD9A-1FF9A9624604}"/>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944013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E239B5-450D-C8D1-1CF7-818CF46DB1C5}"/>
              </a:ext>
            </a:extLst>
          </p:cNvPr>
          <p:cNvSpPr>
            <a:spLocks noGrp="1"/>
          </p:cNvSpPr>
          <p:nvPr>
            <p:ph type="sldNum" sz="quarter" idx="12"/>
          </p:nvPr>
        </p:nvSpPr>
        <p:spPr/>
        <p:txBody>
          <a:bodyPr/>
          <a:lstStyle/>
          <a:p>
            <a:fld id="{01FA0A26-6009-4EF8-96CE-C26D5A4F18E5}" type="slidenum">
              <a:rPr lang="en-US" smtClean="0"/>
              <a:pPr/>
              <a:t>85</a:t>
            </a:fld>
            <a:endParaRPr lang="en-US"/>
          </a:p>
        </p:txBody>
      </p:sp>
      <p:sp>
        <p:nvSpPr>
          <p:cNvPr id="5" name="Text Placeholder 4">
            <a:extLst>
              <a:ext uri="{FF2B5EF4-FFF2-40B4-BE49-F238E27FC236}">
                <a16:creationId xmlns:a16="http://schemas.microsoft.com/office/drawing/2014/main" id="{4078A09B-6475-577F-A6AB-63DDF11411FA}"/>
              </a:ext>
            </a:extLst>
          </p:cNvPr>
          <p:cNvSpPr>
            <a:spLocks noGrp="1"/>
          </p:cNvSpPr>
          <p:nvPr>
            <p:ph type="body" sz="quarter" idx="14"/>
          </p:nvPr>
        </p:nvSpPr>
        <p:spPr>
          <a:xfrm>
            <a:off x="5613122" y="1174083"/>
            <a:ext cx="5447813" cy="4868013"/>
          </a:xfrm>
        </p:spPr>
        <p:txBody>
          <a:bodyPr>
            <a:noAutofit/>
          </a:bodyPr>
          <a:lstStyle/>
          <a:p>
            <a:pPr marL="45720" indent="0">
              <a:buNone/>
            </a:pPr>
            <a:r>
              <a:rPr lang="es" sz="3200" dirty="0"/>
              <a:t>En un programa escolar (</a:t>
            </a:r>
            <a:r>
              <a:rPr lang="en-US" sz="3200" i="1" dirty="0"/>
              <a:t>schoolwide</a:t>
            </a:r>
            <a:r>
              <a:rPr lang="en-US" sz="3200" dirty="0"/>
              <a:t>) </a:t>
            </a:r>
            <a:r>
              <a:rPr lang="es" sz="3200" dirty="0"/>
              <a:t>que consolida fondos, </a:t>
            </a:r>
            <a:r>
              <a:rPr lang="es" sz="3200" dirty="0">
                <a:effectLst/>
                <a:ea typeface="Calibri" panose="020F0502020204030204" pitchFamily="34" charset="0"/>
                <a:cs typeface="Times New Roman" panose="02020603050405020304" pitchFamily="18" charset="0"/>
              </a:rPr>
              <a:t>la escuela puede usar fondos para apoyar </a:t>
            </a:r>
            <a:r>
              <a:rPr lang="es" sz="3200" b="1" dirty="0">
                <a:effectLst/>
                <a:ea typeface="Calibri" panose="020F0502020204030204" pitchFamily="34" charset="0"/>
                <a:cs typeface="Times New Roman" panose="02020603050405020304" pitchFamily="18" charset="0"/>
              </a:rPr>
              <a:t>cualquier actividad consistente con su </a:t>
            </a:r>
            <a:r>
              <a:rPr lang="en-US" sz="3200" b="1" dirty="0">
                <a:effectLst/>
                <a:ea typeface="Calibri" panose="020F0502020204030204" pitchFamily="34" charset="0"/>
                <a:cs typeface="Times New Roman" panose="02020603050405020304" pitchFamily="18" charset="0"/>
              </a:rPr>
              <a:t>estudio de necesidades comprensivo </a:t>
            </a:r>
            <a:r>
              <a:rPr lang="es" sz="3200" b="1" dirty="0">
                <a:effectLst/>
                <a:ea typeface="Calibri" panose="020F0502020204030204" pitchFamily="34" charset="0"/>
                <a:cs typeface="Times New Roman" panose="02020603050405020304" pitchFamily="18" charset="0"/>
              </a:rPr>
              <a:t>e incluida en el plan </a:t>
            </a:r>
            <a:r>
              <a:rPr lang="en-US" sz="3200" b="1" dirty="0">
                <a:effectLst/>
                <a:ea typeface="Calibri" panose="020F0502020204030204" pitchFamily="34" charset="0"/>
                <a:cs typeface="Times New Roman" panose="02020603050405020304" pitchFamily="18" charset="0"/>
              </a:rPr>
              <a:t>comprensivo</a:t>
            </a:r>
            <a:r>
              <a:rPr lang="es" sz="3200" b="1" dirty="0">
                <a:effectLst/>
                <a:ea typeface="Calibri" panose="020F0502020204030204" pitchFamily="34" charset="0"/>
                <a:cs typeface="Times New Roman" panose="02020603050405020304" pitchFamily="18" charset="0"/>
              </a:rPr>
              <a:t> escolar </a:t>
            </a:r>
            <a:r>
              <a:rPr lang="es" sz="3200" dirty="0">
                <a:effectLst/>
                <a:ea typeface="Calibri" panose="020F0502020204030204" pitchFamily="34" charset="0"/>
                <a:cs typeface="Times New Roman" panose="02020603050405020304" pitchFamily="18" charset="0"/>
              </a:rPr>
              <a:t>sin importar qué programa contribuyó los fondos utilizados para la actividad.</a:t>
            </a:r>
          </a:p>
        </p:txBody>
      </p:sp>
      <p:pic>
        <p:nvPicPr>
          <p:cNvPr id="1040" name="Picture 16" descr="key png graphic clipart design 19907697 PNG">
            <a:extLst>
              <a:ext uri="{FF2B5EF4-FFF2-40B4-BE49-F238E27FC236}">
                <a16:creationId xmlns:a16="http://schemas.microsoft.com/office/drawing/2014/main" id="{DA4A1028-9C78-7B3F-A84E-C95F3CD89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355" y="1644054"/>
            <a:ext cx="3910614" cy="392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362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4324EC-2891-80B8-BCEE-B5B7C5119293}"/>
              </a:ext>
            </a:extLst>
          </p:cNvPr>
          <p:cNvSpPr>
            <a:spLocks noGrp="1"/>
          </p:cNvSpPr>
          <p:nvPr>
            <p:ph idx="1"/>
          </p:nvPr>
        </p:nvSpPr>
        <p:spPr>
          <a:xfrm>
            <a:off x="1322024" y="1508267"/>
            <a:ext cx="9155017" cy="5132230"/>
          </a:xfrm>
        </p:spPr>
        <p:txBody>
          <a:bodyPr>
            <a:noAutofit/>
          </a:bodyPr>
          <a:lstStyle/>
          <a:p>
            <a:pPr marL="388620" indent="-342900">
              <a:buFont typeface="Arial" panose="020B0604020202020204" pitchFamily="34" charset="0"/>
              <a:buChar char="•"/>
            </a:pPr>
            <a:r>
              <a:rPr lang="es" sz="2100" dirty="0"/>
              <a:t>En grupos pequeños:</a:t>
            </a:r>
          </a:p>
          <a:p>
            <a:pPr marL="800100" lvl="1" indent="-342900">
              <a:buFont typeface="Arial" panose="020B0604020202020204" pitchFamily="34" charset="0"/>
              <a:buChar char="•"/>
            </a:pPr>
            <a:r>
              <a:rPr lang="es" sz="2100" dirty="0"/>
              <a:t>1) Identificar actividades que </a:t>
            </a:r>
            <a:r>
              <a:rPr lang="en-US" sz="2100" dirty="0"/>
              <a:t>atender</a:t>
            </a:r>
            <a:r>
              <a:rPr lang="es" sz="2100" dirty="0"/>
              <a:t>ían cada una de las necesidades que se describen a continuación.</a:t>
            </a:r>
          </a:p>
          <a:p>
            <a:pPr marL="800100" lvl="1" indent="-342900">
              <a:buFont typeface="Arial" panose="020B0604020202020204" pitchFamily="34" charset="0"/>
              <a:buChar char="•"/>
            </a:pPr>
            <a:r>
              <a:rPr lang="es" sz="2100" dirty="0"/>
              <a:t>2) Utilizar como referencia la guía traducida de los programas escolares,</a:t>
            </a:r>
            <a:r>
              <a:rPr lang="es" sz="2100" b="1" dirty="0"/>
              <a:t> e</a:t>
            </a:r>
            <a:r>
              <a:rPr lang="es" sz="2100" dirty="0"/>
              <a:t>scriba qué factores consideraría una escuela que opera un programa de Título I para toda la escuela (</a:t>
            </a:r>
            <a:r>
              <a:rPr lang="en-US" sz="2100" i="1" dirty="0"/>
              <a:t>schoolwide</a:t>
            </a:r>
            <a:r>
              <a:rPr lang="en-US" sz="2100" dirty="0"/>
              <a:t>) </a:t>
            </a:r>
            <a:r>
              <a:rPr lang="es" sz="2100" dirty="0"/>
              <a:t>que consolida fondos al seleccionar una actividad.</a:t>
            </a:r>
          </a:p>
          <a:p>
            <a:pPr marL="800100" lvl="1" indent="-342900">
              <a:buFont typeface="Arial" panose="020B0604020202020204" pitchFamily="34" charset="0"/>
              <a:buChar char="•"/>
            </a:pPr>
            <a:endParaRPr lang="en-US" sz="2100" dirty="0"/>
          </a:p>
          <a:p>
            <a:pPr marL="1074420" lvl="2" indent="-342900">
              <a:buFont typeface="Arial" panose="020B0604020202020204" pitchFamily="34" charset="0"/>
              <a:buChar char="•"/>
            </a:pPr>
            <a:r>
              <a:rPr lang="es" sz="2100" dirty="0"/>
              <a:t>Ejemplo #1: </a:t>
            </a:r>
            <a:r>
              <a:rPr lang="en-US" sz="2100" dirty="0"/>
              <a:t>El estudio de necesidades de una </a:t>
            </a:r>
            <a:r>
              <a:rPr lang="es" sz="2100" dirty="0"/>
              <a:t>escuela de Título I K-6 muestra un aumento del ausentismo crónico de sus estudiantes en los grados 5-6.</a:t>
            </a:r>
          </a:p>
          <a:p>
            <a:pPr marL="1074420" lvl="2" indent="-342900">
              <a:buFont typeface="Arial" panose="020B0604020202020204" pitchFamily="34" charset="0"/>
              <a:buChar char="•"/>
            </a:pPr>
            <a:r>
              <a:rPr lang="es" sz="2100" dirty="0"/>
              <a:t>Ejemplo #2: El estudio de necesidades de una es</a:t>
            </a:r>
            <a:r>
              <a:rPr lang="en-US" sz="2100" dirty="0"/>
              <a:t>cuela superior </a:t>
            </a:r>
            <a:r>
              <a:rPr lang="es" sz="2100" dirty="0"/>
              <a:t>de Título I muestra tasas de graduación más bajas para los estudiantes con discapacidades.</a:t>
            </a:r>
          </a:p>
          <a:p>
            <a:pPr marL="1074420" lvl="2" indent="-342900">
              <a:buFont typeface="Arial" panose="020B0604020202020204" pitchFamily="34" charset="0"/>
              <a:buChar char="•"/>
            </a:pPr>
            <a:r>
              <a:rPr lang="es" sz="2100" dirty="0"/>
              <a:t>Ejemplo #3: </a:t>
            </a:r>
            <a:r>
              <a:rPr lang="en-US" sz="2100" dirty="0"/>
              <a:t>El estudio de necesidades </a:t>
            </a:r>
            <a:r>
              <a:rPr lang="es" sz="2100" dirty="0"/>
              <a:t>de una escuela de Título I 6-8 muestra una falta de acceso a cursos avanzados.</a:t>
            </a:r>
          </a:p>
        </p:txBody>
      </p:sp>
      <p:sp>
        <p:nvSpPr>
          <p:cNvPr id="3" name="Text Placeholder 2">
            <a:extLst>
              <a:ext uri="{FF2B5EF4-FFF2-40B4-BE49-F238E27FC236}">
                <a16:creationId xmlns:a16="http://schemas.microsoft.com/office/drawing/2014/main" id="{5D1F9EA7-04FA-AB9A-7913-27C54B3DEA77}"/>
              </a:ext>
            </a:extLst>
          </p:cNvPr>
          <p:cNvSpPr>
            <a:spLocks noGrp="1"/>
          </p:cNvSpPr>
          <p:nvPr>
            <p:ph type="body" sz="quarter" idx="13"/>
          </p:nvPr>
        </p:nvSpPr>
        <p:spPr>
          <a:xfrm>
            <a:off x="1706217" y="558800"/>
            <a:ext cx="8875966" cy="736600"/>
          </a:xfrm>
        </p:spPr>
        <p:txBody>
          <a:bodyPr/>
          <a:lstStyle/>
          <a:p>
            <a:r>
              <a:rPr lang="es"/>
              <a:t>Actividad: Uso de Fondos</a:t>
            </a:r>
          </a:p>
        </p:txBody>
      </p:sp>
      <p:sp>
        <p:nvSpPr>
          <p:cNvPr id="4" name="Slide Number Placeholder 3">
            <a:extLst>
              <a:ext uri="{FF2B5EF4-FFF2-40B4-BE49-F238E27FC236}">
                <a16:creationId xmlns:a16="http://schemas.microsoft.com/office/drawing/2014/main" id="{5A51D639-553D-B208-EFC8-D03DCC5CC2FE}"/>
              </a:ext>
            </a:extLst>
          </p:cNvPr>
          <p:cNvSpPr>
            <a:spLocks noGrp="1"/>
          </p:cNvSpPr>
          <p:nvPr>
            <p:ph type="sldNum" sz="quarter" idx="12"/>
          </p:nvPr>
        </p:nvSpPr>
        <p:spPr/>
        <p:txBody>
          <a:bodyPr/>
          <a:lstStyle/>
          <a:p>
            <a:fld id="{01FA0A26-6009-4EF8-96CE-C26D5A4F18E5}" type="slidenum">
              <a:rPr lang="en-US" smtClean="0"/>
              <a:pPr/>
              <a:t>86</a:t>
            </a:fld>
            <a:endParaRPr lang="en-US"/>
          </a:p>
        </p:txBody>
      </p:sp>
      <p:sp>
        <p:nvSpPr>
          <p:cNvPr id="5" name="Footer Placeholder 4">
            <a:extLst>
              <a:ext uri="{FF2B5EF4-FFF2-40B4-BE49-F238E27FC236}">
                <a16:creationId xmlns:a16="http://schemas.microsoft.com/office/drawing/2014/main" id="{6AAD08D1-FCA3-73F4-2A8E-A468FA08637B}"/>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6463433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0B80FE-C696-81CB-E52F-830DBF66C1EC}"/>
              </a:ext>
            </a:extLst>
          </p:cNvPr>
          <p:cNvSpPr>
            <a:spLocks noGrp="1"/>
          </p:cNvSpPr>
          <p:nvPr>
            <p:ph sz="half" idx="1"/>
          </p:nvPr>
        </p:nvSpPr>
        <p:spPr>
          <a:xfrm>
            <a:off x="1209098" y="2870580"/>
            <a:ext cx="4423298" cy="772357"/>
          </a:xfrm>
        </p:spPr>
        <p:txBody>
          <a:bodyPr>
            <a:normAutofit fontScale="85000" lnSpcReduction="10000"/>
          </a:bodyPr>
          <a:lstStyle/>
          <a:p>
            <a:r>
              <a:rPr lang="es" dirty="0"/>
              <a:t>Apoyo y Mejoramiento</a:t>
            </a:r>
          </a:p>
        </p:txBody>
      </p:sp>
      <p:sp>
        <p:nvSpPr>
          <p:cNvPr id="3" name="Slide Number Placeholder 2">
            <a:extLst>
              <a:ext uri="{FF2B5EF4-FFF2-40B4-BE49-F238E27FC236}">
                <a16:creationId xmlns:a16="http://schemas.microsoft.com/office/drawing/2014/main" id="{1C72CE7F-DF73-FE02-3DA8-4D43DFB35A78}"/>
              </a:ext>
            </a:extLst>
          </p:cNvPr>
          <p:cNvSpPr>
            <a:spLocks noGrp="1"/>
          </p:cNvSpPr>
          <p:nvPr>
            <p:ph type="sldNum" sz="quarter" idx="12"/>
          </p:nvPr>
        </p:nvSpPr>
        <p:spPr/>
        <p:txBody>
          <a:bodyPr/>
          <a:lstStyle/>
          <a:p>
            <a:fld id="{01FA0A26-6009-4EF8-96CE-C26D5A4F18E5}" type="slidenum">
              <a:rPr lang="en-US" smtClean="0"/>
              <a:pPr/>
              <a:t>87</a:t>
            </a:fld>
            <a:endParaRPr lang="en-US"/>
          </a:p>
        </p:txBody>
      </p:sp>
    </p:spTree>
    <p:extLst>
      <p:ext uri="{BB962C8B-B14F-4D97-AF65-F5344CB8AC3E}">
        <p14:creationId xmlns:p14="http://schemas.microsoft.com/office/powerpoint/2010/main" val="12359477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99BC92-A029-6039-ED5C-D84CE9AC4E57}"/>
              </a:ext>
            </a:extLst>
          </p:cNvPr>
          <p:cNvSpPr>
            <a:spLocks noGrp="1"/>
          </p:cNvSpPr>
          <p:nvPr>
            <p:ph type="body" sz="quarter" idx="13"/>
          </p:nvPr>
        </p:nvSpPr>
        <p:spPr/>
        <p:txBody>
          <a:bodyPr>
            <a:normAutofit/>
          </a:bodyPr>
          <a:lstStyle/>
          <a:p>
            <a:r>
              <a:rPr lang="es" dirty="0"/>
              <a:t>Identificación </a:t>
            </a:r>
            <a:r>
              <a:rPr lang="en-US" dirty="0"/>
              <a:t>de Escuelas</a:t>
            </a:r>
            <a:endParaRPr lang="es" dirty="0"/>
          </a:p>
        </p:txBody>
      </p:sp>
      <p:sp>
        <p:nvSpPr>
          <p:cNvPr id="4" name="Slide Number Placeholder 3">
            <a:extLst>
              <a:ext uri="{FF2B5EF4-FFF2-40B4-BE49-F238E27FC236}">
                <a16:creationId xmlns:a16="http://schemas.microsoft.com/office/drawing/2014/main" id="{955CCBAA-7AD1-4339-7881-9D0227D3012F}"/>
              </a:ext>
            </a:extLst>
          </p:cNvPr>
          <p:cNvSpPr>
            <a:spLocks noGrp="1"/>
          </p:cNvSpPr>
          <p:nvPr>
            <p:ph type="sldNum" sz="quarter" idx="12"/>
          </p:nvPr>
        </p:nvSpPr>
        <p:spPr/>
        <p:txBody>
          <a:bodyPr/>
          <a:lstStyle/>
          <a:p>
            <a:fld id="{01FA0A26-6009-4EF8-96CE-C26D5A4F18E5}" type="slidenum">
              <a:rPr lang="en-US" smtClean="0"/>
              <a:pPr/>
              <a:t>88</a:t>
            </a:fld>
            <a:endParaRPr lang="en-US"/>
          </a:p>
        </p:txBody>
      </p:sp>
      <p:pic>
        <p:nvPicPr>
          <p:cNvPr id="6" name="Picture 5">
            <a:extLst>
              <a:ext uri="{FF2B5EF4-FFF2-40B4-BE49-F238E27FC236}">
                <a16:creationId xmlns:a16="http://schemas.microsoft.com/office/drawing/2014/main" id="{41CE084D-50E5-72AB-15C4-347E8A73AF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398531" y="1992062"/>
            <a:ext cx="7250293" cy="3212283"/>
          </a:xfrm>
          <a:prstGeom prst="rect">
            <a:avLst/>
          </a:prstGeom>
        </p:spPr>
      </p:pic>
      <p:pic>
        <p:nvPicPr>
          <p:cNvPr id="5" name="Picture 4">
            <a:extLst>
              <a:ext uri="{FF2B5EF4-FFF2-40B4-BE49-F238E27FC236}">
                <a16:creationId xmlns:a16="http://schemas.microsoft.com/office/drawing/2014/main" id="{B184D365-118E-4D93-74B8-0C428B9943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798" y="5524134"/>
            <a:ext cx="5943600" cy="753745"/>
          </a:xfrm>
          <a:prstGeom prst="rect">
            <a:avLst/>
          </a:prstGeom>
          <a:noFill/>
          <a:ln>
            <a:noFill/>
          </a:ln>
          <a:effectLst/>
        </p:spPr>
      </p:pic>
    </p:spTree>
    <p:extLst>
      <p:ext uri="{BB962C8B-B14F-4D97-AF65-F5344CB8AC3E}">
        <p14:creationId xmlns:p14="http://schemas.microsoft.com/office/powerpoint/2010/main" val="31128356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9773C-D05C-49F1-A3E1-65DB9C2F3A4E}"/>
              </a:ext>
            </a:extLst>
          </p:cNvPr>
          <p:cNvSpPr>
            <a:spLocks noGrp="1"/>
          </p:cNvSpPr>
          <p:nvPr>
            <p:ph idx="1"/>
          </p:nvPr>
        </p:nvSpPr>
        <p:spPr>
          <a:xfrm>
            <a:off x="937624" y="1560251"/>
            <a:ext cx="10026301" cy="4503198"/>
          </a:xfrm>
        </p:spPr>
        <p:txBody>
          <a:bodyPr vert="horz" lIns="91440" tIns="45720" rIns="91440" bIns="45720" rtlCol="0" anchor="t">
            <a:normAutofit fontScale="85000" lnSpcReduction="20000"/>
          </a:bodyPr>
          <a:lstStyle/>
          <a:p>
            <a:pPr marL="0" indent="0">
              <a:buNone/>
            </a:pPr>
            <a:r>
              <a:rPr lang="es" sz="2600" dirty="0">
                <a:cs typeface="Rubik Light"/>
              </a:rPr>
              <a:t>La sección 1111(d)(1)(B) de ESEA requiere que las agencias educativas locales (LEA) desarrollen e implementen un plan para una escuela identificada para CSI que:</a:t>
            </a:r>
            <a:endParaRPr lang="en-US" sz="2600" dirty="0"/>
          </a:p>
          <a:p>
            <a:pPr lvl="1">
              <a:buFont typeface="+mj-lt"/>
              <a:buAutoNum type="arabicPeriod"/>
            </a:pPr>
            <a:r>
              <a:rPr lang="es" sz="2400" b="0" i="0" u="none" strike="noStrike" dirty="0">
                <a:effectLst/>
                <a:cs typeface="Rubik Light"/>
              </a:rPr>
              <a:t>se desarrolla en asociación con las partes interesadas (incluidos directores, otros líderes escolares, maestros y padres);</a:t>
            </a:r>
          </a:p>
          <a:p>
            <a:pPr lvl="1">
              <a:buFont typeface="+mj-lt"/>
              <a:buAutoNum type="arabicPeriod"/>
            </a:pPr>
            <a:r>
              <a:rPr lang="es" sz="2400" b="0" i="0" u="none" strike="noStrike" dirty="0">
                <a:effectLst/>
                <a:cs typeface="Rubik Light"/>
              </a:rPr>
              <a:t>está diseñado para mejorar los resultados de los estudiantes;</a:t>
            </a:r>
          </a:p>
          <a:p>
            <a:pPr lvl="1">
              <a:buFont typeface="+mj-lt"/>
              <a:buAutoNum type="arabicPeriod"/>
            </a:pPr>
            <a:r>
              <a:rPr lang="es" sz="2400" b="0" i="0" u="none" strike="noStrike" dirty="0">
                <a:effectLst/>
                <a:cs typeface="Rubik Light"/>
              </a:rPr>
              <a:t>está informado por todos los indicadores descritos en </a:t>
            </a:r>
            <a:r>
              <a:rPr lang="es" sz="2400" dirty="0">
                <a:cs typeface="Rubik Light"/>
              </a:rPr>
              <a:t>el sistema de rendición de cuentas de</a:t>
            </a:r>
            <a:r>
              <a:rPr lang="en-US" sz="2400" dirty="0">
                <a:cs typeface="Rubik Light"/>
              </a:rPr>
              <a:t>l </a:t>
            </a:r>
            <a:r>
              <a:rPr lang="es" sz="2400" dirty="0">
                <a:cs typeface="Rubik Light"/>
              </a:rPr>
              <a:t>estado (ESEA </a:t>
            </a:r>
            <a:r>
              <a:rPr lang="es" sz="2400" b="0" i="0" u="none" strike="noStrike" dirty="0">
                <a:effectLst/>
                <a:cs typeface="Rubik Light"/>
              </a:rPr>
              <a:t>sección 1111(c)(4)(B</a:t>
            </a:r>
            <a:r>
              <a:rPr lang="es" sz="2400" dirty="0">
                <a:cs typeface="Rubik Light"/>
              </a:rPr>
              <a:t>)), </a:t>
            </a:r>
            <a:r>
              <a:rPr lang="es" sz="2400" b="0" i="0" u="none" strike="noStrike" dirty="0">
                <a:effectLst/>
                <a:cs typeface="Rubik Light"/>
              </a:rPr>
              <a:t>incluido el desempeño de los estudiantes frente a las metas a largo plazo determinadas por el estado;</a:t>
            </a:r>
          </a:p>
          <a:p>
            <a:pPr lvl="1">
              <a:buFont typeface="+mj-lt"/>
              <a:buAutoNum type="arabicPeriod"/>
            </a:pPr>
            <a:r>
              <a:rPr lang="es" sz="2400" b="0" i="0" u="none" strike="noStrike" dirty="0">
                <a:effectLst/>
                <a:cs typeface="Rubik Light"/>
              </a:rPr>
              <a:t>incluye intervenciones basadas en evidencia;</a:t>
            </a:r>
          </a:p>
          <a:p>
            <a:pPr lvl="1">
              <a:buFont typeface="+mj-lt"/>
              <a:buAutoNum type="arabicPeriod"/>
            </a:pPr>
            <a:r>
              <a:rPr lang="es" sz="2400" b="0" i="0" u="none" strike="noStrike" dirty="0">
                <a:effectLst/>
                <a:cs typeface="Rubik Light"/>
              </a:rPr>
              <a:t>se basa en un </a:t>
            </a:r>
            <a:r>
              <a:rPr lang="en-US" sz="2400" b="0" i="0" u="none" strike="noStrike" dirty="0">
                <a:effectLst/>
                <a:cs typeface="Rubik Light"/>
              </a:rPr>
              <a:t>estudio de necesidades </a:t>
            </a:r>
            <a:r>
              <a:rPr lang="es" sz="2400" b="0" i="0" u="sng" strike="noStrike" dirty="0">
                <a:effectLst/>
                <a:cs typeface="Rubik Light"/>
              </a:rPr>
              <a:t>a nivel escolar;</a:t>
            </a:r>
          </a:p>
          <a:p>
            <a:pPr lvl="1">
              <a:buFont typeface="+mj-lt"/>
              <a:buAutoNum type="arabicPeriod"/>
            </a:pPr>
            <a:r>
              <a:rPr lang="es" sz="2400" b="0" i="0" u="none" strike="noStrike" dirty="0">
                <a:effectLst/>
                <a:cs typeface="Rubik Light"/>
              </a:rPr>
              <a:t>identifica desigualdades de recursos, que pued</a:t>
            </a:r>
            <a:r>
              <a:rPr lang="en-US" sz="2400" b="0" i="0" u="none" strike="noStrike" dirty="0">
                <a:effectLst/>
                <a:cs typeface="Rubik Light"/>
              </a:rPr>
              <a:t>e</a:t>
            </a:r>
            <a:r>
              <a:rPr lang="es" sz="2400" b="0" i="0" u="none" strike="noStrike" dirty="0">
                <a:effectLst/>
                <a:cs typeface="Rubik Light"/>
              </a:rPr>
              <a:t> incluir una revisión de la LEA y del presupuesto a nivel escolar, que se a</a:t>
            </a:r>
            <a:r>
              <a:rPr lang="en-US" sz="2400" b="0" i="0" u="none" strike="noStrike" dirty="0">
                <a:effectLst/>
                <a:cs typeface="Rubik Light"/>
              </a:rPr>
              <a:t>tenderá</a:t>
            </a:r>
            <a:r>
              <a:rPr lang="es" sz="2400" b="0" i="0" u="none" strike="noStrike" dirty="0">
                <a:effectLst/>
                <a:cs typeface="Rubik Light"/>
              </a:rPr>
              <a:t> mediante la implementación de dicho plan de apoyo y mejora</a:t>
            </a:r>
            <a:r>
              <a:rPr lang="en-US" sz="2400" b="0" i="0" u="none" strike="noStrike" dirty="0">
                <a:effectLst/>
                <a:cs typeface="Rubik Light"/>
              </a:rPr>
              <a:t>miento comprensivo</a:t>
            </a:r>
            <a:r>
              <a:rPr lang="es" sz="2400" b="0" i="0" u="none" strike="noStrike" dirty="0">
                <a:effectLst/>
                <a:cs typeface="Rubik Light"/>
              </a:rPr>
              <a:t>;</a:t>
            </a:r>
          </a:p>
          <a:p>
            <a:pPr lvl="1">
              <a:buFont typeface="+mj-lt"/>
              <a:buAutoNum type="arabicPeriod"/>
            </a:pPr>
            <a:r>
              <a:rPr lang="es" sz="2400" b="0" i="0" u="none" strike="noStrike" dirty="0">
                <a:effectLst/>
                <a:cs typeface="Rubik Light"/>
              </a:rPr>
              <a:t>está aprobado por la escuela, </a:t>
            </a:r>
            <a:r>
              <a:rPr lang="es" sz="2400" dirty="0">
                <a:cs typeface="Rubik Light"/>
              </a:rPr>
              <a:t>la LEA </a:t>
            </a:r>
            <a:r>
              <a:rPr lang="es" sz="2400" b="0" i="0" u="none" strike="noStrike" dirty="0">
                <a:effectLst/>
                <a:cs typeface="Rubik Light"/>
              </a:rPr>
              <a:t>y el Estado </a:t>
            </a:r>
            <a:r>
              <a:rPr lang="es" sz="2400" b="1" i="0" u="none" strike="noStrike" dirty="0">
                <a:effectLst/>
                <a:cs typeface="Rubik Light"/>
              </a:rPr>
              <a:t>(la escuela y el DEPR) </a:t>
            </a:r>
            <a:r>
              <a:rPr lang="es" sz="2400" b="0" i="0" u="none" strike="noStrike" dirty="0">
                <a:effectLst/>
                <a:cs typeface="Rubik Light"/>
              </a:rPr>
              <a:t>; y</a:t>
            </a:r>
          </a:p>
          <a:p>
            <a:pPr lvl="1">
              <a:buFont typeface="+mj-lt"/>
              <a:buAutoNum type="arabicPeriod"/>
            </a:pPr>
            <a:r>
              <a:rPr lang="es" sz="2400" b="0" i="0" u="none" strike="noStrike" dirty="0">
                <a:effectLst/>
                <a:cs typeface="Rubik Light"/>
              </a:rPr>
              <a:t>una vez aprobado e implementado, es monitoreado y revisado periódicamente </a:t>
            </a:r>
            <a:br>
              <a:rPr lang="en-US" sz="2400" b="0" i="0" u="none" strike="noStrike" dirty="0">
                <a:effectLst/>
                <a:cs typeface="Rubik Light"/>
              </a:rPr>
            </a:br>
            <a:r>
              <a:rPr lang="es" sz="2400" b="0" i="0" u="none" strike="noStrike" dirty="0">
                <a:effectLst/>
                <a:cs typeface="Rubik Light"/>
              </a:rPr>
              <a:t>por el Estado.</a:t>
            </a:r>
          </a:p>
          <a:p>
            <a:endParaRPr lang="en-US" dirty="0"/>
          </a:p>
        </p:txBody>
      </p:sp>
      <p:sp>
        <p:nvSpPr>
          <p:cNvPr id="3" name="Text Placeholder 2">
            <a:extLst>
              <a:ext uri="{FF2B5EF4-FFF2-40B4-BE49-F238E27FC236}">
                <a16:creationId xmlns:a16="http://schemas.microsoft.com/office/drawing/2014/main" id="{06C57017-50B5-86C0-92EE-F2C432F9FC32}"/>
              </a:ext>
            </a:extLst>
          </p:cNvPr>
          <p:cNvSpPr>
            <a:spLocks noGrp="1"/>
          </p:cNvSpPr>
          <p:nvPr>
            <p:ph type="body" sz="quarter" idx="13"/>
          </p:nvPr>
        </p:nvSpPr>
        <p:spPr>
          <a:xfrm>
            <a:off x="632133" y="536339"/>
            <a:ext cx="11141475" cy="938059"/>
          </a:xfrm>
        </p:spPr>
        <p:txBody>
          <a:bodyPr>
            <a:noAutofit/>
          </a:bodyPr>
          <a:lstStyle/>
          <a:p>
            <a:r>
              <a:rPr lang="es" sz="3800" dirty="0"/>
              <a:t>Planes Integrales de Apoyo y Mejoramiento  (CSI)</a:t>
            </a:r>
          </a:p>
        </p:txBody>
      </p:sp>
      <p:sp>
        <p:nvSpPr>
          <p:cNvPr id="4" name="Slide Number Placeholder 3">
            <a:extLst>
              <a:ext uri="{FF2B5EF4-FFF2-40B4-BE49-F238E27FC236}">
                <a16:creationId xmlns:a16="http://schemas.microsoft.com/office/drawing/2014/main" id="{A682BD1F-68DD-BB7A-26D8-C0143F98A7AE}"/>
              </a:ext>
            </a:extLst>
          </p:cNvPr>
          <p:cNvSpPr>
            <a:spLocks noGrp="1"/>
          </p:cNvSpPr>
          <p:nvPr>
            <p:ph type="sldNum" sz="quarter" idx="12"/>
          </p:nvPr>
        </p:nvSpPr>
        <p:spPr/>
        <p:txBody>
          <a:bodyPr/>
          <a:lstStyle/>
          <a:p>
            <a:endParaRPr lang="en-US"/>
          </a:p>
        </p:txBody>
      </p:sp>
      <p:sp>
        <p:nvSpPr>
          <p:cNvPr id="5" name="Footer Placeholder 4">
            <a:extLst>
              <a:ext uri="{FF2B5EF4-FFF2-40B4-BE49-F238E27FC236}">
                <a16:creationId xmlns:a16="http://schemas.microsoft.com/office/drawing/2014/main" id="{DC6855FF-B293-5082-2B8E-8A34165B72AF}"/>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15100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C0588-7142-B257-DC84-5458CA94FA88}"/>
              </a:ext>
            </a:extLst>
          </p:cNvPr>
          <p:cNvSpPr>
            <a:spLocks noGrp="1"/>
          </p:cNvSpPr>
          <p:nvPr>
            <p:ph idx="1"/>
          </p:nvPr>
        </p:nvSpPr>
        <p:spPr>
          <a:xfrm>
            <a:off x="1159563" y="2680138"/>
            <a:ext cx="9872871" cy="3043000"/>
          </a:xfrm>
        </p:spPr>
        <p:txBody>
          <a:bodyPr>
            <a:normAutofit/>
          </a:bodyPr>
          <a:lstStyle/>
          <a:p>
            <a:pPr marL="274320" indent="0">
              <a:spcBef>
                <a:spcPts val="0"/>
              </a:spcBef>
              <a:spcAft>
                <a:spcPts val="0"/>
              </a:spcAft>
              <a:buNone/>
            </a:pPr>
            <a:r>
              <a:rPr lang="es" sz="2400" dirty="0"/>
              <a:t>Una </a:t>
            </a:r>
            <a:r>
              <a:rPr lang="es" sz="2400" i="1" dirty="0"/>
              <a:t>SEA</a:t>
            </a:r>
            <a:r>
              <a:rPr lang="es" sz="2400" dirty="0"/>
              <a:t> o </a:t>
            </a:r>
            <a:r>
              <a:rPr lang="es" sz="2400" i="1" dirty="0"/>
              <a:t>LEA</a:t>
            </a:r>
            <a:r>
              <a:rPr lang="es" sz="2400" dirty="0"/>
              <a:t> </a:t>
            </a:r>
            <a:r>
              <a:rPr lang="en-US" sz="2400" dirty="0"/>
              <a:t>tiene que usar los </a:t>
            </a:r>
            <a:r>
              <a:rPr lang="es" sz="2400" dirty="0"/>
              <a:t>fondos del Título I sólo para </a:t>
            </a:r>
            <a:r>
              <a:rPr lang="es" sz="2400" b="1" dirty="0"/>
              <a:t>suplementar </a:t>
            </a:r>
            <a:r>
              <a:rPr lang="es" sz="2400" dirty="0"/>
              <a:t>los fondos que, en ausencia de esos fondos de Título I, estarían disponibles de fuentes estatales y locales para la educación de los estudiantes que participan en programas del Título I, y no para </a:t>
            </a:r>
            <a:r>
              <a:rPr lang="en-US" sz="2400" dirty="0"/>
              <a:t>suplantar </a:t>
            </a:r>
            <a:r>
              <a:rPr lang="es" sz="2400" dirty="0"/>
              <a:t>dichos fondos. fondos</a:t>
            </a:r>
          </a:p>
          <a:p>
            <a:pPr marL="274320" indent="0">
              <a:spcBef>
                <a:spcPts val="0"/>
              </a:spcBef>
              <a:spcAft>
                <a:spcPts val="0"/>
              </a:spcAft>
              <a:buNone/>
            </a:pPr>
            <a:endParaRPr lang="en-US" sz="2400" dirty="0"/>
          </a:p>
          <a:p>
            <a:pPr marL="274320" indent="0">
              <a:spcBef>
                <a:spcPts val="0"/>
              </a:spcBef>
              <a:spcAft>
                <a:spcPts val="0"/>
              </a:spcAft>
              <a:buNone/>
            </a:pPr>
            <a:r>
              <a:rPr lang="es" sz="2400" dirty="0"/>
              <a:t>(ESEA </a:t>
            </a:r>
            <a:r>
              <a:rPr lang="es" sz="2400" dirty="0">
                <a:solidFill>
                  <a:schemeClr val="tx1"/>
                </a:solidFill>
              </a:rPr>
              <a:t>sección </a:t>
            </a:r>
            <a:r>
              <a:rPr lang="es" sz="2400" dirty="0"/>
              <a:t>1118(b)(1))</a:t>
            </a:r>
          </a:p>
          <a:p>
            <a:endParaRPr lang="en-US" sz="2400" dirty="0"/>
          </a:p>
        </p:txBody>
      </p:sp>
      <p:sp>
        <p:nvSpPr>
          <p:cNvPr id="3" name="Text Placeholder 2">
            <a:extLst>
              <a:ext uri="{FF2B5EF4-FFF2-40B4-BE49-F238E27FC236}">
                <a16:creationId xmlns:a16="http://schemas.microsoft.com/office/drawing/2014/main" id="{15BFD1A6-E678-5D05-48C1-35E3CABD6D64}"/>
              </a:ext>
            </a:extLst>
          </p:cNvPr>
          <p:cNvSpPr>
            <a:spLocks noGrp="1"/>
          </p:cNvSpPr>
          <p:nvPr>
            <p:ph type="body" sz="quarter" idx="13"/>
          </p:nvPr>
        </p:nvSpPr>
        <p:spPr>
          <a:xfrm>
            <a:off x="1343026" y="371476"/>
            <a:ext cx="9689408" cy="1009650"/>
          </a:xfrm>
        </p:spPr>
        <p:txBody>
          <a:bodyPr/>
          <a:lstStyle/>
          <a:p>
            <a:r>
              <a:rPr lang="es" dirty="0"/>
              <a:t>Suplementar, no Suplantar</a:t>
            </a:r>
          </a:p>
        </p:txBody>
      </p:sp>
      <p:sp>
        <p:nvSpPr>
          <p:cNvPr id="4" name="Slide Number Placeholder 3">
            <a:extLst>
              <a:ext uri="{FF2B5EF4-FFF2-40B4-BE49-F238E27FC236}">
                <a16:creationId xmlns:a16="http://schemas.microsoft.com/office/drawing/2014/main" id="{79B4883E-AF0D-CA1A-B732-0C8570D8CC76}"/>
              </a:ext>
            </a:extLst>
          </p:cNvPr>
          <p:cNvSpPr>
            <a:spLocks noGrp="1"/>
          </p:cNvSpPr>
          <p:nvPr>
            <p:ph type="sldNum" sz="quarter" idx="12"/>
          </p:nvPr>
        </p:nvSpPr>
        <p:spPr/>
        <p:txBody>
          <a:bodyPr/>
          <a:lstStyle/>
          <a:p>
            <a:fld id="{01FA0A26-6009-4EF8-96CE-C26D5A4F18E5}" type="slidenum">
              <a:rPr lang="en-US" smtClean="0"/>
              <a:pPr/>
              <a:t>9</a:t>
            </a:fld>
            <a:endParaRPr lang="en-US"/>
          </a:p>
        </p:txBody>
      </p:sp>
      <p:sp>
        <p:nvSpPr>
          <p:cNvPr id="5" name="Footer Placeholder 4">
            <a:extLst>
              <a:ext uri="{FF2B5EF4-FFF2-40B4-BE49-F238E27FC236}">
                <a16:creationId xmlns:a16="http://schemas.microsoft.com/office/drawing/2014/main" id="{419005F5-8C0C-A150-9814-635F99A53775}"/>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949272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D3B853-DA35-B9AC-092F-191629ABCFC7}"/>
              </a:ext>
            </a:extLst>
          </p:cNvPr>
          <p:cNvSpPr>
            <a:spLocks noGrp="1"/>
          </p:cNvSpPr>
          <p:nvPr>
            <p:ph idx="1"/>
          </p:nvPr>
        </p:nvSpPr>
        <p:spPr>
          <a:xfrm>
            <a:off x="609600" y="1582936"/>
            <a:ext cx="10861964" cy="4038600"/>
          </a:xfrm>
        </p:spPr>
        <p:txBody>
          <a:bodyPr>
            <a:normAutofit fontScale="70000" lnSpcReduction="20000"/>
          </a:bodyPr>
          <a:lstStyle/>
          <a:p>
            <a:pPr marL="0" indent="0">
              <a:buNone/>
            </a:pPr>
            <a:r>
              <a:rPr lang="es" sz="2800" dirty="0">
                <a:cs typeface="Rubik Light"/>
              </a:rPr>
              <a:t>La sección 1111(d)(2)(B)-(C) de ESEA requiere que una escuela identificada para TSI y ATSI desarrolle un plan que:</a:t>
            </a:r>
            <a:endParaRPr lang="en-US" sz="2800" dirty="0"/>
          </a:p>
          <a:p>
            <a:pPr lvl="1">
              <a:buFont typeface="+mj-lt"/>
              <a:buAutoNum type="arabicPeriod"/>
            </a:pPr>
            <a:r>
              <a:rPr lang="es" sz="2600" dirty="0">
                <a:cs typeface="Rubik Light"/>
              </a:rPr>
              <a:t>se desarrolla en asociación con las partes interesadas (incluidos directores, otros líderes escolares, maestros y padres);</a:t>
            </a:r>
          </a:p>
          <a:p>
            <a:pPr lvl="1">
              <a:buFont typeface="+mj-lt"/>
              <a:buAutoNum type="arabicPeriod"/>
            </a:pPr>
            <a:r>
              <a:rPr lang="es" sz="2600" b="0" i="0" u="none" strike="noStrike" dirty="0">
                <a:effectLst/>
                <a:cs typeface="Rubik Light"/>
              </a:rPr>
              <a:t>está diseñado para mejorar los resultados de los estudiantes del grupo de estudiantes que condujo a la identificación;</a:t>
            </a:r>
          </a:p>
          <a:p>
            <a:pPr lvl="1">
              <a:buFont typeface="+mj-lt"/>
              <a:buAutoNum type="arabicPeriod"/>
            </a:pPr>
            <a:r>
              <a:rPr lang="es" sz="2600" b="0" i="0" u="none" strike="noStrike" dirty="0">
                <a:effectLst/>
                <a:cs typeface="Rubik Light"/>
              </a:rPr>
              <a:t>se basa en todos los indicadores del sistema de rendición de cuentas a nivel estatal, incluido el desempeño de los estudiantes en comparación con las metas a largo plazo determinadas por el estado;</a:t>
            </a:r>
          </a:p>
          <a:p>
            <a:pPr lvl="1">
              <a:buFont typeface="+mj-lt"/>
              <a:buAutoNum type="arabicPeriod"/>
            </a:pPr>
            <a:r>
              <a:rPr lang="es" sz="2600" b="0" i="0" u="none" strike="noStrike" dirty="0">
                <a:effectLst/>
                <a:cs typeface="Rubik Light"/>
              </a:rPr>
              <a:t>incluye intervenciones basadas en evidencia;</a:t>
            </a:r>
          </a:p>
          <a:p>
            <a:pPr lvl="1">
              <a:buFont typeface="+mj-lt"/>
              <a:buAutoNum type="arabicPeriod"/>
            </a:pPr>
            <a:r>
              <a:rPr lang="es" sz="2600" b="0" i="0" u="none" strike="noStrike" dirty="0">
                <a:effectLst/>
                <a:cs typeface="Rubik Light"/>
              </a:rPr>
              <a:t>[Solo para ATSI]: identifica desigualdades de recursos, que pueden incluir una revisión de la LEA y del presupuesto a nivel escolar, que se abordarán mediante la implementación del plan.</a:t>
            </a:r>
          </a:p>
          <a:p>
            <a:pPr lvl="1">
              <a:buFont typeface="+mj-lt"/>
              <a:buAutoNum type="arabicPeriod"/>
            </a:pPr>
            <a:r>
              <a:rPr lang="es" sz="2600" b="0" i="0" u="none" strike="noStrike" dirty="0">
                <a:effectLst/>
                <a:cs typeface="Rubik Light"/>
              </a:rPr>
              <a:t>es aprobado por la </a:t>
            </a:r>
            <a:r>
              <a:rPr lang="es" sz="2600" dirty="0">
                <a:cs typeface="Rubik Light"/>
              </a:rPr>
              <a:t>LEA </a:t>
            </a:r>
            <a:r>
              <a:rPr lang="es" sz="2600" b="0" i="0" u="none" strike="noStrike" dirty="0">
                <a:effectLst/>
                <a:cs typeface="Rubik Light"/>
              </a:rPr>
              <a:t>antes de la implementación de dicho plan;</a:t>
            </a:r>
          </a:p>
          <a:p>
            <a:pPr lvl="1">
              <a:buFont typeface="+mj-lt"/>
              <a:buAutoNum type="arabicPeriod"/>
            </a:pPr>
            <a:r>
              <a:rPr lang="es" sz="2600" b="0" i="0" u="none" strike="noStrike" dirty="0">
                <a:effectLst/>
                <a:cs typeface="Rubik Light"/>
              </a:rPr>
              <a:t>es </a:t>
            </a:r>
            <a:r>
              <a:rPr lang="en-US" sz="2600" b="0" i="0" u="none" strike="noStrike" dirty="0" err="1">
                <a:effectLst/>
                <a:cs typeface="Rubik Light"/>
              </a:rPr>
              <a:t>monitoreado</a:t>
            </a:r>
            <a:r>
              <a:rPr lang="es" sz="2600" b="0" i="0" u="none" strike="noStrike" dirty="0">
                <a:effectLst/>
                <a:cs typeface="Rubik Light"/>
              </a:rPr>
              <a:t>, tras su presentación e implementación, por la </a:t>
            </a:r>
            <a:r>
              <a:rPr lang="es" sz="2600" dirty="0">
                <a:cs typeface="Rubik Light"/>
              </a:rPr>
              <a:t>LEA </a:t>
            </a:r>
            <a:r>
              <a:rPr lang="es" sz="2600" b="0" i="0" u="none" strike="noStrike" dirty="0">
                <a:effectLst/>
                <a:cs typeface="Rubik Light"/>
              </a:rPr>
              <a:t>; y</a:t>
            </a:r>
          </a:p>
          <a:p>
            <a:pPr lvl="1">
              <a:buFont typeface="+mj-lt"/>
              <a:buAutoNum type="arabicPeriod"/>
            </a:pPr>
            <a:r>
              <a:rPr lang="es" sz="2600" b="0" i="0" u="none" strike="noStrike" dirty="0">
                <a:effectLst/>
                <a:cs typeface="Rubik Light"/>
              </a:rPr>
              <a:t>resulta en acciones adicionales después de la implementación fallida de dicho plan </a:t>
            </a:r>
            <a:br>
              <a:rPr lang="en-US" sz="2600" b="0" i="0" u="none" strike="noStrike" dirty="0">
                <a:effectLst/>
                <a:cs typeface="Rubik Light"/>
              </a:rPr>
            </a:br>
            <a:r>
              <a:rPr lang="es" sz="2600" b="0" i="0" u="none" strike="noStrike" dirty="0">
                <a:effectLst/>
                <a:cs typeface="Rubik Light"/>
              </a:rPr>
              <a:t>después de un número de años determinado por la </a:t>
            </a:r>
            <a:r>
              <a:rPr lang="es" sz="2600" dirty="0">
                <a:cs typeface="Rubik Light"/>
              </a:rPr>
              <a:t>LEA </a:t>
            </a:r>
            <a:r>
              <a:rPr lang="es" sz="2600" b="0" i="0" u="none" strike="noStrike" dirty="0">
                <a:effectLst/>
                <a:cs typeface="Rubik Light"/>
              </a:rPr>
              <a:t>.</a:t>
            </a:r>
            <a:r>
              <a:rPr lang="es" sz="2600" dirty="0">
                <a:cs typeface="Rubik Light"/>
              </a:rPr>
              <a:t> </a:t>
            </a:r>
          </a:p>
          <a:p>
            <a:endParaRPr lang="en-US" dirty="0"/>
          </a:p>
        </p:txBody>
      </p:sp>
      <p:sp>
        <p:nvSpPr>
          <p:cNvPr id="3" name="Text Placeholder 2">
            <a:extLst>
              <a:ext uri="{FF2B5EF4-FFF2-40B4-BE49-F238E27FC236}">
                <a16:creationId xmlns:a16="http://schemas.microsoft.com/office/drawing/2014/main" id="{B238E7F3-ED8A-FE22-3886-6F7E717BAEEC}"/>
              </a:ext>
            </a:extLst>
          </p:cNvPr>
          <p:cNvSpPr>
            <a:spLocks noGrp="1"/>
          </p:cNvSpPr>
          <p:nvPr>
            <p:ph type="body" sz="quarter" idx="13"/>
          </p:nvPr>
        </p:nvSpPr>
        <p:spPr>
          <a:xfrm>
            <a:off x="881349" y="418641"/>
            <a:ext cx="10455008" cy="876759"/>
          </a:xfrm>
        </p:spPr>
        <p:txBody>
          <a:bodyPr>
            <a:normAutofit fontScale="77500" lnSpcReduction="20000"/>
          </a:bodyPr>
          <a:lstStyle/>
          <a:p>
            <a:r>
              <a:rPr lang="es" dirty="0">
                <a:cs typeface="Rubik Light"/>
              </a:rPr>
              <a:t>Planes de M</a:t>
            </a:r>
            <a:r>
              <a:rPr lang="en-US" dirty="0">
                <a:cs typeface="Rubik Light"/>
              </a:rPr>
              <a:t>ejoramiento y A</a:t>
            </a:r>
            <a:r>
              <a:rPr lang="es" dirty="0">
                <a:cs typeface="Rubik Light"/>
              </a:rPr>
              <a:t>poyo Específico y </a:t>
            </a:r>
            <a:r>
              <a:rPr lang="en-US" dirty="0">
                <a:cs typeface="Rubik Light"/>
              </a:rPr>
              <a:t>A</a:t>
            </a:r>
            <a:r>
              <a:rPr lang="es" dirty="0">
                <a:cs typeface="Rubik Light"/>
              </a:rPr>
              <a:t>dicionales (TSI y ATSI)</a:t>
            </a:r>
            <a:endParaRPr lang="en-US" dirty="0"/>
          </a:p>
        </p:txBody>
      </p:sp>
      <p:sp>
        <p:nvSpPr>
          <p:cNvPr id="4" name="Slide Number Placeholder 3">
            <a:extLst>
              <a:ext uri="{FF2B5EF4-FFF2-40B4-BE49-F238E27FC236}">
                <a16:creationId xmlns:a16="http://schemas.microsoft.com/office/drawing/2014/main" id="{3BA88E18-8831-39E2-0791-458036682B40}"/>
              </a:ext>
            </a:extLst>
          </p:cNvPr>
          <p:cNvSpPr>
            <a:spLocks noGrp="1"/>
          </p:cNvSpPr>
          <p:nvPr>
            <p:ph type="sldNum" sz="quarter" idx="12"/>
          </p:nvPr>
        </p:nvSpPr>
        <p:spPr/>
        <p:txBody>
          <a:bodyPr/>
          <a:lstStyle/>
          <a:p>
            <a:fld id="{01FA0A26-6009-4EF8-96CE-C26D5A4F18E5}" type="slidenum">
              <a:rPr lang="en-US" smtClean="0"/>
              <a:pPr/>
              <a:t>90</a:t>
            </a:fld>
            <a:endParaRPr lang="en-US"/>
          </a:p>
        </p:txBody>
      </p:sp>
      <p:sp>
        <p:nvSpPr>
          <p:cNvPr id="5" name="Footer Placeholder 4">
            <a:extLst>
              <a:ext uri="{FF2B5EF4-FFF2-40B4-BE49-F238E27FC236}">
                <a16:creationId xmlns:a16="http://schemas.microsoft.com/office/drawing/2014/main" id="{C51A2C78-5CD6-B517-75CB-E1C5A441E438}"/>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8771488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70188F-B424-77AF-25A7-5EA262A790CB}"/>
              </a:ext>
            </a:extLst>
          </p:cNvPr>
          <p:cNvSpPr>
            <a:spLocks noGrp="1"/>
          </p:cNvSpPr>
          <p:nvPr>
            <p:ph type="body" idx="1"/>
          </p:nvPr>
        </p:nvSpPr>
        <p:spPr>
          <a:xfrm>
            <a:off x="1143000" y="1433338"/>
            <a:ext cx="4754880" cy="777240"/>
          </a:xfrm>
        </p:spPr>
        <p:txBody>
          <a:bodyPr/>
          <a:lstStyle/>
          <a:p>
            <a:r>
              <a:rPr lang="es" dirty="0"/>
              <a:t>Escuelas </a:t>
            </a:r>
            <a:r>
              <a:rPr lang="en-US" dirty="0"/>
              <a:t>CSI</a:t>
            </a:r>
          </a:p>
        </p:txBody>
      </p:sp>
      <p:sp>
        <p:nvSpPr>
          <p:cNvPr id="3" name="Content Placeholder 2">
            <a:extLst>
              <a:ext uri="{FF2B5EF4-FFF2-40B4-BE49-F238E27FC236}">
                <a16:creationId xmlns:a16="http://schemas.microsoft.com/office/drawing/2014/main" id="{FA7BE573-A100-FD3B-4E73-F3D3C785A228}"/>
              </a:ext>
            </a:extLst>
          </p:cNvPr>
          <p:cNvSpPr>
            <a:spLocks noGrp="1"/>
          </p:cNvSpPr>
          <p:nvPr>
            <p:ph sz="half" idx="2"/>
          </p:nvPr>
        </p:nvSpPr>
        <p:spPr>
          <a:xfrm>
            <a:off x="1143000" y="2110243"/>
            <a:ext cx="4754880" cy="4517451"/>
          </a:xfrm>
        </p:spPr>
        <p:txBody>
          <a:bodyPr>
            <a:noAutofit/>
          </a:bodyPr>
          <a:lstStyle/>
          <a:p>
            <a:r>
              <a:rPr lang="es" dirty="0"/>
              <a:t>Notificar a las escuelas que estén identificadas.</a:t>
            </a:r>
          </a:p>
          <a:p>
            <a:r>
              <a:rPr lang="es" dirty="0"/>
              <a:t>*Desarrollar un plan CSI para mejorar los resultados de los estudiantes en asociación con las partes interesadas.</a:t>
            </a:r>
          </a:p>
          <a:p>
            <a:r>
              <a:rPr lang="es" dirty="0"/>
              <a:t>*Aprobar el plan CSI</a:t>
            </a:r>
          </a:p>
          <a:p>
            <a:r>
              <a:rPr lang="es" dirty="0"/>
              <a:t>*Implementar plan CSI</a:t>
            </a:r>
          </a:p>
          <a:p>
            <a:r>
              <a:rPr lang="es" dirty="0"/>
              <a:t>Monitorear y revisar periódicamente la implementación del plan CSI</a:t>
            </a:r>
          </a:p>
          <a:p>
            <a:pPr marL="45720" indent="0">
              <a:buNone/>
            </a:pPr>
            <a:r>
              <a:rPr lang="es" i="1" dirty="0"/>
              <a:t>*La escuela CSI debe participar en el desarrollo, aprobación e implementación.</a:t>
            </a:r>
          </a:p>
        </p:txBody>
      </p:sp>
      <p:sp>
        <p:nvSpPr>
          <p:cNvPr id="4" name="Text Placeholder 3">
            <a:extLst>
              <a:ext uri="{FF2B5EF4-FFF2-40B4-BE49-F238E27FC236}">
                <a16:creationId xmlns:a16="http://schemas.microsoft.com/office/drawing/2014/main" id="{51213CBA-4AFB-C695-51CF-0E4C073A6143}"/>
              </a:ext>
            </a:extLst>
          </p:cNvPr>
          <p:cNvSpPr>
            <a:spLocks noGrp="1"/>
          </p:cNvSpPr>
          <p:nvPr>
            <p:ph type="body" sz="quarter" idx="3"/>
          </p:nvPr>
        </p:nvSpPr>
        <p:spPr>
          <a:xfrm>
            <a:off x="6269173" y="1430859"/>
            <a:ext cx="4754880" cy="777240"/>
          </a:xfrm>
        </p:spPr>
        <p:txBody>
          <a:bodyPr/>
          <a:lstStyle/>
          <a:p>
            <a:r>
              <a:rPr lang="es" dirty="0"/>
              <a:t>**Escuelas </a:t>
            </a:r>
            <a:r>
              <a:rPr lang="en-US" dirty="0"/>
              <a:t>TSI/ATSI</a:t>
            </a:r>
          </a:p>
        </p:txBody>
      </p:sp>
      <p:sp>
        <p:nvSpPr>
          <p:cNvPr id="5" name="Content Placeholder 4">
            <a:extLst>
              <a:ext uri="{FF2B5EF4-FFF2-40B4-BE49-F238E27FC236}">
                <a16:creationId xmlns:a16="http://schemas.microsoft.com/office/drawing/2014/main" id="{1193CE1C-659A-2648-E03C-F4E2E7EE164C}"/>
              </a:ext>
            </a:extLst>
          </p:cNvPr>
          <p:cNvSpPr>
            <a:spLocks noGrp="1"/>
          </p:cNvSpPr>
          <p:nvPr>
            <p:ph sz="quarter" idx="4"/>
          </p:nvPr>
        </p:nvSpPr>
        <p:spPr>
          <a:xfrm>
            <a:off x="6269173" y="2151149"/>
            <a:ext cx="4754880" cy="3383280"/>
          </a:xfrm>
        </p:spPr>
        <p:txBody>
          <a:bodyPr>
            <a:normAutofit/>
          </a:bodyPr>
          <a:lstStyle/>
          <a:p>
            <a:r>
              <a:rPr lang="es" dirty="0"/>
              <a:t>Notificar a las escuelas que estén identificadas.</a:t>
            </a:r>
          </a:p>
          <a:p>
            <a:r>
              <a:rPr lang="es" dirty="0"/>
              <a:t>Aprobar plan TSI o ATSI</a:t>
            </a:r>
          </a:p>
          <a:p>
            <a:r>
              <a:rPr lang="es" dirty="0"/>
              <a:t>Monitorear el plan TSI o ATSI</a:t>
            </a:r>
          </a:p>
          <a:p>
            <a:pPr marL="45720" indent="0">
              <a:buNone/>
            </a:pPr>
            <a:r>
              <a:rPr lang="es" i="1" dirty="0"/>
              <a:t>**La escuela TSI o ATSI es responsable de desarrollar e implementar un plan TSI o ATSI para mejorar los resultados de los estudiantes en asociación con las partes interesadas.</a:t>
            </a:r>
          </a:p>
        </p:txBody>
      </p:sp>
      <p:sp>
        <p:nvSpPr>
          <p:cNvPr id="6" name="Text Placeholder 5">
            <a:extLst>
              <a:ext uri="{FF2B5EF4-FFF2-40B4-BE49-F238E27FC236}">
                <a16:creationId xmlns:a16="http://schemas.microsoft.com/office/drawing/2014/main" id="{919F3FD5-145A-9B40-AFA4-10C4C3FB456B}"/>
              </a:ext>
            </a:extLst>
          </p:cNvPr>
          <p:cNvSpPr>
            <a:spLocks noGrp="1"/>
          </p:cNvSpPr>
          <p:nvPr>
            <p:ph type="body" sz="quarter" idx="13"/>
          </p:nvPr>
        </p:nvSpPr>
        <p:spPr>
          <a:xfrm>
            <a:off x="1688269" y="396082"/>
            <a:ext cx="9161808" cy="736600"/>
          </a:xfrm>
        </p:spPr>
        <p:txBody>
          <a:bodyPr>
            <a:normAutofit fontScale="85000" lnSpcReduction="10000"/>
          </a:bodyPr>
          <a:lstStyle/>
          <a:p>
            <a:r>
              <a:rPr lang="en-US" dirty="0" err="1"/>
              <a:t>Rol</a:t>
            </a:r>
            <a:r>
              <a:rPr lang="es" dirty="0"/>
              <a:t> del DEPR (Oficina Regional </a:t>
            </a:r>
            <a:r>
              <a:rPr lang="es" i="1" dirty="0"/>
              <a:t>o </a:t>
            </a:r>
            <a:r>
              <a:rPr lang="es" dirty="0"/>
              <a:t>Central)</a:t>
            </a:r>
          </a:p>
        </p:txBody>
      </p:sp>
      <p:sp>
        <p:nvSpPr>
          <p:cNvPr id="7" name="Slide Number Placeholder 6">
            <a:extLst>
              <a:ext uri="{FF2B5EF4-FFF2-40B4-BE49-F238E27FC236}">
                <a16:creationId xmlns:a16="http://schemas.microsoft.com/office/drawing/2014/main" id="{2E4DB65A-19DD-78E4-453C-F6B963A24590}"/>
              </a:ext>
            </a:extLst>
          </p:cNvPr>
          <p:cNvSpPr>
            <a:spLocks noGrp="1"/>
          </p:cNvSpPr>
          <p:nvPr>
            <p:ph type="sldNum" sz="quarter" idx="12"/>
          </p:nvPr>
        </p:nvSpPr>
        <p:spPr/>
        <p:txBody>
          <a:bodyPr/>
          <a:lstStyle/>
          <a:p>
            <a:fld id="{01FA0A26-6009-4EF8-96CE-C26D5A4F18E5}" type="slidenum">
              <a:rPr lang="en-US" smtClean="0"/>
              <a:pPr/>
              <a:t>91</a:t>
            </a:fld>
            <a:endParaRPr lang="en-US"/>
          </a:p>
        </p:txBody>
      </p:sp>
      <p:pic>
        <p:nvPicPr>
          <p:cNvPr id="13" name="Graphic 12" descr="Badge New with solid fill">
            <a:extLst>
              <a:ext uri="{FF2B5EF4-FFF2-40B4-BE49-F238E27FC236}">
                <a16:creationId xmlns:a16="http://schemas.microsoft.com/office/drawing/2014/main" id="{E6513A77-AC5C-56B2-C41D-78F10A497A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271" y="1458642"/>
            <a:ext cx="721673" cy="721673"/>
          </a:xfrm>
          <a:prstGeom prst="rect">
            <a:avLst/>
          </a:prstGeom>
        </p:spPr>
      </p:pic>
      <p:pic>
        <p:nvPicPr>
          <p:cNvPr id="15" name="Graphic 14" descr="Badge New outline">
            <a:extLst>
              <a:ext uri="{FF2B5EF4-FFF2-40B4-BE49-F238E27FC236}">
                <a16:creationId xmlns:a16="http://schemas.microsoft.com/office/drawing/2014/main" id="{797E7289-D2D6-0BC5-9205-9052DA76B2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7506" y="1429476"/>
            <a:ext cx="721673" cy="721673"/>
          </a:xfrm>
          <a:prstGeom prst="rect">
            <a:avLst/>
          </a:prstGeom>
        </p:spPr>
      </p:pic>
    </p:spTree>
    <p:extLst>
      <p:ext uri="{BB962C8B-B14F-4D97-AF65-F5344CB8AC3E}">
        <p14:creationId xmlns:p14="http://schemas.microsoft.com/office/powerpoint/2010/main" val="23121786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9B15C-AB42-D209-87EE-436AF43C28FA}"/>
              </a:ext>
            </a:extLst>
          </p:cNvPr>
          <p:cNvSpPr>
            <a:spLocks noGrp="1"/>
          </p:cNvSpPr>
          <p:nvPr>
            <p:ph idx="1"/>
          </p:nvPr>
        </p:nvSpPr>
        <p:spPr>
          <a:xfrm>
            <a:off x="1159563" y="1781547"/>
            <a:ext cx="9872871" cy="4038600"/>
          </a:xfrm>
        </p:spPr>
        <p:txBody>
          <a:bodyPr>
            <a:noAutofit/>
          </a:bodyPr>
          <a:lstStyle/>
          <a:p>
            <a:pPr marL="388620" indent="-342900">
              <a:buFont typeface="Arial" panose="020B0604020202020204" pitchFamily="34" charset="0"/>
              <a:buChar char="•"/>
            </a:pPr>
            <a:r>
              <a:rPr lang="es" sz="2400" dirty="0"/>
              <a:t>Como sistema unitario, el DEPR (Oficina Central </a:t>
            </a:r>
            <a:r>
              <a:rPr lang="es" sz="2400" i="1" dirty="0"/>
              <a:t>o </a:t>
            </a:r>
            <a:r>
              <a:rPr lang="es" sz="2400" dirty="0"/>
              <a:t>Regional) </a:t>
            </a:r>
            <a:r>
              <a:rPr lang="en-US" sz="2400" dirty="0"/>
              <a:t>tiene que</a:t>
            </a:r>
            <a:r>
              <a:rPr lang="es" sz="2400" dirty="0"/>
              <a:t> revisar, aprobar y monitorear los planes CSI, ATSI y TSI.</a:t>
            </a:r>
          </a:p>
          <a:p>
            <a:pPr marL="388620" indent="-342900">
              <a:buFont typeface="Arial" panose="020B0604020202020204" pitchFamily="34" charset="0"/>
              <a:buChar char="•"/>
            </a:pPr>
            <a:r>
              <a:rPr lang="es" sz="2400" dirty="0"/>
              <a:t>Si bien la escuela identificada es en última instancia responsable de desarrollar los planes TSI y ATSI, y el DEPR (oficina central </a:t>
            </a:r>
            <a:r>
              <a:rPr lang="es" sz="2400" i="1" dirty="0"/>
              <a:t>o </a:t>
            </a:r>
            <a:r>
              <a:rPr lang="es" sz="2400" dirty="0"/>
              <a:t>regional) es responsable en última instancia de desarrollar los planes de CSI, todos los planes de apoyo y mejora</a:t>
            </a:r>
            <a:r>
              <a:rPr lang="en-US" sz="2400" dirty="0"/>
              <a:t>miento</a:t>
            </a:r>
            <a:r>
              <a:rPr lang="es" sz="2400" dirty="0"/>
              <a:t> serán un esfuerzo colaborativo entre las escuelas y el DEPR.</a:t>
            </a:r>
          </a:p>
          <a:p>
            <a:pPr marL="388620" indent="-342900">
              <a:buFont typeface="Arial" panose="020B0604020202020204" pitchFamily="34" charset="0"/>
              <a:buChar char="•"/>
            </a:pPr>
            <a:endParaRPr lang="en-US" sz="2400" dirty="0"/>
          </a:p>
        </p:txBody>
      </p:sp>
      <p:sp>
        <p:nvSpPr>
          <p:cNvPr id="3" name="Text Placeholder 2">
            <a:extLst>
              <a:ext uri="{FF2B5EF4-FFF2-40B4-BE49-F238E27FC236}">
                <a16:creationId xmlns:a16="http://schemas.microsoft.com/office/drawing/2014/main" id="{7B4A68EB-5777-3A98-E65F-25D70BB64C83}"/>
              </a:ext>
            </a:extLst>
          </p:cNvPr>
          <p:cNvSpPr>
            <a:spLocks noGrp="1"/>
          </p:cNvSpPr>
          <p:nvPr>
            <p:ph type="body" sz="quarter" idx="13"/>
          </p:nvPr>
        </p:nvSpPr>
        <p:spPr>
          <a:xfrm>
            <a:off x="973042" y="418641"/>
            <a:ext cx="10297213" cy="779099"/>
          </a:xfrm>
        </p:spPr>
        <p:txBody>
          <a:bodyPr>
            <a:noAutofit/>
          </a:bodyPr>
          <a:lstStyle/>
          <a:p>
            <a:r>
              <a:rPr lang="es" sz="4000" dirty="0"/>
              <a:t>Consideraciones </a:t>
            </a:r>
            <a:r>
              <a:rPr lang="en-US" sz="4000" dirty="0"/>
              <a:t>A</a:t>
            </a:r>
            <a:r>
              <a:rPr lang="es" sz="4000" dirty="0"/>
              <a:t>dicionales </a:t>
            </a:r>
            <a:r>
              <a:rPr lang="en-US" sz="4000" dirty="0"/>
              <a:t>para </a:t>
            </a:r>
            <a:r>
              <a:rPr lang="es" sz="4000" dirty="0"/>
              <a:t>Puerto Rico</a:t>
            </a:r>
          </a:p>
        </p:txBody>
      </p:sp>
      <p:sp>
        <p:nvSpPr>
          <p:cNvPr id="4" name="Slide Number Placeholder 3">
            <a:extLst>
              <a:ext uri="{FF2B5EF4-FFF2-40B4-BE49-F238E27FC236}">
                <a16:creationId xmlns:a16="http://schemas.microsoft.com/office/drawing/2014/main" id="{77976800-4D2F-979E-19E9-CD5BD1C02237}"/>
              </a:ext>
            </a:extLst>
          </p:cNvPr>
          <p:cNvSpPr>
            <a:spLocks noGrp="1"/>
          </p:cNvSpPr>
          <p:nvPr>
            <p:ph type="sldNum" sz="quarter" idx="12"/>
          </p:nvPr>
        </p:nvSpPr>
        <p:spPr/>
        <p:txBody>
          <a:bodyPr/>
          <a:lstStyle/>
          <a:p>
            <a:fld id="{01FA0A26-6009-4EF8-96CE-C26D5A4F18E5}" type="slidenum">
              <a:rPr lang="en-US" smtClean="0"/>
              <a:pPr/>
              <a:t>92</a:t>
            </a:fld>
            <a:endParaRPr lang="en-US"/>
          </a:p>
        </p:txBody>
      </p:sp>
      <p:sp>
        <p:nvSpPr>
          <p:cNvPr id="5" name="Footer Placeholder 4">
            <a:extLst>
              <a:ext uri="{FF2B5EF4-FFF2-40B4-BE49-F238E27FC236}">
                <a16:creationId xmlns:a16="http://schemas.microsoft.com/office/drawing/2014/main" id="{21A244A5-0D3C-7884-FF67-DD18582D5476}"/>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6885586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C83A7-975F-9638-8CF9-ED41BC8DB04F}"/>
              </a:ext>
            </a:extLst>
          </p:cNvPr>
          <p:cNvSpPr>
            <a:spLocks noGrp="1"/>
          </p:cNvSpPr>
          <p:nvPr>
            <p:ph idx="1"/>
          </p:nvPr>
        </p:nvSpPr>
        <p:spPr/>
        <p:txBody>
          <a:bodyPr>
            <a:normAutofit/>
          </a:bodyPr>
          <a:lstStyle/>
          <a:p>
            <a:pPr marL="388620" indent="-342900">
              <a:buFont typeface="Arial" panose="020B0604020202020204" pitchFamily="34" charset="0"/>
              <a:buChar char="•"/>
            </a:pPr>
            <a:r>
              <a:rPr lang="es" sz="2400" dirty="0"/>
              <a:t>El DEPR (oficina central </a:t>
            </a:r>
            <a:r>
              <a:rPr lang="es" sz="2400" i="1" dirty="0"/>
              <a:t>o </a:t>
            </a:r>
            <a:r>
              <a:rPr lang="es" sz="2400" dirty="0"/>
              <a:t>regional) </a:t>
            </a:r>
            <a:r>
              <a:rPr lang="en-US" sz="2400" dirty="0"/>
              <a:t>tiene que </a:t>
            </a:r>
            <a:r>
              <a:rPr lang="es" sz="2400" dirty="0"/>
              <a:t>revisar todos los planes para garantizar que cumplan con los requisitos legales que se enumeraron anteriormente (hace tres y cuatro diapositivas).</a:t>
            </a:r>
          </a:p>
          <a:p>
            <a:pPr marL="388620" indent="-342900">
              <a:buFont typeface="Arial" panose="020B0604020202020204" pitchFamily="34" charset="0"/>
              <a:buChar char="•"/>
            </a:pPr>
            <a:r>
              <a:rPr lang="es" sz="2400" dirty="0"/>
              <a:t>Lí</a:t>
            </a:r>
            <a:r>
              <a:rPr lang="en-US" sz="2400" dirty="0"/>
              <a:t>nea de tiempo: </a:t>
            </a:r>
            <a:r>
              <a:rPr lang="es" sz="2400" dirty="0"/>
              <a:t>El DEPR debe considerar cómo el desarrollo, revisión y aprobación de los planes CSI, TSI y ATSI encajan en la l</a:t>
            </a:r>
            <a:r>
              <a:rPr lang="en-US" sz="2400" dirty="0"/>
              <a:t>ínea de tiempo </a:t>
            </a:r>
            <a:r>
              <a:rPr lang="es" sz="2400" dirty="0"/>
              <a:t>general del año escolar (por ejemplo, permite suficiente tiempo para la planificación e implementación de actividades).</a:t>
            </a:r>
            <a:endParaRPr lang="en-US" sz="2400" dirty="0"/>
          </a:p>
          <a:p>
            <a:pPr marL="388620" indent="-342900">
              <a:buFont typeface="Arial" panose="020B0604020202020204" pitchFamily="34" charset="0"/>
              <a:buChar char="•"/>
            </a:pPr>
            <a:r>
              <a:rPr lang="es" sz="2400" dirty="0"/>
              <a:t>Nota: Si el DEPR crea planes regionales de apoyo y mejora</a:t>
            </a:r>
            <a:r>
              <a:rPr lang="en-US" sz="2400" dirty="0"/>
              <a:t>miento</a:t>
            </a:r>
            <a:r>
              <a:rPr lang="es" sz="2400" dirty="0"/>
              <a:t>, no pueden reemplazar los planes de apoyo y mejora</a:t>
            </a:r>
            <a:r>
              <a:rPr lang="en-US" sz="2400" dirty="0"/>
              <a:t>miento</a:t>
            </a:r>
            <a:r>
              <a:rPr lang="es" sz="2400" dirty="0"/>
              <a:t> requerido a nivel escolar.</a:t>
            </a:r>
          </a:p>
          <a:p>
            <a:pPr marL="388620" indent="-342900">
              <a:buFont typeface="Arial" panose="020B0604020202020204" pitchFamily="34" charset="0"/>
              <a:buChar char="•"/>
            </a:pPr>
            <a:endParaRPr lang="en-US" sz="2400" dirty="0"/>
          </a:p>
          <a:p>
            <a:endParaRPr lang="en-US" sz="2400" dirty="0"/>
          </a:p>
        </p:txBody>
      </p:sp>
      <p:sp>
        <p:nvSpPr>
          <p:cNvPr id="3" name="Text Placeholder 2">
            <a:extLst>
              <a:ext uri="{FF2B5EF4-FFF2-40B4-BE49-F238E27FC236}">
                <a16:creationId xmlns:a16="http://schemas.microsoft.com/office/drawing/2014/main" id="{BBA0E7C5-FB9C-6BFE-E3B5-ADE9116031AE}"/>
              </a:ext>
            </a:extLst>
          </p:cNvPr>
          <p:cNvSpPr>
            <a:spLocks noGrp="1"/>
          </p:cNvSpPr>
          <p:nvPr>
            <p:ph type="body" sz="quarter" idx="13"/>
          </p:nvPr>
        </p:nvSpPr>
        <p:spPr>
          <a:xfrm>
            <a:off x="621437" y="558800"/>
            <a:ext cx="10777491" cy="736600"/>
          </a:xfrm>
        </p:spPr>
        <p:txBody>
          <a:bodyPr>
            <a:normAutofit fontScale="85000" lnSpcReduction="10000"/>
          </a:bodyPr>
          <a:lstStyle/>
          <a:p>
            <a:r>
              <a:rPr lang="es" dirty="0"/>
              <a:t>Consideraciones adicionales pa</a:t>
            </a:r>
            <a:r>
              <a:rPr lang="en-US" dirty="0"/>
              <a:t>ra</a:t>
            </a:r>
            <a:r>
              <a:rPr lang="es" dirty="0"/>
              <a:t> Puerto Rico cont.</a:t>
            </a:r>
          </a:p>
        </p:txBody>
      </p:sp>
      <p:sp>
        <p:nvSpPr>
          <p:cNvPr id="4" name="Slide Number Placeholder 3">
            <a:extLst>
              <a:ext uri="{FF2B5EF4-FFF2-40B4-BE49-F238E27FC236}">
                <a16:creationId xmlns:a16="http://schemas.microsoft.com/office/drawing/2014/main" id="{7E70E609-A4FC-48FD-39FB-5C6D0624354B}"/>
              </a:ext>
            </a:extLst>
          </p:cNvPr>
          <p:cNvSpPr>
            <a:spLocks noGrp="1"/>
          </p:cNvSpPr>
          <p:nvPr>
            <p:ph type="sldNum" sz="quarter" idx="12"/>
          </p:nvPr>
        </p:nvSpPr>
        <p:spPr/>
        <p:txBody>
          <a:bodyPr/>
          <a:lstStyle/>
          <a:p>
            <a:fld id="{01FA0A26-6009-4EF8-96CE-C26D5A4F18E5}" type="slidenum">
              <a:rPr lang="en-US" smtClean="0"/>
              <a:pPr/>
              <a:t>93</a:t>
            </a:fld>
            <a:endParaRPr lang="en-US"/>
          </a:p>
        </p:txBody>
      </p:sp>
      <p:sp>
        <p:nvSpPr>
          <p:cNvPr id="5" name="Footer Placeholder 4">
            <a:extLst>
              <a:ext uri="{FF2B5EF4-FFF2-40B4-BE49-F238E27FC236}">
                <a16:creationId xmlns:a16="http://schemas.microsoft.com/office/drawing/2014/main" id="{63E28FD3-4477-F883-487D-25E52B6A3D4F}"/>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524522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DFF0F-4082-E4BC-AFA4-1BF6862F9FC7}"/>
              </a:ext>
            </a:extLst>
          </p:cNvPr>
          <p:cNvSpPr>
            <a:spLocks noGrp="1"/>
          </p:cNvSpPr>
          <p:nvPr>
            <p:ph idx="1"/>
          </p:nvPr>
        </p:nvSpPr>
        <p:spPr>
          <a:xfrm>
            <a:off x="751190" y="1666782"/>
            <a:ext cx="9872871" cy="4038600"/>
          </a:xfrm>
        </p:spPr>
        <p:txBody>
          <a:bodyPr vert="horz" lIns="91440" tIns="45720" rIns="91440" bIns="45720" rtlCol="0" anchor="t">
            <a:normAutofit fontScale="92500" lnSpcReduction="10000"/>
          </a:bodyPr>
          <a:lstStyle/>
          <a:p>
            <a:pPr marL="457200">
              <a:spcBef>
                <a:spcPts val="600"/>
              </a:spcBef>
            </a:pPr>
            <a:r>
              <a:rPr lang="es" sz="2400" dirty="0"/>
              <a:t>Una actividad, estrategia o intervención que:</a:t>
            </a:r>
          </a:p>
          <a:p>
            <a:pPr marL="457200"/>
            <a:r>
              <a:rPr lang="es" sz="2400" b="1" dirty="0"/>
              <a:t>Demuestra un efecto estadísticamente significativo </a:t>
            </a:r>
            <a:r>
              <a:rPr lang="es" sz="2400" dirty="0"/>
              <a:t>en </a:t>
            </a:r>
            <a:r>
              <a:rPr lang="en-US" sz="2400" dirty="0"/>
              <a:t>mejorar </a:t>
            </a:r>
            <a:r>
              <a:rPr lang="es" sz="2400" dirty="0"/>
              <a:t>los resultados de los estudiantes u otros resultados relevantes basados en evidencia de un estudio experimental, cuasiexperimental o correlacional con controles estadísticos para el sesgo de selección (es decir, evidencia fuerte, moderada o prometedora, como se define en ESEA).</a:t>
            </a:r>
          </a:p>
          <a:p>
            <a:pPr>
              <a:spcBef>
                <a:spcPts val="1200"/>
              </a:spcBef>
              <a:spcAft>
                <a:spcPts val="1200"/>
              </a:spcAft>
            </a:pPr>
            <a:r>
              <a:rPr lang="es" b="1" dirty="0"/>
              <a:t>O</a:t>
            </a:r>
          </a:p>
          <a:p>
            <a:pPr marL="457200">
              <a:spcBef>
                <a:spcPts val="0"/>
              </a:spcBef>
            </a:pPr>
            <a:r>
              <a:rPr lang="es" sz="2400" b="1" dirty="0"/>
              <a:t>Demuestra una justificación/</a:t>
            </a:r>
            <a:r>
              <a:rPr lang="en-US" sz="2400" b="1" dirty="0"/>
              <a:t>racional</a:t>
            </a:r>
            <a:r>
              <a:rPr lang="es" sz="2400" b="1" dirty="0"/>
              <a:t> </a:t>
            </a:r>
            <a:r>
              <a:rPr lang="es" sz="2400" dirty="0"/>
              <a:t>basada en investigación o evaluación de que la intervención probablemente mejore los resultados de los estudiantes u otros resultados relevantes </a:t>
            </a:r>
            <a:r>
              <a:rPr lang="es" sz="2400" b="1" u="sng" dirty="0"/>
              <a:t>e </a:t>
            </a:r>
            <a:r>
              <a:rPr lang="es" sz="2400" dirty="0"/>
              <a:t>incluye </a:t>
            </a:r>
            <a:r>
              <a:rPr lang="es" sz="2400" b="1" dirty="0"/>
              <a:t>esfuerzos continuos para examinar los efectos </a:t>
            </a:r>
            <a:r>
              <a:rPr lang="es" sz="2400" dirty="0"/>
              <a:t>de la intervención (es decir, demuestra una justificación/</a:t>
            </a:r>
            <a:r>
              <a:rPr lang="en-US" sz="2400" dirty="0"/>
              <a:t>racional</a:t>
            </a:r>
            <a:r>
              <a:rPr lang="es" sz="2400" dirty="0"/>
              <a:t>, como se define en ESEA).</a:t>
            </a:r>
          </a:p>
          <a:p>
            <a:endParaRPr lang="en-US" dirty="0"/>
          </a:p>
          <a:p>
            <a:endParaRPr lang="en-US" dirty="0"/>
          </a:p>
        </p:txBody>
      </p:sp>
      <p:sp>
        <p:nvSpPr>
          <p:cNvPr id="3" name="Text Placeholder 2">
            <a:extLst>
              <a:ext uri="{FF2B5EF4-FFF2-40B4-BE49-F238E27FC236}">
                <a16:creationId xmlns:a16="http://schemas.microsoft.com/office/drawing/2014/main" id="{3FFCB03E-84B5-F27C-A3DE-80C3EAF15B68}"/>
              </a:ext>
            </a:extLst>
          </p:cNvPr>
          <p:cNvSpPr>
            <a:spLocks noGrp="1"/>
          </p:cNvSpPr>
          <p:nvPr>
            <p:ph type="body" sz="quarter" idx="13"/>
          </p:nvPr>
        </p:nvSpPr>
        <p:spPr/>
        <p:txBody>
          <a:bodyPr>
            <a:normAutofit fontScale="77500" lnSpcReduction="20000"/>
          </a:bodyPr>
          <a:lstStyle/>
          <a:p>
            <a:r>
              <a:rPr lang="es" dirty="0"/>
              <a:t>Estrategias Basadas en Evidencia</a:t>
            </a:r>
          </a:p>
        </p:txBody>
      </p:sp>
      <p:sp>
        <p:nvSpPr>
          <p:cNvPr id="4" name="Slide Number Placeholder 3">
            <a:extLst>
              <a:ext uri="{FF2B5EF4-FFF2-40B4-BE49-F238E27FC236}">
                <a16:creationId xmlns:a16="http://schemas.microsoft.com/office/drawing/2014/main" id="{B9F63164-F9CF-FB67-2AA0-0633239DB967}"/>
              </a:ext>
            </a:extLst>
          </p:cNvPr>
          <p:cNvSpPr>
            <a:spLocks noGrp="1"/>
          </p:cNvSpPr>
          <p:nvPr>
            <p:ph type="sldNum" sz="quarter" idx="12"/>
          </p:nvPr>
        </p:nvSpPr>
        <p:spPr/>
        <p:txBody>
          <a:bodyPr/>
          <a:lstStyle/>
          <a:p>
            <a:fld id="{01FA0A26-6009-4EF8-96CE-C26D5A4F18E5}" type="slidenum">
              <a:rPr lang="en-US" smtClean="0"/>
              <a:pPr/>
              <a:t>94</a:t>
            </a:fld>
            <a:endParaRPr lang="en-US"/>
          </a:p>
        </p:txBody>
      </p:sp>
      <p:sp>
        <p:nvSpPr>
          <p:cNvPr id="5" name="Footer Placeholder 4">
            <a:extLst>
              <a:ext uri="{FF2B5EF4-FFF2-40B4-BE49-F238E27FC236}">
                <a16:creationId xmlns:a16="http://schemas.microsoft.com/office/drawing/2014/main" id="{CCCA10FF-DA02-930E-EE12-7E9C0CB46AD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9867980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11DCC-1F30-7CC9-93A7-F25EEA9E7150}"/>
              </a:ext>
            </a:extLst>
          </p:cNvPr>
          <p:cNvSpPr>
            <a:spLocks noGrp="1"/>
          </p:cNvSpPr>
          <p:nvPr>
            <p:ph idx="1"/>
          </p:nvPr>
        </p:nvSpPr>
        <p:spPr/>
        <p:txBody>
          <a:bodyPr>
            <a:normAutofit fontScale="77500" lnSpcReduction="20000"/>
          </a:bodyPr>
          <a:lstStyle/>
          <a:p>
            <a:r>
              <a:rPr lang="es" sz="2800" dirty="0">
                <a:cs typeface="Rubik Light"/>
              </a:rPr>
              <a:t>¿Qué recursos están disponibles para utilizar al desarrollar planes de </a:t>
            </a:r>
            <a:r>
              <a:rPr lang="en-US" sz="2800" dirty="0">
                <a:cs typeface="Rubik Light"/>
              </a:rPr>
              <a:t>apoyo y mejoramiento</a:t>
            </a:r>
            <a:r>
              <a:rPr lang="es" sz="2800" dirty="0">
                <a:cs typeface="Rubik Light"/>
              </a:rPr>
              <a:t>a?</a:t>
            </a:r>
          </a:p>
          <a:p>
            <a:pPr marL="388620" indent="-342900">
              <a:buFont typeface="Arial" panose="020B0604020202020204" pitchFamily="34" charset="0"/>
              <a:buChar char="•"/>
            </a:pPr>
            <a:r>
              <a:rPr lang="es" sz="2600" dirty="0">
                <a:cs typeface="Rubik Light"/>
              </a:rPr>
              <a:t>Uso de evidencia para fortalecer las inversiones en educación: </a:t>
            </a:r>
            <a:r>
              <a:rPr lang="es" sz="2600" dirty="0">
                <a:cs typeface="Rubik Light"/>
                <a:hlinkClick r:id="rId3"/>
              </a:rPr>
              <a:t>https://www2.ed.gov/policy/elsec/leg/essa/guidanceuseseinvestment.pdf</a:t>
            </a:r>
            <a:r>
              <a:rPr lang="es" sz="2600" dirty="0">
                <a:cs typeface="Rubik Light"/>
              </a:rPr>
              <a:t>   </a:t>
            </a:r>
            <a:endParaRPr lang="en-US" sz="2600" dirty="0"/>
          </a:p>
          <a:p>
            <a:pPr marL="388620" indent="-342900">
              <a:buFont typeface="Arial" panose="020B0604020202020204" pitchFamily="34" charset="0"/>
              <a:buChar char="•"/>
            </a:pPr>
            <a:r>
              <a:rPr lang="es" sz="2600" dirty="0">
                <a:cs typeface="Rubik Light"/>
              </a:rPr>
              <a:t>Prácticas basadas en evidencia en la mejora</a:t>
            </a:r>
            <a:r>
              <a:rPr lang="en-US" sz="2600" dirty="0">
                <a:cs typeface="Rubik Light"/>
              </a:rPr>
              <a:t>miento</a:t>
            </a:r>
            <a:r>
              <a:rPr lang="es" sz="2600" dirty="0">
                <a:cs typeface="Rubik Light"/>
              </a:rPr>
              <a:t> escolar: </a:t>
            </a:r>
            <a:r>
              <a:rPr lang="es" sz="2600" dirty="0">
                <a:cs typeface="Rubik Light"/>
                <a:hlinkClick r:id="rId4"/>
              </a:rPr>
              <a:t>https://oese.ed.gov/resources/oese-technical-assistance-centers/state-supportnetwork/resources/evidence-based-practices-school-improvement-resource-links/</a:t>
            </a:r>
            <a:r>
              <a:rPr lang="es" sz="2600" dirty="0">
                <a:cs typeface="Rubik Light"/>
              </a:rPr>
              <a:t>   </a:t>
            </a:r>
            <a:endParaRPr lang="en-US" sz="2600" dirty="0"/>
          </a:p>
          <a:p>
            <a:pPr marL="388620" indent="-342900">
              <a:buFont typeface="Arial" panose="020B0604020202020204" pitchFamily="34" charset="0"/>
              <a:buChar char="•"/>
            </a:pPr>
            <a:r>
              <a:rPr lang="es" sz="2600" dirty="0">
                <a:cs typeface="Rubik Light"/>
              </a:rPr>
              <a:t>Centro de intercambio de información sobre mejores prácticas: </a:t>
            </a:r>
            <a:r>
              <a:rPr lang="es" sz="2600" dirty="0">
                <a:cs typeface="Rubik Light"/>
                <a:hlinkClick r:id="rId5"/>
              </a:rPr>
              <a:t>https://bestpracticesclearinghouse.ed.gov/resource-library.aspx</a:t>
            </a:r>
            <a:r>
              <a:rPr lang="es" sz="2600" dirty="0">
                <a:cs typeface="Rubik Light"/>
              </a:rPr>
              <a:t>  </a:t>
            </a:r>
          </a:p>
          <a:p>
            <a:pPr marL="388620" indent="-342900">
              <a:buFont typeface="Arial" panose="020B0604020202020204" pitchFamily="34" charset="0"/>
              <a:buChar char="•"/>
            </a:pPr>
            <a:r>
              <a:rPr lang="es" sz="2600" dirty="0">
                <a:cs typeface="Rubik Light"/>
              </a:rPr>
              <a:t>Red de apoyo estatal: </a:t>
            </a:r>
            <a:r>
              <a:rPr lang="es" sz="2600" dirty="0">
                <a:cs typeface="Rubik Light"/>
                <a:hlinkClick r:id="rId6"/>
              </a:rPr>
              <a:t>https://oese.ed.gov/resources/oese-technical-assistance-centers/state-supportnetwork/resources/</a:t>
            </a:r>
            <a:r>
              <a:rPr lang="es" sz="2600" dirty="0">
                <a:cs typeface="Rubik Light"/>
              </a:rPr>
              <a:t>   </a:t>
            </a:r>
            <a:endParaRPr lang="en-US" sz="2600" dirty="0"/>
          </a:p>
          <a:p>
            <a:pPr marL="388620" indent="-342900">
              <a:buFont typeface="Arial" panose="020B0604020202020204" pitchFamily="34" charset="0"/>
              <a:buChar char="•"/>
            </a:pPr>
            <a:r>
              <a:rPr lang="es" sz="2600" dirty="0">
                <a:cs typeface="Rubik Light"/>
              </a:rPr>
              <a:t>Red Integral de Centros: </a:t>
            </a:r>
            <a:r>
              <a:rPr lang="es" sz="2600" dirty="0">
                <a:cs typeface="Rubik Light"/>
                <a:hlinkClick r:id="rId7"/>
              </a:rPr>
              <a:t>https://compcenternetwork.org/</a:t>
            </a:r>
            <a:r>
              <a:rPr lang="es" sz="2600" dirty="0">
                <a:cs typeface="Rubik Light"/>
              </a:rPr>
              <a:t>   </a:t>
            </a:r>
            <a:endParaRPr lang="en-US" sz="2600" dirty="0"/>
          </a:p>
          <a:p>
            <a:endParaRPr lang="en-US" dirty="0"/>
          </a:p>
        </p:txBody>
      </p:sp>
      <p:sp>
        <p:nvSpPr>
          <p:cNvPr id="3" name="Text Placeholder 2">
            <a:extLst>
              <a:ext uri="{FF2B5EF4-FFF2-40B4-BE49-F238E27FC236}">
                <a16:creationId xmlns:a16="http://schemas.microsoft.com/office/drawing/2014/main" id="{486896B8-DE34-3979-FD13-326D1AAE6297}"/>
              </a:ext>
            </a:extLst>
          </p:cNvPr>
          <p:cNvSpPr>
            <a:spLocks noGrp="1"/>
          </p:cNvSpPr>
          <p:nvPr>
            <p:ph type="body" sz="quarter" idx="13"/>
          </p:nvPr>
        </p:nvSpPr>
        <p:spPr/>
        <p:txBody>
          <a:bodyPr>
            <a:normAutofit fontScale="77500" lnSpcReduction="20000"/>
          </a:bodyPr>
          <a:lstStyle/>
          <a:p>
            <a:r>
              <a:rPr lang="es" dirty="0"/>
              <a:t>Estrategias basadas en </a:t>
            </a:r>
            <a:r>
              <a:rPr lang="en-US" dirty="0"/>
              <a:t>E</a:t>
            </a:r>
            <a:r>
              <a:rPr lang="es" dirty="0"/>
              <a:t>videncia</a:t>
            </a:r>
          </a:p>
        </p:txBody>
      </p:sp>
      <p:sp>
        <p:nvSpPr>
          <p:cNvPr id="4" name="Slide Number Placeholder 3">
            <a:extLst>
              <a:ext uri="{FF2B5EF4-FFF2-40B4-BE49-F238E27FC236}">
                <a16:creationId xmlns:a16="http://schemas.microsoft.com/office/drawing/2014/main" id="{D1380A7A-1FCD-9E73-7EBE-734A47B1D4B3}"/>
              </a:ext>
            </a:extLst>
          </p:cNvPr>
          <p:cNvSpPr>
            <a:spLocks noGrp="1"/>
          </p:cNvSpPr>
          <p:nvPr>
            <p:ph type="sldNum" sz="quarter" idx="12"/>
          </p:nvPr>
        </p:nvSpPr>
        <p:spPr/>
        <p:txBody>
          <a:bodyPr/>
          <a:lstStyle/>
          <a:p>
            <a:fld id="{01FA0A26-6009-4EF8-96CE-C26D5A4F18E5}" type="slidenum">
              <a:rPr lang="en-US" smtClean="0"/>
              <a:pPr/>
              <a:t>95</a:t>
            </a:fld>
            <a:endParaRPr lang="en-US"/>
          </a:p>
        </p:txBody>
      </p:sp>
      <p:sp>
        <p:nvSpPr>
          <p:cNvPr id="5" name="Footer Placeholder 4">
            <a:extLst>
              <a:ext uri="{FF2B5EF4-FFF2-40B4-BE49-F238E27FC236}">
                <a16:creationId xmlns:a16="http://schemas.microsoft.com/office/drawing/2014/main" id="{0E361C84-6F84-D82A-DC6B-0B72F4A511A2}"/>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1698380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976800-4D2F-979E-19E9-CD5BD1C02237}"/>
              </a:ext>
            </a:extLst>
          </p:cNvPr>
          <p:cNvSpPr>
            <a:spLocks noGrp="1"/>
          </p:cNvSpPr>
          <p:nvPr>
            <p:ph type="sldNum" sz="quarter" idx="12"/>
          </p:nvPr>
        </p:nvSpPr>
        <p:spPr>
          <a:xfrm>
            <a:off x="0" y="6560595"/>
            <a:ext cx="1706217" cy="217503"/>
          </a:xfrm>
        </p:spPr>
        <p:txBody>
          <a:bodyPr/>
          <a:lstStyle/>
          <a:p>
            <a:fld id="{01FA0A26-6009-4EF8-96CE-C26D5A4F18E5}" type="slidenum">
              <a:rPr lang="en-US" smtClean="0"/>
              <a:pPr/>
              <a:t>96</a:t>
            </a:fld>
            <a:endParaRPr lang="en-US"/>
          </a:p>
        </p:txBody>
      </p:sp>
      <p:pic>
        <p:nvPicPr>
          <p:cNvPr id="9" name="Graphic 8" descr="Apple with solid fill">
            <a:extLst>
              <a:ext uri="{FF2B5EF4-FFF2-40B4-BE49-F238E27FC236}">
                <a16:creationId xmlns:a16="http://schemas.microsoft.com/office/drawing/2014/main" id="{6E08B937-6328-F44A-CE15-4A8B0C17F9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34" y="1546561"/>
            <a:ext cx="914400" cy="914400"/>
          </a:xfrm>
          <a:prstGeom prst="rect">
            <a:avLst/>
          </a:prstGeom>
        </p:spPr>
      </p:pic>
      <p:pic>
        <p:nvPicPr>
          <p:cNvPr id="11" name="Graphic 10" descr="Apple outline">
            <a:extLst>
              <a:ext uri="{FF2B5EF4-FFF2-40B4-BE49-F238E27FC236}">
                <a16:creationId xmlns:a16="http://schemas.microsoft.com/office/drawing/2014/main" id="{7232B59F-CAF9-A1F3-E4EC-2807206258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85445" y="1427633"/>
            <a:ext cx="914400" cy="914400"/>
          </a:xfrm>
          <a:prstGeom prst="rect">
            <a:avLst/>
          </a:prstGeom>
        </p:spPr>
      </p:pic>
      <p:sp>
        <p:nvSpPr>
          <p:cNvPr id="12" name="TextBox 11">
            <a:extLst>
              <a:ext uri="{FF2B5EF4-FFF2-40B4-BE49-F238E27FC236}">
                <a16:creationId xmlns:a16="http://schemas.microsoft.com/office/drawing/2014/main" id="{D2E6BEC9-D3E9-3FB6-77D3-7BCD6ED74781}"/>
              </a:ext>
            </a:extLst>
          </p:cNvPr>
          <p:cNvSpPr txBox="1"/>
          <p:nvPr/>
        </p:nvSpPr>
        <p:spPr>
          <a:xfrm>
            <a:off x="1488034" y="1884833"/>
            <a:ext cx="2569058" cy="461665"/>
          </a:xfrm>
          <a:prstGeom prst="rect">
            <a:avLst/>
          </a:prstGeom>
          <a:noFill/>
        </p:spPr>
        <p:txBody>
          <a:bodyPr wrap="square" rtlCol="0">
            <a:spAutoFit/>
          </a:bodyPr>
          <a:lstStyle/>
          <a:p>
            <a:r>
              <a:rPr lang="es" sz="2400" b="1" dirty="0"/>
              <a:t>Plan CSI</a:t>
            </a:r>
          </a:p>
        </p:txBody>
      </p:sp>
      <p:sp>
        <p:nvSpPr>
          <p:cNvPr id="13" name="TextBox 12">
            <a:extLst>
              <a:ext uri="{FF2B5EF4-FFF2-40B4-BE49-F238E27FC236}">
                <a16:creationId xmlns:a16="http://schemas.microsoft.com/office/drawing/2014/main" id="{463484EB-086C-CA2A-C7F5-CA94E0388FFE}"/>
              </a:ext>
            </a:extLst>
          </p:cNvPr>
          <p:cNvSpPr txBox="1"/>
          <p:nvPr/>
        </p:nvSpPr>
        <p:spPr>
          <a:xfrm>
            <a:off x="7573212" y="1787653"/>
            <a:ext cx="2569058" cy="461665"/>
          </a:xfrm>
          <a:prstGeom prst="rect">
            <a:avLst/>
          </a:prstGeom>
          <a:noFill/>
        </p:spPr>
        <p:txBody>
          <a:bodyPr wrap="square" rtlCol="0">
            <a:spAutoFit/>
          </a:bodyPr>
          <a:lstStyle/>
          <a:p>
            <a:r>
              <a:rPr lang="es" sz="2400" b="1"/>
              <a:t>Plan Escolar</a:t>
            </a:r>
          </a:p>
        </p:txBody>
      </p:sp>
      <p:sp>
        <p:nvSpPr>
          <p:cNvPr id="16" name="TextBox 15">
            <a:extLst>
              <a:ext uri="{FF2B5EF4-FFF2-40B4-BE49-F238E27FC236}">
                <a16:creationId xmlns:a16="http://schemas.microsoft.com/office/drawing/2014/main" id="{398F593F-BD38-6D31-0BDD-F2B17302E143}"/>
              </a:ext>
            </a:extLst>
          </p:cNvPr>
          <p:cNvSpPr txBox="1"/>
          <p:nvPr/>
        </p:nvSpPr>
        <p:spPr>
          <a:xfrm>
            <a:off x="697702" y="2283160"/>
            <a:ext cx="5836263" cy="3253135"/>
          </a:xfrm>
          <a:prstGeom prst="rect">
            <a:avLst/>
          </a:prstGeom>
          <a:noFill/>
        </p:spPr>
        <p:txBody>
          <a:bodyPr wrap="square">
            <a:spAutoFit/>
          </a:bodyPr>
          <a:lstStyle/>
          <a:p>
            <a:pPr>
              <a:spcBef>
                <a:spcPts val="0"/>
              </a:spcBef>
              <a:spcAft>
                <a:spcPts val="0"/>
              </a:spcAft>
            </a:pPr>
            <a:endParaRPr lang="en-US" dirty="0">
              <a:effectLst/>
            </a:endParaRPr>
          </a:p>
          <a:p>
            <a:pPr marR="0" lvl="1">
              <a:lnSpc>
                <a:spcPct val="107000"/>
              </a:lnSpc>
              <a:spcBef>
                <a:spcPts val="0"/>
              </a:spcBef>
              <a:spcAft>
                <a:spcPts val="800"/>
              </a:spcAft>
              <a:tabLst>
                <a:tab pos="914400" algn="l"/>
              </a:tabLst>
            </a:pPr>
            <a:r>
              <a:rPr lang="es" sz="1100" dirty="0">
                <a:ea typeface="Calibri" panose="020F0502020204030204" pitchFamily="34" charset="0"/>
                <a:cs typeface="Times New Roman" panose="02020603050405020304" pitchFamily="18" charset="0"/>
              </a:rPr>
              <a:t>Desarrollado en asociación con partes interesadas (incluidos directores, otros líderes escolares, maestros y padres)</a:t>
            </a:r>
          </a:p>
          <a:p>
            <a:pPr marR="0" lvl="1">
              <a:lnSpc>
                <a:spcPct val="107000"/>
              </a:lnSpc>
              <a:spcBef>
                <a:spcPts val="0"/>
              </a:spcBef>
              <a:spcAft>
                <a:spcPts val="800"/>
              </a:spcAft>
              <a:tabLst>
                <a:tab pos="914400" algn="l"/>
              </a:tabLst>
            </a:pPr>
            <a:r>
              <a:rPr lang="es" sz="1100" dirty="0">
                <a:effectLst/>
                <a:ea typeface="Calibri" panose="020F0502020204030204" pitchFamily="34" charset="0"/>
                <a:cs typeface="Times New Roman" panose="02020603050405020304" pitchFamily="18" charset="0"/>
              </a:rPr>
              <a:t>Diseñado para mejorar los resultados de los estudiantes</a:t>
            </a:r>
            <a:endParaRPr lang="en-US" sz="1100" dirty="0">
              <a:ea typeface="Calibri" panose="020F0502020204030204" pitchFamily="34" charset="0"/>
              <a:cs typeface="Times New Roman" panose="02020603050405020304" pitchFamily="18" charset="0"/>
            </a:endParaRPr>
          </a:p>
          <a:p>
            <a:pPr marR="0" lvl="1">
              <a:lnSpc>
                <a:spcPct val="107000"/>
              </a:lnSpc>
              <a:spcBef>
                <a:spcPts val="0"/>
              </a:spcBef>
              <a:spcAft>
                <a:spcPts val="800"/>
              </a:spcAft>
              <a:tabLst>
                <a:tab pos="914400" algn="l"/>
              </a:tabLst>
            </a:pPr>
            <a:r>
              <a:rPr lang="es" sz="1100" dirty="0">
                <a:ea typeface="Calibri" panose="020F0502020204030204" pitchFamily="34" charset="0"/>
                <a:cs typeface="Times New Roman" panose="02020603050405020304" pitchFamily="18" charset="0"/>
              </a:rPr>
              <a:t>Informado </a:t>
            </a:r>
            <a:r>
              <a:rPr lang="es" sz="1100" dirty="0">
                <a:effectLst/>
                <a:ea typeface="Calibri" panose="020F0502020204030204" pitchFamily="34" charset="0"/>
                <a:cs typeface="Times New Roman" panose="02020603050405020304" pitchFamily="18" charset="0"/>
              </a:rPr>
              <a:t>por todos los indicadores descritos en la sección 1111(c)(4)(B) de ESEA, incluido el desempeño de los estudiantes en comparación con las metas a largo plazo determinadas por el estado.</a:t>
            </a:r>
          </a:p>
          <a:p>
            <a:pPr marR="0" lvl="1">
              <a:lnSpc>
                <a:spcPct val="107000"/>
              </a:lnSpc>
              <a:spcBef>
                <a:spcPts val="0"/>
              </a:spcBef>
              <a:spcAft>
                <a:spcPts val="800"/>
              </a:spcAft>
              <a:tabLst>
                <a:tab pos="914400" algn="l"/>
              </a:tabLst>
            </a:pPr>
            <a:r>
              <a:rPr lang="es" sz="1100" dirty="0">
                <a:ea typeface="Calibri" panose="020F0502020204030204" pitchFamily="34" charset="0"/>
                <a:cs typeface="Times New Roman" panose="02020603050405020304" pitchFamily="18" charset="0"/>
              </a:rPr>
              <a:t>Incluye </a:t>
            </a:r>
            <a:r>
              <a:rPr lang="es" sz="1100" dirty="0">
                <a:effectLst/>
                <a:ea typeface="Calibri" panose="020F0502020204030204" pitchFamily="34" charset="0"/>
                <a:cs typeface="Times New Roman" panose="02020603050405020304" pitchFamily="18" charset="0"/>
              </a:rPr>
              <a:t>intervenciones basadas en evidencia</a:t>
            </a:r>
          </a:p>
          <a:p>
            <a:pPr marR="0" lvl="1">
              <a:lnSpc>
                <a:spcPct val="107000"/>
              </a:lnSpc>
              <a:spcBef>
                <a:spcPts val="0"/>
              </a:spcBef>
              <a:spcAft>
                <a:spcPts val="800"/>
              </a:spcAft>
              <a:tabLst>
                <a:tab pos="914400" algn="l"/>
              </a:tabLst>
            </a:pPr>
            <a:r>
              <a:rPr lang="es" sz="1100" dirty="0">
                <a:effectLst/>
                <a:ea typeface="Calibri" panose="020F0502020204030204" pitchFamily="34" charset="0"/>
                <a:cs typeface="Times New Roman" panose="02020603050405020304" pitchFamily="18" charset="0"/>
              </a:rPr>
              <a:t>Basado en una evaluación de necesidades </a:t>
            </a:r>
            <a:r>
              <a:rPr lang="es" sz="1100" u="sng" dirty="0">
                <a:effectLst/>
                <a:ea typeface="Calibri" panose="020F0502020204030204" pitchFamily="34" charset="0"/>
                <a:cs typeface="Times New Roman" panose="02020603050405020304" pitchFamily="18" charset="0"/>
              </a:rPr>
              <a:t>a nivel escolar</a:t>
            </a:r>
          </a:p>
          <a:p>
            <a:pPr marR="0" lvl="1">
              <a:lnSpc>
                <a:spcPct val="107000"/>
              </a:lnSpc>
              <a:spcBef>
                <a:spcPts val="0"/>
              </a:spcBef>
              <a:spcAft>
                <a:spcPts val="800"/>
              </a:spcAft>
              <a:tabLst>
                <a:tab pos="914400" algn="l"/>
              </a:tabLst>
            </a:pPr>
            <a:r>
              <a:rPr lang="es" sz="1100" dirty="0">
                <a:ea typeface="Calibri" panose="020F0502020204030204" pitchFamily="34" charset="0"/>
                <a:cs typeface="Times New Roman" panose="02020603050405020304" pitchFamily="18" charset="0"/>
              </a:rPr>
              <a:t>Identifica </a:t>
            </a:r>
            <a:r>
              <a:rPr lang="es" sz="1100" dirty="0">
                <a:effectLst/>
                <a:ea typeface="Calibri" panose="020F0502020204030204" pitchFamily="34" charset="0"/>
                <a:cs typeface="Times New Roman" panose="02020603050405020304" pitchFamily="18" charset="0"/>
              </a:rPr>
              <a:t>desigualdades de recursos, que pueden incluir una revisión de la LEA y del presupuesto a nivel escolar, que se abordarán mediante la implementación de dicho plan integral de apoyo y mejora.</a:t>
            </a:r>
          </a:p>
          <a:p>
            <a:pPr marR="0" lvl="1">
              <a:lnSpc>
                <a:spcPct val="107000"/>
              </a:lnSpc>
              <a:spcBef>
                <a:spcPts val="0"/>
              </a:spcBef>
              <a:spcAft>
                <a:spcPts val="800"/>
              </a:spcAft>
              <a:tabLst>
                <a:tab pos="914400" algn="l"/>
              </a:tabLst>
            </a:pPr>
            <a:r>
              <a:rPr lang="es" sz="1100" dirty="0">
                <a:effectLst/>
                <a:ea typeface="Calibri" panose="020F0502020204030204" pitchFamily="34" charset="0"/>
                <a:cs typeface="Times New Roman" panose="02020603050405020304" pitchFamily="18" charset="0"/>
              </a:rPr>
              <a:t>Aprobado por la escuela y el DEPR.</a:t>
            </a:r>
          </a:p>
          <a:p>
            <a:pPr marR="0" lvl="1">
              <a:lnSpc>
                <a:spcPct val="107000"/>
              </a:lnSpc>
              <a:spcBef>
                <a:spcPts val="0"/>
              </a:spcBef>
              <a:spcAft>
                <a:spcPts val="800"/>
              </a:spcAft>
              <a:tabLst>
                <a:tab pos="914400" algn="l"/>
              </a:tabLst>
            </a:pPr>
            <a:r>
              <a:rPr lang="es" sz="1100" dirty="0">
                <a:ea typeface="Calibri" panose="020F0502020204030204" pitchFamily="34" charset="0"/>
                <a:cs typeface="Times New Roman" panose="02020603050405020304" pitchFamily="18" charset="0"/>
              </a:rPr>
              <a:t>Una </a:t>
            </a:r>
            <a:r>
              <a:rPr lang="es" sz="1100" dirty="0">
                <a:effectLst/>
                <a:ea typeface="Calibri" panose="020F0502020204030204" pitchFamily="34" charset="0"/>
                <a:cs typeface="Times New Roman" panose="02020603050405020304" pitchFamily="18" charset="0"/>
              </a:rPr>
              <a:t>vez aprobado e implementado, es monitoreado y revisado periódicamente por el </a:t>
            </a:r>
            <a:r>
              <a:rPr lang="es" sz="1100" dirty="0">
                <a:ea typeface="Calibri" panose="020F0502020204030204" pitchFamily="34" charset="0"/>
                <a:cs typeface="Times New Roman" panose="02020603050405020304" pitchFamily="18" charset="0"/>
              </a:rPr>
              <a:t>DEPR.</a:t>
            </a:r>
            <a:endParaRPr lang="en-US" sz="1100" dirty="0">
              <a:effectLst/>
              <a:ea typeface="Calibri" panose="020F0502020204030204" pitchFamily="34" charset="0"/>
              <a:cs typeface="Times New Roman" panose="02020603050405020304" pitchFamily="18" charset="0"/>
            </a:endParaRPr>
          </a:p>
        </p:txBody>
      </p:sp>
      <p:pic>
        <p:nvPicPr>
          <p:cNvPr id="18" name="Graphic 17" descr="Badge 1 outline">
            <a:extLst>
              <a:ext uri="{FF2B5EF4-FFF2-40B4-BE49-F238E27FC236}">
                <a16:creationId xmlns:a16="http://schemas.microsoft.com/office/drawing/2014/main" id="{63CABD90-B975-E72E-5AC2-F44CCBA9A2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459" y="2575781"/>
            <a:ext cx="265985" cy="265985"/>
          </a:xfrm>
          <a:prstGeom prst="rect">
            <a:avLst/>
          </a:prstGeom>
        </p:spPr>
      </p:pic>
      <p:pic>
        <p:nvPicPr>
          <p:cNvPr id="20" name="Graphic 19" descr="Badge outline">
            <a:extLst>
              <a:ext uri="{FF2B5EF4-FFF2-40B4-BE49-F238E27FC236}">
                <a16:creationId xmlns:a16="http://schemas.microsoft.com/office/drawing/2014/main" id="{B05E9FCB-65D9-44E1-EC79-5A4F96C063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3968" y="3014657"/>
            <a:ext cx="265985" cy="265985"/>
          </a:xfrm>
          <a:prstGeom prst="rect">
            <a:avLst/>
          </a:prstGeom>
        </p:spPr>
      </p:pic>
      <p:pic>
        <p:nvPicPr>
          <p:cNvPr id="22" name="Graphic 21" descr="Badge 3 outline">
            <a:extLst>
              <a:ext uri="{FF2B5EF4-FFF2-40B4-BE49-F238E27FC236}">
                <a16:creationId xmlns:a16="http://schemas.microsoft.com/office/drawing/2014/main" id="{25AED373-6BE7-D8FD-7E9A-39688033C1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3968" y="3311352"/>
            <a:ext cx="265985" cy="265985"/>
          </a:xfrm>
          <a:prstGeom prst="rect">
            <a:avLst/>
          </a:prstGeom>
        </p:spPr>
      </p:pic>
      <p:pic>
        <p:nvPicPr>
          <p:cNvPr id="24" name="Graphic 23" descr="Badge 4 outline">
            <a:extLst>
              <a:ext uri="{FF2B5EF4-FFF2-40B4-BE49-F238E27FC236}">
                <a16:creationId xmlns:a16="http://schemas.microsoft.com/office/drawing/2014/main" id="{70CD4B2D-1251-13A6-5CF2-70A0843F16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2364" y="3924845"/>
            <a:ext cx="265986" cy="265986"/>
          </a:xfrm>
          <a:prstGeom prst="rect">
            <a:avLst/>
          </a:prstGeom>
        </p:spPr>
      </p:pic>
      <p:pic>
        <p:nvPicPr>
          <p:cNvPr id="26" name="Graphic 25" descr="Badge 5 outline">
            <a:extLst>
              <a:ext uri="{FF2B5EF4-FFF2-40B4-BE49-F238E27FC236}">
                <a16:creationId xmlns:a16="http://schemas.microsoft.com/office/drawing/2014/main" id="{11B785F3-0FDC-A68F-EBAA-4A5122B47B2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2364" y="4204530"/>
            <a:ext cx="265986" cy="265986"/>
          </a:xfrm>
          <a:prstGeom prst="rect">
            <a:avLst/>
          </a:prstGeom>
        </p:spPr>
      </p:pic>
      <p:pic>
        <p:nvPicPr>
          <p:cNvPr id="28" name="Graphic 27" descr="Badge 6 outline">
            <a:extLst>
              <a:ext uri="{FF2B5EF4-FFF2-40B4-BE49-F238E27FC236}">
                <a16:creationId xmlns:a16="http://schemas.microsoft.com/office/drawing/2014/main" id="{5847CE82-A14A-4910-FBB0-40427770B35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2364" y="4485823"/>
            <a:ext cx="265986" cy="265986"/>
          </a:xfrm>
          <a:prstGeom prst="rect">
            <a:avLst/>
          </a:prstGeom>
        </p:spPr>
      </p:pic>
      <p:sp>
        <p:nvSpPr>
          <p:cNvPr id="30" name="TextBox 29">
            <a:extLst>
              <a:ext uri="{FF2B5EF4-FFF2-40B4-BE49-F238E27FC236}">
                <a16:creationId xmlns:a16="http://schemas.microsoft.com/office/drawing/2014/main" id="{04C2F46B-2F9A-5990-E2E9-366601E84002}"/>
              </a:ext>
            </a:extLst>
          </p:cNvPr>
          <p:cNvSpPr txBox="1"/>
          <p:nvPr/>
        </p:nvSpPr>
        <p:spPr>
          <a:xfrm>
            <a:off x="6851054" y="2549837"/>
            <a:ext cx="3945476" cy="3211777"/>
          </a:xfrm>
          <a:prstGeom prst="rect">
            <a:avLst/>
          </a:prstGeom>
          <a:noFill/>
        </p:spPr>
        <p:txBody>
          <a:bodyPr wrap="square">
            <a:spAutoFit/>
          </a:bodyPr>
          <a:lstStyle/>
          <a:p>
            <a:pPr marR="0" lvl="1">
              <a:lnSpc>
                <a:spcPct val="107000"/>
              </a:lnSpc>
              <a:spcBef>
                <a:spcPts val="0"/>
              </a:spcBef>
              <a:spcAft>
                <a:spcPts val="800"/>
              </a:spcAft>
              <a:tabLst>
                <a:tab pos="914400" algn="l"/>
              </a:tabLst>
            </a:pPr>
            <a:r>
              <a:rPr lang="es" sz="1100" dirty="0">
                <a:ea typeface="Calibri" panose="020F0502020204030204" pitchFamily="34" charset="0"/>
                <a:cs typeface="Times New Roman" panose="02020603050405020304" pitchFamily="18" charset="0"/>
              </a:rPr>
              <a:t>Basado </a:t>
            </a:r>
            <a:r>
              <a:rPr lang="es" sz="1100" dirty="0">
                <a:effectLst/>
                <a:ea typeface="Calibri" panose="020F0502020204030204" pitchFamily="34" charset="0"/>
                <a:cs typeface="Times New Roman" panose="02020603050405020304" pitchFamily="18" charset="0"/>
              </a:rPr>
              <a:t>en un </a:t>
            </a:r>
            <a:r>
              <a:rPr lang="en-US" sz="1100" dirty="0">
                <a:effectLst/>
                <a:ea typeface="Calibri" panose="020F0502020204030204" pitchFamily="34" charset="0"/>
                <a:cs typeface="Times New Roman" panose="02020603050405020304" pitchFamily="18" charset="0"/>
              </a:rPr>
              <a:t>estudio de necesidades </a:t>
            </a:r>
            <a:r>
              <a:rPr lang="es" sz="1100" dirty="0">
                <a:effectLst/>
                <a:ea typeface="Calibri" panose="020F0502020204030204" pitchFamily="34" charset="0"/>
                <a:cs typeface="Times New Roman" panose="02020603050405020304" pitchFamily="18" charset="0"/>
              </a:rPr>
              <a:t> que toma en cuenta las necesidades de los niños que no están cumpliendo, o están en riesgo de no cumplir, con los exigentes estándares académicos estatales y cualquier otro factor determinado por el DEPR.</a:t>
            </a:r>
          </a:p>
          <a:p>
            <a:pPr marR="0" lvl="1">
              <a:lnSpc>
                <a:spcPct val="107000"/>
              </a:lnSpc>
              <a:spcBef>
                <a:spcPts val="0"/>
              </a:spcBef>
              <a:spcAft>
                <a:spcPts val="800"/>
              </a:spcAft>
              <a:tabLst>
                <a:tab pos="914400" algn="l"/>
              </a:tabLst>
            </a:pPr>
            <a:r>
              <a:rPr lang="es" sz="1100" dirty="0">
                <a:effectLst/>
                <a:ea typeface="Calibri" panose="020F0502020204030204" pitchFamily="34" charset="0"/>
                <a:cs typeface="Times New Roman" panose="02020603050405020304" pitchFamily="18" charset="0"/>
              </a:rPr>
              <a:t>Desarrollado con la participación de los padres, las personas que llevarán a cabo dicho plan y otras partes interesadas.</a:t>
            </a:r>
          </a:p>
          <a:p>
            <a:pPr marR="0" lvl="1">
              <a:lnSpc>
                <a:spcPct val="107000"/>
              </a:lnSpc>
              <a:spcBef>
                <a:spcPts val="0"/>
              </a:spcBef>
              <a:spcAft>
                <a:spcPts val="800"/>
              </a:spcAft>
              <a:tabLst>
                <a:tab pos="914400" algn="l"/>
              </a:tabLst>
            </a:pPr>
            <a:r>
              <a:rPr lang="es" sz="1100" dirty="0">
                <a:ea typeface="Calibri" panose="020F0502020204030204" pitchFamily="34" charset="0"/>
                <a:cs typeface="Times New Roman" panose="02020603050405020304" pitchFamily="18" charset="0"/>
              </a:rPr>
              <a:t>Incluye una descripción de las estrategias que la escuela implementará para abordar las necesidades escolares como se describe en la sección 1114(b)(7)(A) de ESEA.</a:t>
            </a:r>
          </a:p>
          <a:p>
            <a:pPr marR="0" lvl="1">
              <a:lnSpc>
                <a:spcPct val="107000"/>
              </a:lnSpc>
              <a:spcBef>
                <a:spcPts val="0"/>
              </a:spcBef>
              <a:spcAft>
                <a:spcPts val="800"/>
              </a:spcAft>
              <a:tabLst>
                <a:tab pos="914400" algn="l"/>
              </a:tabLst>
            </a:pPr>
            <a:r>
              <a:rPr lang="es" sz="1100" dirty="0">
                <a:effectLst/>
                <a:ea typeface="Calibri" panose="020F0502020204030204" pitchFamily="34" charset="0"/>
                <a:cs typeface="Times New Roman" panose="02020603050405020304" pitchFamily="18" charset="0"/>
              </a:rPr>
              <a:t>Disponible para los padres y el público en un formato comprensible y uniforme.</a:t>
            </a:r>
          </a:p>
          <a:p>
            <a:pPr marR="0" lvl="1">
              <a:lnSpc>
                <a:spcPct val="107000"/>
              </a:lnSpc>
              <a:spcBef>
                <a:spcPts val="0"/>
              </a:spcBef>
              <a:spcAft>
                <a:spcPts val="800"/>
              </a:spcAft>
              <a:tabLst>
                <a:tab pos="914400" algn="l"/>
              </a:tabLst>
            </a:pPr>
            <a:r>
              <a:rPr lang="es" sz="1100" dirty="0">
                <a:effectLst/>
                <a:ea typeface="Calibri" panose="020F0502020204030204" pitchFamily="34" charset="0"/>
                <a:cs typeface="Times New Roman" panose="02020603050405020304" pitchFamily="18" charset="0"/>
              </a:rPr>
              <a:t>Monitoreado y revisado periódicamente según sea necesario, </a:t>
            </a:r>
            <a:r>
              <a:rPr lang="en-US" sz="1100" dirty="0">
                <a:ea typeface="Calibri" panose="020F0502020204030204" pitchFamily="34" charset="0"/>
                <a:cs typeface="Times New Roman" panose="02020603050405020304" pitchFamily="18" charset="0"/>
              </a:rPr>
              <a:t> </a:t>
            </a:r>
            <a:r>
              <a:rPr lang="es" sz="1100" dirty="0">
                <a:effectLst/>
                <a:ea typeface="Calibri" panose="020F0502020204030204" pitchFamily="34" charset="0"/>
                <a:cs typeface="Times New Roman" panose="02020603050405020304" pitchFamily="18" charset="0"/>
              </a:rPr>
              <a:t>según las necesidades de los estudiantes.</a:t>
            </a:r>
          </a:p>
        </p:txBody>
      </p:sp>
      <p:pic>
        <p:nvPicPr>
          <p:cNvPr id="10" name="Graphic 9" descr="Badge 7 outline">
            <a:extLst>
              <a:ext uri="{FF2B5EF4-FFF2-40B4-BE49-F238E27FC236}">
                <a16:creationId xmlns:a16="http://schemas.microsoft.com/office/drawing/2014/main" id="{8A98D642-3AE7-36FF-BB75-DD5448066D5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65328" y="5117651"/>
            <a:ext cx="262538" cy="262538"/>
          </a:xfrm>
          <a:prstGeom prst="rect">
            <a:avLst/>
          </a:prstGeom>
        </p:spPr>
      </p:pic>
      <p:pic>
        <p:nvPicPr>
          <p:cNvPr id="15" name="Graphic 14" descr="Badge 8 outline">
            <a:extLst>
              <a:ext uri="{FF2B5EF4-FFF2-40B4-BE49-F238E27FC236}">
                <a16:creationId xmlns:a16="http://schemas.microsoft.com/office/drawing/2014/main" id="{C67CF399-2663-3FED-A701-080615A9E92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83486" y="5460309"/>
            <a:ext cx="265985" cy="265985"/>
          </a:xfrm>
          <a:prstGeom prst="rect">
            <a:avLst/>
          </a:prstGeom>
        </p:spPr>
      </p:pic>
      <p:pic>
        <p:nvPicPr>
          <p:cNvPr id="33" name="Graphic 32" descr="Badge 1 with solid fill">
            <a:extLst>
              <a:ext uri="{FF2B5EF4-FFF2-40B4-BE49-F238E27FC236}">
                <a16:creationId xmlns:a16="http://schemas.microsoft.com/office/drawing/2014/main" id="{40FE010A-2A54-B69C-4D54-B01C3E05B7E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029341" y="2560304"/>
            <a:ext cx="265985" cy="265985"/>
          </a:xfrm>
          <a:prstGeom prst="rect">
            <a:avLst/>
          </a:prstGeom>
        </p:spPr>
      </p:pic>
      <p:pic>
        <p:nvPicPr>
          <p:cNvPr id="35" name="Graphic 34" descr="Badge with solid fill">
            <a:extLst>
              <a:ext uri="{FF2B5EF4-FFF2-40B4-BE49-F238E27FC236}">
                <a16:creationId xmlns:a16="http://schemas.microsoft.com/office/drawing/2014/main" id="{66D28CFE-D6AC-321E-69A2-7C4C2BA70A4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042634" y="3584049"/>
            <a:ext cx="265985" cy="265985"/>
          </a:xfrm>
          <a:prstGeom prst="rect">
            <a:avLst/>
          </a:prstGeom>
        </p:spPr>
      </p:pic>
      <p:pic>
        <p:nvPicPr>
          <p:cNvPr id="37" name="Graphic 36" descr="Badge 3 with solid fill">
            <a:extLst>
              <a:ext uri="{FF2B5EF4-FFF2-40B4-BE49-F238E27FC236}">
                <a16:creationId xmlns:a16="http://schemas.microsoft.com/office/drawing/2014/main" id="{2EF73BF4-DD69-2AA4-20B6-59641C79218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038919" y="4213242"/>
            <a:ext cx="265985" cy="265985"/>
          </a:xfrm>
          <a:prstGeom prst="rect">
            <a:avLst/>
          </a:prstGeom>
        </p:spPr>
      </p:pic>
      <p:pic>
        <p:nvPicPr>
          <p:cNvPr id="39" name="Graphic 38" descr="Badge 4 with solid fill">
            <a:extLst>
              <a:ext uri="{FF2B5EF4-FFF2-40B4-BE49-F238E27FC236}">
                <a16:creationId xmlns:a16="http://schemas.microsoft.com/office/drawing/2014/main" id="{4EB3D1A5-C704-7D82-E928-6924A8C2C08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040288" y="4833340"/>
            <a:ext cx="265985" cy="265985"/>
          </a:xfrm>
          <a:prstGeom prst="rect">
            <a:avLst/>
          </a:prstGeom>
        </p:spPr>
      </p:pic>
      <p:sp>
        <p:nvSpPr>
          <p:cNvPr id="40" name="TextBox 39">
            <a:extLst>
              <a:ext uri="{FF2B5EF4-FFF2-40B4-BE49-F238E27FC236}">
                <a16:creationId xmlns:a16="http://schemas.microsoft.com/office/drawing/2014/main" id="{356E84F6-813B-5AFB-20CA-0B1409EDDC58}"/>
              </a:ext>
            </a:extLst>
          </p:cNvPr>
          <p:cNvSpPr txBox="1"/>
          <p:nvPr/>
        </p:nvSpPr>
        <p:spPr>
          <a:xfrm>
            <a:off x="1057619" y="5800409"/>
            <a:ext cx="8752206" cy="830997"/>
          </a:xfrm>
          <a:prstGeom prst="rect">
            <a:avLst/>
          </a:prstGeom>
          <a:noFill/>
        </p:spPr>
        <p:txBody>
          <a:bodyPr wrap="square" lIns="91440" tIns="45720" rIns="91440" bIns="45720" rtlCol="0" anchor="t">
            <a:spAutoFit/>
          </a:bodyPr>
          <a:lstStyle/>
          <a:p>
            <a:pPr algn="ctr"/>
            <a:r>
              <a:rPr lang="es" sz="2400" b="1" dirty="0"/>
              <a:t>Una escuela CSI Título I debe cumplir con todos los requisitos anteriores, ya sea en planes separados o en un plan combinado.</a:t>
            </a:r>
          </a:p>
        </p:txBody>
      </p:sp>
      <p:pic>
        <p:nvPicPr>
          <p:cNvPr id="42" name="Graphic 41" descr="Badge 5 with solid fill">
            <a:extLst>
              <a:ext uri="{FF2B5EF4-FFF2-40B4-BE49-F238E27FC236}">
                <a16:creationId xmlns:a16="http://schemas.microsoft.com/office/drawing/2014/main" id="{83C4C428-9DEC-70A9-BE3C-5E8047FF7349}"/>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029341" y="5269375"/>
            <a:ext cx="265985" cy="265985"/>
          </a:xfrm>
          <a:prstGeom prst="rect">
            <a:avLst/>
          </a:prstGeom>
        </p:spPr>
      </p:pic>
      <p:sp>
        <p:nvSpPr>
          <p:cNvPr id="6" name="Text Placeholder 2">
            <a:extLst>
              <a:ext uri="{FF2B5EF4-FFF2-40B4-BE49-F238E27FC236}">
                <a16:creationId xmlns:a16="http://schemas.microsoft.com/office/drawing/2014/main" id="{102E1BA4-2367-F11A-D508-9CA8F6E8E30D}"/>
              </a:ext>
            </a:extLst>
          </p:cNvPr>
          <p:cNvSpPr>
            <a:spLocks noGrp="1"/>
          </p:cNvSpPr>
          <p:nvPr>
            <p:ph type="body" sz="quarter" idx="13"/>
          </p:nvPr>
        </p:nvSpPr>
        <p:spPr>
          <a:xfrm>
            <a:off x="853108" y="485491"/>
            <a:ext cx="10692295" cy="1003660"/>
          </a:xfrm>
        </p:spPr>
        <p:txBody>
          <a:bodyPr>
            <a:noAutofit/>
          </a:bodyPr>
          <a:lstStyle/>
          <a:p>
            <a:r>
              <a:rPr lang="es" sz="4000" dirty="0"/>
              <a:t>Ejemplo: Escuela de Título I </a:t>
            </a:r>
            <a:r>
              <a:rPr lang="en-US" sz="4000" dirty="0"/>
              <a:t>I</a:t>
            </a:r>
            <a:r>
              <a:rPr lang="es" sz="4000" dirty="0"/>
              <a:t>dentificada para CSI</a:t>
            </a:r>
            <a:endParaRPr lang="en-US" sz="4000" strike="sngStrike" dirty="0"/>
          </a:p>
        </p:txBody>
      </p:sp>
    </p:spTree>
    <p:extLst>
      <p:ext uri="{BB962C8B-B14F-4D97-AF65-F5344CB8AC3E}">
        <p14:creationId xmlns:p14="http://schemas.microsoft.com/office/powerpoint/2010/main" val="9831179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7490CB-47D5-A2A5-A89B-CC1764BE7E9C}"/>
              </a:ext>
            </a:extLst>
          </p:cNvPr>
          <p:cNvSpPr>
            <a:spLocks noGrp="1"/>
          </p:cNvSpPr>
          <p:nvPr>
            <p:ph idx="1"/>
          </p:nvPr>
        </p:nvSpPr>
        <p:spPr>
          <a:xfrm>
            <a:off x="1277957" y="1684538"/>
            <a:ext cx="9265185" cy="4815414"/>
          </a:xfrm>
        </p:spPr>
        <p:txBody>
          <a:bodyPr>
            <a:noAutofit/>
          </a:bodyPr>
          <a:lstStyle/>
          <a:p>
            <a:r>
              <a:rPr lang="es" sz="2000" dirty="0"/>
              <a:t>Según el </a:t>
            </a:r>
            <a:r>
              <a:rPr lang="en-US" sz="2000" dirty="0"/>
              <a:t>aprobado </a:t>
            </a:r>
            <a:r>
              <a:rPr lang="es" sz="2000" dirty="0"/>
              <a:t>plan estatal consolidado ESEA </a:t>
            </a:r>
            <a:r>
              <a:rPr lang="en-US" sz="2000" dirty="0"/>
              <a:t>del </a:t>
            </a:r>
            <a:r>
              <a:rPr lang="es" sz="2000" dirty="0"/>
              <a:t>DEPR, para que una escuela salga del estatus CSI, </a:t>
            </a:r>
            <a:r>
              <a:rPr lang="en-US" sz="2000" dirty="0"/>
              <a:t>tiene que </a:t>
            </a:r>
            <a:r>
              <a:rPr lang="es" sz="2000" dirty="0"/>
              <a:t>demostrar dos años consecutivos de mejora:</a:t>
            </a:r>
          </a:p>
          <a:p>
            <a:pPr marL="388620" indent="-342900">
              <a:spcBef>
                <a:spcPts val="600"/>
              </a:spcBef>
              <a:buFont typeface="Arial" panose="020B0604020202020204" pitchFamily="34" charset="0"/>
              <a:buChar char="•"/>
            </a:pPr>
            <a:r>
              <a:rPr lang="es" sz="2000" dirty="0"/>
              <a:t>Las escuelas secundarias deben tener una tasa de graduación SUPERIOR al 67% durante dos años consecutivos.</a:t>
            </a:r>
          </a:p>
          <a:p>
            <a:pPr marL="388620" indent="-342900">
              <a:spcBef>
                <a:spcPts val="600"/>
              </a:spcBef>
              <a:buFont typeface="Arial" panose="020B0604020202020204" pitchFamily="34" charset="0"/>
              <a:buChar char="•"/>
            </a:pPr>
            <a:r>
              <a:rPr lang="es" sz="2000" dirty="0"/>
              <a:t>Ya no cumple con el criterio inicial del CSI (5% de desempeño más bajo) desde el momento de la identificación durante dos años consecutivos.</a:t>
            </a:r>
          </a:p>
          <a:p>
            <a:pPr marL="388620" indent="-342900">
              <a:spcBef>
                <a:spcPts val="600"/>
              </a:spcBef>
              <a:buFont typeface="Arial" panose="020B0604020202020204" pitchFamily="34" charset="0"/>
              <a:buChar char="•"/>
            </a:pPr>
            <a:r>
              <a:rPr lang="es" sz="2000" dirty="0"/>
              <a:t>Demuestra un plan de sostenibilidad efectivo de los avances que ha </a:t>
            </a:r>
            <a:r>
              <a:rPr lang="en-US" sz="2000" dirty="0"/>
              <a:t>logrado</a:t>
            </a:r>
            <a:r>
              <a:rPr lang="es" sz="2000" dirty="0"/>
              <a:t>. Este plan </a:t>
            </a:r>
            <a:r>
              <a:rPr lang="en-US" sz="2000" dirty="0"/>
              <a:t>tiene que </a:t>
            </a:r>
            <a:r>
              <a:rPr lang="es" sz="2000" dirty="0"/>
              <a:t>explicar cómo la escuela mantendrá una fuerte tasa de crecimiento y cambio, al mismo tiempo que aborda cómo la escuela pretende garantizar la sostenibilidad con servicios, apoyos y/o financiación reducidos.</a:t>
            </a:r>
          </a:p>
          <a:p>
            <a:pPr marL="388620" indent="-342900">
              <a:spcBef>
                <a:spcPts val="600"/>
              </a:spcBef>
              <a:buFont typeface="Arial" panose="020B0604020202020204" pitchFamily="34" charset="0"/>
              <a:buChar char="•"/>
            </a:pPr>
            <a:r>
              <a:rPr lang="en-US" sz="2000" dirty="0"/>
              <a:t>Tiene que </a:t>
            </a:r>
            <a:r>
              <a:rPr lang="es" sz="2000" dirty="0"/>
              <a:t>permanecer en la clasificació</a:t>
            </a:r>
            <a:r>
              <a:rPr lang="en-US" sz="2000" dirty="0"/>
              <a:t>n de </a:t>
            </a:r>
            <a:r>
              <a:rPr lang="es" sz="2000" dirty="0"/>
              <a:t>CSI durante un mínimo de tres años antes de ser elegible para salir.</a:t>
            </a:r>
          </a:p>
          <a:p>
            <a:pPr marL="388620" indent="-342900">
              <a:spcBef>
                <a:spcPts val="600"/>
              </a:spcBef>
              <a:buFont typeface="Arial" panose="020B0604020202020204" pitchFamily="34" charset="0"/>
              <a:buChar char="•"/>
            </a:pPr>
            <a:r>
              <a:rPr lang="es" sz="2000" dirty="0"/>
              <a:t>Nota: Según su Apéndice del Plan Estatal COVID-19 aprobado, los años escolares 2019-2020 y 2020-2021 no contaron para la cantidad de años en los que </a:t>
            </a:r>
            <a:br>
              <a:rPr lang="en-US" sz="2000" dirty="0"/>
            </a:br>
            <a:r>
              <a:rPr lang="es" sz="2000" dirty="0"/>
              <a:t>una escuela tiene que cumplir con los criterios de salida.</a:t>
            </a:r>
          </a:p>
          <a:p>
            <a:pPr marL="388620" indent="-342900">
              <a:spcBef>
                <a:spcPts val="600"/>
              </a:spcBef>
              <a:buFont typeface="Arial" panose="020B0604020202020204" pitchFamily="34" charset="0"/>
              <a:buChar char="•"/>
            </a:pPr>
            <a:endParaRPr lang="en-US" sz="2000" dirty="0"/>
          </a:p>
          <a:p>
            <a:pPr marL="388620" indent="-342900">
              <a:buFont typeface="Arial" panose="020B0604020202020204" pitchFamily="34" charset="0"/>
              <a:buChar char="•"/>
            </a:pPr>
            <a:endParaRPr lang="en-US" sz="2000" dirty="0"/>
          </a:p>
        </p:txBody>
      </p:sp>
      <p:sp>
        <p:nvSpPr>
          <p:cNvPr id="3" name="Text Placeholder 2">
            <a:extLst>
              <a:ext uri="{FF2B5EF4-FFF2-40B4-BE49-F238E27FC236}">
                <a16:creationId xmlns:a16="http://schemas.microsoft.com/office/drawing/2014/main" id="{90C61F20-7E9A-C0AE-1F40-A805EFD2E09E}"/>
              </a:ext>
            </a:extLst>
          </p:cNvPr>
          <p:cNvSpPr>
            <a:spLocks noGrp="1"/>
          </p:cNvSpPr>
          <p:nvPr>
            <p:ph type="body" sz="quarter" idx="13"/>
          </p:nvPr>
        </p:nvSpPr>
        <p:spPr/>
        <p:txBody>
          <a:bodyPr/>
          <a:lstStyle/>
          <a:p>
            <a:r>
              <a:rPr lang="es" dirty="0"/>
              <a:t>Criterios de </a:t>
            </a:r>
            <a:r>
              <a:rPr lang="en-US" dirty="0"/>
              <a:t>S</a:t>
            </a:r>
            <a:r>
              <a:rPr lang="es" dirty="0"/>
              <a:t>alida - CSI</a:t>
            </a:r>
          </a:p>
        </p:txBody>
      </p:sp>
      <p:sp>
        <p:nvSpPr>
          <p:cNvPr id="4" name="Slide Number Placeholder 3">
            <a:extLst>
              <a:ext uri="{FF2B5EF4-FFF2-40B4-BE49-F238E27FC236}">
                <a16:creationId xmlns:a16="http://schemas.microsoft.com/office/drawing/2014/main" id="{864571CC-0832-074C-89F6-76D0450135D5}"/>
              </a:ext>
            </a:extLst>
          </p:cNvPr>
          <p:cNvSpPr>
            <a:spLocks noGrp="1"/>
          </p:cNvSpPr>
          <p:nvPr>
            <p:ph type="sldNum" sz="quarter" idx="12"/>
          </p:nvPr>
        </p:nvSpPr>
        <p:spPr/>
        <p:txBody>
          <a:bodyPr/>
          <a:lstStyle/>
          <a:p>
            <a:fld id="{01FA0A26-6009-4EF8-96CE-C26D5A4F18E5}" type="slidenum">
              <a:rPr lang="en-US" smtClean="0"/>
              <a:pPr/>
              <a:t>97</a:t>
            </a:fld>
            <a:endParaRPr lang="en-US"/>
          </a:p>
        </p:txBody>
      </p:sp>
      <p:sp>
        <p:nvSpPr>
          <p:cNvPr id="5" name="Footer Placeholder 4">
            <a:extLst>
              <a:ext uri="{FF2B5EF4-FFF2-40B4-BE49-F238E27FC236}">
                <a16:creationId xmlns:a16="http://schemas.microsoft.com/office/drawing/2014/main" id="{B899625B-C114-00A4-2B22-6A3D9C3E17F2}"/>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6503984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7490CB-47D5-A2A5-A89B-CC1764BE7E9C}"/>
              </a:ext>
            </a:extLst>
          </p:cNvPr>
          <p:cNvSpPr>
            <a:spLocks noGrp="1"/>
          </p:cNvSpPr>
          <p:nvPr>
            <p:ph idx="1"/>
          </p:nvPr>
        </p:nvSpPr>
        <p:spPr>
          <a:xfrm>
            <a:off x="1159563" y="1684537"/>
            <a:ext cx="9872871" cy="4414421"/>
          </a:xfrm>
        </p:spPr>
        <p:txBody>
          <a:bodyPr>
            <a:normAutofit fontScale="85000" lnSpcReduction="20000"/>
          </a:bodyPr>
          <a:lstStyle/>
          <a:p>
            <a:r>
              <a:rPr lang="es" sz="2600" dirty="0"/>
              <a:t>Según el </a:t>
            </a:r>
            <a:r>
              <a:rPr lang="en-US" sz="2600" dirty="0"/>
              <a:t>aprobado </a:t>
            </a:r>
            <a:r>
              <a:rPr lang="es" sz="2600" dirty="0"/>
              <a:t>plan estatal consolidado ESEA </a:t>
            </a:r>
            <a:r>
              <a:rPr lang="en-US" sz="2600" dirty="0"/>
              <a:t>d</a:t>
            </a:r>
            <a:r>
              <a:rPr lang="es" sz="2600" dirty="0"/>
              <a:t>el DEPR, para que una escuela salga del estatus ATSI, </a:t>
            </a:r>
            <a:r>
              <a:rPr lang="en-US" sz="2600" dirty="0"/>
              <a:t>tiene que </a:t>
            </a:r>
            <a:r>
              <a:rPr lang="es" sz="2600" dirty="0"/>
              <a:t>demostrar dos años consecutivos de mejora</a:t>
            </a:r>
            <a:r>
              <a:rPr lang="en-US" sz="2600" dirty="0"/>
              <a:t>miento</a:t>
            </a:r>
            <a:r>
              <a:rPr lang="es" sz="2600" dirty="0"/>
              <a:t>:</a:t>
            </a:r>
          </a:p>
          <a:p>
            <a:pPr marL="388620" indent="-342900">
              <a:spcBef>
                <a:spcPts val="600"/>
              </a:spcBef>
              <a:buFont typeface="Arial" panose="020B0604020202020204" pitchFamily="34" charset="0"/>
              <a:buChar char="•"/>
            </a:pPr>
            <a:r>
              <a:rPr lang="es" sz="2400" dirty="0"/>
              <a:t>Ninguno de los subgrupos de la escuela, con un mínimo de 10 estudiantes, se encuentra en el 5% inferior durante dos años consecutivos.</a:t>
            </a:r>
          </a:p>
          <a:p>
            <a:pPr marL="388620" indent="-342900">
              <a:spcBef>
                <a:spcPts val="600"/>
              </a:spcBef>
              <a:buFont typeface="Arial" panose="020B0604020202020204" pitchFamily="34" charset="0"/>
              <a:buChar char="•"/>
            </a:pPr>
            <a:r>
              <a:rPr lang="es" sz="2400" dirty="0"/>
              <a:t>Ya no cumple con los criterios de TSI-</a:t>
            </a:r>
            <a:r>
              <a:rPr lang="es" sz="2400" i="1" dirty="0"/>
              <a:t>Consistently Underperforming </a:t>
            </a:r>
            <a:r>
              <a:rPr lang="es" sz="2400" dirty="0"/>
              <a:t>(subgrupo en el 10% inferior) durante dos años consecutivos.</a:t>
            </a:r>
          </a:p>
          <a:p>
            <a:pPr marL="388620" indent="-342900">
              <a:spcBef>
                <a:spcPts val="600"/>
              </a:spcBef>
              <a:buFont typeface="Arial" panose="020B0604020202020204" pitchFamily="34" charset="0"/>
              <a:buChar char="•"/>
            </a:pPr>
            <a:r>
              <a:rPr lang="es" sz="2400" dirty="0"/>
              <a:t>Demuestra un plan de sostenibilidad efectivo de los logros que ha alcanzado. Este plan tiene que explicar cómo la escuela mantendrá una fuerte tasa de crecimiento y cambio al mismo tiempo que aborda cómo la escuela pretende garantizar la sostenibilidad con servicios, apoyos y/o financiación reducidos.</a:t>
            </a:r>
          </a:p>
          <a:p>
            <a:pPr marL="388620" indent="-342900">
              <a:spcBef>
                <a:spcPts val="600"/>
              </a:spcBef>
              <a:buFont typeface="Arial" panose="020B0604020202020204" pitchFamily="34" charset="0"/>
              <a:buChar char="•"/>
            </a:pPr>
            <a:r>
              <a:rPr lang="en-US" sz="2400" dirty="0"/>
              <a:t>Tiene que </a:t>
            </a:r>
            <a:r>
              <a:rPr lang="es" sz="2400" dirty="0"/>
              <a:t>permanecer en </a:t>
            </a:r>
            <a:r>
              <a:rPr lang="en-US" sz="2400" dirty="0"/>
              <a:t>la clasificación de</a:t>
            </a:r>
            <a:r>
              <a:rPr lang="es" sz="2400" dirty="0"/>
              <a:t> ATSI durante un mínimo de tres años antes de ser elegible para salir.</a:t>
            </a:r>
          </a:p>
          <a:p>
            <a:pPr marL="388620" indent="-342900">
              <a:spcBef>
                <a:spcPts val="600"/>
              </a:spcBef>
              <a:buFont typeface="Arial" panose="020B0604020202020204" pitchFamily="34" charset="0"/>
              <a:buChar char="•"/>
            </a:pPr>
            <a:r>
              <a:rPr lang="es" sz="2400" dirty="0"/>
              <a:t>Nota: Según su Apéndice del Plan Estatal COVID-19 aprobado, los años escolares 2019-2020 y 2020-2021 no contaron para la cantidad de años en los que una escuela debe cumplir con los criterios de salida.</a:t>
            </a:r>
          </a:p>
          <a:p>
            <a:pPr marL="388620" indent="-342900">
              <a:spcBef>
                <a:spcPts val="600"/>
              </a:spcBef>
              <a:buFont typeface="Arial" panose="020B0604020202020204" pitchFamily="34" charset="0"/>
              <a:buChar char="•"/>
            </a:pPr>
            <a:endParaRPr lang="en-US" sz="2400" dirty="0"/>
          </a:p>
          <a:p>
            <a:pPr marL="38862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90C61F20-7E9A-C0AE-1F40-A805EFD2E09E}"/>
              </a:ext>
            </a:extLst>
          </p:cNvPr>
          <p:cNvSpPr>
            <a:spLocks noGrp="1"/>
          </p:cNvSpPr>
          <p:nvPr>
            <p:ph type="body" sz="quarter" idx="13"/>
          </p:nvPr>
        </p:nvSpPr>
        <p:spPr/>
        <p:txBody>
          <a:bodyPr/>
          <a:lstStyle/>
          <a:p>
            <a:r>
              <a:rPr lang="es" dirty="0"/>
              <a:t>Criterios de </a:t>
            </a:r>
            <a:r>
              <a:rPr lang="en-US" dirty="0"/>
              <a:t>S</a:t>
            </a:r>
            <a:r>
              <a:rPr lang="es" dirty="0"/>
              <a:t>alida ATSI</a:t>
            </a:r>
          </a:p>
        </p:txBody>
      </p:sp>
      <p:sp>
        <p:nvSpPr>
          <p:cNvPr id="4" name="Slide Number Placeholder 3">
            <a:extLst>
              <a:ext uri="{FF2B5EF4-FFF2-40B4-BE49-F238E27FC236}">
                <a16:creationId xmlns:a16="http://schemas.microsoft.com/office/drawing/2014/main" id="{864571CC-0832-074C-89F6-76D0450135D5}"/>
              </a:ext>
            </a:extLst>
          </p:cNvPr>
          <p:cNvSpPr>
            <a:spLocks noGrp="1"/>
          </p:cNvSpPr>
          <p:nvPr>
            <p:ph type="sldNum" sz="quarter" idx="12"/>
          </p:nvPr>
        </p:nvSpPr>
        <p:spPr/>
        <p:txBody>
          <a:bodyPr/>
          <a:lstStyle/>
          <a:p>
            <a:fld id="{01FA0A26-6009-4EF8-96CE-C26D5A4F18E5}" type="slidenum">
              <a:rPr lang="en-US" smtClean="0"/>
              <a:pPr/>
              <a:t>98</a:t>
            </a:fld>
            <a:endParaRPr lang="en-US"/>
          </a:p>
        </p:txBody>
      </p:sp>
      <p:sp>
        <p:nvSpPr>
          <p:cNvPr id="5" name="Footer Placeholder 4">
            <a:extLst>
              <a:ext uri="{FF2B5EF4-FFF2-40B4-BE49-F238E27FC236}">
                <a16:creationId xmlns:a16="http://schemas.microsoft.com/office/drawing/2014/main" id="{B899625B-C114-00A4-2B22-6A3D9C3E17F2}"/>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5743910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7B94F0-FFC5-2D00-73E8-CB3C49552E4C}"/>
              </a:ext>
            </a:extLst>
          </p:cNvPr>
          <p:cNvSpPr>
            <a:spLocks noGrp="1"/>
          </p:cNvSpPr>
          <p:nvPr>
            <p:ph idx="1"/>
          </p:nvPr>
        </p:nvSpPr>
        <p:spPr>
          <a:xfrm>
            <a:off x="866775" y="1424066"/>
            <a:ext cx="10410825" cy="5321508"/>
          </a:xfrm>
        </p:spPr>
        <p:txBody>
          <a:bodyPr>
            <a:noAutofit/>
          </a:bodyPr>
          <a:lstStyle/>
          <a:p>
            <a:pPr marL="388620" indent="-342900">
              <a:buFont typeface="Arial" panose="020B0604020202020204" pitchFamily="34" charset="0"/>
              <a:buChar char="•"/>
            </a:pPr>
            <a:r>
              <a:rPr lang="es" sz="2400" dirty="0"/>
              <a:t>Para efectos de realizar actividades de mejoramiento escolar, un Estado </a:t>
            </a:r>
            <a:r>
              <a:rPr lang="en-US" sz="2400" dirty="0"/>
              <a:t>tiene que </a:t>
            </a:r>
            <a:r>
              <a:rPr lang="es" sz="2400" dirty="0"/>
              <a:t>reservar el mayor de:</a:t>
            </a:r>
          </a:p>
          <a:p>
            <a:pPr marL="800100" lvl="1" indent="-342900">
              <a:buFont typeface="Arial" panose="020B0604020202020204" pitchFamily="34" charset="0"/>
              <a:buChar char="•"/>
            </a:pPr>
            <a:r>
              <a:rPr lang="es" sz="2200" b="0" i="0" dirty="0">
                <a:solidFill>
                  <a:srgbClr val="323130"/>
                </a:solidFill>
                <a:effectLst/>
              </a:rPr>
              <a:t>Siete por ciento de</a:t>
            </a:r>
            <a:r>
              <a:rPr lang="en-US" sz="2200" b="0" i="0" dirty="0">
                <a:solidFill>
                  <a:srgbClr val="323130"/>
                </a:solidFill>
                <a:effectLst/>
              </a:rPr>
              <a:t>l </a:t>
            </a:r>
            <a:r>
              <a:rPr lang="en-US" sz="2200" b="0" i="1" dirty="0">
                <a:solidFill>
                  <a:srgbClr val="323130"/>
                </a:solidFill>
                <a:effectLst/>
              </a:rPr>
              <a:t>award</a:t>
            </a:r>
            <a:r>
              <a:rPr lang="en-US" sz="2200" b="0" i="0" dirty="0">
                <a:solidFill>
                  <a:srgbClr val="323130"/>
                </a:solidFill>
                <a:effectLst/>
              </a:rPr>
              <a:t> </a:t>
            </a:r>
            <a:r>
              <a:rPr lang="es" sz="2200" b="0" i="0" dirty="0">
                <a:solidFill>
                  <a:srgbClr val="323130"/>
                </a:solidFill>
                <a:effectLst/>
              </a:rPr>
              <a:t>del Título I del Estado para un año fiscal determinado (FY); o</a:t>
            </a:r>
          </a:p>
          <a:p>
            <a:pPr marL="800100" lvl="1" indent="-342900">
              <a:buFont typeface="Arial" panose="020B0604020202020204" pitchFamily="34" charset="0"/>
              <a:buChar char="•"/>
            </a:pPr>
            <a:r>
              <a:rPr lang="es" sz="2200" dirty="0">
                <a:effectLst/>
                <a:ea typeface="Times New Roman" panose="02020603050405020304" pitchFamily="18" charset="0"/>
                <a:cs typeface="Times New Roman" panose="02020603050405020304" pitchFamily="18" charset="0"/>
              </a:rPr>
              <a:t>La suma de los montos que reservó para </a:t>
            </a:r>
            <a:r>
              <a:rPr lang="es" sz="2200" dirty="0">
                <a:ea typeface="Times New Roman" panose="02020603050405020304" pitchFamily="18" charset="0"/>
                <a:cs typeface="Times New Roman" panose="02020603050405020304" pitchFamily="18" charset="0"/>
              </a:rPr>
              <a:t>el año fiscal </a:t>
            </a:r>
            <a:r>
              <a:rPr lang="es" sz="2200" dirty="0">
                <a:effectLst/>
                <a:ea typeface="Times New Roman" panose="02020603050405020304" pitchFamily="18" charset="0"/>
                <a:cs typeface="Times New Roman" panose="02020603050405020304" pitchFamily="18" charset="0"/>
              </a:rPr>
              <a:t>2016 para </a:t>
            </a:r>
            <a:r>
              <a:rPr lang="en-US" sz="2200" dirty="0">
                <a:effectLst/>
                <a:ea typeface="Times New Roman" panose="02020603050405020304" pitchFamily="18" charset="0"/>
                <a:cs typeface="Times New Roman" panose="02020603050405020304" pitchFamily="18" charset="0"/>
              </a:rPr>
              <a:t>mejoramiento escolar bajo </a:t>
            </a:r>
            <a:r>
              <a:rPr lang="es" sz="2200" dirty="0">
                <a:effectLst/>
                <a:ea typeface="Times New Roman" panose="02020603050405020304" pitchFamily="18" charset="0"/>
                <a:cs typeface="Times New Roman" panose="02020603050405020304" pitchFamily="18" charset="0"/>
              </a:rPr>
              <a:t>la sección 1003(a) de la ESEA (según autorizado previamente por </a:t>
            </a:r>
            <a:r>
              <a:rPr lang="es" sz="2200" i="1" dirty="0">
                <a:effectLst/>
                <a:ea typeface="Times New Roman" panose="02020603050405020304" pitchFamily="18" charset="0"/>
                <a:cs typeface="Times New Roman" panose="02020603050405020304" pitchFamily="18" charset="0"/>
              </a:rPr>
              <a:t>NCLB</a:t>
            </a:r>
            <a:r>
              <a:rPr lang="es" sz="2200" dirty="0">
                <a:effectLst/>
                <a:ea typeface="Times New Roman" panose="02020603050405020304" pitchFamily="18" charset="0"/>
                <a:cs typeface="Times New Roman" panose="02020603050405020304" pitchFamily="18" charset="0"/>
              </a:rPr>
              <a:t>) y el monto que recibió para el año fiscal 2016 para su asignación de Subvención para Mejoramiento Escolar </a:t>
            </a:r>
            <a:r>
              <a:rPr lang="es" sz="2200" dirty="0">
                <a:ea typeface="Times New Roman" panose="02020603050405020304" pitchFamily="18" charset="0"/>
                <a:cs typeface="Times New Roman" panose="02020603050405020304" pitchFamily="18" charset="0"/>
              </a:rPr>
              <a:t>(</a:t>
            </a:r>
            <a:r>
              <a:rPr lang="es" sz="2200" i="1" dirty="0">
                <a:ea typeface="Times New Roman" panose="02020603050405020304" pitchFamily="18" charset="0"/>
                <a:cs typeface="Times New Roman" panose="02020603050405020304" pitchFamily="18" charset="0"/>
              </a:rPr>
              <a:t>School Improv</a:t>
            </a:r>
            <a:r>
              <a:rPr lang="en-US" sz="2200" i="1" dirty="0">
                <a:ea typeface="Times New Roman" panose="02020603050405020304" pitchFamily="18" charset="0"/>
                <a:cs typeface="Times New Roman" panose="02020603050405020304" pitchFamily="18" charset="0"/>
              </a:rPr>
              <a:t>ement Grant</a:t>
            </a:r>
            <a:r>
              <a:rPr lang="en-US" sz="2200" dirty="0">
                <a:ea typeface="Times New Roman" panose="02020603050405020304" pitchFamily="18" charset="0"/>
                <a:cs typeface="Times New Roman" panose="02020603050405020304" pitchFamily="18" charset="0"/>
              </a:rPr>
              <a:t>) s</a:t>
            </a:r>
            <a:r>
              <a:rPr lang="es" sz="2200" dirty="0">
                <a:effectLst/>
                <a:ea typeface="Times New Roman" panose="02020603050405020304" pitchFamily="18" charset="0"/>
                <a:cs typeface="Times New Roman" panose="02020603050405020304" pitchFamily="18" charset="0"/>
              </a:rPr>
              <a:t>egún la sección 1003(g) de ESEA (según lo autorizado previamente por </a:t>
            </a:r>
            <a:r>
              <a:rPr lang="es" sz="2200" i="1" dirty="0">
                <a:effectLst/>
                <a:ea typeface="Times New Roman" panose="02020603050405020304" pitchFamily="18" charset="0"/>
                <a:cs typeface="Times New Roman" panose="02020603050405020304" pitchFamily="18" charset="0"/>
              </a:rPr>
              <a:t>NCLB</a:t>
            </a:r>
            <a:r>
              <a:rPr lang="es" sz="2200" dirty="0">
                <a:effectLst/>
                <a:ea typeface="Times New Roman" panose="02020603050405020304" pitchFamily="18" charset="0"/>
                <a:cs typeface="Times New Roman" panose="02020603050405020304" pitchFamily="18" charset="0"/>
              </a:rPr>
              <a:t>).</a:t>
            </a:r>
          </a:p>
          <a:p>
            <a:pPr marL="388620" indent="-342900">
              <a:buFont typeface="Arial" panose="020B0604020202020204" pitchFamily="34" charset="0"/>
              <a:buChar char="•"/>
            </a:pPr>
            <a:r>
              <a:rPr lang="es" sz="2000" dirty="0"/>
              <a:t>La regla especial bajo la sección 1003(h) de ESEA que prohíbe a una SEA reservar una cantidad de fondos bajo la sección 1003 que disminuirá sus </a:t>
            </a:r>
            <a:br>
              <a:rPr lang="en-US" sz="2000" dirty="0"/>
            </a:br>
            <a:r>
              <a:rPr lang="es" sz="2000" dirty="0"/>
              <a:t>asignaciones LEA Título I </a:t>
            </a:r>
            <a:r>
              <a:rPr lang="es" sz="2000" u="sng" dirty="0"/>
              <a:t>no se </a:t>
            </a:r>
            <a:r>
              <a:rPr lang="es" sz="2000" dirty="0"/>
              <a:t>aplica a Puerto Rico como sistema unitario.</a:t>
            </a:r>
          </a:p>
          <a:p>
            <a:pPr marL="388620" indent="-342900">
              <a:buFont typeface="Arial" panose="020B0604020202020204" pitchFamily="34" charset="0"/>
              <a:buChar char="•"/>
            </a:pPr>
            <a:r>
              <a:rPr lang="es" sz="2000" dirty="0"/>
              <a:t>Como sistema unitario, el DEPR no otorga subvenciones de la sección 1003, </a:t>
            </a:r>
            <a:br>
              <a:rPr lang="en-US" sz="2000" dirty="0"/>
            </a:br>
            <a:r>
              <a:rPr lang="es" sz="2000" dirty="0"/>
              <a:t>pero </a:t>
            </a:r>
            <a:r>
              <a:rPr lang="en-US" sz="2000" dirty="0"/>
              <a:t>tiene que </a:t>
            </a:r>
            <a:r>
              <a:rPr lang="es" sz="2000" dirty="0"/>
              <a:t>usar su reserva de la sección 1003 para apoyar </a:t>
            </a:r>
            <a:br>
              <a:rPr lang="en-US" sz="2000" dirty="0"/>
            </a:br>
            <a:r>
              <a:rPr lang="es" sz="2000" dirty="0"/>
              <a:t>actividades de mejora</a:t>
            </a:r>
            <a:r>
              <a:rPr lang="en-US" sz="2000" dirty="0"/>
              <a:t>miento</a:t>
            </a:r>
            <a:r>
              <a:rPr lang="es" sz="2000" dirty="0"/>
              <a:t> escolar en escuelas que implementan planes CSI, TSI o ATSI.</a:t>
            </a:r>
          </a:p>
        </p:txBody>
      </p:sp>
      <p:sp>
        <p:nvSpPr>
          <p:cNvPr id="3" name="Text Placeholder 2">
            <a:extLst>
              <a:ext uri="{FF2B5EF4-FFF2-40B4-BE49-F238E27FC236}">
                <a16:creationId xmlns:a16="http://schemas.microsoft.com/office/drawing/2014/main" id="{FB8369D3-7EAF-8843-7154-F1678012E827}"/>
              </a:ext>
            </a:extLst>
          </p:cNvPr>
          <p:cNvSpPr>
            <a:spLocks noGrp="1"/>
          </p:cNvSpPr>
          <p:nvPr>
            <p:ph type="body" sz="quarter" idx="13"/>
          </p:nvPr>
        </p:nvSpPr>
        <p:spPr>
          <a:xfrm>
            <a:off x="1349407" y="558800"/>
            <a:ext cx="9472474" cy="736600"/>
          </a:xfrm>
        </p:spPr>
        <p:txBody>
          <a:bodyPr>
            <a:normAutofit/>
          </a:bodyPr>
          <a:lstStyle/>
          <a:p>
            <a:r>
              <a:rPr lang="es"/>
              <a:t>Sección 1003 Mejoramiento Escolar</a:t>
            </a:r>
          </a:p>
        </p:txBody>
      </p:sp>
      <p:sp>
        <p:nvSpPr>
          <p:cNvPr id="4" name="Slide Number Placeholder 3">
            <a:extLst>
              <a:ext uri="{FF2B5EF4-FFF2-40B4-BE49-F238E27FC236}">
                <a16:creationId xmlns:a16="http://schemas.microsoft.com/office/drawing/2014/main" id="{CD42384B-D096-93D6-C132-B7A0774D9486}"/>
              </a:ext>
            </a:extLst>
          </p:cNvPr>
          <p:cNvSpPr>
            <a:spLocks noGrp="1"/>
          </p:cNvSpPr>
          <p:nvPr>
            <p:ph type="sldNum" sz="quarter" idx="12"/>
          </p:nvPr>
        </p:nvSpPr>
        <p:spPr/>
        <p:txBody>
          <a:bodyPr/>
          <a:lstStyle/>
          <a:p>
            <a:fld id="{01FA0A26-6009-4EF8-96CE-C26D5A4F18E5}" type="slidenum">
              <a:rPr lang="en-US" smtClean="0"/>
              <a:pPr/>
              <a:t>99</a:t>
            </a:fld>
            <a:endParaRPr lang="en-US"/>
          </a:p>
        </p:txBody>
      </p:sp>
    </p:spTree>
    <p:extLst>
      <p:ext uri="{BB962C8B-B14F-4D97-AF65-F5344CB8AC3E}">
        <p14:creationId xmlns:p14="http://schemas.microsoft.com/office/powerpoint/2010/main" val="382117067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2020_NAESPA_Summer_Meeting_Presentation_Template" id="{8498226F-D971-4574-B1B9-571FAD653317}" vid="{58E9DAC4-10C3-4EFC-BED4-F9D3AF254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f3a883b-549d-4198-8135-15d15d6d316b">
      <UserInfo>
        <DisplayName>Peasley, Donald</DisplayName>
        <AccountId>29</AccountId>
        <AccountType/>
      </UserInfo>
      <UserInfo>
        <DisplayName>Hollingshead, Clayton</DisplayName>
        <AccountId>2254</AccountId>
        <AccountType/>
      </UserInfo>
      <UserInfo>
        <DisplayName>Stephenson, Todd</DisplayName>
        <AccountId>47</AccountId>
        <AccountType/>
      </UserInfo>
      <UserInfo>
        <DisplayName>Anderson, Michael (OGC)</DisplayName>
        <AccountId>2262</AccountId>
        <AccountType/>
      </UserInfo>
      <UserInfo>
        <DisplayName>Simons, Jane</DisplayName>
        <AccountId>95</AccountId>
        <AccountType/>
      </UserInfo>
      <UserInfo>
        <DisplayName>Skloot, Evan</DisplayName>
        <AccountId>17</AccountId>
        <AccountType/>
      </UserInfo>
    </SharedWithUsers>
    <_activity xmlns="bef71562-cae8-4176-8f14-cb98e7b4d2f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1C3F4B2C09D44AB8E336357FB2140B" ma:contentTypeVersion="15" ma:contentTypeDescription="Create a new document." ma:contentTypeScope="" ma:versionID="4817ffa725539123384600a15c9b2ad9">
  <xsd:schema xmlns:xsd="http://www.w3.org/2001/XMLSchema" xmlns:xs="http://www.w3.org/2001/XMLSchema" xmlns:p="http://schemas.microsoft.com/office/2006/metadata/properties" xmlns:ns3="bef71562-cae8-4176-8f14-cb98e7b4d2fb" xmlns:ns4="df3a883b-549d-4198-8135-15d15d6d316b" targetNamespace="http://schemas.microsoft.com/office/2006/metadata/properties" ma:root="true" ma:fieldsID="6aa0bf94556f383a7f2d8e1288ae80ff" ns3:_="" ns4:_="">
    <xsd:import namespace="bef71562-cae8-4176-8f14-cb98e7b4d2fb"/>
    <xsd:import namespace="df3a883b-549d-4198-8135-15d15d6d316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f71562-cae8-4176-8f14-cb98e7b4d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3a883b-549d-4198-8135-15d15d6d31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5D05FB-9842-435D-AAAE-44F1FE57B45F}">
  <ds:schemaRefs>
    <ds:schemaRef ds:uri="http://purl.org/dc/dcmitype/"/>
    <ds:schemaRef ds:uri="http://schemas.microsoft.com/office/infopath/2007/PartnerControls"/>
    <ds:schemaRef ds:uri="http://schemas.microsoft.com/office/2006/documentManagement/types"/>
    <ds:schemaRef ds:uri="df3a883b-549d-4198-8135-15d15d6d316b"/>
    <ds:schemaRef ds:uri="http://schemas.microsoft.com/office/2006/metadata/properties"/>
    <ds:schemaRef ds:uri="http://purl.org/dc/elements/1.1/"/>
    <ds:schemaRef ds:uri="bef71562-cae8-4176-8f14-cb98e7b4d2fb"/>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8A2B7E7-5E0B-491D-A4AD-E97A021061B0}">
  <ds:schemaRefs>
    <ds:schemaRef ds:uri="http://schemas.microsoft.com/sharepoint/v3/contenttype/forms"/>
  </ds:schemaRefs>
</ds:datastoreItem>
</file>

<file path=customXml/itemProps3.xml><?xml version="1.0" encoding="utf-8"?>
<ds:datastoreItem xmlns:ds="http://schemas.openxmlformats.org/officeDocument/2006/customXml" ds:itemID="{B6F82E37-69B8-4E29-8CE9-DC132B3EC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f71562-cae8-4176-8f14-cb98e7b4d2fb"/>
    <ds:schemaRef ds:uri="df3a883b-549d-4198-8135-15d15d6d31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2020_NAESPA_Summer_Meeting_Presentation_Template</Template>
  <TotalTime>681</TotalTime>
  <Words>10379</Words>
  <Application>Microsoft Office PowerPoint</Application>
  <PresentationFormat>Widescreen</PresentationFormat>
  <Paragraphs>948</Paragraphs>
  <Slides>103</Slides>
  <Notes>103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103</vt:i4>
      </vt:variant>
    </vt:vector>
  </HeadingPairs>
  <TitlesOfParts>
    <vt:vector size="113" baseType="lpstr">
      <vt:lpstr>Arial</vt:lpstr>
      <vt:lpstr>Calibri</vt:lpstr>
      <vt:lpstr>Corbel</vt:lpstr>
      <vt:lpstr>Courier New</vt:lpstr>
      <vt:lpstr>Questrial</vt:lpstr>
      <vt:lpstr>Symbol</vt:lpstr>
      <vt:lpstr>Times New Roman</vt:lpstr>
      <vt:lpstr>Tw Cen MT</vt:lpstr>
      <vt:lpstr>Wingdings</vt:lpstr>
      <vt:lpstr>Basis</vt:lpstr>
      <vt:lpstr>Requisitos fiscales selectos y asignaciones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Descripción general del Título I, Parte A de la Ley de Educación Primaria y Secundaria de 1965 (ESEA)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Planes Escolares (Schoolwide) y de Apoyo y Mejoramiento Escolar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Education Updates</dc:title>
  <dc:creator>Skloot, Evan</dc:creator>
  <cp:lastModifiedBy>Santiago Ramirez, Sylvette</cp:lastModifiedBy>
  <cp:revision>69</cp:revision>
  <cp:lastPrinted>2023-10-10T18:10:38Z</cp:lastPrinted>
  <dcterms:created xsi:type="dcterms:W3CDTF">2021-10-19T13:59:19Z</dcterms:created>
  <dcterms:modified xsi:type="dcterms:W3CDTF">2023-10-16T22:27:42Z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0x010100BA1C3F4B2C09D44AB8E336357FB2140B</vt:lpwstr>
  </property>
  <property fmtid="{D5CDD505-2E9C-101B-9397-08002B2CF9AE}" pid="3" name="Secondary Subject">
    <vt:lpwstr/>
  </property>
  <property fmtid="{D5CDD505-2E9C-101B-9397-08002B2CF9AE}" pid="4" name="Fiscal_x0020_Year">
    <vt:lpwstr/>
  </property>
  <property fmtid="{D5CDD505-2E9C-101B-9397-08002B2CF9AE}" pid="5" name="Document_x0020_Type">
    <vt:lpwstr/>
  </property>
  <property fmtid="{D5CDD505-2E9C-101B-9397-08002B2CF9AE}" pid="6" name="Secondary_x0020_Subject">
    <vt:lpwstr/>
  </property>
  <property fmtid="{D5CDD505-2E9C-101B-9397-08002B2CF9AE}" pid="7" name="Function">
    <vt:lpwstr/>
  </property>
  <property fmtid="{D5CDD505-2E9C-101B-9397-08002B2CF9AE}" pid="8" name="Fiscal Year">
    <vt:lpwstr/>
  </property>
  <property fmtid="{D5CDD505-2E9C-101B-9397-08002B2CF9AE}" pid="9" name="Approval Status">
    <vt:lpwstr/>
  </property>
  <property fmtid="{D5CDD505-2E9C-101B-9397-08002B2CF9AE}" pid="10" name="OESE Office">
    <vt:lpwstr>32;#Title I and Low Performing Schools|1040091b-898d-4658-a9af-99aa1ac94ba5</vt:lpwstr>
  </property>
  <property fmtid="{D5CDD505-2E9C-101B-9397-08002B2CF9AE}" pid="11" name="Approval_x0020_Status">
    <vt:lpwstr/>
  </property>
  <property fmtid="{D5CDD505-2E9C-101B-9397-08002B2CF9AE}" pid="12" name="Document Type">
    <vt:lpwstr/>
  </property>
  <property fmtid="{D5CDD505-2E9C-101B-9397-08002B2CF9AE}" pid="13" name="Catagory">
    <vt:lpwstr/>
  </property>
  <property fmtid="{D5CDD505-2E9C-101B-9397-08002B2CF9AE}" pid="14" name="SharedWithUsers">
    <vt:lpwstr>29;#Peasley, Donald</vt:lpwstr>
  </property>
  <property fmtid="{D5CDD505-2E9C-101B-9397-08002B2CF9AE}" pid="15" name="e48369bfb84241b2a4759ac5d306b738">
    <vt:lpwstr/>
  </property>
  <property fmtid="{D5CDD505-2E9C-101B-9397-08002B2CF9AE}" pid="16" name="MediaServiceImageTags">
    <vt:lpwstr/>
  </property>
  <property fmtid="{D5CDD505-2E9C-101B-9397-08002B2CF9AE}" pid="17" name="cb2ef2bd509f47f39ea44b698c260c87">
    <vt:lpwstr>Title I and Low Performing Schools|1040091b-898d-4658-a9af-99aa1ac94ba5</vt:lpwstr>
  </property>
  <property fmtid="{D5CDD505-2E9C-101B-9397-08002B2CF9AE}" pid="18" name="m1f13d32c4c342028b39326ee260c1ca">
    <vt:lpwstr/>
  </property>
  <property fmtid="{D5CDD505-2E9C-101B-9397-08002B2CF9AE}" pid="19" name="m9ba678bb8414d77b73f31a6ff27f951">
    <vt:lpwstr/>
  </property>
  <property fmtid="{D5CDD505-2E9C-101B-9397-08002B2CF9AE}" pid="20" name="a4530805a9a34cb996739ba2e241a970">
    <vt:lpwstr/>
  </property>
  <property fmtid="{D5CDD505-2E9C-101B-9397-08002B2CF9AE}" pid="21" name="paad1906247e4af69fbe65f2ace0923c">
    <vt:lpwstr/>
  </property>
  <property fmtid="{D5CDD505-2E9C-101B-9397-08002B2CF9AE}" pid="22" name="n1bd8754419c43e28f0ce7981e345f05">
    <vt:lpwstr/>
  </property>
</Properties>
</file>