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53"/>
  </p:notesMasterIdLst>
  <p:handoutMasterIdLst>
    <p:handoutMasterId r:id="rId54"/>
  </p:handoutMasterIdLst>
  <p:sldIdLst>
    <p:sldId id="461" r:id="rId5"/>
    <p:sldId id="381" r:id="rId6"/>
    <p:sldId id="382" r:id="rId7"/>
    <p:sldId id="481" r:id="rId8"/>
    <p:sldId id="495" r:id="rId9"/>
    <p:sldId id="553" r:id="rId10"/>
    <p:sldId id="385" r:id="rId11"/>
    <p:sldId id="547" r:id="rId12"/>
    <p:sldId id="524" r:id="rId13"/>
    <p:sldId id="526" r:id="rId14"/>
    <p:sldId id="523" r:id="rId15"/>
    <p:sldId id="525" r:id="rId16"/>
    <p:sldId id="503" r:id="rId17"/>
    <p:sldId id="530" r:id="rId18"/>
    <p:sldId id="531" r:id="rId19"/>
    <p:sldId id="507" r:id="rId20"/>
    <p:sldId id="529" r:id="rId21"/>
    <p:sldId id="514" r:id="rId22"/>
    <p:sldId id="478" r:id="rId23"/>
    <p:sldId id="509" r:id="rId24"/>
    <p:sldId id="527" r:id="rId25"/>
    <p:sldId id="528" r:id="rId26"/>
    <p:sldId id="387" r:id="rId27"/>
    <p:sldId id="542" r:id="rId28"/>
    <p:sldId id="543" r:id="rId29"/>
    <p:sldId id="541" r:id="rId30"/>
    <p:sldId id="468" r:id="rId31"/>
    <p:sldId id="520" r:id="rId32"/>
    <p:sldId id="522" r:id="rId33"/>
    <p:sldId id="515" r:id="rId34"/>
    <p:sldId id="549" r:id="rId35"/>
    <p:sldId id="550" r:id="rId36"/>
    <p:sldId id="554" r:id="rId37"/>
    <p:sldId id="552" r:id="rId38"/>
    <p:sldId id="256" r:id="rId39"/>
    <p:sldId id="257" r:id="rId40"/>
    <p:sldId id="258" r:id="rId41"/>
    <p:sldId id="504" r:id="rId42"/>
    <p:sldId id="544" r:id="rId43"/>
    <p:sldId id="545" r:id="rId44"/>
    <p:sldId id="519" r:id="rId45"/>
    <p:sldId id="485" r:id="rId46"/>
    <p:sldId id="532" r:id="rId47"/>
    <p:sldId id="409" r:id="rId48"/>
    <p:sldId id="411" r:id="rId49"/>
    <p:sldId id="460" r:id="rId50"/>
    <p:sldId id="548" r:id="rId51"/>
    <p:sldId id="555"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884C92-6C11-4B4A-A09F-ABC2BCDA8EF0}">
          <p14:sldIdLst>
            <p14:sldId id="461"/>
            <p14:sldId id="381"/>
            <p14:sldId id="382"/>
            <p14:sldId id="481"/>
            <p14:sldId id="495"/>
            <p14:sldId id="553"/>
            <p14:sldId id="385"/>
            <p14:sldId id="547"/>
            <p14:sldId id="524"/>
            <p14:sldId id="526"/>
            <p14:sldId id="523"/>
            <p14:sldId id="525"/>
            <p14:sldId id="503"/>
            <p14:sldId id="530"/>
            <p14:sldId id="531"/>
            <p14:sldId id="507"/>
            <p14:sldId id="529"/>
            <p14:sldId id="514"/>
            <p14:sldId id="478"/>
            <p14:sldId id="509"/>
            <p14:sldId id="527"/>
            <p14:sldId id="528"/>
            <p14:sldId id="387"/>
            <p14:sldId id="542"/>
            <p14:sldId id="543"/>
            <p14:sldId id="541"/>
            <p14:sldId id="468"/>
            <p14:sldId id="520"/>
            <p14:sldId id="522"/>
            <p14:sldId id="515"/>
            <p14:sldId id="549"/>
            <p14:sldId id="550"/>
            <p14:sldId id="554"/>
            <p14:sldId id="552"/>
            <p14:sldId id="256"/>
            <p14:sldId id="257"/>
            <p14:sldId id="258"/>
            <p14:sldId id="504"/>
            <p14:sldId id="544"/>
            <p14:sldId id="545"/>
            <p14:sldId id="519"/>
            <p14:sldId id="485"/>
            <p14:sldId id="532"/>
            <p14:sldId id="409"/>
            <p14:sldId id="411"/>
            <p14:sldId id="460"/>
            <p14:sldId id="548"/>
            <p14:sldId id="5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B17184-042B-1BD3-2040-3BA86ECB2BFE}" name="Jaime, Ivonne" initials="JI" userId="S::ivonne.jaime@ed.gov::582ab926-4180-4ab8-a104-cd8a92a848db" providerId="AD"/>
  <p188:author id="{CA1A749D-A8A5-87AB-5423-456C0F702A7F}" name="Jaime, Ivonne" initials="JI" userId="S::Ivonne.Jaime@ed.gov::582ab926-4180-4ab8-a104-cd8a92a848db" providerId="AD"/>
  <p188:author id="{05D380B5-2DBD-BD11-9DFB-53A48836F92D}" name="Jung, Britt E." initials="JE" userId="S::britt.e.jung@ed.gov::6eaa30ea-1f05-44dc-9d89-2605c205af80" providerId="AD"/>
  <p188:author id="{B2072EB6-70D1-D3CC-4294-8D08E326129D}" name="Britt Jung" initials="BJ" userId="S::Britt.e.Jung@ed.gov::6eaa30ea-1f05-44dc-9d89-2605c205af80" providerId="AD"/>
  <p188:author id="{D9DE67BE-59BE-2764-09AC-196AF417586C}" name="Budman, Molly" initials="BM" userId="S::molly.budman@ed.gov::5eb37a7d-55aa-4142-9f97-307c036666a1" providerId="AD"/>
  <p188:author id="{C7F794C1-7DBD-A6BB-DF5C-B6457967E105}" name="Molly Budman" initials="MB" userId="S::Molly.Budman@ed.gov::5eb37a7d-55aa-4142-9f97-307c036666a1" providerId="AD"/>
  <p188:author id="{A4CE17D6-703A-01C9-5BF5-03EA1420DE6E}" name="Tanner, Gloria" initials="TG" userId="S::gloria.tanner@ed.gov::6de05fb8-2800-4433-8c47-a61fcc2fdd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radie Williams" initials="BW" lastIdx="2" clrIdx="0"/>
  <p:cmAuthor id="1" name="Anne Hyslop" initials="AFH" lastIdx="16" clrIdx="1"/>
  <p:cmAuthor id="2" name="Wallin, Terra" initials="TW" lastIdx="22" clrIdx="2"/>
  <p:cmAuthor id="3" name="McIntosh, Amy" initials="MA" lastIdx="15" clrIdx="3"/>
  <p:cmAuthor id="4" name="Ann Whalen" initials="AW" lastIdx="28" clrIdx="4"/>
  <p:cmAuthor id="5" name="Wallin, Terra" initials="WT" lastIdx="1" clrIdx="5"/>
  <p:cmAuthor id="6" name="Rigling, Kay" initials="RK" lastIdx="12" clrIdx="6"/>
  <p:cmAuthor id="7" name="Anne Forrest Hyslop" initials="AFH" lastIdx="9" clrIdx="7"/>
  <p:cmAuthor id="8" name="Peternith, Rachel" initials="RGP" lastIdx="12" clrIdx="8"/>
  <p:cmAuthor id="9" name="Jaime, Ivonne" initials="JI" lastIdx="3" clrIdx="9"/>
  <p:cmAuthor id="10" name="Miceli, Roberta" initials="MR" lastIdx="8" clrIdx="10"/>
  <p:cmAuthor id="11" name="Jimenez, Laura" initials="JL" lastIdx="6" clrIdx="11">
    <p:extLst>
      <p:ext uri="{19B8F6BF-5375-455C-9EA6-DF929625EA0E}">
        <p15:presenceInfo xmlns:p15="http://schemas.microsoft.com/office/powerpoint/2012/main" userId="S::laura.jimenez@ed.gov::e2bf1648-c8a4-4c23-b45e-92665cef33c3" providerId="AD"/>
      </p:ext>
    </p:extLst>
  </p:cmAuthor>
  <p:cmAuthor id="12" name="Tanner, Gloria" initials="TG" lastIdx="1" clrIdx="12">
    <p:extLst>
      <p:ext uri="{19B8F6BF-5375-455C-9EA6-DF929625EA0E}">
        <p15:presenceInfo xmlns:p15="http://schemas.microsoft.com/office/powerpoint/2012/main" userId="S::gloria.tanner@ed.gov::6de05fb8-2800-4433-8c47-a61fcc2fdd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6600"/>
    <a:srgbClr val="0B3F7F"/>
    <a:srgbClr val="3333CC"/>
    <a:srgbClr val="F2F6F8"/>
    <a:srgbClr val="EEF3F6"/>
    <a:srgbClr val="EDF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69BD6-3111-4DCC-BB61-4C00ECF4FB11}" v="27" dt="2023-02-15T13:40:37.464"/>
    <p1510:client id="{A58ED1A1-BAFA-4C86-252F-19750C498749}" v="618" dt="2023-02-15T15:15:05.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80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44E77CDA-3998-434D-ABA6-7B1BBDFD00EC}" type="datetimeFigureOut">
              <a:rPr lang="en-US" smtClean="0"/>
              <a:t>12/4/2023</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6A708024-EA25-43BC-A359-81AC8345C7B6}" type="slidenum">
              <a:rPr lang="en-US" smtClean="0"/>
              <a:t>‹#›</a:t>
            </a:fld>
            <a:endParaRPr lang="en-US"/>
          </a:p>
        </p:txBody>
      </p:sp>
    </p:spTree>
    <p:extLst>
      <p:ext uri="{BB962C8B-B14F-4D97-AF65-F5344CB8AC3E}">
        <p14:creationId xmlns:p14="http://schemas.microsoft.com/office/powerpoint/2010/main" val="3627978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249" tIns="46625" rIns="93249" bIns="4662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249" tIns="46625" rIns="93249" bIns="46625" rtlCol="0"/>
          <a:lstStyle>
            <a:lvl1pPr algn="r">
              <a:defRPr sz="1200"/>
            </a:lvl1pPr>
          </a:lstStyle>
          <a:p>
            <a:fld id="{461606F4-4BBB-4140-824C-5230C20F4C85}" type="datetimeFigureOut">
              <a:rPr lang="en-US" smtClean="0"/>
              <a:t>12/4/2023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249" tIns="46625" rIns="93249" bIns="4662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249" tIns="46625" rIns="93249" bIns="466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249" tIns="46625" rIns="93249" bIns="4662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249" tIns="46625" rIns="93249" bIns="46625" rtlCol="0" anchor="b"/>
          <a:lstStyle>
            <a:lvl1pPr algn="r">
              <a:defRPr sz="1200"/>
            </a:lvl1pPr>
          </a:lstStyle>
          <a:p>
            <a:fld id="{8299ED84-CBAB-461F-9FF0-D2745084CB2B}" type="slidenum">
              <a:rPr lang="en-US" smtClean="0"/>
              <a:t>‹#›</a:t>
            </a:fld>
            <a:endParaRPr lang="en-US"/>
          </a:p>
        </p:txBody>
      </p:sp>
    </p:spTree>
    <p:extLst>
      <p:ext uri="{BB962C8B-B14F-4D97-AF65-F5344CB8AC3E}">
        <p14:creationId xmlns:p14="http://schemas.microsoft.com/office/powerpoint/2010/main" val="315932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059" indent="-173059">
              <a:buFont typeface="Arial" panose="020B0604020202020204" pitchFamily="34" charset="0"/>
              <a:buChar char="•"/>
            </a:pPr>
            <a:endParaRPr lang="en-US" sz="1100" i="1">
              <a:solidFill>
                <a:srgbClr val="FF0000"/>
              </a:solidFill>
            </a:endParaRP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418068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difference between ESSER I and ESSER II is that in ARP ESSER, States need a State Plan to have access to the rest 1/3 of the award.</a:t>
            </a:r>
          </a:p>
          <a:p>
            <a:r>
              <a:rPr lang="en-US">
                <a:cs typeface="Calibri"/>
              </a:rPr>
              <a:t>Include the highlights of the plan.</a:t>
            </a:r>
          </a:p>
        </p:txBody>
      </p:sp>
      <p:sp>
        <p:nvSpPr>
          <p:cNvPr id="4" name="Slide Number Placeholder 3"/>
          <p:cNvSpPr>
            <a:spLocks noGrp="1"/>
          </p:cNvSpPr>
          <p:nvPr>
            <p:ph type="sldNum" sz="quarter" idx="5"/>
          </p:nvPr>
        </p:nvSpPr>
        <p:spPr/>
        <p:txBody>
          <a:bodyPr/>
          <a:lstStyle/>
          <a:p>
            <a:fld id="{8299ED84-CBAB-461F-9FF0-D2745084CB2B}" type="slidenum">
              <a:rPr lang="en-US" smtClean="0"/>
              <a:t>13</a:t>
            </a:fld>
            <a:endParaRPr lang="en-US"/>
          </a:p>
        </p:txBody>
      </p:sp>
    </p:spTree>
    <p:extLst>
      <p:ext uri="{BB962C8B-B14F-4D97-AF65-F5344CB8AC3E}">
        <p14:creationId xmlns:p14="http://schemas.microsoft.com/office/powerpoint/2010/main" val="167864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 Center Slide</a:t>
            </a:r>
          </a:p>
        </p:txBody>
      </p:sp>
      <p:sp>
        <p:nvSpPr>
          <p:cNvPr id="4" name="Slide Number Placeholder 3"/>
          <p:cNvSpPr>
            <a:spLocks noGrp="1"/>
          </p:cNvSpPr>
          <p:nvPr>
            <p:ph type="sldNum" sz="quarter" idx="5"/>
          </p:nvPr>
        </p:nvSpPr>
        <p:spPr/>
        <p:txBody>
          <a:bodyPr/>
          <a:lstStyle/>
          <a:p>
            <a:fld id="{8299ED84-CBAB-461F-9FF0-D2745084CB2B}" type="slidenum">
              <a:rPr lang="en-US" smtClean="0"/>
              <a:t>14</a:t>
            </a:fld>
            <a:endParaRPr lang="en-US"/>
          </a:p>
        </p:txBody>
      </p:sp>
    </p:spTree>
    <p:extLst>
      <p:ext uri="{BB962C8B-B14F-4D97-AF65-F5344CB8AC3E}">
        <p14:creationId xmlns:p14="http://schemas.microsoft.com/office/powerpoint/2010/main" val="808568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 Center Slide</a:t>
            </a:r>
          </a:p>
        </p:txBody>
      </p:sp>
      <p:sp>
        <p:nvSpPr>
          <p:cNvPr id="4" name="Slide Number Placeholder 3"/>
          <p:cNvSpPr>
            <a:spLocks noGrp="1"/>
          </p:cNvSpPr>
          <p:nvPr>
            <p:ph type="sldNum" sz="quarter" idx="5"/>
          </p:nvPr>
        </p:nvSpPr>
        <p:spPr/>
        <p:txBody>
          <a:bodyPr/>
          <a:lstStyle/>
          <a:p>
            <a:fld id="{8299ED84-CBAB-461F-9FF0-D2745084CB2B}" type="slidenum">
              <a:rPr lang="en-US" smtClean="0"/>
              <a:t>15</a:t>
            </a:fld>
            <a:endParaRPr lang="en-US"/>
          </a:p>
        </p:txBody>
      </p:sp>
    </p:spTree>
    <p:extLst>
      <p:ext uri="{BB962C8B-B14F-4D97-AF65-F5344CB8AC3E}">
        <p14:creationId xmlns:p14="http://schemas.microsoft.com/office/powerpoint/2010/main" val="249034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to PRDE website (Sylvette will send link)</a:t>
            </a:r>
          </a:p>
        </p:txBody>
      </p:sp>
      <p:sp>
        <p:nvSpPr>
          <p:cNvPr id="4" name="Slide Number Placeholder 3"/>
          <p:cNvSpPr>
            <a:spLocks noGrp="1"/>
          </p:cNvSpPr>
          <p:nvPr>
            <p:ph type="sldNum" sz="quarter" idx="5"/>
          </p:nvPr>
        </p:nvSpPr>
        <p:spPr/>
        <p:txBody>
          <a:bodyPr/>
          <a:lstStyle/>
          <a:p>
            <a:fld id="{8299ED84-CBAB-461F-9FF0-D2745084CB2B}" type="slidenum">
              <a:rPr lang="en-US" smtClean="0"/>
              <a:t>17</a:t>
            </a:fld>
            <a:endParaRPr lang="en-US"/>
          </a:p>
        </p:txBody>
      </p:sp>
    </p:spTree>
    <p:extLst>
      <p:ext uri="{BB962C8B-B14F-4D97-AF65-F5344CB8AC3E}">
        <p14:creationId xmlns:p14="http://schemas.microsoft.com/office/powerpoint/2010/main" val="2335333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Possible responses:</a:t>
            </a:r>
          </a:p>
          <a:p>
            <a:pPr marL="228600" indent="-228600">
              <a:buAutoNum type="arabicPeriod"/>
            </a:pPr>
            <a:r>
              <a:rPr lang="en-US"/>
              <a:t>Monitoring, meetings/conversations/site visits to Schools and Principals, Data Review, Monthly reviews, Monthly meetings, school activities, focus groups, questionaries'', newsletters, expense reports, requisitions, etc. </a:t>
            </a:r>
          </a:p>
          <a:p>
            <a:pPr marL="0" indent="0">
              <a:buNone/>
            </a:pPr>
            <a:r>
              <a:rPr lang="en-US"/>
              <a:t>4. Allowable activities, braiding of funds, populations that can be impacted, programmatic adjustments that can be done based on data. </a:t>
            </a:r>
          </a:p>
          <a:p>
            <a:endParaRPr lang="en-US"/>
          </a:p>
        </p:txBody>
      </p:sp>
      <p:sp>
        <p:nvSpPr>
          <p:cNvPr id="4" name="Slide Number Placeholder 3"/>
          <p:cNvSpPr>
            <a:spLocks noGrp="1"/>
          </p:cNvSpPr>
          <p:nvPr>
            <p:ph type="sldNum" sz="quarter" idx="5"/>
          </p:nvPr>
        </p:nvSpPr>
        <p:spPr/>
        <p:txBody>
          <a:bodyPr/>
          <a:lstStyle/>
          <a:p>
            <a:fld id="{8299ED84-CBAB-461F-9FF0-D2745084CB2B}" type="slidenum">
              <a:rPr lang="en-US" smtClean="0"/>
              <a:t>18</a:t>
            </a:fld>
            <a:endParaRPr lang="en-US"/>
          </a:p>
        </p:txBody>
      </p:sp>
    </p:spTree>
    <p:extLst>
      <p:ext uri="{BB962C8B-B14F-4D97-AF65-F5344CB8AC3E}">
        <p14:creationId xmlns:p14="http://schemas.microsoft.com/office/powerpoint/2010/main" val="403338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9ED84-CBAB-461F-9FF0-D2745084CB2B}" type="slidenum">
              <a:rPr lang="en-US" smtClean="0"/>
              <a:t>20</a:t>
            </a:fld>
            <a:endParaRPr lang="en-US"/>
          </a:p>
        </p:txBody>
      </p:sp>
    </p:spTree>
    <p:extLst>
      <p:ext uri="{BB962C8B-B14F-4D97-AF65-F5344CB8AC3E}">
        <p14:creationId xmlns:p14="http://schemas.microsoft.com/office/powerpoint/2010/main" val="299273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CFR 200.404 Reasonable costs. A cost is </a:t>
            </a:r>
            <a:r>
              <a:rPr lang="en-US" b="1"/>
              <a:t>reasonable</a:t>
            </a:r>
            <a:r>
              <a:rPr lang="en-US"/>
              <a:t> if, in its nature and amount, it does not exceed that which would be incurred by a prudent person under the circumstances prevailing at the time the decision was made to incur the cost. Consideration must be given to a)Whether the cost is on a type generally recognized as ordinary and </a:t>
            </a:r>
            <a:r>
              <a:rPr lang="en-US" b="1"/>
              <a:t>necessary</a:t>
            </a:r>
            <a:r>
              <a:rPr lang="en-US"/>
              <a:t> for the operation of the non-Federal entity or the proper and efficient performance of the Federal award.</a:t>
            </a:r>
          </a:p>
        </p:txBody>
      </p:sp>
      <p:sp>
        <p:nvSpPr>
          <p:cNvPr id="4" name="Slide Number Placeholder 3"/>
          <p:cNvSpPr>
            <a:spLocks noGrp="1"/>
          </p:cNvSpPr>
          <p:nvPr>
            <p:ph type="sldNum" sz="quarter" idx="5"/>
          </p:nvPr>
        </p:nvSpPr>
        <p:spPr/>
        <p:txBody>
          <a:bodyPr/>
          <a:lstStyle/>
          <a:p>
            <a:fld id="{8299ED84-CBAB-461F-9FF0-D2745084CB2B}" type="slidenum">
              <a:rPr lang="en-US" smtClean="0"/>
              <a:t>22</a:t>
            </a:fld>
            <a:endParaRPr lang="en-US"/>
          </a:p>
        </p:txBody>
      </p:sp>
    </p:spTree>
    <p:extLst>
      <p:ext uri="{BB962C8B-B14F-4D97-AF65-F5344CB8AC3E}">
        <p14:creationId xmlns:p14="http://schemas.microsoft.com/office/powerpoint/2010/main" val="4291999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12 recommended uses of funds explained in the ESSER FAQ. Talking point about the different acts. </a:t>
            </a:r>
          </a:p>
        </p:txBody>
      </p:sp>
      <p:sp>
        <p:nvSpPr>
          <p:cNvPr id="4" name="Slide Number Placeholder 3"/>
          <p:cNvSpPr>
            <a:spLocks noGrp="1"/>
          </p:cNvSpPr>
          <p:nvPr>
            <p:ph type="sldNum" sz="quarter" idx="10"/>
          </p:nvPr>
        </p:nvSpPr>
        <p:spPr/>
        <p:txBody>
          <a:bodyPr/>
          <a:lstStyle/>
          <a:p>
            <a:fld id="{8299ED84-CBAB-461F-9FF0-D2745084CB2B}" type="slidenum">
              <a:rPr lang="en-US" smtClean="0"/>
              <a:t>23</a:t>
            </a:fld>
            <a:endParaRPr lang="en-US"/>
          </a:p>
        </p:txBody>
      </p:sp>
    </p:spTree>
    <p:extLst>
      <p:ext uri="{BB962C8B-B14F-4D97-AF65-F5344CB8AC3E}">
        <p14:creationId xmlns:p14="http://schemas.microsoft.com/office/powerpoint/2010/main" val="163743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9ED84-CBAB-461F-9FF0-D2745084CB2B}" type="slidenum">
              <a:rPr lang="en-US" smtClean="0"/>
              <a:t>24</a:t>
            </a:fld>
            <a:endParaRPr lang="en-US"/>
          </a:p>
        </p:txBody>
      </p:sp>
    </p:spTree>
    <p:extLst>
      <p:ext uri="{BB962C8B-B14F-4D97-AF65-F5344CB8AC3E}">
        <p14:creationId xmlns:p14="http://schemas.microsoft.com/office/powerpoint/2010/main" val="2545400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 about the different acts. </a:t>
            </a:r>
          </a:p>
        </p:txBody>
      </p:sp>
      <p:sp>
        <p:nvSpPr>
          <p:cNvPr id="4" name="Slide Number Placeholder 3"/>
          <p:cNvSpPr>
            <a:spLocks noGrp="1"/>
          </p:cNvSpPr>
          <p:nvPr>
            <p:ph type="sldNum" sz="quarter" idx="10"/>
          </p:nvPr>
        </p:nvSpPr>
        <p:spPr/>
        <p:txBody>
          <a:bodyPr/>
          <a:lstStyle/>
          <a:p>
            <a:fld id="{8299ED84-CBAB-461F-9FF0-D2745084CB2B}" type="slidenum">
              <a:rPr lang="en-US" smtClean="0"/>
              <a:t>25</a:t>
            </a:fld>
            <a:endParaRPr lang="en-US"/>
          </a:p>
        </p:txBody>
      </p:sp>
    </p:spTree>
    <p:extLst>
      <p:ext uri="{BB962C8B-B14F-4D97-AF65-F5344CB8AC3E}">
        <p14:creationId xmlns:p14="http://schemas.microsoft.com/office/powerpoint/2010/main" val="223305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9ED84-CBAB-461F-9FF0-D2745084CB2B}" type="slidenum">
              <a:rPr lang="en-US" smtClean="0"/>
              <a:t>2</a:t>
            </a:fld>
            <a:endParaRPr lang="en-US"/>
          </a:p>
        </p:txBody>
      </p:sp>
    </p:spTree>
    <p:extLst>
      <p:ext uri="{BB962C8B-B14F-4D97-AF65-F5344CB8AC3E}">
        <p14:creationId xmlns:p14="http://schemas.microsoft.com/office/powerpoint/2010/main" val="2224920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 about the different acts. </a:t>
            </a:r>
          </a:p>
        </p:txBody>
      </p:sp>
      <p:sp>
        <p:nvSpPr>
          <p:cNvPr id="4" name="Slide Number Placeholder 3"/>
          <p:cNvSpPr>
            <a:spLocks noGrp="1"/>
          </p:cNvSpPr>
          <p:nvPr>
            <p:ph type="sldNum" sz="quarter" idx="10"/>
          </p:nvPr>
        </p:nvSpPr>
        <p:spPr/>
        <p:txBody>
          <a:bodyPr/>
          <a:lstStyle/>
          <a:p>
            <a:fld id="{8299ED84-CBAB-461F-9FF0-D2745084CB2B}" type="slidenum">
              <a:rPr lang="en-US" smtClean="0"/>
              <a:t>26</a:t>
            </a:fld>
            <a:endParaRPr lang="en-US"/>
          </a:p>
        </p:txBody>
      </p:sp>
    </p:spTree>
    <p:extLst>
      <p:ext uri="{BB962C8B-B14F-4D97-AF65-F5344CB8AC3E}">
        <p14:creationId xmlns:p14="http://schemas.microsoft.com/office/powerpoint/2010/main" val="2725707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recommended allowable uses of funds, however, we understand that there may be more allowable uses of funds as long as it is tied to the pandemic</a:t>
            </a:r>
          </a:p>
        </p:txBody>
      </p:sp>
      <p:sp>
        <p:nvSpPr>
          <p:cNvPr id="4" name="Slide Number Placeholder 3"/>
          <p:cNvSpPr>
            <a:spLocks noGrp="1"/>
          </p:cNvSpPr>
          <p:nvPr>
            <p:ph type="sldNum" sz="quarter" idx="10"/>
          </p:nvPr>
        </p:nvSpPr>
        <p:spPr/>
        <p:txBody>
          <a:bodyPr/>
          <a:lstStyle/>
          <a:p>
            <a:fld id="{8299ED84-CBAB-461F-9FF0-D2745084CB2B}" type="slidenum">
              <a:rPr lang="en-US" smtClean="0"/>
              <a:t>27</a:t>
            </a:fld>
            <a:endParaRPr lang="en-US"/>
          </a:p>
        </p:txBody>
      </p:sp>
    </p:spTree>
    <p:extLst>
      <p:ext uri="{BB962C8B-B14F-4D97-AF65-F5344CB8AC3E}">
        <p14:creationId xmlns:p14="http://schemas.microsoft.com/office/powerpoint/2010/main" val="1946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843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618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616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Possible responses:</a:t>
            </a:r>
          </a:p>
          <a:p>
            <a:pPr marL="228600" indent="-228600">
              <a:buAutoNum type="arabicPeriod"/>
            </a:pPr>
            <a:r>
              <a:rPr lang="en-US"/>
              <a:t>Monitoring, meetings/conversations/site visits to Schools and Principals, Data Review, Monthly reviews, Monthly meetings, school activities, focus groups, questionnaires'', newsletters, expense reports, requisitions, etc. </a:t>
            </a:r>
          </a:p>
          <a:p>
            <a:pPr marL="228600" indent="-228600">
              <a:buAutoNum type="arabicPeriod"/>
            </a:pPr>
            <a:r>
              <a:rPr lang="en-US"/>
              <a:t>Student and teacher participation and attendance, subject matter understanding, increase of parent participation, grades, on site visits, meetings, data collection and analysis, individual conversations with every person that makes up a school building, including community members, focus groups.</a:t>
            </a:r>
          </a:p>
          <a:p>
            <a:pPr marL="0" indent="0">
              <a:buNone/>
            </a:pPr>
            <a:endParaRPr lang="en-US"/>
          </a:p>
          <a:p>
            <a:endParaRPr lang="en-US"/>
          </a:p>
        </p:txBody>
      </p:sp>
      <p:sp>
        <p:nvSpPr>
          <p:cNvPr id="4" name="Slide Number Placeholder 3"/>
          <p:cNvSpPr>
            <a:spLocks noGrp="1"/>
          </p:cNvSpPr>
          <p:nvPr>
            <p:ph type="sldNum" sz="quarter" idx="5"/>
          </p:nvPr>
        </p:nvSpPr>
        <p:spPr/>
        <p:txBody>
          <a:bodyPr/>
          <a:lstStyle/>
          <a:p>
            <a:fld id="{8299ED84-CBAB-461F-9FF0-D2745084CB2B}" type="slidenum">
              <a:rPr lang="en-US" smtClean="0"/>
              <a:t>40</a:t>
            </a:fld>
            <a:endParaRPr lang="en-US"/>
          </a:p>
        </p:txBody>
      </p:sp>
    </p:spTree>
    <p:extLst>
      <p:ext uri="{BB962C8B-B14F-4D97-AF65-F5344CB8AC3E}">
        <p14:creationId xmlns:p14="http://schemas.microsoft.com/office/powerpoint/2010/main" val="100583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9ED84-CBAB-461F-9FF0-D2745084CB2B}" type="slidenum">
              <a:rPr lang="en-US" smtClean="0"/>
              <a:t>3</a:t>
            </a:fld>
            <a:endParaRPr lang="en-US"/>
          </a:p>
        </p:txBody>
      </p:sp>
    </p:spTree>
    <p:extLst>
      <p:ext uri="{BB962C8B-B14F-4D97-AF65-F5344CB8AC3E}">
        <p14:creationId xmlns:p14="http://schemas.microsoft.com/office/powerpoint/2010/main" val="222492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We're here to focus on ESSER funds available to PRDE. This is an unprecedented opportunity to have an impact on the educational experiences of students in PRDE.</a:t>
            </a:r>
          </a:p>
          <a:p>
            <a:endParaRPr lang="en-US">
              <a:cs typeface="Calibri"/>
            </a:endParaRPr>
          </a:p>
          <a:p>
            <a:r>
              <a:rPr lang="en-US">
                <a:cs typeface="Calibri"/>
              </a:rPr>
              <a:t>ESSER I amount: $349 million</a:t>
            </a:r>
          </a:p>
          <a:p>
            <a:r>
              <a:rPr lang="en-US">
                <a:cs typeface="Calibri"/>
              </a:rPr>
              <a:t>ESSER II amount: $1.3 billion</a:t>
            </a:r>
            <a:endParaRPr lang="en-US"/>
          </a:p>
          <a:p>
            <a:r>
              <a:rPr lang="en-US">
                <a:cs typeface="Calibri"/>
              </a:rPr>
              <a:t>ARP ESSER amount: $2.9 million</a:t>
            </a:r>
          </a:p>
        </p:txBody>
      </p:sp>
      <p:sp>
        <p:nvSpPr>
          <p:cNvPr id="4" name="Slide Number Placeholder 3"/>
          <p:cNvSpPr>
            <a:spLocks noGrp="1"/>
          </p:cNvSpPr>
          <p:nvPr>
            <p:ph type="sldNum" sz="quarter" idx="5"/>
          </p:nvPr>
        </p:nvSpPr>
        <p:spPr/>
        <p:txBody>
          <a:bodyPr/>
          <a:lstStyle/>
          <a:p>
            <a:fld id="{8299ED84-CBAB-461F-9FF0-D2745084CB2B}" type="slidenum">
              <a:rPr lang="en-US" smtClean="0"/>
              <a:t>5</a:t>
            </a:fld>
            <a:endParaRPr lang="en-US"/>
          </a:p>
        </p:txBody>
      </p:sp>
    </p:spTree>
    <p:extLst>
      <p:ext uri="{BB962C8B-B14F-4D97-AF65-F5344CB8AC3E}">
        <p14:creationId xmlns:p14="http://schemas.microsoft.com/office/powerpoint/2010/main" val="251992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CARES Act requires states to maintain the level of funding of K-12 and Higher education in FY2021 and FY2022 that Is at east the average of funding for 2017, 2018 and 2019.</a:t>
            </a:r>
          </a:p>
          <a:p>
            <a:r>
              <a:rPr lang="en-US">
                <a:cs typeface="Calibri"/>
              </a:rPr>
              <a:t>The CRRSA and ARP Acts require states to maintain the same proportion of funding of K-12 and higher education in FY2022 and FY2023 as compared other budget that were at least the average of funding for 2017, 2018 and 2019</a:t>
            </a:r>
          </a:p>
        </p:txBody>
      </p:sp>
      <p:sp>
        <p:nvSpPr>
          <p:cNvPr id="4" name="Slide Number Placeholder 3"/>
          <p:cNvSpPr>
            <a:spLocks noGrp="1"/>
          </p:cNvSpPr>
          <p:nvPr>
            <p:ph type="sldNum" sz="quarter" idx="5"/>
          </p:nvPr>
        </p:nvSpPr>
        <p:spPr/>
        <p:txBody>
          <a:bodyPr/>
          <a:lstStyle/>
          <a:p>
            <a:fld id="{8299ED84-CBAB-461F-9FF0-D2745084CB2B}" type="slidenum">
              <a:rPr lang="en-US" smtClean="0"/>
              <a:t>6</a:t>
            </a:fld>
            <a:endParaRPr lang="en-US"/>
          </a:p>
        </p:txBody>
      </p:sp>
    </p:spTree>
    <p:extLst>
      <p:ext uri="{BB962C8B-B14F-4D97-AF65-F5344CB8AC3E}">
        <p14:creationId xmlns:p14="http://schemas.microsoft.com/office/powerpoint/2010/main" val="18935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Federal emergency resources are available for a wide range of activities to address diverse needs arising from or exacerbated by the COVID-19 pandemic, or to emerge stronger post-pandemic, including responding to students’ social, emotional, mental health, and academic needs and continuing to provide educational services as States, LEAs, and schools respond to and recover from the pandemic. Some </a:t>
            </a:r>
            <a:r>
              <a:rPr lang="en-US">
                <a:effectLst/>
              </a:rPr>
              <a:t>uses of </a:t>
            </a:r>
            <a:r>
              <a:rPr lang="en-US"/>
              <a:t>these </a:t>
            </a:r>
            <a:r>
              <a:rPr lang="en-US">
                <a:effectLst/>
              </a:rPr>
              <a:t>funds </a:t>
            </a:r>
            <a:r>
              <a:rPr lang="en-US"/>
              <a:t>may be directly focused on health and safety—such as improving ventilation and implementing prevention strategies that are, </a:t>
            </a:r>
            <a:r>
              <a:rPr lang="en-US">
                <a:effectLst/>
              </a:rPr>
              <a:t>to </a:t>
            </a:r>
            <a:r>
              <a:rPr lang="en-US"/>
              <a:t>the extent practicable</a:t>
            </a:r>
            <a:r>
              <a:rPr lang="en-US">
                <a:effectLst/>
              </a:rPr>
              <a:t>, </a:t>
            </a:r>
            <a:r>
              <a:rPr lang="en-US"/>
              <a:t>consistent with the Centers </a:t>
            </a:r>
            <a:r>
              <a:rPr lang="en-US">
                <a:effectLst/>
              </a:rPr>
              <a:t>for</a:t>
            </a:r>
            <a:r>
              <a:rPr lang="en-US"/>
              <a:t> Disease Control and Prevention (CDC) guidance. Other allowable uses may be focused on meeting the social, emotional, mental health, and academic needs of students. That could be through preventing teacher layoffs; providing accelerated learning opportunities; implementing rigorous curricula; funding additional counselors, school nurses</a:t>
            </a:r>
            <a:r>
              <a:rPr lang="en-US">
                <a:effectLst/>
              </a:rPr>
              <a:t>, </a:t>
            </a:r>
            <a:r>
              <a:rPr lang="en-US"/>
              <a:t>and school psychologists; increasing the number of full-service community schools; conducting any activities allowed under a number of Federal education programs (see FAQ A-3); and implementing many other allowable uses as illustrated in this document. Allocating resources in ways that advance equity and ensuring they are adequate for providing the opportunities and supports students need </a:t>
            </a:r>
            <a:r>
              <a:rPr lang="en-US">
                <a:effectLst/>
              </a:rPr>
              <a:t>to </a:t>
            </a:r>
            <a:r>
              <a:rPr lang="en-US"/>
              <a:t>succeed are particularly important as we recover from the disproportionate impact of </a:t>
            </a:r>
            <a:r>
              <a:rPr lang="en-US">
                <a:effectLst/>
              </a:rPr>
              <a:t>the </a:t>
            </a:r>
            <a:r>
              <a:rPr lang="en-US"/>
              <a:t>COVID-19 </a:t>
            </a:r>
            <a:r>
              <a:rPr lang="en-US">
                <a:effectLst/>
              </a:rPr>
              <a:t>pandemic</a:t>
            </a:r>
            <a:r>
              <a:rPr lang="en-US"/>
              <a:t> on communities of color and communities experiencing poverty</a:t>
            </a:r>
            <a:r>
              <a:rPr lang="en-US">
                <a:effectLst/>
              </a:rPr>
              <a:t>. </a:t>
            </a:r>
            <a:r>
              <a:rPr lang="en-US"/>
              <a:t>Addressing the many dimensions of resource equity—including equitable and adequate school funding; access to a well-rounded education; well-prepared, effective, and diverse educators and staff; </a:t>
            </a:r>
            <a:r>
              <a:rPr lang="en-US">
                <a:effectLst/>
              </a:rPr>
              <a:t>and </a:t>
            </a:r>
            <a:r>
              <a:rPr lang="en-US"/>
              <a:t>integrated support services—can begin to mitigate </a:t>
            </a:r>
            <a:r>
              <a:rPr lang="en-US">
                <a:effectLst/>
              </a:rPr>
              <a:t>the </a:t>
            </a:r>
            <a:r>
              <a:rPr lang="en-US"/>
              <a:t>impact of COVID-19 on schools and students and can close long-standing gaps in educational opportunity</a:t>
            </a:r>
            <a:r>
              <a:rPr lang="en-US">
                <a:effectLst/>
              </a:rPr>
              <a:t>.</a:t>
            </a:r>
            <a:endParaRPr lang="en-US"/>
          </a:p>
        </p:txBody>
      </p:sp>
      <p:sp>
        <p:nvSpPr>
          <p:cNvPr id="4" name="Slide Number Placeholder 3"/>
          <p:cNvSpPr>
            <a:spLocks noGrp="1"/>
          </p:cNvSpPr>
          <p:nvPr>
            <p:ph type="sldNum" sz="quarter" idx="5"/>
          </p:nvPr>
        </p:nvSpPr>
        <p:spPr/>
        <p:txBody>
          <a:bodyPr/>
          <a:lstStyle/>
          <a:p>
            <a:fld id="{8299ED84-CBAB-461F-9FF0-D2745084CB2B}" type="slidenum">
              <a:rPr lang="en-US" smtClean="0"/>
              <a:t>7</a:t>
            </a:fld>
            <a:endParaRPr lang="en-US"/>
          </a:p>
        </p:txBody>
      </p:sp>
    </p:spTree>
    <p:extLst>
      <p:ext uri="{BB962C8B-B14F-4D97-AF65-F5344CB8AC3E}">
        <p14:creationId xmlns:p14="http://schemas.microsoft.com/office/powerpoint/2010/main" val="188873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SEA Reserve for ESSER I and ESSER II is how PRDE chose to spend the funds.</a:t>
            </a:r>
          </a:p>
          <a:p>
            <a:r>
              <a:rPr lang="en-US">
                <a:cs typeface="Calibri"/>
              </a:rPr>
              <a:t>The administrative funds are part of the SEA Reserve.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a:cs typeface="Calibri"/>
            </a:endParaRPr>
          </a:p>
          <a:p>
            <a:pPr>
              <a:defRPr/>
            </a:pPr>
            <a:r>
              <a:rPr lang="en-US">
                <a:latin typeface="Calibri"/>
                <a:cs typeface="Calibri"/>
              </a:rPr>
              <a:t>Under ARP ESSER, the SEA is required to spend funds (7%) on evidence-based activities designed to address learning loss.</a:t>
            </a:r>
          </a:p>
          <a:p>
            <a:pPr>
              <a:defRPr/>
            </a:pPr>
            <a:endParaRPr lang="en-US" sz="1800">
              <a:latin typeface="Segoe UI"/>
              <a:cs typeface="Segoe UI"/>
            </a:endParaRPr>
          </a:p>
        </p:txBody>
      </p:sp>
      <p:sp>
        <p:nvSpPr>
          <p:cNvPr id="4" name="Slide Number Placeholder 3"/>
          <p:cNvSpPr>
            <a:spLocks noGrp="1"/>
          </p:cNvSpPr>
          <p:nvPr>
            <p:ph type="sldNum" sz="quarter" idx="5"/>
          </p:nvPr>
        </p:nvSpPr>
        <p:spPr/>
        <p:txBody>
          <a:bodyPr/>
          <a:lstStyle/>
          <a:p>
            <a:fld id="{8299ED84-CBAB-461F-9FF0-D2745084CB2B}" type="slidenum">
              <a:rPr lang="en-US" smtClean="0"/>
              <a:t>9</a:t>
            </a:fld>
            <a:endParaRPr lang="en-US"/>
          </a:p>
        </p:txBody>
      </p:sp>
    </p:spTree>
    <p:extLst>
      <p:ext uri="{BB962C8B-B14F-4D97-AF65-F5344CB8AC3E}">
        <p14:creationId xmlns:p14="http://schemas.microsoft.com/office/powerpoint/2010/main" val="278847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 on what is EANS</a:t>
            </a:r>
          </a:p>
          <a:p>
            <a:r>
              <a:rPr lang="en-US"/>
              <a:t>Tee Up that we’ll be discussing specifics to set-asides soon in the presentation</a:t>
            </a:r>
          </a:p>
        </p:txBody>
      </p:sp>
      <p:sp>
        <p:nvSpPr>
          <p:cNvPr id="4" name="Slide Number Placeholder 3"/>
          <p:cNvSpPr>
            <a:spLocks noGrp="1"/>
          </p:cNvSpPr>
          <p:nvPr>
            <p:ph type="sldNum" sz="quarter" idx="5"/>
          </p:nvPr>
        </p:nvSpPr>
        <p:spPr/>
        <p:txBody>
          <a:bodyPr/>
          <a:lstStyle/>
          <a:p>
            <a:fld id="{8299ED84-CBAB-461F-9FF0-D2745084CB2B}" type="slidenum">
              <a:rPr lang="en-US" smtClean="0"/>
              <a:t>10</a:t>
            </a:fld>
            <a:endParaRPr lang="en-US"/>
          </a:p>
        </p:txBody>
      </p:sp>
    </p:spTree>
    <p:extLst>
      <p:ext uri="{BB962C8B-B14F-4D97-AF65-F5344CB8AC3E}">
        <p14:creationId xmlns:p14="http://schemas.microsoft.com/office/powerpoint/2010/main" val="124098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use of funds of PR ESSER I</a:t>
            </a:r>
          </a:p>
        </p:txBody>
      </p:sp>
      <p:sp>
        <p:nvSpPr>
          <p:cNvPr id="4" name="Slide Number Placeholder 3"/>
          <p:cNvSpPr>
            <a:spLocks noGrp="1"/>
          </p:cNvSpPr>
          <p:nvPr>
            <p:ph type="sldNum" sz="quarter" idx="5"/>
          </p:nvPr>
        </p:nvSpPr>
        <p:spPr/>
        <p:txBody>
          <a:bodyPr/>
          <a:lstStyle/>
          <a:p>
            <a:fld id="{8299ED84-CBAB-461F-9FF0-D2745084CB2B}" type="slidenum">
              <a:rPr lang="en-US" smtClean="0"/>
              <a:t>11</a:t>
            </a:fld>
            <a:endParaRPr lang="en-US"/>
          </a:p>
        </p:txBody>
      </p:sp>
    </p:spTree>
    <p:extLst>
      <p:ext uri="{BB962C8B-B14F-4D97-AF65-F5344CB8AC3E}">
        <p14:creationId xmlns:p14="http://schemas.microsoft.com/office/powerpoint/2010/main" val="154545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8688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Square Bullet">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defTabSz="457200">
              <a:defRPr/>
            </a:pPr>
            <a:fld id="{D24C62AC-34AC-44FA-925B-65FA1B2D13C3}" type="slidenum">
              <a:rPr lang="en-US"/>
              <a:pPr defTabSz="457200">
                <a:defRPr/>
              </a:pPr>
              <a:t>‹#›</a:t>
            </a:fld>
            <a:endParaRPr lang="en-US"/>
          </a:p>
        </p:txBody>
      </p:sp>
    </p:spTree>
    <p:extLst>
      <p:ext uri="{BB962C8B-B14F-4D97-AF65-F5344CB8AC3E}">
        <p14:creationId xmlns:p14="http://schemas.microsoft.com/office/powerpoint/2010/main" val="226859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Number Bullet">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defTabSz="457200">
              <a:defRPr/>
            </a:pPr>
            <a:fld id="{B2C71B27-CEE5-4781-91B8-39410E6C0618}" type="slidenum">
              <a:rPr lang="en-US"/>
              <a:pPr defTabSz="457200">
                <a:defRPr/>
              </a:pPr>
              <a:t>‹#›</a:t>
            </a:fld>
            <a:endParaRPr lang="en-US"/>
          </a:p>
        </p:txBody>
      </p:sp>
    </p:spTree>
    <p:extLst>
      <p:ext uri="{BB962C8B-B14F-4D97-AF65-F5344CB8AC3E}">
        <p14:creationId xmlns:p14="http://schemas.microsoft.com/office/powerpoint/2010/main" val="320262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ph">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defTabSz="457200">
              <a:defRPr/>
            </a:pPr>
            <a:fld id="{11BA82F0-E7AC-4459-91C2-BD2A44C906D9}" type="slidenum">
              <a:rPr lang="en-US"/>
              <a:pPr defTabSz="457200">
                <a:defRPr/>
              </a:pPr>
              <a:t>‹#›</a:t>
            </a:fld>
            <a:endParaRPr lang="en-US"/>
          </a:p>
        </p:txBody>
      </p:sp>
    </p:spTree>
    <p:extLst>
      <p:ext uri="{BB962C8B-B14F-4D97-AF65-F5344CB8AC3E}">
        <p14:creationId xmlns:p14="http://schemas.microsoft.com/office/powerpoint/2010/main" val="280444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6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288720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269962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d-Se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19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Pictu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90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6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7006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oese.ed.gov/files/2022/01/Puerto-Rico-ARP-ESSER-State-Pla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oese.ed.gov/files/2022/07/ESSER.GEER_.FAQs_5.26.21_745AM_FINAL_ES5.2.22.508dh.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2.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oese.ed.gov/offices/education-stabilization-fund/elementary-secondary-school-emergency-relief-fund/esser-comprehensive-monitoring-protocols/" TargetMode="External"/><Relationship Id="rId3" Type="http://schemas.openxmlformats.org/officeDocument/2006/relationships/hyperlink" Target="https://oese.ed.gov/files/2022/07/ESSER.GEER_.FAQs_5.26.21_745AM_FINAL_ES5.2.22.508dh.pdf" TargetMode="External"/><Relationship Id="rId7" Type="http://schemas.openxmlformats.org/officeDocument/2006/relationships/hyperlink" Target="mailto:ESSER.GEER.EANS.AnnualReport@ed.gov" TargetMode="External"/><Relationship Id="rId2" Type="http://schemas.openxmlformats.org/officeDocument/2006/relationships/hyperlink" Target="https://oese.ed.gov/files/2021/05/ESSER.GEER_.FAQs_5.26.21_745AM_FINALb0cd6833f6f46e03ba2d97d30aff953260028045f9ef3b18ea602db4b32b1d99.pdf" TargetMode="External"/><Relationship Id="rId1" Type="http://schemas.openxmlformats.org/officeDocument/2006/relationships/slideLayout" Target="../slideLayouts/slideLayout2.xml"/><Relationship Id="rId6" Type="http://schemas.openxmlformats.org/officeDocument/2006/relationships/hyperlink" Target="https://oese.ed.gov/files/2023/01/122122-846316-DeptofEducation-Overview-SpanishTranscript.docx" TargetMode="External"/><Relationship Id="rId5" Type="http://schemas.openxmlformats.org/officeDocument/2006/relationships/hyperlink" Target="https://oese.ed.gov/offices/american-rescue-plan/american-rescue-plan-elementary-and-secondary-school-emergency-relief/resources/" TargetMode="External"/><Relationship Id="rId10" Type="http://schemas.openxmlformats.org/officeDocument/2006/relationships/hyperlink" Target="https://covid-relief-data.ed.gov/grantee-help" TargetMode="External"/><Relationship Id="rId4" Type="http://schemas.openxmlformats.org/officeDocument/2006/relationships/hyperlink" Target="https://oese.ed.gov/files/2021/09/Final-EANS-FAQ-Update-9.17.21.pdf" TargetMode="External"/><Relationship Id="rId9" Type="http://schemas.openxmlformats.org/officeDocument/2006/relationships/hyperlink" Target="https://oese.ed.gov/files/2021/11/ARP-ESSER-PR-1pager-v5-111721.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28601"/>
            <a:ext cx="8610600" cy="1981199"/>
          </a:xfrm>
        </p:spPr>
        <p:txBody>
          <a:bodyPr vert="horz" lIns="91440" tIns="45720" rIns="91440" bIns="45720" anchor="t"/>
          <a:lstStyle/>
          <a:p>
            <a:r>
              <a:rPr lang="es-ES" sz="4000">
                <a:solidFill>
                  <a:schemeClr val="bg2">
                    <a:lumMod val="50000"/>
                  </a:schemeClr>
                </a:solidFill>
              </a:rPr>
              <a:t>Fondos de alivio de </a:t>
            </a:r>
            <a:r>
              <a:rPr lang="es-ES" sz="4000" err="1">
                <a:solidFill>
                  <a:schemeClr val="bg2">
                    <a:lumMod val="50000"/>
                  </a:schemeClr>
                </a:solidFill>
              </a:rPr>
              <a:t>Covid</a:t>
            </a:r>
            <a:r>
              <a:rPr lang="es-ES" sz="4000">
                <a:solidFill>
                  <a:schemeClr val="bg2">
                    <a:lumMod val="50000"/>
                  </a:schemeClr>
                </a:solidFill>
              </a:rPr>
              <a:t> para la educación K-12</a:t>
            </a:r>
            <a:br>
              <a:rPr lang="es-ES" sz="4000">
                <a:solidFill>
                  <a:schemeClr val="bg2">
                    <a:lumMod val="50000"/>
                  </a:schemeClr>
                </a:solidFill>
              </a:rPr>
            </a:br>
            <a:r>
              <a:rPr lang="es-ES" sz="4000">
                <a:solidFill>
                  <a:schemeClr val="bg2">
                    <a:lumMod val="50000"/>
                  </a:schemeClr>
                </a:solidFill>
              </a:rPr>
              <a:t>Descripción general del programa ESSER</a:t>
            </a:r>
            <a:br>
              <a:rPr lang="en-US" sz="4000">
                <a:solidFill>
                  <a:schemeClr val="bg2">
                    <a:lumMod val="50000"/>
                  </a:schemeClr>
                </a:solidFill>
              </a:rPr>
            </a:br>
            <a:br>
              <a:rPr lang="en-US" sz="4000">
                <a:solidFill>
                  <a:schemeClr val="bg2">
                    <a:lumMod val="50000"/>
                  </a:schemeClr>
                </a:solidFill>
              </a:rPr>
            </a:br>
            <a:r>
              <a:rPr lang="en-US" sz="4000"/>
              <a:t> </a:t>
            </a:r>
            <a:endParaRPr lang="en-US"/>
          </a:p>
        </p:txBody>
      </p:sp>
      <p:sp>
        <p:nvSpPr>
          <p:cNvPr id="5" name="Subtitle 4">
            <a:extLst>
              <a:ext uri="{FF2B5EF4-FFF2-40B4-BE49-F238E27FC236}">
                <a16:creationId xmlns:a16="http://schemas.microsoft.com/office/drawing/2014/main" id="{915E49BD-D314-4507-9F52-77A4BEF88EC8}"/>
              </a:ext>
            </a:extLst>
          </p:cNvPr>
          <p:cNvSpPr>
            <a:spLocks noGrp="1"/>
          </p:cNvSpPr>
          <p:nvPr>
            <p:ph type="subTitle" idx="1"/>
          </p:nvPr>
        </p:nvSpPr>
        <p:spPr>
          <a:xfrm>
            <a:off x="1371600" y="5513832"/>
            <a:ext cx="6400800" cy="1191570"/>
          </a:xfrm>
        </p:spPr>
        <p:txBody>
          <a:bodyPr vert="horz" lIns="91440" tIns="45720" rIns="91440" bIns="45720" anchor="t"/>
          <a:lstStyle/>
          <a:p>
            <a:r>
              <a:rPr lang="en-US" err="1">
                <a:solidFill>
                  <a:schemeClr val="bg2">
                    <a:lumMod val="50000"/>
                  </a:schemeClr>
                </a:solidFill>
              </a:rPr>
              <a:t>Visita</a:t>
            </a:r>
            <a:r>
              <a:rPr lang="en-US">
                <a:solidFill>
                  <a:schemeClr val="bg2">
                    <a:lumMod val="50000"/>
                  </a:schemeClr>
                </a:solidFill>
              </a:rPr>
              <a:t> de </a:t>
            </a:r>
            <a:r>
              <a:rPr lang="en-US" err="1">
                <a:solidFill>
                  <a:schemeClr val="bg2">
                    <a:lumMod val="50000"/>
                  </a:schemeClr>
                </a:solidFill>
              </a:rPr>
              <a:t>asistencia</a:t>
            </a:r>
            <a:r>
              <a:rPr lang="en-US">
                <a:solidFill>
                  <a:schemeClr val="bg2">
                    <a:lumMod val="50000"/>
                  </a:schemeClr>
                </a:solidFill>
              </a:rPr>
              <a:t> </a:t>
            </a:r>
            <a:r>
              <a:rPr lang="en-US" err="1">
                <a:solidFill>
                  <a:schemeClr val="bg2">
                    <a:lumMod val="50000"/>
                  </a:schemeClr>
                </a:solidFill>
              </a:rPr>
              <a:t>tÉcnica</a:t>
            </a:r>
            <a:endParaRPr lang="en-US">
              <a:solidFill>
                <a:schemeClr val="bg2">
                  <a:lumMod val="50000"/>
                </a:schemeClr>
              </a:solidFill>
            </a:endParaRPr>
          </a:p>
          <a:p>
            <a:r>
              <a:rPr lang="en-US">
                <a:solidFill>
                  <a:schemeClr val="bg2">
                    <a:lumMod val="50000"/>
                  </a:schemeClr>
                </a:solidFill>
              </a:rPr>
              <a:t>17 de </a:t>
            </a:r>
            <a:r>
              <a:rPr lang="en-US" err="1">
                <a:solidFill>
                  <a:schemeClr val="bg2">
                    <a:lumMod val="50000"/>
                  </a:schemeClr>
                </a:solidFill>
              </a:rPr>
              <a:t>Febrero</a:t>
            </a:r>
            <a:r>
              <a:rPr lang="en-US">
                <a:solidFill>
                  <a:schemeClr val="bg2">
                    <a:lumMod val="50000"/>
                  </a:schemeClr>
                </a:solidFill>
              </a:rPr>
              <a:t> de 2023</a:t>
            </a:r>
          </a:p>
          <a:p>
            <a:endParaRPr lang="en-US">
              <a:solidFill>
                <a:schemeClr val="bg2">
                  <a:lumMod val="50000"/>
                </a:schemeClr>
              </a:solidFill>
            </a:endParaRPr>
          </a:p>
        </p:txBody>
      </p:sp>
      <p:pic>
        <p:nvPicPr>
          <p:cNvPr id="7" name="Picture 6">
            <a:extLst>
              <a:ext uri="{FF2B5EF4-FFF2-40B4-BE49-F238E27FC236}">
                <a16:creationId xmlns:a16="http://schemas.microsoft.com/office/drawing/2014/main" id="{01BA0D05-E162-4D6D-A055-8D75605B3FB8}"/>
              </a:ext>
            </a:extLst>
          </p:cNvPr>
          <p:cNvPicPr>
            <a:picLocks noChangeAspect="1"/>
          </p:cNvPicPr>
          <p:nvPr/>
        </p:nvPicPr>
        <p:blipFill>
          <a:blip r:embed="rId3"/>
          <a:stretch>
            <a:fillRect/>
          </a:stretch>
        </p:blipFill>
        <p:spPr>
          <a:xfrm>
            <a:off x="3310018" y="2842704"/>
            <a:ext cx="2523963" cy="2286198"/>
          </a:xfrm>
          <a:prstGeom prst="rect">
            <a:avLst/>
          </a:prstGeom>
        </p:spPr>
      </p:pic>
    </p:spTree>
    <p:extLst>
      <p:ext uri="{BB962C8B-B14F-4D97-AF65-F5344CB8AC3E}">
        <p14:creationId xmlns:p14="http://schemas.microsoft.com/office/powerpoint/2010/main" val="415481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898DEB-96E7-F0EB-BE51-EC8A6FA61A92}"/>
              </a:ext>
            </a:extLst>
          </p:cNvPr>
          <p:cNvSpPr>
            <a:spLocks noGrp="1"/>
          </p:cNvSpPr>
          <p:nvPr>
            <p:ph type="sldNum" sz="quarter" idx="11"/>
          </p:nvPr>
        </p:nvSpPr>
        <p:spPr/>
        <p:txBody>
          <a:bodyPr/>
          <a:lstStyle/>
          <a:p>
            <a:pPr defTabSz="457200">
              <a:defRPr/>
            </a:pPr>
            <a:fld id="{D24C62AC-34AC-44FA-925B-65FA1B2D13C3}" type="slidenum">
              <a:rPr lang="en-US" smtClean="0"/>
              <a:pPr defTabSz="457200">
                <a:defRPr/>
              </a:pPr>
              <a:t>10</a:t>
            </a:fld>
            <a:endParaRPr lang="en-US"/>
          </a:p>
        </p:txBody>
      </p:sp>
      <p:sp>
        <p:nvSpPr>
          <p:cNvPr id="7" name="Title 1">
            <a:extLst>
              <a:ext uri="{FF2B5EF4-FFF2-40B4-BE49-F238E27FC236}">
                <a16:creationId xmlns:a16="http://schemas.microsoft.com/office/drawing/2014/main" id="{FCF715D2-6744-45E6-B6A0-C052D4235FEE}"/>
              </a:ext>
            </a:extLst>
          </p:cNvPr>
          <p:cNvSpPr>
            <a:spLocks noGrp="1"/>
          </p:cNvSpPr>
          <p:nvPr>
            <p:ph type="title"/>
          </p:nvPr>
        </p:nvSpPr>
        <p:spPr>
          <a:xfrm>
            <a:off x="457200" y="228600"/>
            <a:ext cx="8229600" cy="563563"/>
          </a:xfrm>
        </p:spPr>
        <p:txBody>
          <a:bodyPr vert="horz" lIns="91440" tIns="45720" rIns="91440" bIns="45720" anchor="t"/>
          <a:lstStyle/>
          <a:p>
            <a:pPr algn="ctr"/>
            <a:r>
              <a:rPr lang="en-US" err="1"/>
              <a:t>Diferencias</a:t>
            </a:r>
            <a:r>
              <a:rPr lang="en-US"/>
              <a:t> </a:t>
            </a:r>
            <a:r>
              <a:rPr lang="en-US" err="1"/>
              <a:t>principales</a:t>
            </a:r>
            <a:r>
              <a:rPr lang="en-US"/>
              <a:t> </a:t>
            </a:r>
            <a:br>
              <a:rPr lang="en-US"/>
            </a:br>
            <a:r>
              <a:rPr lang="en-US"/>
              <a:t>ENTRE ESSER’S </a:t>
            </a:r>
          </a:p>
        </p:txBody>
      </p:sp>
      <p:sp>
        <p:nvSpPr>
          <p:cNvPr id="11" name="Content Placeholder 2">
            <a:extLst>
              <a:ext uri="{FF2B5EF4-FFF2-40B4-BE49-F238E27FC236}">
                <a16:creationId xmlns:a16="http://schemas.microsoft.com/office/drawing/2014/main" id="{DD20FB2D-F434-4BE4-A4AC-575FFC54C4E8}"/>
              </a:ext>
            </a:extLst>
          </p:cNvPr>
          <p:cNvSpPr>
            <a:spLocks noGrp="1"/>
          </p:cNvSpPr>
          <p:nvPr>
            <p:ph idx="1"/>
          </p:nvPr>
        </p:nvSpPr>
        <p:spPr>
          <a:xfrm>
            <a:off x="457200" y="1706880"/>
            <a:ext cx="8229600" cy="4038283"/>
          </a:xfrm>
        </p:spPr>
        <p:txBody>
          <a:bodyPr vert="horz" lIns="91440" tIns="45720" rIns="91440" bIns="45720" anchor="t"/>
          <a:lstStyle/>
          <a:p>
            <a:endParaRPr lang="en-US"/>
          </a:p>
          <a:p>
            <a:r>
              <a:rPr lang="en-US"/>
              <a:t>ESSER II y ARP ESSER</a:t>
            </a:r>
          </a:p>
          <a:p>
            <a:pPr lvl="1" indent="-292100"/>
            <a:r>
              <a:rPr lang="en-US"/>
              <a:t> </a:t>
            </a:r>
            <a:r>
              <a:rPr lang="en-US" b="1"/>
              <a:t>No</a:t>
            </a:r>
            <a:r>
              <a:rPr lang="en-US"/>
              <a:t> </a:t>
            </a:r>
            <a:r>
              <a:rPr lang="en-US" err="1"/>
              <a:t>servicios</a:t>
            </a:r>
            <a:r>
              <a:rPr lang="en-US"/>
              <a:t> </a:t>
            </a:r>
            <a:r>
              <a:rPr lang="en-US" err="1"/>
              <a:t>equitativos</a:t>
            </a:r>
            <a:r>
              <a:rPr lang="en-US"/>
              <a:t>; </a:t>
            </a:r>
            <a:r>
              <a:rPr lang="en-US" err="1"/>
              <a:t>en</a:t>
            </a:r>
            <a:r>
              <a:rPr lang="en-US"/>
              <a:t> </a:t>
            </a:r>
            <a:r>
              <a:rPr lang="en-US" err="1"/>
              <a:t>lugar</a:t>
            </a:r>
            <a:r>
              <a:rPr lang="en-US"/>
              <a:t>, los </a:t>
            </a:r>
            <a:r>
              <a:rPr lang="en-US" err="1"/>
              <a:t>programas</a:t>
            </a:r>
            <a:r>
              <a:rPr lang="en-US"/>
              <a:t> EANS </a:t>
            </a:r>
          </a:p>
          <a:p>
            <a:pPr marL="805180" lvl="1" indent="0">
              <a:buNone/>
            </a:pPr>
            <a:endParaRPr lang="en-US"/>
          </a:p>
          <a:p>
            <a:pPr marL="598805" indent="-342900"/>
            <a:r>
              <a:rPr lang="en-US"/>
              <a:t>ARP ESSER </a:t>
            </a:r>
            <a:r>
              <a:rPr lang="en-US" err="1"/>
              <a:t>Reservas</a:t>
            </a:r>
            <a:r>
              <a:rPr lang="en-US"/>
              <a:t> </a:t>
            </a:r>
            <a:r>
              <a:rPr lang="en-US" err="1"/>
              <a:t>obligatorias</a:t>
            </a:r>
            <a:endParaRPr lang="en-US"/>
          </a:p>
          <a:p>
            <a:pPr marL="598805" indent="-342900"/>
            <a:r>
              <a:rPr lang="en-US"/>
              <a:t>ARP ESSER Plan </a:t>
            </a:r>
            <a:r>
              <a:rPr lang="en-US" err="1"/>
              <a:t>Estatal</a:t>
            </a:r>
            <a:r>
              <a:rPr lang="en-US"/>
              <a:t> </a:t>
            </a:r>
            <a:r>
              <a:rPr lang="en-US" err="1"/>
              <a:t>requerido</a:t>
            </a:r>
            <a:r>
              <a:rPr lang="en-US"/>
              <a:t> </a:t>
            </a:r>
          </a:p>
          <a:p>
            <a:pPr marL="598805" indent="-342900"/>
            <a:r>
              <a:rPr lang="en-US"/>
              <a:t>ARP ESSER </a:t>
            </a:r>
            <a:r>
              <a:rPr lang="en-US" err="1"/>
              <a:t>Requerimiento</a:t>
            </a:r>
            <a:r>
              <a:rPr lang="en-US"/>
              <a:t> </a:t>
            </a:r>
            <a:r>
              <a:rPr lang="en-US" i="1" err="1">
                <a:solidFill>
                  <a:schemeClr val="tx2"/>
                </a:solidFill>
              </a:rPr>
              <a:t>MOEquity</a:t>
            </a:r>
            <a:r>
              <a:rPr lang="en-US">
                <a:solidFill>
                  <a:schemeClr val="tx2"/>
                </a:solidFill>
              </a:rPr>
              <a:t> </a:t>
            </a:r>
          </a:p>
        </p:txBody>
      </p:sp>
    </p:spTree>
    <p:extLst>
      <p:ext uri="{BB962C8B-B14F-4D97-AF65-F5344CB8AC3E}">
        <p14:creationId xmlns:p14="http://schemas.microsoft.com/office/powerpoint/2010/main" val="92765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98A8-4C82-44A1-A065-80731D7295DC}"/>
              </a:ext>
            </a:extLst>
          </p:cNvPr>
          <p:cNvSpPr>
            <a:spLocks noGrp="1"/>
          </p:cNvSpPr>
          <p:nvPr>
            <p:ph type="title"/>
          </p:nvPr>
        </p:nvSpPr>
        <p:spPr/>
        <p:txBody>
          <a:bodyPr/>
          <a:lstStyle/>
          <a:p>
            <a:pPr algn="ctr"/>
            <a:r>
              <a:rPr lang="en-US" err="1"/>
              <a:t>Uso</a:t>
            </a:r>
            <a:r>
              <a:rPr lang="en-US"/>
              <a:t> de </a:t>
            </a:r>
            <a:r>
              <a:rPr lang="en-US" err="1"/>
              <a:t>fondos</a:t>
            </a:r>
            <a:r>
              <a:rPr lang="en-US"/>
              <a:t> </a:t>
            </a:r>
            <a:r>
              <a:rPr lang="en-US" err="1"/>
              <a:t>esser</a:t>
            </a:r>
            <a:r>
              <a:rPr lang="en-US"/>
              <a:t> I </a:t>
            </a:r>
            <a:r>
              <a:rPr lang="en-US" err="1"/>
              <a:t>en</a:t>
            </a:r>
            <a:r>
              <a:rPr lang="en-US"/>
              <a:t> </a:t>
            </a:r>
            <a:r>
              <a:rPr lang="en-US" err="1"/>
              <a:t>depr</a:t>
            </a:r>
            <a:endParaRPr lang="en-US"/>
          </a:p>
        </p:txBody>
      </p:sp>
      <p:sp>
        <p:nvSpPr>
          <p:cNvPr id="5" name="Slide Number Placeholder 4">
            <a:extLst>
              <a:ext uri="{FF2B5EF4-FFF2-40B4-BE49-F238E27FC236}">
                <a16:creationId xmlns:a16="http://schemas.microsoft.com/office/drawing/2014/main" id="{5D90D99C-D799-4E6F-89D7-3535B38F654B}"/>
              </a:ext>
            </a:extLst>
          </p:cNvPr>
          <p:cNvSpPr>
            <a:spLocks noGrp="1"/>
          </p:cNvSpPr>
          <p:nvPr>
            <p:ph type="sldNum" sz="quarter" idx="11"/>
          </p:nvPr>
        </p:nvSpPr>
        <p:spPr/>
        <p:txBody>
          <a:bodyPr/>
          <a:lstStyle/>
          <a:p>
            <a:pPr defTabSz="457200">
              <a:defRPr/>
            </a:pPr>
            <a:fld id="{D24C62AC-34AC-44FA-925B-65FA1B2D13C3}" type="slidenum">
              <a:rPr lang="en-US" smtClean="0"/>
              <a:pPr defTabSz="457200">
                <a:defRPr/>
              </a:pPr>
              <a:t>11</a:t>
            </a:fld>
            <a:endParaRPr lang="en-US"/>
          </a:p>
        </p:txBody>
      </p:sp>
      <p:sp>
        <p:nvSpPr>
          <p:cNvPr id="7" name="Content Placeholder 2">
            <a:extLst>
              <a:ext uri="{FF2B5EF4-FFF2-40B4-BE49-F238E27FC236}">
                <a16:creationId xmlns:a16="http://schemas.microsoft.com/office/drawing/2014/main" id="{E6A7F5D6-41B3-4E98-ACB2-1A96CB8361CA}"/>
              </a:ext>
            </a:extLst>
          </p:cNvPr>
          <p:cNvSpPr>
            <a:spLocks noGrp="1"/>
          </p:cNvSpPr>
          <p:nvPr>
            <p:ph idx="1"/>
          </p:nvPr>
        </p:nvSpPr>
        <p:spPr>
          <a:xfrm>
            <a:off x="457200" y="1038865"/>
            <a:ext cx="8229600" cy="5590535"/>
          </a:xfrm>
        </p:spPr>
        <p:txBody>
          <a:bodyPr vert="horz" lIns="91440" tIns="45720" rIns="91440" bIns="45720" anchor="t"/>
          <a:lstStyle/>
          <a:p>
            <a:r>
              <a:rPr lang="es-ES"/>
              <a:t>Bonificación para empleados: 37%</a:t>
            </a:r>
            <a:endParaRPr lang="en-US"/>
          </a:p>
          <a:p>
            <a:r>
              <a:rPr lang="es-ES"/>
              <a:t>Servicios equitativos: 21%</a:t>
            </a:r>
            <a:endParaRPr lang="en-US"/>
          </a:p>
          <a:p>
            <a:r>
              <a:rPr lang="es-ES"/>
              <a:t>Pago de servicios de remedio provisional para estudiantes en Educación Especial: 16%</a:t>
            </a:r>
            <a:endParaRPr lang="en-US"/>
          </a:p>
          <a:p>
            <a:r>
              <a:rPr lang="es-ES"/>
              <a:t>Contratación de enfermeras: 7%</a:t>
            </a:r>
            <a:endParaRPr lang="en-US"/>
          </a:p>
          <a:p>
            <a:r>
              <a:rPr lang="es-ES"/>
              <a:t>Desinfección y limpieza de escuelas y edificios del DEPR: 7%</a:t>
            </a:r>
            <a:endParaRPr lang="en-US"/>
          </a:p>
          <a:p>
            <a:r>
              <a:rPr lang="es-ES"/>
              <a:t>Mochilas para estudiantes: 5%
Educación a distancia: 3%</a:t>
            </a:r>
            <a:endParaRPr lang="en-US"/>
          </a:p>
          <a:p>
            <a:r>
              <a:rPr lang="es-ES"/>
              <a:t>Equipos y materiales para la distribución de alimentos: 2%</a:t>
            </a:r>
            <a:endParaRPr lang="en-US"/>
          </a:p>
          <a:p>
            <a:r>
              <a:rPr lang="es-ES"/>
              <a:t>Adiestramientos para líderes educativos: 0.44%</a:t>
            </a:r>
            <a:endParaRPr lang="en-US"/>
          </a:p>
          <a:p>
            <a:r>
              <a:rPr lang="es-ES"/>
              <a:t>Gastos administrativos: 0.39%</a:t>
            </a:r>
            <a:endParaRPr lang="en-US"/>
          </a:p>
          <a:p>
            <a:r>
              <a:rPr lang="es-ES"/>
              <a:t>Escuela chárter </a:t>
            </a:r>
            <a:r>
              <a:rPr lang="es-ES" err="1"/>
              <a:t>Vimenti</a:t>
            </a:r>
            <a:r>
              <a:rPr lang="es-ES"/>
              <a:t>: 0.03%</a:t>
            </a:r>
            <a:endParaRPr lang="en-US"/>
          </a:p>
          <a:p>
            <a:r>
              <a:rPr lang="es-ES"/>
              <a:t>Otros: 1.14%</a:t>
            </a:r>
            <a:endParaRPr lang="en-US"/>
          </a:p>
        </p:txBody>
      </p:sp>
    </p:spTree>
    <p:extLst>
      <p:ext uri="{BB962C8B-B14F-4D97-AF65-F5344CB8AC3E}">
        <p14:creationId xmlns:p14="http://schemas.microsoft.com/office/powerpoint/2010/main" val="106099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091E64-16E5-4DE8-A646-8637ADD4F3D3}"/>
              </a:ext>
            </a:extLst>
          </p:cNvPr>
          <p:cNvSpPr>
            <a:spLocks noGrp="1"/>
          </p:cNvSpPr>
          <p:nvPr>
            <p:ph type="sldNum" sz="quarter" idx="12"/>
          </p:nvPr>
        </p:nvSpPr>
        <p:spPr/>
        <p:txBody>
          <a:bodyPr/>
          <a:lstStyle/>
          <a:p>
            <a:pPr defTabSz="457200">
              <a:defRPr/>
            </a:pPr>
            <a:fld id="{11BA82F0-E7AC-4459-91C2-BD2A44C906D9}" type="slidenum">
              <a:rPr lang="en-US" smtClean="0"/>
              <a:pPr defTabSz="457200">
                <a:defRPr/>
              </a:pPr>
              <a:t>12</a:t>
            </a:fld>
            <a:endParaRPr lang="en-US"/>
          </a:p>
        </p:txBody>
      </p:sp>
      <p:sp>
        <p:nvSpPr>
          <p:cNvPr id="8" name="Title 1">
            <a:extLst>
              <a:ext uri="{FF2B5EF4-FFF2-40B4-BE49-F238E27FC236}">
                <a16:creationId xmlns:a16="http://schemas.microsoft.com/office/drawing/2014/main" id="{2B6B2BAD-B7D0-4767-AF55-3AC479582ABB}"/>
              </a:ext>
            </a:extLst>
          </p:cNvPr>
          <p:cNvSpPr>
            <a:spLocks noGrp="1"/>
          </p:cNvSpPr>
          <p:nvPr>
            <p:ph type="title"/>
          </p:nvPr>
        </p:nvSpPr>
        <p:spPr>
          <a:xfrm>
            <a:off x="457200" y="228600"/>
            <a:ext cx="8229600" cy="563563"/>
          </a:xfrm>
        </p:spPr>
        <p:txBody>
          <a:bodyPr/>
          <a:lstStyle/>
          <a:p>
            <a:pPr algn="ctr"/>
            <a:r>
              <a:rPr lang="en-US" err="1"/>
              <a:t>InformaciÓn</a:t>
            </a:r>
            <a:r>
              <a:rPr lang="en-US"/>
              <a:t> general de ARP ESSER</a:t>
            </a:r>
          </a:p>
        </p:txBody>
      </p:sp>
      <p:sp>
        <p:nvSpPr>
          <p:cNvPr id="9" name="TextBox 8">
            <a:extLst>
              <a:ext uri="{FF2B5EF4-FFF2-40B4-BE49-F238E27FC236}">
                <a16:creationId xmlns:a16="http://schemas.microsoft.com/office/drawing/2014/main" id="{4BB49F97-CA70-4068-82ED-6B9E7AD08DA0}"/>
              </a:ext>
            </a:extLst>
          </p:cNvPr>
          <p:cNvSpPr txBox="1"/>
          <p:nvPr/>
        </p:nvSpPr>
        <p:spPr>
          <a:xfrm>
            <a:off x="685800" y="1103362"/>
            <a:ext cx="7642952" cy="5355312"/>
          </a:xfrm>
          <a:prstGeom prst="rect">
            <a:avLst/>
          </a:prstGeom>
          <a:noFill/>
        </p:spPr>
        <p:txBody>
          <a:bodyPr wrap="square" lIns="91440" tIns="45720" rIns="91440" bIns="45720" rtlCol="0" anchor="t">
            <a:spAutoFit/>
          </a:bodyPr>
          <a:lstStyle/>
          <a:p>
            <a:pPr algn="just"/>
            <a:r>
              <a:rPr lang="es-ES"/>
              <a:t>ARP ESSER proporcionó $122 mil millones a los Estados y Distritos Escolares para reabrir las escuelas, mantener la operación segura y responder al impacto de COVID-19 en los estudiantes.</a:t>
            </a:r>
          </a:p>
          <a:p>
            <a:pPr algn="just"/>
            <a:r>
              <a:rPr lang="es-ES"/>
              <a:t>
</a:t>
            </a:r>
            <a:r>
              <a:rPr lang="es-ES" b="1"/>
              <a:t>Asignación estatal de fondos ARP ESSER</a:t>
            </a:r>
          </a:p>
          <a:p>
            <a:pPr marL="285750" indent="-285750" algn="just">
              <a:buFont typeface="Arial" panose="020B0604020202020204" pitchFamily="34" charset="0"/>
              <a:buChar char="•"/>
            </a:pPr>
            <a:r>
              <a:rPr lang="es-ES"/>
              <a:t>El Estado tiene que </a:t>
            </a:r>
            <a:r>
              <a:rPr lang="es-ES" err="1"/>
              <a:t>sub-otorgar</a:t>
            </a:r>
            <a:r>
              <a:rPr lang="es-ES"/>
              <a:t> no menos del 90 por ciento de su asignación total de ARP ESSER a agencias educativas locales (LEA)   
Tres reservas a nivel estatal:</a:t>
            </a:r>
          </a:p>
          <a:p>
            <a:pPr marL="742950" lvl="1" indent="-285750" algn="just">
              <a:buFont typeface="Arial" panose="020B0604020202020204" pitchFamily="34" charset="0"/>
              <a:buChar char="•"/>
            </a:pPr>
            <a:r>
              <a:rPr lang="es-ES">
                <a:solidFill>
                  <a:srgbClr val="339933"/>
                </a:solidFill>
              </a:rPr>
              <a:t>5 por ciento del total de ARP ESSER es específicamente dirigido a la pérdida de aprendizaje.</a:t>
            </a:r>
          </a:p>
          <a:p>
            <a:pPr marL="742950" lvl="1" indent="-285750" algn="just">
              <a:buFont typeface="Arial" panose="020B0604020202020204" pitchFamily="34" charset="0"/>
              <a:buChar char="•"/>
            </a:pPr>
            <a:r>
              <a:rPr lang="es-ES">
                <a:solidFill>
                  <a:srgbClr val="339933"/>
                </a:solidFill>
              </a:rPr>
              <a:t>1 por ciento de la asignación total de ARP ESSER para programas de enriquecimiento en verano - basados en evidencia.  </a:t>
            </a:r>
            <a:endParaRPr lang="es-ES">
              <a:solidFill>
                <a:srgbClr val="333333"/>
              </a:solidFill>
            </a:endParaRPr>
          </a:p>
          <a:p>
            <a:pPr marL="742950" lvl="1" indent="-285750" algn="just">
              <a:buFont typeface="Arial" panose="020B0604020202020204" pitchFamily="34" charset="0"/>
              <a:buChar char="•"/>
            </a:pPr>
            <a:r>
              <a:rPr lang="es-ES">
                <a:solidFill>
                  <a:srgbClr val="339933"/>
                </a:solidFill>
              </a:rPr>
              <a:t>1 por ciento de la asignación total de ARP ESSER para programas extracurriculares integrales basados en evidencia.  </a:t>
            </a:r>
            <a:endParaRPr lang="es-ES"/>
          </a:p>
          <a:p>
            <a:pPr lvl="1" algn="just"/>
            <a:endParaRPr lang="es-ES">
              <a:solidFill>
                <a:srgbClr val="339933"/>
              </a:solidFill>
            </a:endParaRPr>
          </a:p>
          <a:p>
            <a:pPr marL="285750" indent="-285750" algn="just">
              <a:buFont typeface="Arial" panose="020B0604020202020204" pitchFamily="34" charset="0"/>
              <a:buChar char="•"/>
            </a:pPr>
            <a:r>
              <a:rPr lang="es-ES"/>
              <a:t>El Estado puede usar hasta .5 del 1 por ciento de la asignación de ARP ESSER para gastos administrativos y hasta un 3 por ciento puede usarse para necesidades de emergencia, según lo determine el SEA para atender asuntos que responden a COVID-19.</a:t>
            </a:r>
            <a:endParaRPr lang="en-US"/>
          </a:p>
        </p:txBody>
      </p:sp>
    </p:spTree>
    <p:extLst>
      <p:ext uri="{BB962C8B-B14F-4D97-AF65-F5344CB8AC3E}">
        <p14:creationId xmlns:p14="http://schemas.microsoft.com/office/powerpoint/2010/main" val="148021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407A-3734-4FCA-B91F-C4ED238FDAF2}"/>
              </a:ext>
            </a:extLst>
          </p:cNvPr>
          <p:cNvSpPr>
            <a:spLocks noGrp="1"/>
          </p:cNvSpPr>
          <p:nvPr>
            <p:ph type="title"/>
          </p:nvPr>
        </p:nvSpPr>
        <p:spPr/>
        <p:txBody>
          <a:bodyPr/>
          <a:lstStyle/>
          <a:p>
            <a:pPr algn="ctr"/>
            <a:r>
              <a:rPr lang="en-US"/>
              <a:t>Plan </a:t>
            </a:r>
            <a:r>
              <a:rPr lang="en-US" err="1"/>
              <a:t>estatal</a:t>
            </a:r>
            <a:r>
              <a:rPr lang="en-US"/>
              <a:t> ARP ESSER</a:t>
            </a:r>
          </a:p>
        </p:txBody>
      </p:sp>
      <p:sp>
        <p:nvSpPr>
          <p:cNvPr id="5" name="Slide Number Placeholder 4">
            <a:extLst>
              <a:ext uri="{FF2B5EF4-FFF2-40B4-BE49-F238E27FC236}">
                <a16:creationId xmlns:a16="http://schemas.microsoft.com/office/drawing/2014/main" id="{4620816D-6113-4A90-8705-54D69B520EAC}"/>
              </a:ext>
            </a:extLst>
          </p:cNvPr>
          <p:cNvSpPr>
            <a:spLocks noGrp="1"/>
          </p:cNvSpPr>
          <p:nvPr>
            <p:ph type="sldNum" sz="quarter" idx="11"/>
          </p:nvPr>
        </p:nvSpPr>
        <p:spPr/>
        <p:txBody>
          <a:bodyPr/>
          <a:lstStyle/>
          <a:p>
            <a:pPr defTabSz="457200">
              <a:defRPr/>
            </a:pPr>
            <a:fld id="{D24C62AC-34AC-44FA-925B-65FA1B2D13C3}" type="slidenum">
              <a:rPr lang="en-US" smtClean="0"/>
              <a:pPr defTabSz="457200">
                <a:defRPr/>
              </a:pPr>
              <a:t>13</a:t>
            </a:fld>
            <a:endParaRPr lang="en-US"/>
          </a:p>
        </p:txBody>
      </p:sp>
      <p:sp>
        <p:nvSpPr>
          <p:cNvPr id="7" name="Content Placeholder 2">
            <a:extLst>
              <a:ext uri="{FF2B5EF4-FFF2-40B4-BE49-F238E27FC236}">
                <a16:creationId xmlns:a16="http://schemas.microsoft.com/office/drawing/2014/main" id="{A68E1B2F-2540-4476-814D-77EF17B5F7A7}"/>
              </a:ext>
            </a:extLst>
          </p:cNvPr>
          <p:cNvSpPr>
            <a:spLocks noGrp="1"/>
          </p:cNvSpPr>
          <p:nvPr>
            <p:ph idx="1"/>
          </p:nvPr>
        </p:nvSpPr>
        <p:spPr>
          <a:xfrm>
            <a:off x="457200" y="1295400"/>
            <a:ext cx="8229600" cy="4449763"/>
          </a:xfrm>
        </p:spPr>
        <p:txBody>
          <a:bodyPr vert="horz" lIns="91440" tIns="45720" rIns="91440" bIns="45720" anchor="t"/>
          <a:lstStyle/>
          <a:p>
            <a:r>
              <a:rPr lang="es-ES"/>
              <a:t>Se le requirió a todos los Estados/Territorios desarrollar y someter un plan que explicara el uso de los fondos para atender las reservas requeridas (</a:t>
            </a:r>
            <a:r>
              <a:rPr lang="es-ES" i="1"/>
              <a:t>set-</a:t>
            </a:r>
            <a:r>
              <a:rPr lang="es-ES" i="1" err="1"/>
              <a:t>asides</a:t>
            </a:r>
            <a:r>
              <a:rPr lang="es-ES"/>
              <a:t>). El mismo fue aprobado.</a:t>
            </a:r>
          </a:p>
          <a:p>
            <a:pPr marL="274320" indent="0">
              <a:buNone/>
            </a:pPr>
            <a:endParaRPr lang="es-ES"/>
          </a:p>
          <a:p>
            <a:r>
              <a:rPr lang="es-ES"/>
              <a:t>El Plan Estatal ARP ESSER de Puerto Rico fue aprobado el 18 de noviembre de 2021, sin condiciones </a:t>
            </a:r>
            <a:r>
              <a:rPr lang="es-ES">
                <a:hlinkClick r:id="rId3"/>
              </a:rPr>
              <a:t>https://oese.ed.gov/files/2022/01/Puerto-Rico-ARP-ESSER-State-Plan.pdf</a:t>
            </a:r>
            <a:endParaRPr lang="es-ES"/>
          </a:p>
        </p:txBody>
      </p:sp>
    </p:spTree>
    <p:extLst>
      <p:ext uri="{BB962C8B-B14F-4D97-AF65-F5344CB8AC3E}">
        <p14:creationId xmlns:p14="http://schemas.microsoft.com/office/powerpoint/2010/main" val="349650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72C6D9-4BF1-45B9-AA27-207F9E846685}"/>
              </a:ext>
            </a:extLst>
          </p:cNvPr>
          <p:cNvSpPr>
            <a:spLocks noGrp="1"/>
          </p:cNvSpPr>
          <p:nvPr>
            <p:ph type="sldNum" sz="quarter" idx="11"/>
          </p:nvPr>
        </p:nvSpPr>
        <p:spPr/>
        <p:txBody>
          <a:bodyPr/>
          <a:lstStyle/>
          <a:p>
            <a:pPr defTabSz="457200">
              <a:defRPr/>
            </a:pPr>
            <a:fld id="{D24C62AC-34AC-44FA-925B-65FA1B2D13C3}" type="slidenum">
              <a:rPr lang="en-US" smtClean="0"/>
              <a:pPr defTabSz="457200">
                <a:defRPr/>
              </a:pPr>
              <a:t>14</a:t>
            </a:fld>
            <a:endParaRPr lang="en-US"/>
          </a:p>
        </p:txBody>
      </p:sp>
      <p:sp>
        <p:nvSpPr>
          <p:cNvPr id="6" name="Title 5">
            <a:extLst>
              <a:ext uri="{FF2B5EF4-FFF2-40B4-BE49-F238E27FC236}">
                <a16:creationId xmlns:a16="http://schemas.microsoft.com/office/drawing/2014/main" id="{E8CF76ED-8119-4C73-8695-53BEF2F694A2}"/>
              </a:ext>
            </a:extLst>
          </p:cNvPr>
          <p:cNvSpPr>
            <a:spLocks noGrp="1"/>
          </p:cNvSpPr>
          <p:nvPr>
            <p:ph type="title"/>
          </p:nvPr>
        </p:nvSpPr>
        <p:spPr>
          <a:xfrm>
            <a:off x="407504" y="286247"/>
            <a:ext cx="8328991" cy="572494"/>
          </a:xfrm>
        </p:spPr>
        <p:txBody>
          <a:bodyPr/>
          <a:lstStyle/>
          <a:p>
            <a:pPr algn="ctr"/>
            <a:r>
              <a:rPr lang="en-US" sz="2400">
                <a:solidFill>
                  <a:srgbClr val="00B050"/>
                </a:solidFill>
              </a:rPr>
              <a:t>ARP ESSER –  Plan </a:t>
            </a:r>
            <a:r>
              <a:rPr lang="en-US" sz="2400" err="1">
                <a:solidFill>
                  <a:srgbClr val="00B050"/>
                </a:solidFill>
              </a:rPr>
              <a:t>Estatal</a:t>
            </a:r>
            <a:r>
              <a:rPr lang="en-US" sz="2400">
                <a:solidFill>
                  <a:srgbClr val="00B050"/>
                </a:solidFill>
              </a:rPr>
              <a:t> </a:t>
            </a:r>
            <a:r>
              <a:rPr lang="en-US" sz="2400" err="1">
                <a:solidFill>
                  <a:srgbClr val="00B050"/>
                </a:solidFill>
              </a:rPr>
              <a:t>Aprobado</a:t>
            </a:r>
            <a:r>
              <a:rPr lang="en-US" sz="2400">
                <a:solidFill>
                  <a:srgbClr val="00B050"/>
                </a:solidFill>
              </a:rPr>
              <a:t> del DEPR</a:t>
            </a:r>
            <a:endParaRPr lang="en-US" sz="2400"/>
          </a:p>
        </p:txBody>
      </p:sp>
      <p:sp>
        <p:nvSpPr>
          <p:cNvPr id="10" name="Content Placeholder 2">
            <a:extLst>
              <a:ext uri="{FF2B5EF4-FFF2-40B4-BE49-F238E27FC236}">
                <a16:creationId xmlns:a16="http://schemas.microsoft.com/office/drawing/2014/main" id="{C2E81DF5-8357-4972-81A4-5F09A7D84675}"/>
              </a:ext>
            </a:extLst>
          </p:cNvPr>
          <p:cNvSpPr txBox="1">
            <a:spLocks/>
          </p:cNvSpPr>
          <p:nvPr/>
        </p:nvSpPr>
        <p:spPr>
          <a:xfrm>
            <a:off x="512860" y="986891"/>
            <a:ext cx="8257142" cy="4884218"/>
          </a:xfrm>
          <a:prstGeom prst="rect">
            <a:avLst/>
          </a:prstGeom>
        </p:spPr>
        <p:txBody>
          <a:bodyPr vert="horz" lIns="91440" tIns="45720" rIns="91440" bIns="45720" anchor="t"/>
          <a:lstStyle>
            <a:lvl1pPr marL="548640" indent="-274320" algn="l" defTabSz="457200" rtl="0" fontAlgn="base">
              <a:spcBef>
                <a:spcPct val="20000"/>
              </a:spcBef>
              <a:spcAft>
                <a:spcPct val="0"/>
              </a:spcAft>
              <a:buClr>
                <a:srgbClr val="038A00"/>
              </a:buClr>
              <a:buFont typeface="Wingdings" charset="2"/>
              <a:buChar char="§"/>
              <a:defRPr sz="2400" kern="1200" baseline="0">
                <a:solidFill>
                  <a:srgbClr val="333333"/>
                </a:solidFill>
                <a:latin typeface="Tw Cen MT"/>
                <a:ea typeface="+mn-ea"/>
                <a:cs typeface="Tw Cen MT"/>
              </a:defRPr>
            </a:lvl1pPr>
            <a:lvl2pPr marL="1097280" indent="-292608" algn="l" defTabSz="457200" rtl="0" fontAlgn="base">
              <a:spcBef>
                <a:spcPct val="20000"/>
              </a:spcBef>
              <a:spcAft>
                <a:spcPct val="0"/>
              </a:spcAft>
              <a:buClr>
                <a:srgbClr val="038A00"/>
              </a:buClr>
              <a:buFont typeface="Arial" charset="0"/>
              <a:buChar char="–"/>
              <a:defRPr sz="2100" kern="1200">
                <a:solidFill>
                  <a:srgbClr val="333333"/>
                </a:solidFill>
                <a:latin typeface="Tw Cen MT"/>
                <a:ea typeface="+mn-ea"/>
                <a:cs typeface="Tw Cen MT"/>
              </a:defRPr>
            </a:lvl2pPr>
            <a:lvl3pPr marL="1627632" indent="-237744" algn="l" defTabSz="457200" rtl="0" fontAlgn="base">
              <a:spcBef>
                <a:spcPct val="20000"/>
              </a:spcBef>
              <a:spcAft>
                <a:spcPct val="0"/>
              </a:spcAft>
              <a:buClr>
                <a:srgbClr val="038A00"/>
              </a:buClr>
              <a:buFont typeface="Wingdings" charset="2"/>
              <a:buChar char="§"/>
              <a:defRPr sz="1800" kern="1200">
                <a:solidFill>
                  <a:srgbClr val="333333"/>
                </a:solidFill>
                <a:latin typeface="Tw Cen MT"/>
                <a:ea typeface="+mn-ea"/>
                <a:cs typeface="Tw Cen MT"/>
              </a:defRPr>
            </a:lvl3pPr>
            <a:lvl4pPr marL="2176272" indent="-274320" algn="l" defTabSz="457200" rtl="0" fontAlgn="base">
              <a:spcBef>
                <a:spcPct val="20000"/>
              </a:spcBef>
              <a:spcAft>
                <a:spcPct val="0"/>
              </a:spcAft>
              <a:buClr>
                <a:srgbClr val="038A00"/>
              </a:buClr>
              <a:buFont typeface="Arial" charset="0"/>
              <a:buChar char="–"/>
              <a:defRPr sz="1600" kern="1200">
                <a:solidFill>
                  <a:srgbClr val="333333"/>
                </a:solidFill>
                <a:latin typeface="Tw Cen MT"/>
                <a:ea typeface="+mn-ea"/>
                <a:cs typeface="Tw Cen MT"/>
              </a:defRPr>
            </a:lvl4pPr>
            <a:lvl5pPr marL="2057400" indent="-228600" algn="l" defTabSz="457200" rtl="0" fontAlgn="base">
              <a:spcBef>
                <a:spcPct val="20000"/>
              </a:spcBef>
              <a:spcAft>
                <a:spcPct val="0"/>
              </a:spcAft>
              <a:buClr>
                <a:srgbClr val="038A00"/>
              </a:buClr>
              <a:buFont typeface="Arial" charset="0"/>
              <a:buChar char="»"/>
              <a:defRPr sz="20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0" algn="just">
              <a:buFont typeface="Wingdings" charset="2"/>
              <a:buNone/>
            </a:pPr>
            <a:r>
              <a:rPr lang="es-ES" sz="1800" b="1"/>
              <a:t>Junio 2021</a:t>
            </a:r>
          </a:p>
          <a:p>
            <a:pPr algn="just"/>
            <a:r>
              <a:rPr lang="es-ES" sz="1800"/>
              <a:t>PRDE establece el comité para comenzar a trabajar en el Plan APR ESSER del DEPR:</a:t>
            </a:r>
          </a:p>
          <a:p>
            <a:pPr lvl="1" indent="-292100" algn="just"/>
            <a:r>
              <a:rPr lang="es-ES" sz="1800"/>
              <a:t>Dr. Guillermo López – pasado subsecretario para Asuntos Académicos, DEPR</a:t>
            </a:r>
          </a:p>
          <a:p>
            <a:pPr lvl="1" indent="-292100" algn="just"/>
            <a:r>
              <a:rPr lang="es-ES" sz="1800"/>
              <a:t>Dra. Yanira Raíces – Superintendente Regional de ORE Bayamón, DEPR</a:t>
            </a:r>
          </a:p>
          <a:p>
            <a:pPr lvl="1" indent="-292100" algn="just"/>
            <a:r>
              <a:rPr lang="es-ES" sz="1800"/>
              <a:t>Dra. </a:t>
            </a:r>
            <a:r>
              <a:rPr lang="es-ES" sz="1800" err="1"/>
              <a:t>Damarys</a:t>
            </a:r>
            <a:r>
              <a:rPr lang="es-ES" sz="1800"/>
              <a:t> Varela – Instituto de Desarrollo Profesional y Relaciones con la Universidad, DEPR</a:t>
            </a:r>
          </a:p>
          <a:p>
            <a:pPr lvl="1" indent="-292100" algn="just"/>
            <a:r>
              <a:rPr lang="es-ES" sz="1800" err="1"/>
              <a:t>Sylvette</a:t>
            </a:r>
            <a:r>
              <a:rPr lang="es-ES" sz="1800"/>
              <a:t> Santiago – R3CC</a:t>
            </a:r>
          </a:p>
          <a:p>
            <a:pPr lvl="1" indent="-292100" algn="just"/>
            <a:r>
              <a:rPr lang="es-ES" sz="1800"/>
              <a:t>Johanna Díaz – EDN </a:t>
            </a:r>
            <a:r>
              <a:rPr lang="es-ES" sz="1800" err="1"/>
              <a:t>Consulting</a:t>
            </a:r>
            <a:r>
              <a:rPr lang="es-ES" sz="1800"/>
              <a:t> </a:t>
            </a:r>
            <a:r>
              <a:rPr lang="es-ES" sz="1800" err="1"/>
              <a:t>Group</a:t>
            </a:r>
            <a:endParaRPr lang="es-ES" sz="1800"/>
          </a:p>
          <a:p>
            <a:pPr marL="804545" lvl="1" indent="0" algn="just">
              <a:buFont typeface="Arial" charset="0"/>
              <a:buNone/>
            </a:pPr>
            <a:endParaRPr lang="es-ES" sz="1800"/>
          </a:p>
          <a:p>
            <a:pPr algn="just"/>
            <a:r>
              <a:rPr lang="es-ES" sz="1800"/>
              <a:t>Se redactaron estudios de necesidades, los cuales fueron publicados a todo DEPR</a:t>
            </a:r>
          </a:p>
          <a:p>
            <a:pPr lvl="1" indent="-292100" algn="just"/>
            <a:r>
              <a:rPr lang="es-ES" sz="1800"/>
              <a:t>Directores de escuela (todos los niveles)</a:t>
            </a:r>
          </a:p>
          <a:p>
            <a:pPr lvl="1" indent="-292100" algn="just"/>
            <a:r>
              <a:rPr lang="es-ES" sz="1800"/>
              <a:t>Maestros (todos los niveles)</a:t>
            </a:r>
            <a:endParaRPr lang="es-ES"/>
          </a:p>
          <a:p>
            <a:pPr lvl="1" indent="-292100" algn="just"/>
            <a:r>
              <a:rPr lang="es-ES" sz="1800"/>
              <a:t>Estudiantes (todos los niveles)</a:t>
            </a:r>
            <a:endParaRPr lang="es-ES"/>
          </a:p>
          <a:p>
            <a:pPr lvl="1" indent="-292100" algn="just"/>
            <a:r>
              <a:rPr lang="es-ES" sz="1800"/>
              <a:t>Padres</a:t>
            </a:r>
            <a:endParaRPr lang="es-ES"/>
          </a:p>
          <a:p>
            <a:pPr lvl="1" indent="-292100" algn="just"/>
            <a:r>
              <a:rPr lang="es-ES" sz="1800"/>
              <a:t>Uniones </a:t>
            </a:r>
            <a:endParaRPr lang="es-ES"/>
          </a:p>
          <a:p>
            <a:pPr marL="1627505" lvl="2" indent="-237490" algn="just"/>
            <a:r>
              <a:rPr lang="es-ES" b="1"/>
              <a:t>Se llevó a cabo grupos focales con este sector</a:t>
            </a:r>
            <a:endParaRPr lang="en-US"/>
          </a:p>
        </p:txBody>
      </p:sp>
    </p:spTree>
    <p:extLst>
      <p:ext uri="{BB962C8B-B14F-4D97-AF65-F5344CB8AC3E}">
        <p14:creationId xmlns:p14="http://schemas.microsoft.com/office/powerpoint/2010/main" val="174037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72C6D9-4BF1-45B9-AA27-207F9E846685}"/>
              </a:ext>
            </a:extLst>
          </p:cNvPr>
          <p:cNvSpPr>
            <a:spLocks noGrp="1"/>
          </p:cNvSpPr>
          <p:nvPr>
            <p:ph type="sldNum" sz="quarter" idx="11"/>
          </p:nvPr>
        </p:nvSpPr>
        <p:spPr/>
        <p:txBody>
          <a:bodyPr/>
          <a:lstStyle/>
          <a:p>
            <a:pPr defTabSz="457200">
              <a:defRPr/>
            </a:pPr>
            <a:fld id="{D24C62AC-34AC-44FA-925B-65FA1B2D13C3}" type="slidenum">
              <a:rPr lang="en-US" smtClean="0"/>
              <a:pPr defTabSz="457200">
                <a:defRPr/>
              </a:pPr>
              <a:t>15</a:t>
            </a:fld>
            <a:endParaRPr lang="en-US"/>
          </a:p>
        </p:txBody>
      </p:sp>
      <p:sp>
        <p:nvSpPr>
          <p:cNvPr id="6" name="Title 5">
            <a:extLst>
              <a:ext uri="{FF2B5EF4-FFF2-40B4-BE49-F238E27FC236}">
                <a16:creationId xmlns:a16="http://schemas.microsoft.com/office/drawing/2014/main" id="{7711844F-CDBD-4C0E-87BC-5630F8D2706F}"/>
              </a:ext>
            </a:extLst>
          </p:cNvPr>
          <p:cNvSpPr>
            <a:spLocks noGrp="1"/>
          </p:cNvSpPr>
          <p:nvPr>
            <p:ph type="title"/>
          </p:nvPr>
        </p:nvSpPr>
        <p:spPr>
          <a:xfrm>
            <a:off x="457200" y="141136"/>
            <a:ext cx="8229600" cy="510871"/>
          </a:xfrm>
        </p:spPr>
        <p:txBody>
          <a:bodyPr/>
          <a:lstStyle/>
          <a:p>
            <a:pPr algn="ctr"/>
            <a:r>
              <a:rPr lang="en-US" sz="1800">
                <a:solidFill>
                  <a:srgbClr val="00B050"/>
                </a:solidFill>
              </a:rPr>
              <a:t>ARP ESSER –  Plan </a:t>
            </a:r>
            <a:r>
              <a:rPr lang="en-US" sz="1800" err="1">
                <a:solidFill>
                  <a:srgbClr val="00B050"/>
                </a:solidFill>
              </a:rPr>
              <a:t>Estatal</a:t>
            </a:r>
            <a:r>
              <a:rPr lang="en-US" sz="1800">
                <a:solidFill>
                  <a:srgbClr val="00B050"/>
                </a:solidFill>
              </a:rPr>
              <a:t> </a:t>
            </a:r>
            <a:r>
              <a:rPr lang="en-US" sz="1800" err="1">
                <a:solidFill>
                  <a:srgbClr val="00B050"/>
                </a:solidFill>
              </a:rPr>
              <a:t>Aprobado</a:t>
            </a:r>
            <a:r>
              <a:rPr lang="en-US" sz="1800">
                <a:solidFill>
                  <a:srgbClr val="00B050"/>
                </a:solidFill>
              </a:rPr>
              <a:t> del DEPR (2)</a:t>
            </a:r>
            <a:endParaRPr lang="en-US" sz="1800"/>
          </a:p>
        </p:txBody>
      </p:sp>
      <p:sp>
        <p:nvSpPr>
          <p:cNvPr id="9" name="Content Placeholder 2">
            <a:extLst>
              <a:ext uri="{FF2B5EF4-FFF2-40B4-BE49-F238E27FC236}">
                <a16:creationId xmlns:a16="http://schemas.microsoft.com/office/drawing/2014/main" id="{F8E0EF9F-459A-406C-A200-BD7DCFAFB759}"/>
              </a:ext>
            </a:extLst>
          </p:cNvPr>
          <p:cNvSpPr>
            <a:spLocks noGrp="1"/>
          </p:cNvSpPr>
          <p:nvPr>
            <p:ph idx="1"/>
          </p:nvPr>
        </p:nvSpPr>
        <p:spPr>
          <a:xfrm>
            <a:off x="457200" y="652007"/>
            <a:ext cx="8229600" cy="4788599"/>
          </a:xfrm>
        </p:spPr>
        <p:txBody>
          <a:bodyPr/>
          <a:lstStyle/>
          <a:p>
            <a:pPr marL="274320" indent="0" algn="just">
              <a:buNone/>
            </a:pPr>
            <a:r>
              <a:rPr lang="es-ES" sz="1400" b="1"/>
              <a:t>		Julio 2021</a:t>
            </a:r>
          </a:p>
          <a:p>
            <a:pPr marL="274320" indent="0" algn="just">
              <a:buNone/>
            </a:pPr>
            <a:endParaRPr lang="es-ES" sz="1400" b="1"/>
          </a:p>
          <a:p>
            <a:pPr algn="just"/>
            <a:r>
              <a:rPr lang="es-ES" sz="1400"/>
              <a:t>Los estudios de necesidad para los líderes escolares se difundieron nuevamente, pero esta vez en la Conferencia de Directores </a:t>
            </a:r>
          </a:p>
          <a:p>
            <a:pPr algn="just"/>
            <a:r>
              <a:rPr lang="es-ES" sz="1400"/>
              <a:t>Recopilación y análisis de los estudios de necesidades</a:t>
            </a:r>
          </a:p>
          <a:p>
            <a:pPr lvl="1" algn="just"/>
            <a:r>
              <a:rPr lang="es-ES" sz="1400"/>
              <a:t>Prioridades establecidas</a:t>
            </a:r>
          </a:p>
          <a:p>
            <a:pPr algn="just"/>
            <a:r>
              <a:rPr lang="es-ES" sz="1400"/>
              <a:t>Comienza la redacción del Plan ARP ESSER del DEPR</a:t>
            </a:r>
          </a:p>
          <a:p>
            <a:pPr marL="804672" lvl="1" indent="0" algn="just">
              <a:buNone/>
            </a:pPr>
            <a:endParaRPr lang="es-ES" sz="1400"/>
          </a:p>
          <a:p>
            <a:pPr marL="804672" lvl="1" indent="0" algn="just">
              <a:buNone/>
            </a:pPr>
            <a:r>
              <a:rPr lang="es-ES" sz="1400" b="1"/>
              <a:t>Agosto – Septiembre 2021</a:t>
            </a:r>
          </a:p>
          <a:p>
            <a:pPr marL="804672" lvl="1" indent="0" algn="just">
              <a:buNone/>
            </a:pPr>
            <a:endParaRPr lang="es-ES" sz="1400" b="1"/>
          </a:p>
          <a:p>
            <a:pPr algn="just"/>
            <a:r>
              <a:rPr lang="es-ES" sz="1400"/>
              <a:t>Se celebraron grupos focales para validar las respuestas de los estudios de necesidad y para evaluar cualquier preocupación o prioridad adicional que pudiera no haberse expresado en las respuestas de evaluación.
La redacción del Plan continúa
El Plan ARP ESSER del DEPR se presenta al </a:t>
            </a:r>
            <a:r>
              <a:rPr lang="es-ES" sz="1400" i="1"/>
              <a:t>DOE</a:t>
            </a:r>
            <a:r>
              <a:rPr lang="es-ES" sz="1400"/>
              <a:t> en septiembre de 2021</a:t>
            </a:r>
          </a:p>
          <a:p>
            <a:pPr algn="just"/>
            <a:endParaRPr lang="es-ES" sz="1400"/>
          </a:p>
          <a:p>
            <a:pPr marL="804672" lvl="1" indent="0" algn="just">
              <a:buNone/>
            </a:pPr>
            <a:r>
              <a:rPr lang="es-ES" sz="1400" b="1"/>
              <a:t>Noviembre 2021</a:t>
            </a:r>
          </a:p>
          <a:p>
            <a:pPr algn="just"/>
            <a:r>
              <a:rPr lang="es-ES" sz="1400"/>
              <a:t>DOE anuncia aprobación del Plan ARP-ESSER del DEPR</a:t>
            </a:r>
            <a:endParaRPr lang="en-US" sz="1400"/>
          </a:p>
        </p:txBody>
      </p:sp>
      <p:pic>
        <p:nvPicPr>
          <p:cNvPr id="10" name="Picture 9">
            <a:extLst>
              <a:ext uri="{FF2B5EF4-FFF2-40B4-BE49-F238E27FC236}">
                <a16:creationId xmlns:a16="http://schemas.microsoft.com/office/drawing/2014/main" id="{6D4092C3-BE94-436D-9933-438E3254BA0F}"/>
              </a:ext>
            </a:extLst>
          </p:cNvPr>
          <p:cNvPicPr>
            <a:picLocks noChangeAspect="1"/>
          </p:cNvPicPr>
          <p:nvPr/>
        </p:nvPicPr>
        <p:blipFill>
          <a:blip r:embed="rId3"/>
          <a:stretch>
            <a:fillRect/>
          </a:stretch>
        </p:blipFill>
        <p:spPr>
          <a:xfrm>
            <a:off x="1781092" y="5282924"/>
            <a:ext cx="4890052" cy="1346476"/>
          </a:xfrm>
          <a:prstGeom prst="rect">
            <a:avLst/>
          </a:prstGeom>
        </p:spPr>
      </p:pic>
    </p:spTree>
    <p:extLst>
      <p:ext uri="{BB962C8B-B14F-4D97-AF65-F5344CB8AC3E}">
        <p14:creationId xmlns:p14="http://schemas.microsoft.com/office/powerpoint/2010/main" val="64511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BD10E6-5D51-45F7-AF16-1DC6D958276A}"/>
              </a:ext>
            </a:extLst>
          </p:cNvPr>
          <p:cNvSpPr>
            <a:spLocks noGrp="1"/>
          </p:cNvSpPr>
          <p:nvPr>
            <p:ph type="sldNum" sz="quarter" idx="11"/>
          </p:nvPr>
        </p:nvSpPr>
        <p:spPr/>
        <p:txBody>
          <a:bodyPr/>
          <a:lstStyle/>
          <a:p>
            <a:pPr defTabSz="457200">
              <a:defRPr/>
            </a:pPr>
            <a:fld id="{D24C62AC-34AC-44FA-925B-65FA1B2D13C3}" type="slidenum">
              <a:rPr lang="en-US"/>
              <a:pPr defTabSz="457200">
                <a:defRPr/>
              </a:pPr>
              <a:t>16</a:t>
            </a:fld>
            <a:endParaRPr lang="en-US"/>
          </a:p>
        </p:txBody>
      </p:sp>
      <p:sp>
        <p:nvSpPr>
          <p:cNvPr id="7" name="Title 1">
            <a:extLst>
              <a:ext uri="{FF2B5EF4-FFF2-40B4-BE49-F238E27FC236}">
                <a16:creationId xmlns:a16="http://schemas.microsoft.com/office/drawing/2014/main" id="{A8995B82-246E-488E-BBC0-ED604296F5C2}"/>
              </a:ext>
            </a:extLst>
          </p:cNvPr>
          <p:cNvSpPr>
            <a:spLocks noGrp="1"/>
          </p:cNvSpPr>
          <p:nvPr>
            <p:ph type="title"/>
          </p:nvPr>
        </p:nvSpPr>
        <p:spPr>
          <a:xfrm>
            <a:off x="457200" y="228600"/>
            <a:ext cx="8229600" cy="563563"/>
          </a:xfrm>
        </p:spPr>
        <p:txBody>
          <a:bodyPr vert="horz" lIns="91440" tIns="45720" rIns="91440" bIns="45720" anchor="t"/>
          <a:lstStyle/>
          <a:p>
            <a:pPr algn="ctr"/>
            <a:r>
              <a:rPr lang="es-ES"/>
              <a:t>ASPECTOS DESTACADOS DEL Plan estatal </a:t>
            </a:r>
            <a:r>
              <a:rPr lang="es-ES" err="1"/>
              <a:t>Arp</a:t>
            </a:r>
            <a:r>
              <a:rPr lang="es-ES"/>
              <a:t> </a:t>
            </a:r>
            <a:r>
              <a:rPr lang="es-ES" err="1"/>
              <a:t>ESSer</a:t>
            </a:r>
            <a:r>
              <a:rPr lang="es-ES"/>
              <a:t> de Puerto Rico</a:t>
            </a:r>
            <a:br>
              <a:rPr lang="es-ES"/>
            </a:br>
            <a:r>
              <a:rPr lang="es-ES"/>
              <a:t>
</a:t>
            </a:r>
            <a:endParaRPr lang="en-US"/>
          </a:p>
        </p:txBody>
      </p:sp>
      <p:sp>
        <p:nvSpPr>
          <p:cNvPr id="10" name="Content Placeholder 2">
            <a:extLst>
              <a:ext uri="{FF2B5EF4-FFF2-40B4-BE49-F238E27FC236}">
                <a16:creationId xmlns:a16="http://schemas.microsoft.com/office/drawing/2014/main" id="{243E08FA-EC1F-4C58-9B24-04855AB019B2}"/>
              </a:ext>
            </a:extLst>
          </p:cNvPr>
          <p:cNvSpPr>
            <a:spLocks noGrp="1"/>
          </p:cNvSpPr>
          <p:nvPr>
            <p:ph idx="1"/>
          </p:nvPr>
        </p:nvSpPr>
        <p:spPr>
          <a:xfrm>
            <a:off x="457200" y="1793730"/>
            <a:ext cx="8229600" cy="4449763"/>
          </a:xfrm>
        </p:spPr>
        <p:txBody>
          <a:bodyPr vert="horz" lIns="91440" tIns="45720" rIns="91440" bIns="45720" anchor="t"/>
          <a:lstStyle/>
          <a:p>
            <a:r>
              <a:rPr lang="es-ES"/>
              <a:t>Asignación total de ARP ESSER para Puerto Rico: $2,968,079,229.00
Matrícula preliminar: 276,413 
Prioridades Principales:  </a:t>
            </a:r>
          </a:p>
          <a:p>
            <a:pPr lvl="1" indent="-292100"/>
            <a:r>
              <a:rPr lang="es-ES"/>
              <a:t>Atender el tema del aprendizaje no completado (</a:t>
            </a:r>
            <a:r>
              <a:rPr lang="es-ES" i="1" err="1"/>
              <a:t>unfinished</a:t>
            </a:r>
            <a:r>
              <a:rPr lang="es-ES"/>
              <a:t>) a través de estrategias de aceleración
Apoyar las necesidades académicas, socioemocionales y de salud de los estudiantes y educadores 
Atender la escasez de personal y los retos de capacidad en las escuelas y regiones</a:t>
            </a:r>
            <a:endParaRPr lang="en-US"/>
          </a:p>
        </p:txBody>
      </p:sp>
    </p:spTree>
    <p:extLst>
      <p:ext uri="{BB962C8B-B14F-4D97-AF65-F5344CB8AC3E}">
        <p14:creationId xmlns:p14="http://schemas.microsoft.com/office/powerpoint/2010/main" val="234069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2D4E-67F8-4FDE-989C-66A0631A2010}"/>
              </a:ext>
            </a:extLst>
          </p:cNvPr>
          <p:cNvSpPr>
            <a:spLocks noGrp="1"/>
          </p:cNvSpPr>
          <p:nvPr>
            <p:ph type="title"/>
          </p:nvPr>
        </p:nvSpPr>
        <p:spPr>
          <a:xfrm>
            <a:off x="457200" y="228600"/>
            <a:ext cx="8229600" cy="1049338"/>
          </a:xfrm>
        </p:spPr>
        <p:txBody>
          <a:bodyPr/>
          <a:lstStyle/>
          <a:p>
            <a:pPr algn="ctr"/>
            <a:r>
              <a:rPr lang="es-ES"/>
              <a:t>Aspectos destacados del Plan de PRDE 
</a:t>
            </a:r>
            <a:endParaRPr lang="en-US"/>
          </a:p>
        </p:txBody>
      </p:sp>
      <p:sp>
        <p:nvSpPr>
          <p:cNvPr id="5" name="Slide Number Placeholder 4">
            <a:extLst>
              <a:ext uri="{FF2B5EF4-FFF2-40B4-BE49-F238E27FC236}">
                <a16:creationId xmlns:a16="http://schemas.microsoft.com/office/drawing/2014/main" id="{290F1B36-17B1-43E2-96E1-4138F7C33BE2}"/>
              </a:ext>
            </a:extLst>
          </p:cNvPr>
          <p:cNvSpPr>
            <a:spLocks noGrp="1"/>
          </p:cNvSpPr>
          <p:nvPr>
            <p:ph type="sldNum" sz="quarter" idx="11"/>
          </p:nvPr>
        </p:nvSpPr>
        <p:spPr/>
        <p:txBody>
          <a:bodyPr/>
          <a:lstStyle/>
          <a:p>
            <a:pPr defTabSz="457200">
              <a:defRPr/>
            </a:pPr>
            <a:fld id="{D24C62AC-34AC-44FA-925B-65FA1B2D13C3}" type="slidenum">
              <a:rPr lang="en-US" smtClean="0"/>
              <a:pPr defTabSz="457200">
                <a:defRPr/>
              </a:pPr>
              <a:t>17</a:t>
            </a:fld>
            <a:endParaRPr lang="en-US"/>
          </a:p>
        </p:txBody>
      </p:sp>
      <p:sp>
        <p:nvSpPr>
          <p:cNvPr id="7" name="Content Placeholder 2">
            <a:extLst>
              <a:ext uri="{FF2B5EF4-FFF2-40B4-BE49-F238E27FC236}">
                <a16:creationId xmlns:a16="http://schemas.microsoft.com/office/drawing/2014/main" id="{F599DA43-4362-4303-A569-CAF03216424D}"/>
              </a:ext>
            </a:extLst>
          </p:cNvPr>
          <p:cNvSpPr>
            <a:spLocks noGrp="1"/>
          </p:cNvSpPr>
          <p:nvPr>
            <p:ph idx="1"/>
          </p:nvPr>
        </p:nvSpPr>
        <p:spPr>
          <a:xfrm>
            <a:off x="457200" y="1660525"/>
            <a:ext cx="8229600" cy="4449763"/>
          </a:xfrm>
        </p:spPr>
        <p:txBody>
          <a:bodyPr vert="horz" lIns="91440" tIns="45720" rIns="91440" bIns="45720" anchor="t"/>
          <a:lstStyle/>
          <a:p>
            <a:r>
              <a:rPr lang="es-ES" sz="2000">
                <a:cs typeface="Arial"/>
              </a:rPr>
              <a:t>ARP-ESSER-PR_SPANISH.pdf (ed.gov):</a:t>
            </a:r>
          </a:p>
          <a:p>
            <a:pPr lvl="1" indent="-292100"/>
            <a:r>
              <a:rPr lang="es-ES" sz="2000">
                <a:cs typeface="Arial"/>
              </a:rPr>
              <a:t>SMARTS – Enfoque holístico dirigido a maestros y estudiantes para proporcionar apoyo socioemocional y apoyo académico a los estudiantes, maestros y familias identificados como los de mayor riesgo.</a:t>
            </a:r>
          </a:p>
          <a:p>
            <a:pPr lvl="1" indent="-292100"/>
            <a:r>
              <a:rPr lang="es-ES" sz="2000">
                <a:cs typeface="Arial"/>
              </a:rPr>
              <a:t>Plan de Refuerzo Académico (RAE) – Programa extracurricular para atender las necesidades académicas de los estudiantes que están por debajo del nivel de grado. </a:t>
            </a:r>
            <a:endParaRPr lang="en-US" sz="2000">
              <a:latin typeface="Arial" panose="020B0604020202020204" pitchFamily="34" charset="0"/>
              <a:cs typeface="Arial" panose="020B0604020202020204" pitchFamily="34" charset="0"/>
            </a:endParaRPr>
          </a:p>
          <a:p>
            <a:pPr lvl="1" indent="-292100"/>
            <a:r>
              <a:rPr lang="es-ES" sz="2000">
                <a:cs typeface="Arial"/>
              </a:rPr>
              <a:t>APP (ORE Caguas): una aplicación de dispositivo portátil para crear una comunidad de aprendizaje virtual para que los maestros puedan atender el declive académico de los estudiantes.  En adición, para apoyar la sostenibilidad ante cualquier otro catástrofe que afecte el aprendizaje en persona. </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25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1C3E-6986-049F-FE82-4EE5EDD03F72}"/>
              </a:ext>
            </a:extLst>
          </p:cNvPr>
          <p:cNvSpPr>
            <a:spLocks noGrp="1"/>
          </p:cNvSpPr>
          <p:nvPr>
            <p:ph type="title"/>
          </p:nvPr>
        </p:nvSpPr>
        <p:spPr>
          <a:xfrm>
            <a:off x="457200" y="365125"/>
            <a:ext cx="8229600" cy="563562"/>
          </a:xfrm>
        </p:spPr>
        <p:txBody>
          <a:bodyPr vert="horz" lIns="91440" tIns="45720" rIns="91440" bIns="45720" anchor="t"/>
          <a:lstStyle/>
          <a:p>
            <a:pPr algn="ctr"/>
            <a:r>
              <a:rPr lang="en-US" err="1"/>
              <a:t>Comprobación</a:t>
            </a:r>
            <a:r>
              <a:rPr lang="en-US"/>
              <a:t> de </a:t>
            </a:r>
            <a:r>
              <a:rPr lang="en-US" err="1"/>
              <a:t>conocimientos</a:t>
            </a:r>
            <a:r>
              <a:rPr lang="en-US"/>
              <a:t>
</a:t>
            </a:r>
          </a:p>
        </p:txBody>
      </p:sp>
      <p:sp>
        <p:nvSpPr>
          <p:cNvPr id="5" name="Slide Number Placeholder 4">
            <a:extLst>
              <a:ext uri="{FF2B5EF4-FFF2-40B4-BE49-F238E27FC236}">
                <a16:creationId xmlns:a16="http://schemas.microsoft.com/office/drawing/2014/main" id="{FD8492D2-5E00-C084-2CF7-854343BBEE35}"/>
              </a:ext>
            </a:extLst>
          </p:cNvPr>
          <p:cNvSpPr>
            <a:spLocks noGrp="1"/>
          </p:cNvSpPr>
          <p:nvPr>
            <p:ph type="sldNum" sz="quarter" idx="11"/>
          </p:nvPr>
        </p:nvSpPr>
        <p:spPr/>
        <p:txBody>
          <a:bodyPr/>
          <a:lstStyle/>
          <a:p>
            <a:pPr defTabSz="457200">
              <a:defRPr/>
            </a:pPr>
            <a:fld id="{D24C62AC-34AC-44FA-925B-65FA1B2D13C3}" type="slidenum">
              <a:rPr lang="en-US"/>
              <a:pPr defTabSz="457200">
                <a:defRPr/>
              </a:pPr>
              <a:t>18</a:t>
            </a:fld>
            <a:endParaRPr lang="en-US"/>
          </a:p>
        </p:txBody>
      </p:sp>
      <p:sp>
        <p:nvSpPr>
          <p:cNvPr id="7" name="Content Placeholder 2">
            <a:extLst>
              <a:ext uri="{FF2B5EF4-FFF2-40B4-BE49-F238E27FC236}">
                <a16:creationId xmlns:a16="http://schemas.microsoft.com/office/drawing/2014/main" id="{367DE4CE-7ECE-4848-8499-C20DC7D37679}"/>
              </a:ext>
            </a:extLst>
          </p:cNvPr>
          <p:cNvSpPr>
            <a:spLocks noGrp="1"/>
          </p:cNvSpPr>
          <p:nvPr>
            <p:ph idx="1"/>
          </p:nvPr>
        </p:nvSpPr>
        <p:spPr>
          <a:xfrm>
            <a:off x="457200" y="1493569"/>
            <a:ext cx="8229600" cy="5181868"/>
          </a:xfrm>
        </p:spPr>
        <p:txBody>
          <a:bodyPr vert="horz" lIns="91440" tIns="45720" rIns="91440" bIns="45720" anchor="t"/>
          <a:lstStyle/>
          <a:p>
            <a:pPr marL="342900" indent="-342900"/>
            <a:r>
              <a:rPr lang="es-ES">
                <a:solidFill>
                  <a:schemeClr val="tx2"/>
                </a:solidFill>
                <a:ea typeface="Calibri"/>
                <a:cs typeface="Times New Roman"/>
              </a:rPr>
              <a:t>¿</a:t>
            </a:r>
            <a:r>
              <a:rPr lang="en-US" err="1">
                <a:solidFill>
                  <a:schemeClr val="tx2"/>
                </a:solidFill>
              </a:rPr>
              <a:t>Cómo</a:t>
            </a:r>
            <a:r>
              <a:rPr lang="en-US">
                <a:solidFill>
                  <a:schemeClr val="tx2"/>
                </a:solidFill>
              </a:rPr>
              <a:t> se </a:t>
            </a:r>
            <a:r>
              <a:rPr lang="en-US" err="1">
                <a:solidFill>
                  <a:schemeClr val="tx2"/>
                </a:solidFill>
              </a:rPr>
              <a:t>aseguran</a:t>
            </a:r>
            <a:r>
              <a:rPr lang="en-US">
                <a:solidFill>
                  <a:schemeClr val="tx2"/>
                </a:solidFill>
              </a:rPr>
              <a:t> que las </a:t>
            </a:r>
            <a:r>
              <a:rPr lang="en-US" err="1">
                <a:solidFill>
                  <a:schemeClr val="tx2"/>
                </a:solidFill>
              </a:rPr>
              <a:t>actividades</a:t>
            </a:r>
            <a:r>
              <a:rPr lang="en-US">
                <a:solidFill>
                  <a:schemeClr val="tx2"/>
                </a:solidFill>
              </a:rPr>
              <a:t> y </a:t>
            </a:r>
            <a:r>
              <a:rPr lang="en-US" err="1">
                <a:solidFill>
                  <a:schemeClr val="tx2"/>
                </a:solidFill>
              </a:rPr>
              <a:t>programas</a:t>
            </a:r>
            <a:r>
              <a:rPr lang="en-US">
                <a:solidFill>
                  <a:schemeClr val="tx2"/>
                </a:solidFill>
              </a:rPr>
              <a:t> </a:t>
            </a:r>
            <a:r>
              <a:rPr lang="en-US" err="1">
                <a:solidFill>
                  <a:schemeClr val="tx2"/>
                </a:solidFill>
              </a:rPr>
              <a:t>en</a:t>
            </a:r>
            <a:r>
              <a:rPr lang="en-US">
                <a:solidFill>
                  <a:schemeClr val="tx2"/>
                </a:solidFill>
              </a:rPr>
              <a:t> </a:t>
            </a:r>
            <a:r>
              <a:rPr lang="en-US" err="1">
                <a:solidFill>
                  <a:schemeClr val="tx2"/>
                </a:solidFill>
              </a:rPr>
              <a:t>el</a:t>
            </a:r>
            <a:r>
              <a:rPr lang="en-US">
                <a:solidFill>
                  <a:schemeClr val="tx2"/>
                </a:solidFill>
              </a:rPr>
              <a:t> Plan ESSER se </a:t>
            </a:r>
            <a:r>
              <a:rPr lang="en-US" err="1">
                <a:solidFill>
                  <a:schemeClr val="tx2"/>
                </a:solidFill>
              </a:rPr>
              <a:t>están</a:t>
            </a:r>
            <a:r>
              <a:rPr lang="en-US">
                <a:solidFill>
                  <a:schemeClr val="tx2"/>
                </a:solidFill>
              </a:rPr>
              <a:t> </a:t>
            </a:r>
            <a:r>
              <a:rPr lang="en-US" err="1">
                <a:solidFill>
                  <a:schemeClr val="tx2"/>
                </a:solidFill>
              </a:rPr>
              <a:t>implementando</a:t>
            </a:r>
            <a:r>
              <a:rPr lang="en-US">
                <a:solidFill>
                  <a:schemeClr val="tx2"/>
                </a:solidFill>
              </a:rPr>
              <a:t>?</a:t>
            </a:r>
          </a:p>
          <a:p>
            <a:pPr marL="0" indent="0">
              <a:buNone/>
            </a:pPr>
            <a:endParaRPr lang="en-US">
              <a:solidFill>
                <a:schemeClr val="tx2"/>
              </a:solidFill>
            </a:endParaRPr>
          </a:p>
          <a:p>
            <a:pPr marL="342900" indent="-342900"/>
            <a:r>
              <a:rPr lang="es-ES">
                <a:solidFill>
                  <a:schemeClr val="tx2"/>
                </a:solidFill>
                <a:ea typeface="Calibri"/>
                <a:cs typeface="Times New Roman"/>
              </a:rPr>
              <a:t>¿</a:t>
            </a:r>
            <a:r>
              <a:rPr lang="en-US" err="1">
                <a:solidFill>
                  <a:schemeClr val="tx2"/>
                </a:solidFill>
              </a:rPr>
              <a:t>Cómo</a:t>
            </a:r>
            <a:r>
              <a:rPr lang="en-US">
                <a:solidFill>
                  <a:schemeClr val="tx2"/>
                </a:solidFill>
              </a:rPr>
              <a:t> le </a:t>
            </a:r>
            <a:r>
              <a:rPr lang="en-US" err="1">
                <a:solidFill>
                  <a:schemeClr val="tx2"/>
                </a:solidFill>
              </a:rPr>
              <a:t>explicaría</a:t>
            </a:r>
            <a:r>
              <a:rPr lang="en-US">
                <a:solidFill>
                  <a:schemeClr val="tx2"/>
                </a:solidFill>
              </a:rPr>
              <a:t> </a:t>
            </a:r>
            <a:r>
              <a:rPr lang="en-US" err="1">
                <a:solidFill>
                  <a:schemeClr val="tx2"/>
                </a:solidFill>
              </a:rPr>
              <a:t>usted</a:t>
            </a:r>
            <a:r>
              <a:rPr lang="en-US">
                <a:solidFill>
                  <a:schemeClr val="tx2"/>
                </a:solidFill>
              </a:rPr>
              <a:t> </a:t>
            </a:r>
            <a:r>
              <a:rPr lang="en-US" err="1">
                <a:solidFill>
                  <a:schemeClr val="tx2"/>
                </a:solidFill>
              </a:rPr>
              <a:t>el</a:t>
            </a:r>
            <a:r>
              <a:rPr lang="en-US">
                <a:solidFill>
                  <a:schemeClr val="tx2"/>
                </a:solidFill>
              </a:rPr>
              <a:t> </a:t>
            </a:r>
            <a:r>
              <a:rPr lang="en-US" b="1" err="1">
                <a:solidFill>
                  <a:schemeClr val="tx2"/>
                </a:solidFill>
              </a:rPr>
              <a:t>propósito</a:t>
            </a:r>
            <a:r>
              <a:rPr lang="en-US">
                <a:solidFill>
                  <a:schemeClr val="tx2"/>
                </a:solidFill>
              </a:rPr>
              <a:t> de ESSER a un </a:t>
            </a:r>
            <a:r>
              <a:rPr lang="en-US" err="1">
                <a:solidFill>
                  <a:schemeClr val="tx2"/>
                </a:solidFill>
              </a:rPr>
              <a:t>ciudadado</a:t>
            </a:r>
            <a:r>
              <a:rPr lang="en-US">
                <a:solidFill>
                  <a:schemeClr val="tx2"/>
                </a:solidFill>
              </a:rPr>
              <a:t> de PR?</a:t>
            </a:r>
          </a:p>
          <a:p>
            <a:pPr marL="0" indent="0">
              <a:buNone/>
            </a:pPr>
            <a:endParaRPr lang="en-US">
              <a:solidFill>
                <a:schemeClr val="tx2"/>
              </a:solidFill>
            </a:endParaRPr>
          </a:p>
          <a:p>
            <a:pPr marL="342900" indent="-342900"/>
            <a:r>
              <a:rPr lang="en-US" err="1">
                <a:solidFill>
                  <a:schemeClr val="tx2"/>
                </a:solidFill>
              </a:rPr>
              <a:t>Describa</a:t>
            </a:r>
            <a:r>
              <a:rPr lang="en-US">
                <a:solidFill>
                  <a:schemeClr val="tx2"/>
                </a:solidFill>
              </a:rPr>
              <a:t> </a:t>
            </a:r>
            <a:r>
              <a:rPr lang="en-US" err="1">
                <a:solidFill>
                  <a:schemeClr val="tx2"/>
                </a:solidFill>
              </a:rPr>
              <a:t>cómo</a:t>
            </a:r>
            <a:r>
              <a:rPr lang="en-US">
                <a:solidFill>
                  <a:schemeClr val="tx2"/>
                </a:solidFill>
              </a:rPr>
              <a:t>, </a:t>
            </a:r>
            <a:r>
              <a:rPr lang="en-US" err="1">
                <a:solidFill>
                  <a:schemeClr val="tx2"/>
                </a:solidFill>
              </a:rPr>
              <a:t>según</a:t>
            </a:r>
            <a:r>
              <a:rPr lang="en-US">
                <a:solidFill>
                  <a:schemeClr val="tx2"/>
                </a:solidFill>
              </a:rPr>
              <a:t> </a:t>
            </a:r>
            <a:r>
              <a:rPr lang="en-US" err="1">
                <a:solidFill>
                  <a:schemeClr val="tx2"/>
                </a:solidFill>
              </a:rPr>
              <a:t>usted</a:t>
            </a:r>
            <a:r>
              <a:rPr lang="en-US">
                <a:solidFill>
                  <a:schemeClr val="tx2"/>
                </a:solidFill>
              </a:rPr>
              <a:t>, </a:t>
            </a:r>
            <a:r>
              <a:rPr lang="en-US" err="1">
                <a:solidFill>
                  <a:schemeClr val="tx2"/>
                </a:solidFill>
              </a:rPr>
              <a:t>los</a:t>
            </a:r>
            <a:r>
              <a:rPr lang="en-US">
                <a:solidFill>
                  <a:schemeClr val="tx2"/>
                </a:solidFill>
              </a:rPr>
              <a:t> </a:t>
            </a:r>
            <a:r>
              <a:rPr lang="en-US" err="1">
                <a:solidFill>
                  <a:schemeClr val="tx2"/>
                </a:solidFill>
              </a:rPr>
              <a:t>fondos</a:t>
            </a:r>
            <a:r>
              <a:rPr lang="en-US">
                <a:solidFill>
                  <a:schemeClr val="tx2"/>
                </a:solidFill>
              </a:rPr>
              <a:t> ESSER </a:t>
            </a:r>
            <a:r>
              <a:rPr lang="en-US" err="1">
                <a:solidFill>
                  <a:schemeClr val="tx2"/>
                </a:solidFill>
              </a:rPr>
              <a:t>están</a:t>
            </a:r>
            <a:r>
              <a:rPr lang="en-US">
                <a:solidFill>
                  <a:schemeClr val="tx2"/>
                </a:solidFill>
              </a:rPr>
              <a:t> </a:t>
            </a:r>
            <a:r>
              <a:rPr lang="en-US" err="1">
                <a:solidFill>
                  <a:schemeClr val="tx2"/>
                </a:solidFill>
              </a:rPr>
              <a:t>impactando</a:t>
            </a:r>
            <a:r>
              <a:rPr lang="en-US">
                <a:solidFill>
                  <a:schemeClr val="tx2"/>
                </a:solidFill>
              </a:rPr>
              <a:t> al DEPR.</a:t>
            </a:r>
          </a:p>
          <a:p>
            <a:pPr marL="0" indent="0">
              <a:buNone/>
            </a:pPr>
            <a:endParaRPr lang="en-US">
              <a:solidFill>
                <a:schemeClr val="tx2"/>
              </a:solidFill>
            </a:endParaRPr>
          </a:p>
          <a:p>
            <a:pPr marL="342900" indent="-342900"/>
            <a:r>
              <a:rPr lang="es-ES">
                <a:solidFill>
                  <a:schemeClr val="tx2"/>
                </a:solidFill>
                <a:ea typeface="Calibri"/>
                <a:cs typeface="Times New Roman"/>
              </a:rPr>
              <a:t>¿</a:t>
            </a:r>
            <a:r>
              <a:rPr lang="en-US" err="1">
                <a:solidFill>
                  <a:schemeClr val="tx2"/>
                </a:solidFill>
              </a:rPr>
              <a:t>Qué</a:t>
            </a:r>
            <a:r>
              <a:rPr lang="en-US">
                <a:solidFill>
                  <a:schemeClr val="tx2"/>
                </a:solidFill>
              </a:rPr>
              <a:t> se </a:t>
            </a:r>
            <a:r>
              <a:rPr lang="en-US" err="1">
                <a:solidFill>
                  <a:schemeClr val="tx2"/>
                </a:solidFill>
              </a:rPr>
              <a:t>puede</a:t>
            </a:r>
            <a:r>
              <a:rPr lang="en-US">
                <a:solidFill>
                  <a:schemeClr val="tx2"/>
                </a:solidFill>
              </a:rPr>
              <a:t> </a:t>
            </a:r>
            <a:r>
              <a:rPr lang="en-US" err="1">
                <a:solidFill>
                  <a:schemeClr val="tx2"/>
                </a:solidFill>
              </a:rPr>
              <a:t>clarificar</a:t>
            </a:r>
            <a:r>
              <a:rPr lang="en-US">
                <a:solidFill>
                  <a:schemeClr val="tx2"/>
                </a:solidFill>
              </a:rPr>
              <a:t> hasta </a:t>
            </a:r>
            <a:r>
              <a:rPr lang="en-US" err="1">
                <a:solidFill>
                  <a:schemeClr val="tx2"/>
                </a:solidFill>
              </a:rPr>
              <a:t>este</a:t>
            </a:r>
            <a:r>
              <a:rPr lang="en-US">
                <a:solidFill>
                  <a:schemeClr val="tx2"/>
                </a:solidFill>
              </a:rPr>
              <a:t> punto?</a:t>
            </a:r>
          </a:p>
          <a:p>
            <a:endParaRPr lang="en-US">
              <a:solidFill>
                <a:schemeClr val="tx2"/>
              </a:solidFill>
            </a:endParaRPr>
          </a:p>
          <a:p>
            <a:pPr marL="274320" indent="0">
              <a:buNone/>
            </a:pPr>
            <a:endParaRPr lang="en-US">
              <a:solidFill>
                <a:schemeClr val="tx2"/>
              </a:solidFill>
            </a:endParaRPr>
          </a:p>
          <a:p>
            <a:endParaRPr lang="en-US">
              <a:solidFill>
                <a:schemeClr val="tx2"/>
              </a:solidFill>
            </a:endParaRPr>
          </a:p>
          <a:p>
            <a:endParaRPr lang="en-US">
              <a:solidFill>
                <a:schemeClr val="tx2"/>
              </a:solidFill>
            </a:endParaRPr>
          </a:p>
          <a:p>
            <a:endParaRPr lang="en-US">
              <a:solidFill>
                <a:schemeClr val="tx2"/>
              </a:solidFill>
            </a:endParaRPr>
          </a:p>
        </p:txBody>
      </p:sp>
    </p:spTree>
    <p:extLst>
      <p:ext uri="{BB962C8B-B14F-4D97-AF65-F5344CB8AC3E}">
        <p14:creationId xmlns:p14="http://schemas.microsoft.com/office/powerpoint/2010/main" val="132537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19B2-61BC-4F2E-BDCB-2D5CE848D452}"/>
              </a:ext>
            </a:extLst>
          </p:cNvPr>
          <p:cNvSpPr>
            <a:spLocks noGrp="1"/>
          </p:cNvSpPr>
          <p:nvPr>
            <p:ph type="ctrTitle"/>
          </p:nvPr>
        </p:nvSpPr>
        <p:spPr>
          <a:xfrm>
            <a:off x="533400" y="266699"/>
            <a:ext cx="8077200" cy="6324601"/>
          </a:xfrm>
        </p:spPr>
        <p:txBody>
          <a:bodyPr/>
          <a:lstStyle/>
          <a:p>
            <a:br>
              <a:rPr lang="en-US">
                <a:solidFill>
                  <a:srgbClr val="0B3F7F"/>
                </a:solidFill>
              </a:rPr>
            </a:br>
            <a:br>
              <a:rPr lang="en-US">
                <a:solidFill>
                  <a:srgbClr val="0B3F7F"/>
                </a:solidFill>
              </a:rPr>
            </a:br>
            <a:r>
              <a:rPr lang="es-ES" sz="4800">
                <a:solidFill>
                  <a:srgbClr val="0B3F7F"/>
                </a:solidFill>
              </a:rPr>
              <a:t>Factores que deben considerar </a:t>
            </a:r>
            <a:r>
              <a:rPr lang="es-ES" sz="4800" err="1">
                <a:solidFill>
                  <a:srgbClr val="0B3F7F"/>
                </a:solidFill>
              </a:rPr>
              <a:t>cuÁndo</a:t>
            </a:r>
            <a:r>
              <a:rPr lang="es-ES" sz="4800">
                <a:solidFill>
                  <a:srgbClr val="0B3F7F"/>
                </a:solidFill>
              </a:rPr>
              <a:t> están determinando la permisibilidad</a:t>
            </a:r>
            <a:br>
              <a:rPr lang="es-ES" sz="4800">
                <a:solidFill>
                  <a:srgbClr val="0B3F7F"/>
                </a:solidFill>
              </a:rPr>
            </a:br>
            <a:endParaRPr lang="en-US" sz="4800">
              <a:solidFill>
                <a:srgbClr val="0B3F7F"/>
              </a:solidFill>
            </a:endParaRPr>
          </a:p>
        </p:txBody>
      </p:sp>
    </p:spTree>
    <p:extLst>
      <p:ext uri="{BB962C8B-B14F-4D97-AF65-F5344CB8AC3E}">
        <p14:creationId xmlns:p14="http://schemas.microsoft.com/office/powerpoint/2010/main" val="343540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PROPÓSITO Y RESULTADOS</a:t>
            </a:r>
            <a:br>
              <a:rPr lang="en-US"/>
            </a:br>
            <a:br>
              <a:rPr lang="en-US"/>
            </a:br>
            <a:endParaRPr lang="en-US"/>
          </a:p>
        </p:txBody>
      </p:sp>
      <p:sp>
        <p:nvSpPr>
          <p:cNvPr id="3" name="Content Placeholder 2"/>
          <p:cNvSpPr>
            <a:spLocks noGrp="1"/>
          </p:cNvSpPr>
          <p:nvPr>
            <p:ph idx="1"/>
          </p:nvPr>
        </p:nvSpPr>
        <p:spPr>
          <a:xfrm>
            <a:off x="457200" y="1162145"/>
            <a:ext cx="8229600" cy="5046777"/>
          </a:xfrm>
        </p:spPr>
        <p:txBody>
          <a:bodyPr vert="horz" lIns="91440" tIns="45720" rIns="91440" bIns="45720" anchor="t"/>
          <a:lstStyle/>
          <a:p>
            <a:pPr marL="274320" indent="0" algn="just">
              <a:spcBef>
                <a:spcPts val="1200"/>
              </a:spcBef>
              <a:buNone/>
            </a:pPr>
            <a:r>
              <a:rPr lang="en-US" sz="2500" b="1" err="1">
                <a:solidFill>
                  <a:srgbClr val="339933"/>
                </a:solidFill>
              </a:rPr>
              <a:t>Propósito</a:t>
            </a:r>
            <a:r>
              <a:rPr lang="en-US" sz="2500" b="1">
                <a:solidFill>
                  <a:srgbClr val="339933"/>
                </a:solidFill>
              </a:rPr>
              <a:t>:</a:t>
            </a:r>
          </a:p>
          <a:p>
            <a:pPr algn="just">
              <a:spcBef>
                <a:spcPts val="1200"/>
              </a:spcBef>
            </a:pPr>
            <a:r>
              <a:rPr lang="en-US" sz="2500" err="1">
                <a:solidFill>
                  <a:schemeClr val="bg2">
                    <a:lumMod val="50000"/>
                  </a:schemeClr>
                </a:solidFill>
              </a:rPr>
              <a:t>Ofrecer</a:t>
            </a:r>
            <a:r>
              <a:rPr lang="en-US" sz="2500">
                <a:solidFill>
                  <a:schemeClr val="bg2">
                    <a:lumMod val="50000"/>
                  </a:schemeClr>
                </a:solidFill>
              </a:rPr>
              <a:t> una </a:t>
            </a:r>
            <a:r>
              <a:rPr lang="en-US" sz="2500" err="1">
                <a:solidFill>
                  <a:schemeClr val="bg2">
                    <a:lumMod val="50000"/>
                  </a:schemeClr>
                </a:solidFill>
              </a:rPr>
              <a:t>visión</a:t>
            </a:r>
            <a:r>
              <a:rPr lang="en-US" sz="2500">
                <a:solidFill>
                  <a:schemeClr val="bg2">
                    <a:lumMod val="50000"/>
                  </a:schemeClr>
                </a:solidFill>
              </a:rPr>
              <a:t> general de los </a:t>
            </a:r>
            <a:r>
              <a:rPr lang="en-US" sz="2500" err="1">
                <a:solidFill>
                  <a:schemeClr val="bg2">
                    <a:lumMod val="50000"/>
                  </a:schemeClr>
                </a:solidFill>
              </a:rPr>
              <a:t>programas</a:t>
            </a:r>
            <a:r>
              <a:rPr lang="en-US" sz="2500">
                <a:solidFill>
                  <a:schemeClr val="bg2">
                    <a:lumMod val="50000"/>
                  </a:schemeClr>
                </a:solidFill>
              </a:rPr>
              <a:t> ESSER II y ARP ESSER </a:t>
            </a:r>
          </a:p>
          <a:p>
            <a:pPr algn="just">
              <a:spcBef>
                <a:spcPts val="1200"/>
              </a:spcBef>
            </a:pPr>
            <a:r>
              <a:rPr lang="en-US" sz="2500" err="1">
                <a:solidFill>
                  <a:schemeClr val="bg2">
                    <a:lumMod val="50000"/>
                  </a:schemeClr>
                </a:solidFill>
              </a:rPr>
              <a:t>Proveer</a:t>
            </a:r>
            <a:r>
              <a:rPr lang="en-US" sz="2500">
                <a:solidFill>
                  <a:schemeClr val="bg2">
                    <a:lumMod val="50000"/>
                  </a:schemeClr>
                </a:solidFill>
              </a:rPr>
              <a:t> </a:t>
            </a:r>
            <a:r>
              <a:rPr lang="en-US" sz="2500" err="1">
                <a:solidFill>
                  <a:schemeClr val="bg2">
                    <a:lumMod val="50000"/>
                  </a:schemeClr>
                </a:solidFill>
              </a:rPr>
              <a:t>orientación</a:t>
            </a:r>
            <a:r>
              <a:rPr lang="en-US" sz="2500">
                <a:solidFill>
                  <a:schemeClr val="bg2">
                    <a:lumMod val="50000"/>
                  </a:schemeClr>
                </a:solidFill>
              </a:rPr>
              <a:t> </a:t>
            </a:r>
            <a:r>
              <a:rPr lang="en-US" sz="2500" err="1">
                <a:solidFill>
                  <a:schemeClr val="bg2">
                    <a:lumMod val="50000"/>
                  </a:schemeClr>
                </a:solidFill>
              </a:rPr>
              <a:t>sobre</a:t>
            </a:r>
            <a:r>
              <a:rPr lang="en-US" sz="2500">
                <a:solidFill>
                  <a:schemeClr val="bg2">
                    <a:lumMod val="50000"/>
                  </a:schemeClr>
                </a:solidFill>
              </a:rPr>
              <a:t> </a:t>
            </a:r>
            <a:r>
              <a:rPr lang="en-US" sz="2500" err="1">
                <a:solidFill>
                  <a:schemeClr val="bg2">
                    <a:lumMod val="50000"/>
                  </a:schemeClr>
                </a:solidFill>
              </a:rPr>
              <a:t>cómo</a:t>
            </a:r>
            <a:r>
              <a:rPr lang="en-US" sz="2500">
                <a:solidFill>
                  <a:schemeClr val="bg2">
                    <a:lumMod val="50000"/>
                  </a:schemeClr>
                </a:solidFill>
              </a:rPr>
              <a:t> </a:t>
            </a:r>
            <a:r>
              <a:rPr lang="en-US" sz="2500" err="1">
                <a:solidFill>
                  <a:schemeClr val="bg2">
                    <a:lumMod val="50000"/>
                  </a:schemeClr>
                </a:solidFill>
              </a:rPr>
              <a:t>aplicar</a:t>
            </a:r>
            <a:r>
              <a:rPr lang="en-US" sz="2500">
                <a:solidFill>
                  <a:schemeClr val="bg2">
                    <a:lumMod val="50000"/>
                  </a:schemeClr>
                </a:solidFill>
              </a:rPr>
              <a:t> las </a:t>
            </a:r>
            <a:r>
              <a:rPr lang="en-US" sz="2500" err="1">
                <a:solidFill>
                  <a:schemeClr val="bg2">
                    <a:lumMod val="50000"/>
                  </a:schemeClr>
                </a:solidFill>
              </a:rPr>
              <a:t>reglas</a:t>
            </a:r>
            <a:r>
              <a:rPr lang="en-US" sz="2500">
                <a:solidFill>
                  <a:schemeClr val="bg2">
                    <a:lumMod val="50000"/>
                  </a:schemeClr>
                </a:solidFill>
              </a:rPr>
              <a:t> del </a:t>
            </a:r>
            <a:r>
              <a:rPr lang="en-US" sz="2500" err="1">
                <a:solidFill>
                  <a:schemeClr val="bg2">
                    <a:lumMod val="50000"/>
                  </a:schemeClr>
                </a:solidFill>
              </a:rPr>
              <a:t>programa</a:t>
            </a:r>
            <a:r>
              <a:rPr lang="en-US" sz="2500">
                <a:solidFill>
                  <a:schemeClr val="bg2">
                    <a:lumMod val="50000"/>
                  </a:schemeClr>
                </a:solidFill>
              </a:rPr>
              <a:t> </a:t>
            </a:r>
            <a:r>
              <a:rPr lang="en-US" sz="2500" err="1">
                <a:solidFill>
                  <a:schemeClr val="bg2">
                    <a:lumMod val="50000"/>
                  </a:schemeClr>
                </a:solidFill>
              </a:rPr>
              <a:t>mediante</a:t>
            </a:r>
            <a:r>
              <a:rPr lang="en-US" sz="2500">
                <a:solidFill>
                  <a:schemeClr val="bg2">
                    <a:lumMod val="50000"/>
                  </a:schemeClr>
                </a:solidFill>
              </a:rPr>
              <a:t> la </a:t>
            </a:r>
            <a:r>
              <a:rPr lang="en-US" sz="2500" err="1">
                <a:solidFill>
                  <a:schemeClr val="bg2">
                    <a:lumMod val="50000"/>
                  </a:schemeClr>
                </a:solidFill>
              </a:rPr>
              <a:t>creación</a:t>
            </a:r>
            <a:r>
              <a:rPr lang="en-US" sz="2500">
                <a:solidFill>
                  <a:schemeClr val="bg2">
                    <a:lumMod val="50000"/>
                  </a:schemeClr>
                </a:solidFill>
              </a:rPr>
              <a:t> y </a:t>
            </a:r>
            <a:r>
              <a:rPr lang="en-US" sz="2500" err="1">
                <a:solidFill>
                  <a:schemeClr val="bg2">
                    <a:lumMod val="50000"/>
                  </a:schemeClr>
                </a:solidFill>
              </a:rPr>
              <a:t>revisión</a:t>
            </a:r>
            <a:r>
              <a:rPr lang="en-US" sz="2500">
                <a:solidFill>
                  <a:schemeClr val="bg2">
                    <a:lumMod val="50000"/>
                  </a:schemeClr>
                </a:solidFill>
              </a:rPr>
              <a:t> de planes de </a:t>
            </a:r>
            <a:r>
              <a:rPr lang="en-US" sz="2500" err="1">
                <a:solidFill>
                  <a:schemeClr val="bg2">
                    <a:lumMod val="50000"/>
                  </a:schemeClr>
                </a:solidFill>
              </a:rPr>
              <a:t>trabajo</a:t>
            </a:r>
            <a:endParaRPr lang="en-US" sz="2500">
              <a:solidFill>
                <a:schemeClr val="bg2">
                  <a:lumMod val="50000"/>
                </a:schemeClr>
              </a:solidFill>
            </a:endParaRPr>
          </a:p>
          <a:p>
            <a:pPr marL="274320" indent="0" algn="just">
              <a:spcBef>
                <a:spcPts val="1200"/>
              </a:spcBef>
              <a:buNone/>
            </a:pPr>
            <a:r>
              <a:rPr lang="en-US" sz="2500" b="1" err="1">
                <a:solidFill>
                  <a:srgbClr val="339933"/>
                </a:solidFill>
              </a:rPr>
              <a:t>Resultados</a:t>
            </a:r>
            <a:r>
              <a:rPr lang="en-US" sz="2500" b="1">
                <a:solidFill>
                  <a:srgbClr val="339933"/>
                </a:solidFill>
              </a:rPr>
              <a:t>:</a:t>
            </a:r>
          </a:p>
          <a:p>
            <a:pPr algn="just">
              <a:spcBef>
                <a:spcPts val="1200"/>
              </a:spcBef>
            </a:pPr>
            <a:r>
              <a:rPr lang="en-US" sz="2500" err="1">
                <a:solidFill>
                  <a:schemeClr val="bg2">
                    <a:lumMod val="50000"/>
                  </a:schemeClr>
                </a:solidFill>
              </a:rPr>
              <a:t>Aumentar</a:t>
            </a:r>
            <a:r>
              <a:rPr lang="en-US" sz="2500">
                <a:solidFill>
                  <a:schemeClr val="bg2">
                    <a:lumMod val="50000"/>
                  </a:schemeClr>
                </a:solidFill>
              </a:rPr>
              <a:t> la </a:t>
            </a:r>
            <a:r>
              <a:rPr lang="en-US" sz="2500" err="1">
                <a:solidFill>
                  <a:schemeClr val="bg2">
                    <a:lumMod val="50000"/>
                  </a:schemeClr>
                </a:solidFill>
              </a:rPr>
              <a:t>comprensión</a:t>
            </a:r>
            <a:r>
              <a:rPr lang="en-US" sz="2500">
                <a:solidFill>
                  <a:schemeClr val="bg2">
                    <a:lumMod val="50000"/>
                  </a:schemeClr>
                </a:solidFill>
              </a:rPr>
              <a:t> de los </a:t>
            </a:r>
            <a:r>
              <a:rPr lang="en-US" sz="2500" err="1">
                <a:solidFill>
                  <a:schemeClr val="bg2">
                    <a:lumMod val="50000"/>
                  </a:schemeClr>
                </a:solidFill>
              </a:rPr>
              <a:t>requerimientos</a:t>
            </a:r>
            <a:r>
              <a:rPr lang="en-US" sz="2500">
                <a:solidFill>
                  <a:schemeClr val="bg2">
                    <a:lumMod val="50000"/>
                  </a:schemeClr>
                </a:solidFill>
              </a:rPr>
              <a:t> de los programs ESSER II y ARP ESSER</a:t>
            </a:r>
          </a:p>
          <a:p>
            <a:pPr algn="just">
              <a:spcBef>
                <a:spcPts val="1200"/>
              </a:spcBef>
            </a:pPr>
            <a:r>
              <a:rPr lang="en-US" sz="2500" err="1">
                <a:solidFill>
                  <a:schemeClr val="bg2">
                    <a:lumMod val="50000"/>
                  </a:schemeClr>
                </a:solidFill>
              </a:rPr>
              <a:t>Obtener</a:t>
            </a:r>
            <a:r>
              <a:rPr lang="en-US" sz="2500">
                <a:solidFill>
                  <a:schemeClr val="bg2">
                    <a:lumMod val="50000"/>
                  </a:schemeClr>
                </a:solidFill>
              </a:rPr>
              <a:t>, por </a:t>
            </a:r>
            <a:r>
              <a:rPr lang="en-US" sz="2500" err="1">
                <a:solidFill>
                  <a:schemeClr val="bg2">
                    <a:lumMod val="50000"/>
                  </a:schemeClr>
                </a:solidFill>
              </a:rPr>
              <a:t>parte</a:t>
            </a:r>
            <a:r>
              <a:rPr lang="en-US" sz="2500">
                <a:solidFill>
                  <a:schemeClr val="bg2">
                    <a:lumMod val="50000"/>
                  </a:schemeClr>
                </a:solidFill>
              </a:rPr>
              <a:t> de los </a:t>
            </a:r>
            <a:r>
              <a:rPr lang="en-US" sz="2500" err="1">
                <a:solidFill>
                  <a:schemeClr val="bg2">
                    <a:lumMod val="50000"/>
                  </a:schemeClr>
                </a:solidFill>
              </a:rPr>
              <a:t>grupos</a:t>
            </a:r>
            <a:r>
              <a:rPr lang="en-US" sz="2500">
                <a:solidFill>
                  <a:schemeClr val="bg2">
                    <a:lumMod val="50000"/>
                  </a:schemeClr>
                </a:solidFill>
              </a:rPr>
              <a:t> de </a:t>
            </a:r>
            <a:r>
              <a:rPr lang="en-US" sz="2500" err="1">
                <a:solidFill>
                  <a:schemeClr val="bg2">
                    <a:lumMod val="50000"/>
                  </a:schemeClr>
                </a:solidFill>
              </a:rPr>
              <a:t>interés</a:t>
            </a:r>
            <a:r>
              <a:rPr lang="en-US" sz="2500">
                <a:solidFill>
                  <a:schemeClr val="bg2">
                    <a:lumMod val="50000"/>
                  </a:schemeClr>
                </a:solidFill>
              </a:rPr>
              <a:t> del DEPR, </a:t>
            </a:r>
            <a:r>
              <a:rPr lang="en-US" sz="2500" err="1">
                <a:solidFill>
                  <a:schemeClr val="bg2">
                    <a:lumMod val="50000"/>
                  </a:schemeClr>
                </a:solidFill>
              </a:rPr>
              <a:t>información</a:t>
            </a:r>
            <a:r>
              <a:rPr lang="en-US" sz="2500">
                <a:solidFill>
                  <a:schemeClr val="bg2">
                    <a:lumMod val="50000"/>
                  </a:schemeClr>
                </a:solidFill>
              </a:rPr>
              <a:t> </a:t>
            </a:r>
            <a:r>
              <a:rPr lang="en-US" sz="2500" err="1">
                <a:solidFill>
                  <a:schemeClr val="bg2">
                    <a:lumMod val="50000"/>
                  </a:schemeClr>
                </a:solidFill>
              </a:rPr>
              <a:t>puntual</a:t>
            </a:r>
            <a:r>
              <a:rPr lang="en-US" sz="2500">
                <a:solidFill>
                  <a:schemeClr val="bg2">
                    <a:lumMod val="50000"/>
                  </a:schemeClr>
                </a:solidFill>
              </a:rPr>
              <a:t> </a:t>
            </a:r>
            <a:r>
              <a:rPr lang="en-US" sz="2500" err="1">
                <a:solidFill>
                  <a:schemeClr val="bg2">
                    <a:lumMod val="50000"/>
                  </a:schemeClr>
                </a:solidFill>
              </a:rPr>
              <a:t>sobre</a:t>
            </a:r>
            <a:r>
              <a:rPr lang="en-US" sz="2500">
                <a:solidFill>
                  <a:schemeClr val="bg2">
                    <a:lumMod val="50000"/>
                  </a:schemeClr>
                </a:solidFill>
              </a:rPr>
              <a:t> la </a:t>
            </a:r>
            <a:r>
              <a:rPr lang="en-US" sz="2500" err="1">
                <a:solidFill>
                  <a:schemeClr val="bg2">
                    <a:lumMod val="50000"/>
                  </a:schemeClr>
                </a:solidFill>
              </a:rPr>
              <a:t>asistencia</a:t>
            </a:r>
            <a:r>
              <a:rPr lang="en-US" sz="2500">
                <a:solidFill>
                  <a:schemeClr val="bg2">
                    <a:lumMod val="50000"/>
                  </a:schemeClr>
                </a:solidFill>
              </a:rPr>
              <a:t> </a:t>
            </a:r>
            <a:r>
              <a:rPr lang="en-US" sz="2500" err="1">
                <a:solidFill>
                  <a:schemeClr val="bg2">
                    <a:lumMod val="50000"/>
                  </a:schemeClr>
                </a:solidFill>
              </a:rPr>
              <a:t>ténica</a:t>
            </a:r>
            <a:r>
              <a:rPr lang="en-US" sz="2500">
                <a:solidFill>
                  <a:schemeClr val="bg2">
                    <a:lumMod val="50000"/>
                  </a:schemeClr>
                </a:solidFill>
              </a:rPr>
              <a:t> </a:t>
            </a:r>
            <a:r>
              <a:rPr lang="en-US" sz="2500" err="1">
                <a:solidFill>
                  <a:schemeClr val="bg2">
                    <a:lumMod val="50000"/>
                  </a:schemeClr>
                </a:solidFill>
              </a:rPr>
              <a:t>necesaria</a:t>
            </a:r>
            <a:endParaRPr lang="en-US" sz="2500">
              <a:solidFill>
                <a:schemeClr val="bg2">
                  <a:lumMod val="50000"/>
                </a:schemeClr>
              </a:solidFill>
            </a:endParaRPr>
          </a:p>
          <a:p>
            <a:pPr algn="just">
              <a:spcBef>
                <a:spcPts val="1200"/>
              </a:spcBef>
            </a:pPr>
            <a:endParaRPr lang="en-US" sz="2500">
              <a:solidFill>
                <a:schemeClr val="bg2">
                  <a:lumMod val="50000"/>
                </a:schemeClr>
              </a:solidFill>
            </a:endParaRPr>
          </a:p>
          <a:p>
            <a:pPr algn="just">
              <a:spcBef>
                <a:spcPts val="1200"/>
              </a:spcBef>
            </a:pPr>
            <a:endParaRPr lang="en-US" sz="2500">
              <a:solidFill>
                <a:schemeClr val="bg2">
                  <a:lumMod val="50000"/>
                </a:schemeClr>
              </a:solidFill>
            </a:endParaRPr>
          </a:p>
          <a:p>
            <a:pPr marL="274320" indent="0" algn="just">
              <a:spcBef>
                <a:spcPts val="1200"/>
              </a:spcBef>
              <a:buNone/>
            </a:pPr>
            <a:endParaRPr lang="en-US" sz="2500"/>
          </a:p>
        </p:txBody>
      </p:sp>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2</a:t>
            </a:fld>
            <a:endParaRPr lang="en-US"/>
          </a:p>
        </p:txBody>
      </p:sp>
    </p:spTree>
    <p:extLst>
      <p:ext uri="{BB962C8B-B14F-4D97-AF65-F5344CB8AC3E}">
        <p14:creationId xmlns:p14="http://schemas.microsoft.com/office/powerpoint/2010/main" val="235711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7D2C-7784-FE5F-6AAA-4C11951396D3}"/>
              </a:ext>
            </a:extLst>
          </p:cNvPr>
          <p:cNvSpPr>
            <a:spLocks noGrp="1"/>
          </p:cNvSpPr>
          <p:nvPr>
            <p:ph type="title"/>
          </p:nvPr>
        </p:nvSpPr>
        <p:spPr>
          <a:xfrm>
            <a:off x="457200" y="357982"/>
            <a:ext cx="8229600" cy="563562"/>
          </a:xfrm>
        </p:spPr>
        <p:txBody>
          <a:bodyPr/>
          <a:lstStyle/>
          <a:p>
            <a:pPr algn="ctr"/>
            <a:r>
              <a:rPr lang="en-US"/>
              <a:t> FONDOS ESSER </a:t>
            </a:r>
          </a:p>
        </p:txBody>
      </p:sp>
      <p:sp>
        <p:nvSpPr>
          <p:cNvPr id="5" name="Slide Number Placeholder 4">
            <a:extLst>
              <a:ext uri="{FF2B5EF4-FFF2-40B4-BE49-F238E27FC236}">
                <a16:creationId xmlns:a16="http://schemas.microsoft.com/office/drawing/2014/main" id="{14D21E79-9756-5081-2893-C58F4EE4F61D}"/>
              </a:ext>
            </a:extLst>
          </p:cNvPr>
          <p:cNvSpPr>
            <a:spLocks noGrp="1"/>
          </p:cNvSpPr>
          <p:nvPr>
            <p:ph type="sldNum" sz="quarter" idx="11"/>
          </p:nvPr>
        </p:nvSpPr>
        <p:spPr/>
        <p:txBody>
          <a:bodyPr/>
          <a:lstStyle/>
          <a:p>
            <a:pPr defTabSz="457200">
              <a:defRPr/>
            </a:pPr>
            <a:fld id="{B2C71B27-CEE5-4781-91B8-39410E6C0618}" type="slidenum">
              <a:rPr lang="en-US" smtClean="0"/>
              <a:pPr defTabSz="457200">
                <a:defRPr/>
              </a:pPr>
              <a:t>20</a:t>
            </a:fld>
            <a:endParaRPr lang="en-US"/>
          </a:p>
        </p:txBody>
      </p:sp>
      <p:sp>
        <p:nvSpPr>
          <p:cNvPr id="7" name="Content Placeholder 2">
            <a:extLst>
              <a:ext uri="{FF2B5EF4-FFF2-40B4-BE49-F238E27FC236}">
                <a16:creationId xmlns:a16="http://schemas.microsoft.com/office/drawing/2014/main" id="{76898189-D8EB-4B7E-9C7F-2E65A4D5CE1D}"/>
              </a:ext>
            </a:extLst>
          </p:cNvPr>
          <p:cNvSpPr>
            <a:spLocks noGrp="1"/>
          </p:cNvSpPr>
          <p:nvPr>
            <p:ph idx="1"/>
          </p:nvPr>
        </p:nvSpPr>
        <p:spPr>
          <a:xfrm>
            <a:off x="457200" y="1295400"/>
            <a:ext cx="8229600" cy="4852012"/>
          </a:xfrm>
        </p:spPr>
        <p:txBody>
          <a:bodyPr vert="horz" lIns="91440" tIns="45720" rIns="91440" bIns="45720" anchor="t"/>
          <a:lstStyle/>
          <a:p>
            <a:pPr marL="0" indent="0">
              <a:lnSpc>
                <a:spcPct val="107000"/>
              </a:lnSpc>
              <a:spcBef>
                <a:spcPts val="0"/>
              </a:spcBef>
              <a:spcAft>
                <a:spcPts val="800"/>
              </a:spcAft>
              <a:buNone/>
            </a:pPr>
            <a:r>
              <a:rPr lang="es-ES">
                <a:ea typeface="Calibri"/>
                <a:cs typeface="Times New Roman"/>
              </a:rPr>
              <a:t>En general, para determinar si una actividad es un uso permitido de los fondos, un Estado o LEA tiene que hacerse las siguientes preguntas:</a:t>
            </a:r>
          </a:p>
          <a:p>
            <a:pPr marL="0" indent="0">
              <a:lnSpc>
                <a:spcPct val="107000"/>
              </a:lnSpc>
              <a:spcBef>
                <a:spcPts val="0"/>
              </a:spcBef>
              <a:spcAft>
                <a:spcPts val="800"/>
              </a:spcAft>
              <a:buNone/>
            </a:pPr>
            <a:r>
              <a:rPr lang="es-ES">
                <a:ea typeface="Calibri"/>
                <a:cs typeface="Times New Roman"/>
              </a:rPr>
              <a:t>
 1. ¿El uso de los fondos está destinado a </a:t>
            </a:r>
            <a:r>
              <a:rPr lang="es-ES" b="1">
                <a:ea typeface="Calibri"/>
                <a:cs typeface="Times New Roman"/>
              </a:rPr>
              <a:t>prevenir</a:t>
            </a:r>
            <a:r>
              <a:rPr lang="es-ES">
                <a:ea typeface="Calibri"/>
                <a:cs typeface="Times New Roman"/>
              </a:rPr>
              <a:t>, </a:t>
            </a:r>
            <a:r>
              <a:rPr lang="es-ES" b="1">
                <a:ea typeface="Calibri"/>
                <a:cs typeface="Times New Roman"/>
              </a:rPr>
              <a:t>prepararse</a:t>
            </a:r>
            <a:r>
              <a:rPr lang="es-ES">
                <a:ea typeface="Calibri"/>
                <a:cs typeface="Times New Roman"/>
              </a:rPr>
              <a:t> o </a:t>
            </a:r>
            <a:r>
              <a:rPr lang="es-ES" b="1">
                <a:ea typeface="Calibri"/>
                <a:cs typeface="Times New Roman"/>
              </a:rPr>
              <a:t>responder</a:t>
            </a:r>
            <a:r>
              <a:rPr lang="es-ES">
                <a:ea typeface="Calibri"/>
                <a:cs typeface="Times New Roman"/>
              </a:rPr>
              <a:t> a la pandemia del COVID-19, incluido su impacto en las necesidades sociales, emocionales, de salud mental y académicas de los estudiantes? 
	Ejemplo: Usar fondos ESSER para implementar tutorías con mayor frecuencia y de alta calidad después de la escuela para atender la pérdida de aprendizaje causada por COVID-19.
</a:t>
            </a:r>
            <a:endParaRPr lang="en-US">
              <a:ea typeface="Calibri"/>
            </a:endParaRPr>
          </a:p>
        </p:txBody>
      </p:sp>
    </p:spTree>
    <p:extLst>
      <p:ext uri="{BB962C8B-B14F-4D97-AF65-F5344CB8AC3E}">
        <p14:creationId xmlns:p14="http://schemas.microsoft.com/office/powerpoint/2010/main" val="2392041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4039-DC09-4222-8037-9DF4B0058D41}"/>
              </a:ext>
            </a:extLst>
          </p:cNvPr>
          <p:cNvSpPr>
            <a:spLocks noGrp="1"/>
          </p:cNvSpPr>
          <p:nvPr>
            <p:ph type="title"/>
          </p:nvPr>
        </p:nvSpPr>
        <p:spPr/>
        <p:txBody>
          <a:bodyPr/>
          <a:lstStyle/>
          <a:p>
            <a:pPr algn="ctr"/>
            <a:r>
              <a:rPr lang="en-US"/>
              <a:t> FONDOS ESSER</a:t>
            </a:r>
          </a:p>
        </p:txBody>
      </p:sp>
      <p:sp>
        <p:nvSpPr>
          <p:cNvPr id="5" name="Slide Number Placeholder 4">
            <a:extLst>
              <a:ext uri="{FF2B5EF4-FFF2-40B4-BE49-F238E27FC236}">
                <a16:creationId xmlns:a16="http://schemas.microsoft.com/office/drawing/2014/main" id="{9253622F-7CAE-4A24-AC4D-E50D03F0556C}"/>
              </a:ext>
            </a:extLst>
          </p:cNvPr>
          <p:cNvSpPr>
            <a:spLocks noGrp="1"/>
          </p:cNvSpPr>
          <p:nvPr>
            <p:ph type="sldNum" sz="quarter" idx="11"/>
          </p:nvPr>
        </p:nvSpPr>
        <p:spPr/>
        <p:txBody>
          <a:bodyPr/>
          <a:lstStyle/>
          <a:p>
            <a:pPr defTabSz="457200">
              <a:defRPr/>
            </a:pPr>
            <a:fld id="{B2C71B27-CEE5-4781-91B8-39410E6C0618}" type="slidenum">
              <a:rPr lang="en-US" smtClean="0"/>
              <a:pPr defTabSz="457200">
                <a:defRPr/>
              </a:pPr>
              <a:t>21</a:t>
            </a:fld>
            <a:endParaRPr lang="en-US"/>
          </a:p>
        </p:txBody>
      </p:sp>
      <p:sp>
        <p:nvSpPr>
          <p:cNvPr id="7" name="Content Placeholder 2">
            <a:extLst>
              <a:ext uri="{FF2B5EF4-FFF2-40B4-BE49-F238E27FC236}">
                <a16:creationId xmlns:a16="http://schemas.microsoft.com/office/drawing/2014/main" id="{9D9C4FEF-E3AE-4BCE-BE2E-17D9BEEDDA43}"/>
              </a:ext>
            </a:extLst>
          </p:cNvPr>
          <p:cNvSpPr>
            <a:spLocks noGrp="1"/>
          </p:cNvSpPr>
          <p:nvPr>
            <p:ph idx="1"/>
          </p:nvPr>
        </p:nvSpPr>
        <p:spPr>
          <a:xfrm>
            <a:off x="457200" y="1718631"/>
            <a:ext cx="8229600" cy="4026532"/>
          </a:xfrm>
        </p:spPr>
        <p:txBody>
          <a:bodyPr vert="horz" lIns="91440" tIns="45720" rIns="91440" bIns="45720" anchor="t"/>
          <a:lstStyle/>
          <a:p>
            <a:pPr marL="228600" indent="0">
              <a:buNone/>
            </a:pPr>
            <a:r>
              <a:rPr lang="es-ES">
                <a:ea typeface="Calibri"/>
                <a:cs typeface="Times New Roman"/>
              </a:rPr>
              <a:t>2. ¿El uso de los fondos corresponde a uno autorizado por los fondos ESSER? 
</a:t>
            </a:r>
          </a:p>
          <a:p>
            <a:pPr marL="228600" indent="0" algn="just">
              <a:buNone/>
            </a:pPr>
            <a:r>
              <a:rPr lang="es-ES">
                <a:ea typeface="Calibri"/>
                <a:cs typeface="Times New Roman"/>
              </a:rPr>
              <a:t>	Ejemplo: Usar fondos de ESSER para desarrollar sistemas de calidad de datos para ayudar a los </a:t>
            </a:r>
            <a:r>
              <a:rPr lang="es-ES" err="1">
                <a:ea typeface="Calibri"/>
                <a:cs typeface="Times New Roman"/>
              </a:rPr>
              <a:t>LEA’s</a:t>
            </a:r>
            <a:r>
              <a:rPr lang="es-ES">
                <a:ea typeface="Calibri"/>
                <a:cs typeface="Times New Roman"/>
              </a:rPr>
              <a:t> a crear sistemas de alerta temprana basadas en indicadores claves de los estudiantes, incluido el ausentismo crónico para identificar a los que están en riesgo de abandonar la escuela. 
</a:t>
            </a:r>
            <a:endParaRPr lang="en-US">
              <a:effectLst/>
              <a:ea typeface="Calibri"/>
              <a:cs typeface="Times New Roman"/>
            </a:endParaRPr>
          </a:p>
          <a:p>
            <a:pPr marL="228600" indent="0">
              <a:buNone/>
            </a:pPr>
            <a:endParaRPr lang="en-US"/>
          </a:p>
        </p:txBody>
      </p:sp>
    </p:spTree>
    <p:extLst>
      <p:ext uri="{BB962C8B-B14F-4D97-AF65-F5344CB8AC3E}">
        <p14:creationId xmlns:p14="http://schemas.microsoft.com/office/powerpoint/2010/main" val="3962115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4318-D176-4E0C-AFD1-FCBC3BB47EBB}"/>
              </a:ext>
            </a:extLst>
          </p:cNvPr>
          <p:cNvSpPr>
            <a:spLocks noGrp="1"/>
          </p:cNvSpPr>
          <p:nvPr>
            <p:ph type="title"/>
          </p:nvPr>
        </p:nvSpPr>
        <p:spPr>
          <a:xfrm>
            <a:off x="457200" y="283684"/>
            <a:ext cx="8229600" cy="563562"/>
          </a:xfrm>
        </p:spPr>
        <p:txBody>
          <a:bodyPr/>
          <a:lstStyle/>
          <a:p>
            <a:pPr algn="ctr"/>
            <a:r>
              <a:rPr lang="en-US"/>
              <a:t> FONDOS </a:t>
            </a:r>
            <a:r>
              <a:rPr lang="en-US" err="1"/>
              <a:t>Esser</a:t>
            </a:r>
            <a:r>
              <a:rPr lang="en-US"/>
              <a:t> </a:t>
            </a:r>
          </a:p>
        </p:txBody>
      </p:sp>
      <p:sp>
        <p:nvSpPr>
          <p:cNvPr id="5" name="Slide Number Placeholder 4">
            <a:extLst>
              <a:ext uri="{FF2B5EF4-FFF2-40B4-BE49-F238E27FC236}">
                <a16:creationId xmlns:a16="http://schemas.microsoft.com/office/drawing/2014/main" id="{624F83AD-207F-45AB-B425-03CB4318DFBC}"/>
              </a:ext>
            </a:extLst>
          </p:cNvPr>
          <p:cNvSpPr>
            <a:spLocks noGrp="1"/>
          </p:cNvSpPr>
          <p:nvPr>
            <p:ph type="sldNum" sz="quarter" idx="11"/>
          </p:nvPr>
        </p:nvSpPr>
        <p:spPr/>
        <p:txBody>
          <a:bodyPr/>
          <a:lstStyle/>
          <a:p>
            <a:pPr defTabSz="457200">
              <a:defRPr/>
            </a:pPr>
            <a:fld id="{B2C71B27-CEE5-4781-91B8-39410E6C0618}" type="slidenum">
              <a:rPr lang="en-US" smtClean="0"/>
              <a:pPr defTabSz="457200">
                <a:defRPr/>
              </a:pPr>
              <a:t>22</a:t>
            </a:fld>
            <a:endParaRPr lang="en-US"/>
          </a:p>
        </p:txBody>
      </p:sp>
      <p:sp>
        <p:nvSpPr>
          <p:cNvPr id="7" name="Content Placeholder 2">
            <a:extLst>
              <a:ext uri="{FF2B5EF4-FFF2-40B4-BE49-F238E27FC236}">
                <a16:creationId xmlns:a16="http://schemas.microsoft.com/office/drawing/2014/main" id="{AD04427A-50EA-45A4-B5DF-3AF2455DA5B9}"/>
              </a:ext>
            </a:extLst>
          </p:cNvPr>
          <p:cNvSpPr>
            <a:spLocks noGrp="1"/>
          </p:cNvSpPr>
          <p:nvPr>
            <p:ph idx="1"/>
          </p:nvPr>
        </p:nvSpPr>
        <p:spPr>
          <a:xfrm>
            <a:off x="457200" y="1295400"/>
            <a:ext cx="8229600" cy="5197475"/>
          </a:xfrm>
        </p:spPr>
        <p:txBody>
          <a:bodyPr vert="horz" lIns="91440" tIns="45720" rIns="91440" bIns="45720" anchor="t"/>
          <a:lstStyle/>
          <a:p>
            <a:pPr marL="228600" indent="0" algn="just">
              <a:buNone/>
            </a:pPr>
            <a:r>
              <a:rPr lang="en-US" sz="2800" err="1">
                <a:effectLst/>
                <a:ea typeface="Calibri" panose="020F0502020204030204" pitchFamily="34" charset="0"/>
                <a:cs typeface="Times New Roman"/>
                <a:hlinkClick r:id="rId3" tooltip="Preguntas frequentes ESSER/GEER en Espanol 5.26.2021"/>
              </a:rPr>
              <a:t>Preguntas</a:t>
            </a:r>
            <a:r>
              <a:rPr lang="en-US" sz="2800">
                <a:effectLst/>
                <a:ea typeface="Calibri" panose="020F0502020204030204" pitchFamily="34" charset="0"/>
                <a:cs typeface="Times New Roman"/>
                <a:hlinkClick r:id="rId3" tooltip="Preguntas frequentes ESSER/GEER en Espanol 5.26.2021"/>
              </a:rPr>
              <a:t> </a:t>
            </a:r>
            <a:r>
              <a:rPr lang="en-US" sz="2800" err="1">
                <a:effectLst/>
                <a:ea typeface="Calibri" panose="020F0502020204030204" pitchFamily="34" charset="0"/>
                <a:cs typeface="Times New Roman"/>
                <a:hlinkClick r:id="rId3" tooltip="Preguntas frequentes ESSER/GEER en Espanol 5.26.2021"/>
              </a:rPr>
              <a:t>Frecuentes</a:t>
            </a:r>
            <a:r>
              <a:rPr lang="en-US" sz="2800">
                <a:effectLst/>
                <a:ea typeface="Calibri" panose="020F0502020204030204" pitchFamily="34" charset="0"/>
                <a:cs typeface="Times New Roman"/>
                <a:hlinkClick r:id="rId3" tooltip="Preguntas frequentes ESSER/GEER en Espanol 5.26.2021"/>
              </a:rPr>
              <a:t> ESSER y GEER 5.26.2021</a:t>
            </a:r>
            <a:endParaRPr lang="en-US" sz="2800">
              <a:effectLst/>
              <a:ea typeface="Calibri" panose="020F0502020204030204" pitchFamily="34" charset="0"/>
              <a:cs typeface="Times New Roman"/>
            </a:endParaRPr>
          </a:p>
          <a:p>
            <a:pPr marL="228600" indent="0" algn="just">
              <a:buNone/>
            </a:pPr>
            <a:r>
              <a:rPr lang="es-ES" sz="2800">
                <a:ea typeface="Calibri" panose="020F0502020204030204" pitchFamily="34" charset="0"/>
                <a:cs typeface="Times New Roman"/>
              </a:rPr>
              <a:t>3. ¿Es permisible el uso de fondos bajo los Requisitos Administrativos Uniformes, Principios de Costos y Requisitos de Auditoría para Adjudicaciones Federales (Guía Uniforme, 2 CFR Parte 200)? En particular, ¿Es necesario y razonable para la ejecución de la subvención de ESSER?
</a:t>
            </a:r>
          </a:p>
          <a:p>
            <a:pPr marL="228600" indent="0" algn="just">
              <a:buNone/>
            </a:pPr>
            <a:r>
              <a:rPr lang="es-ES" sz="2800">
                <a:ea typeface="Calibri" panose="020F0502020204030204" pitchFamily="34" charset="0"/>
                <a:cs typeface="Times New Roman"/>
              </a:rPr>
              <a:t>	Ejemplo: Usar fondos ESSER para hacer mejoras en las instalaciones escolares para mejorar el ambiente interior (</a:t>
            </a:r>
            <a:r>
              <a:rPr lang="es-ES" sz="2800" i="1">
                <a:ea typeface="Calibri" panose="020F0502020204030204" pitchFamily="34" charset="0"/>
                <a:cs typeface="Times New Roman"/>
              </a:rPr>
              <a:t>air </a:t>
            </a:r>
            <a:r>
              <a:rPr lang="es-ES" sz="2800" i="1" err="1">
                <a:ea typeface="Calibri" panose="020F0502020204030204" pitchFamily="34" charset="0"/>
                <a:cs typeface="Times New Roman"/>
              </a:rPr>
              <a:t>quality</a:t>
            </a:r>
            <a:r>
              <a:rPr lang="es-ES" sz="2800">
                <a:ea typeface="Calibri" panose="020F0502020204030204" pitchFamily="34" charset="0"/>
                <a:cs typeface="Times New Roman"/>
              </a:rPr>
              <a:t>).  
</a:t>
            </a:r>
          </a:p>
          <a:p>
            <a:pPr marL="228600" indent="0" algn="just">
              <a:buNone/>
            </a:pPr>
            <a:r>
              <a:rPr lang="es-ES" sz="2800">
                <a:ea typeface="Calibri" panose="020F0502020204030204" pitchFamily="34" charset="0"/>
                <a:cs typeface="Times New Roman"/>
              </a:rPr>
              <a:t>
</a:t>
            </a:r>
            <a:endParaRPr lang="en-US" sz="2800">
              <a:effectLst/>
              <a:ea typeface="Calibri" panose="020F0502020204030204" pitchFamily="34" charset="0"/>
              <a:cs typeface="Times New Roman"/>
            </a:endParaRPr>
          </a:p>
          <a:p>
            <a:pPr algn="just"/>
            <a:endParaRPr lang="en-US" sz="2800"/>
          </a:p>
        </p:txBody>
      </p:sp>
    </p:spTree>
    <p:extLst>
      <p:ext uri="{BB962C8B-B14F-4D97-AF65-F5344CB8AC3E}">
        <p14:creationId xmlns:p14="http://schemas.microsoft.com/office/powerpoint/2010/main" val="961619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23</a:t>
            </a:fld>
            <a:endParaRPr lang="en-US"/>
          </a:p>
        </p:txBody>
      </p:sp>
      <p:sp>
        <p:nvSpPr>
          <p:cNvPr id="2" name="Title 1"/>
          <p:cNvSpPr>
            <a:spLocks noGrp="1"/>
          </p:cNvSpPr>
          <p:nvPr>
            <p:ph type="title"/>
          </p:nvPr>
        </p:nvSpPr>
        <p:spPr>
          <a:xfrm>
            <a:off x="228600" y="228599"/>
            <a:ext cx="8763000" cy="1081087"/>
          </a:xfrm>
        </p:spPr>
        <p:txBody>
          <a:bodyPr vert="horz" lIns="91440" tIns="45720" rIns="91440" bIns="45720" anchor="t"/>
          <a:lstStyle/>
          <a:p>
            <a:pPr algn="ctr"/>
            <a:r>
              <a:rPr lang="en-US" sz="3200" err="1"/>
              <a:t>Uso</a:t>
            </a:r>
            <a:r>
              <a:rPr lang="en-US" sz="3200"/>
              <a:t> de los </a:t>
            </a:r>
            <a:r>
              <a:rPr lang="en-US" sz="3200" err="1"/>
              <a:t>fondos</a:t>
            </a:r>
            <a:r>
              <a:rPr lang="en-US" sz="3200"/>
              <a:t> de </a:t>
            </a:r>
            <a:r>
              <a:rPr lang="en-US" sz="3200" err="1"/>
              <a:t>Esser</a:t>
            </a:r>
            <a:r>
              <a:rPr lang="en-US" sz="3200"/>
              <a:t> (18003 d)</a:t>
            </a:r>
            <a:br>
              <a:rPr lang="en-US" sz="3200"/>
            </a:br>
            <a:r>
              <a:rPr lang="en-US" sz="3200"/>
              <a:t>(</a:t>
            </a:r>
            <a:r>
              <a:rPr lang="en-US" sz="3200" err="1"/>
              <a:t>abreviado</a:t>
            </a:r>
            <a:r>
              <a:rPr lang="en-US" sz="3200"/>
              <a:t>)</a:t>
            </a:r>
            <a:br>
              <a:rPr lang="en-US" sz="3200"/>
            </a:br>
            <a:r>
              <a:rPr lang="en-US" sz="3200"/>
              <a:t>
</a:t>
            </a:r>
            <a:endParaRPr lang="en-US" sz="3300"/>
          </a:p>
        </p:txBody>
      </p:sp>
      <p:sp>
        <p:nvSpPr>
          <p:cNvPr id="7" name="Content Placeholder 2">
            <a:extLst>
              <a:ext uri="{FF2B5EF4-FFF2-40B4-BE49-F238E27FC236}">
                <a16:creationId xmlns:a16="http://schemas.microsoft.com/office/drawing/2014/main" id="{C419FFB1-A361-4506-8E60-0128B2C61C92}"/>
              </a:ext>
            </a:extLst>
          </p:cNvPr>
          <p:cNvSpPr>
            <a:spLocks noGrp="1"/>
          </p:cNvSpPr>
          <p:nvPr>
            <p:ph idx="1"/>
          </p:nvPr>
        </p:nvSpPr>
        <p:spPr>
          <a:xfrm>
            <a:off x="457200" y="1526755"/>
            <a:ext cx="8229600" cy="4449763"/>
          </a:xfrm>
        </p:spPr>
        <p:txBody>
          <a:bodyPr vert="horz" lIns="91440" tIns="45720" rIns="91440" bIns="45720" anchor="t"/>
          <a:lstStyle/>
          <a:p>
            <a:pPr algn="just">
              <a:spcBef>
                <a:spcPts val="600"/>
              </a:spcBef>
              <a:spcAft>
                <a:spcPts val="600"/>
              </a:spcAft>
            </a:pPr>
            <a:r>
              <a:rPr lang="es-ES" sz="2200"/>
              <a:t>Cualquier actividad autorizada bajo ESEA, IDEA, </a:t>
            </a:r>
            <a:r>
              <a:rPr lang="es-ES" sz="2200" err="1"/>
              <a:t>McKinney</a:t>
            </a:r>
            <a:r>
              <a:rPr lang="es-ES" sz="2200"/>
              <a:t>-Vento AEFLA y Perkins:</a:t>
            </a:r>
          </a:p>
          <a:p>
            <a:pPr marL="228600" indent="0" algn="just">
              <a:spcBef>
                <a:spcPts val="600"/>
              </a:spcBef>
              <a:spcAft>
                <a:spcPts val="600"/>
              </a:spcAft>
              <a:buNone/>
            </a:pPr>
            <a:r>
              <a:rPr lang="es-ES" sz="2200" b="1">
                <a:solidFill>
                  <a:srgbClr val="00B050"/>
                </a:solidFill>
              </a:rPr>
              <a:t>a) </a:t>
            </a:r>
            <a:r>
              <a:rPr lang="es-ES" sz="2200"/>
              <a:t>La </a:t>
            </a:r>
            <a:r>
              <a:rPr lang="es-ES" sz="2200" b="1"/>
              <a:t>Ley de Educación Primaria y Secundaria (ESEA)</a:t>
            </a:r>
            <a:r>
              <a:rPr lang="es-ES" sz="2200"/>
              <a:t> (1965) ofreció nuevas subvenciones a los Distritos que atienden estudiantes de bajos ingresos, subvenciones federales para libros de texto y libros de biblioteca, fondos para centros de educación especial y becas para estudiantes de bajos ingresos.
</a:t>
            </a:r>
            <a:r>
              <a:rPr lang="es-ES" sz="2200" b="1">
                <a:solidFill>
                  <a:srgbClr val="00B050"/>
                </a:solidFill>
              </a:rPr>
              <a:t>b) </a:t>
            </a:r>
            <a:r>
              <a:rPr lang="es-ES" sz="2200"/>
              <a:t>La </a:t>
            </a:r>
            <a:r>
              <a:rPr lang="es-ES" sz="2200" b="1"/>
              <a:t>Ley de Educación para Individuos con Discapacidades (IDEA, por sus siglas en inglés) </a:t>
            </a:r>
            <a:r>
              <a:rPr lang="es-ES" sz="2200"/>
              <a:t>es una ley que hace disponible una educación pública gratuita y apropiada para niños elegibles con discapacidades, a través de toda la Nación, y garantiza educación especial y servicios relacionados para esos niños. 
</a:t>
            </a:r>
            <a:endParaRPr lang="en-US" sz="2200"/>
          </a:p>
        </p:txBody>
      </p:sp>
    </p:spTree>
    <p:extLst>
      <p:ext uri="{BB962C8B-B14F-4D97-AF65-F5344CB8AC3E}">
        <p14:creationId xmlns:p14="http://schemas.microsoft.com/office/powerpoint/2010/main" val="3614070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24</a:t>
            </a:fld>
            <a:endParaRPr lang="en-US"/>
          </a:p>
        </p:txBody>
      </p:sp>
      <p:sp>
        <p:nvSpPr>
          <p:cNvPr id="2" name="Title 1"/>
          <p:cNvSpPr>
            <a:spLocks noGrp="1"/>
          </p:cNvSpPr>
          <p:nvPr>
            <p:ph type="title"/>
          </p:nvPr>
        </p:nvSpPr>
        <p:spPr>
          <a:xfrm>
            <a:off x="190500" y="316734"/>
            <a:ext cx="8763000" cy="1081087"/>
          </a:xfrm>
        </p:spPr>
        <p:txBody>
          <a:bodyPr vert="horz" lIns="91440" tIns="45720" rIns="91440" bIns="45720" anchor="t"/>
          <a:lstStyle/>
          <a:p>
            <a:pPr algn="ctr"/>
            <a:r>
              <a:rPr lang="en-US" sz="3200" err="1"/>
              <a:t>Uso</a:t>
            </a:r>
            <a:r>
              <a:rPr lang="en-US" sz="3200"/>
              <a:t> de los </a:t>
            </a:r>
            <a:r>
              <a:rPr lang="en-US" sz="3200" err="1"/>
              <a:t>fondos</a:t>
            </a:r>
            <a:r>
              <a:rPr lang="en-US" sz="3200"/>
              <a:t> de </a:t>
            </a:r>
            <a:r>
              <a:rPr lang="en-US" sz="3200" err="1"/>
              <a:t>Esser</a:t>
            </a:r>
            <a:r>
              <a:rPr lang="en-US" sz="3200"/>
              <a:t> (18003 d)</a:t>
            </a:r>
            <a:br>
              <a:rPr lang="en-US" sz="3200"/>
            </a:br>
            <a:r>
              <a:rPr lang="en-US" sz="3200"/>
              <a:t>(</a:t>
            </a:r>
            <a:r>
              <a:rPr lang="en-US" sz="3200" err="1"/>
              <a:t>abreviado</a:t>
            </a:r>
            <a:r>
              <a:rPr lang="en-US" sz="3200"/>
              <a:t>)</a:t>
            </a:r>
            <a:br>
              <a:rPr lang="en-US" sz="3200"/>
            </a:br>
            <a:r>
              <a:rPr lang="en-US" sz="3200"/>
              <a:t>
</a:t>
            </a:r>
            <a:endParaRPr lang="en-US" sz="3300"/>
          </a:p>
        </p:txBody>
      </p:sp>
      <p:sp>
        <p:nvSpPr>
          <p:cNvPr id="7" name="Content Placeholder 2">
            <a:extLst>
              <a:ext uri="{FF2B5EF4-FFF2-40B4-BE49-F238E27FC236}">
                <a16:creationId xmlns:a16="http://schemas.microsoft.com/office/drawing/2014/main" id="{0A24532A-E947-4D96-8B2C-EC52C45B2EC6}"/>
              </a:ext>
            </a:extLst>
          </p:cNvPr>
          <p:cNvSpPr>
            <a:spLocks noGrp="1"/>
          </p:cNvSpPr>
          <p:nvPr>
            <p:ph idx="1"/>
          </p:nvPr>
        </p:nvSpPr>
        <p:spPr>
          <a:xfrm>
            <a:off x="457200" y="1967345"/>
            <a:ext cx="8229600" cy="3777818"/>
          </a:xfrm>
        </p:spPr>
        <p:txBody>
          <a:bodyPr vert="horz" lIns="91440" tIns="45720" rIns="91440" bIns="45720" anchor="t"/>
          <a:lstStyle/>
          <a:p>
            <a:pPr algn="just">
              <a:spcBef>
                <a:spcPts val="600"/>
              </a:spcBef>
              <a:spcAft>
                <a:spcPts val="600"/>
              </a:spcAft>
              <a:buFont typeface="+mj-lt"/>
              <a:buAutoNum type="alphaLcParenR" startAt="3"/>
            </a:pPr>
            <a:r>
              <a:rPr lang="es-ES" b="1" err="1">
                <a:latin typeface="+mn-lt"/>
              </a:rPr>
              <a:t>McKinney</a:t>
            </a:r>
            <a:r>
              <a:rPr lang="es-ES" b="1">
                <a:latin typeface="+mn-lt"/>
              </a:rPr>
              <a:t> Vento</a:t>
            </a:r>
            <a:r>
              <a:rPr lang="es-ES">
                <a:latin typeface="+mn-lt"/>
              </a:rPr>
              <a:t>: El programa apoya la coordinación de la educación de niños y jóvenes sin hogar en cada Estado/Territorio.  Esto incluye atender los problemas debidos a las necesidades de transportación, los requisitos de inmunización y residencia, la falta de certificados de nacimiento y registros escolares, y los problemas de custodia/tutela, entre otros.</a:t>
            </a:r>
            <a:endParaRPr lang="en-US"/>
          </a:p>
        </p:txBody>
      </p:sp>
    </p:spTree>
    <p:extLst>
      <p:ext uri="{BB962C8B-B14F-4D97-AF65-F5344CB8AC3E}">
        <p14:creationId xmlns:p14="http://schemas.microsoft.com/office/powerpoint/2010/main" val="728246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25</a:t>
            </a:fld>
            <a:endParaRPr lang="en-US"/>
          </a:p>
        </p:txBody>
      </p:sp>
      <p:sp>
        <p:nvSpPr>
          <p:cNvPr id="2" name="Title 1"/>
          <p:cNvSpPr>
            <a:spLocks noGrp="1"/>
          </p:cNvSpPr>
          <p:nvPr>
            <p:ph type="title"/>
          </p:nvPr>
        </p:nvSpPr>
        <p:spPr>
          <a:xfrm>
            <a:off x="228600" y="228599"/>
            <a:ext cx="8763000" cy="1081087"/>
          </a:xfrm>
        </p:spPr>
        <p:txBody>
          <a:bodyPr vert="horz" lIns="91440" tIns="45720" rIns="91440" bIns="45720" anchor="t"/>
          <a:lstStyle/>
          <a:p>
            <a:pPr algn="ctr"/>
            <a:r>
              <a:rPr lang="en-US" sz="3200" err="1"/>
              <a:t>Uso</a:t>
            </a:r>
            <a:r>
              <a:rPr lang="en-US" sz="3200"/>
              <a:t> de los </a:t>
            </a:r>
            <a:r>
              <a:rPr lang="en-US" sz="3200" err="1"/>
              <a:t>fondos</a:t>
            </a:r>
            <a:r>
              <a:rPr lang="en-US" sz="3200"/>
              <a:t> de </a:t>
            </a:r>
            <a:r>
              <a:rPr lang="en-US" sz="3200" err="1"/>
              <a:t>Esser</a:t>
            </a:r>
            <a:r>
              <a:rPr lang="en-US" sz="3200"/>
              <a:t> (18003 d)</a:t>
            </a:r>
            <a:br>
              <a:rPr lang="en-US" sz="3200"/>
            </a:br>
            <a:r>
              <a:rPr lang="en-US" sz="3200"/>
              <a:t>(</a:t>
            </a:r>
            <a:r>
              <a:rPr lang="en-US" sz="3200" err="1"/>
              <a:t>abreviado</a:t>
            </a:r>
            <a:r>
              <a:rPr lang="en-US" sz="3200"/>
              <a:t>)</a:t>
            </a:r>
            <a:br>
              <a:rPr lang="en-US" sz="3200"/>
            </a:br>
            <a:r>
              <a:rPr lang="en-US" sz="3200"/>
              <a:t>
</a:t>
            </a:r>
            <a:endParaRPr lang="en-US" sz="3300"/>
          </a:p>
        </p:txBody>
      </p:sp>
      <p:sp>
        <p:nvSpPr>
          <p:cNvPr id="7" name="Content Placeholder 2">
            <a:extLst>
              <a:ext uri="{FF2B5EF4-FFF2-40B4-BE49-F238E27FC236}">
                <a16:creationId xmlns:a16="http://schemas.microsoft.com/office/drawing/2014/main" id="{098F8990-F0B7-4A14-BA96-0A0BDEBE8CAB}"/>
              </a:ext>
            </a:extLst>
          </p:cNvPr>
          <p:cNvSpPr>
            <a:spLocks noGrp="1"/>
          </p:cNvSpPr>
          <p:nvPr>
            <p:ph idx="1"/>
          </p:nvPr>
        </p:nvSpPr>
        <p:spPr>
          <a:xfrm>
            <a:off x="495758" y="1641513"/>
            <a:ext cx="8191041" cy="4436590"/>
          </a:xfrm>
        </p:spPr>
        <p:txBody>
          <a:bodyPr vert="horz" lIns="91440" tIns="45720" rIns="91440" bIns="45720" anchor="t"/>
          <a:lstStyle/>
          <a:p>
            <a:pPr marL="228600" indent="0" algn="just">
              <a:spcBef>
                <a:spcPts val="600"/>
              </a:spcBef>
              <a:spcAft>
                <a:spcPts val="600"/>
              </a:spcAft>
              <a:buNone/>
            </a:pPr>
            <a:r>
              <a:rPr lang="es-ES" b="1">
                <a:solidFill>
                  <a:srgbClr val="030A13"/>
                </a:solidFill>
                <a:latin typeface="+mn-lt"/>
                <a:ea typeface="Times New Roman" panose="02020603050405020304" pitchFamily="18" charset="0"/>
                <a:cs typeface="Calibri"/>
              </a:rPr>
              <a:t>Programas de Educación para Adultos
</a:t>
            </a:r>
            <a:r>
              <a:rPr lang="es-ES" b="1">
                <a:solidFill>
                  <a:srgbClr val="00B050"/>
                </a:solidFill>
                <a:latin typeface="+mn-lt"/>
                <a:ea typeface="Times New Roman" panose="02020603050405020304" pitchFamily="18" charset="0"/>
                <a:cs typeface="Calibri"/>
              </a:rPr>
              <a:t>d) </a:t>
            </a:r>
            <a:r>
              <a:rPr lang="es-ES" b="1">
                <a:solidFill>
                  <a:srgbClr val="030A13"/>
                </a:solidFill>
                <a:latin typeface="+mn-lt"/>
                <a:ea typeface="Times New Roman" panose="02020603050405020304" pitchFamily="18" charset="0"/>
                <a:cs typeface="Calibri"/>
              </a:rPr>
              <a:t>La Ley de Educación Profesional y Técnica Carl D. Perkins (Perkins) </a:t>
            </a:r>
            <a:r>
              <a:rPr lang="es-ES">
                <a:solidFill>
                  <a:srgbClr val="030A13"/>
                </a:solidFill>
                <a:latin typeface="+mn-lt"/>
                <a:ea typeface="Times New Roman" panose="02020603050405020304" pitchFamily="18" charset="0"/>
                <a:cs typeface="Calibri"/>
              </a:rPr>
              <a:t>proporciona fondos para programas de educación profesional y técnica en los niveles de escuela secundaria y postsecundaria; y</a:t>
            </a:r>
            <a:r>
              <a:rPr lang="es-ES" b="1">
                <a:solidFill>
                  <a:srgbClr val="030A13"/>
                </a:solidFill>
                <a:latin typeface="+mn-lt"/>
                <a:ea typeface="Times New Roman" panose="02020603050405020304" pitchFamily="18" charset="0"/>
                <a:cs typeface="Calibri"/>
              </a:rPr>
              <a:t> la Ley de Educación de Adultos y Alfabetización Familiar (AEFLA) </a:t>
            </a:r>
            <a:r>
              <a:rPr lang="es-ES">
                <a:solidFill>
                  <a:srgbClr val="030A13"/>
                </a:solidFill>
                <a:latin typeface="+mn-lt"/>
                <a:ea typeface="Times New Roman" panose="02020603050405020304" pitchFamily="18" charset="0"/>
                <a:cs typeface="Calibri"/>
              </a:rPr>
              <a:t>proporciona fondos para programas de educación y alfabetización para individuos mayores de 16 años y que carecen de destrezas  básicas, una credencial de escuela secundaria o su equivalente o </a:t>
            </a:r>
            <a:r>
              <a:rPr lang="es-ES" err="1">
                <a:solidFill>
                  <a:srgbClr val="030A13"/>
                </a:solidFill>
                <a:latin typeface="+mn-lt"/>
                <a:ea typeface="Times New Roman" panose="02020603050405020304" pitchFamily="18" charset="0"/>
                <a:cs typeface="Calibri"/>
              </a:rPr>
              <a:t>proficiencia</a:t>
            </a:r>
            <a:r>
              <a:rPr lang="es-ES">
                <a:solidFill>
                  <a:srgbClr val="030A13"/>
                </a:solidFill>
                <a:latin typeface="+mn-lt"/>
                <a:ea typeface="Times New Roman" panose="02020603050405020304" pitchFamily="18" charset="0"/>
                <a:cs typeface="Calibri"/>
              </a:rPr>
              <a:t> en Inglés.</a:t>
            </a:r>
            <a:r>
              <a:rPr lang="es-ES" b="1">
                <a:solidFill>
                  <a:srgbClr val="030A13"/>
                </a:solidFill>
                <a:latin typeface="+mn-lt"/>
                <a:ea typeface="Times New Roman" panose="02020603050405020304" pitchFamily="18" charset="0"/>
                <a:cs typeface="Calibri"/>
              </a:rPr>
              <a:t>
</a:t>
            </a:r>
            <a:endParaRPr lang="en-US"/>
          </a:p>
        </p:txBody>
      </p:sp>
    </p:spTree>
    <p:extLst>
      <p:ext uri="{BB962C8B-B14F-4D97-AF65-F5344CB8AC3E}">
        <p14:creationId xmlns:p14="http://schemas.microsoft.com/office/powerpoint/2010/main" val="1257274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26</a:t>
            </a:fld>
            <a:endParaRPr lang="en-US"/>
          </a:p>
        </p:txBody>
      </p:sp>
      <p:sp>
        <p:nvSpPr>
          <p:cNvPr id="2" name="Title 1"/>
          <p:cNvSpPr>
            <a:spLocks noGrp="1"/>
          </p:cNvSpPr>
          <p:nvPr>
            <p:ph type="title"/>
          </p:nvPr>
        </p:nvSpPr>
        <p:spPr>
          <a:xfrm>
            <a:off x="228600" y="228599"/>
            <a:ext cx="8763000" cy="1081087"/>
          </a:xfrm>
        </p:spPr>
        <p:txBody>
          <a:bodyPr vert="horz" lIns="91440" tIns="45720" rIns="91440" bIns="45720" anchor="t"/>
          <a:lstStyle/>
          <a:p>
            <a:pPr algn="ctr"/>
            <a:r>
              <a:rPr lang="en-US" sz="3200" err="1"/>
              <a:t>Uso</a:t>
            </a:r>
            <a:r>
              <a:rPr lang="en-US" sz="3200"/>
              <a:t> de los </a:t>
            </a:r>
            <a:r>
              <a:rPr lang="en-US" sz="3200" err="1"/>
              <a:t>fondos</a:t>
            </a:r>
            <a:r>
              <a:rPr lang="en-US" sz="3200"/>
              <a:t> de </a:t>
            </a:r>
            <a:r>
              <a:rPr lang="en-US" sz="3200" err="1"/>
              <a:t>Esser</a:t>
            </a:r>
            <a:r>
              <a:rPr lang="en-US" sz="3200"/>
              <a:t> (18003 d)</a:t>
            </a:r>
            <a:br>
              <a:rPr lang="en-US" sz="3200"/>
            </a:br>
            <a:r>
              <a:rPr lang="en-US" sz="3200"/>
              <a:t>(</a:t>
            </a:r>
            <a:r>
              <a:rPr lang="en-US" sz="3200" err="1"/>
              <a:t>abreviado</a:t>
            </a:r>
            <a:r>
              <a:rPr lang="en-US" sz="3200"/>
              <a:t>)</a:t>
            </a:r>
            <a:br>
              <a:rPr lang="en-US" sz="3200"/>
            </a:br>
            <a:r>
              <a:rPr lang="en-US" sz="3200"/>
              <a:t>
</a:t>
            </a:r>
            <a:endParaRPr lang="en-US" sz="3300"/>
          </a:p>
        </p:txBody>
      </p:sp>
      <p:sp>
        <p:nvSpPr>
          <p:cNvPr id="7" name="Content Placeholder 2">
            <a:extLst>
              <a:ext uri="{FF2B5EF4-FFF2-40B4-BE49-F238E27FC236}">
                <a16:creationId xmlns:a16="http://schemas.microsoft.com/office/drawing/2014/main" id="{6192393C-19E7-43BA-A840-A7DC5D6A7571}"/>
              </a:ext>
            </a:extLst>
          </p:cNvPr>
          <p:cNvSpPr>
            <a:spLocks noGrp="1"/>
          </p:cNvSpPr>
          <p:nvPr>
            <p:ph idx="1"/>
          </p:nvPr>
        </p:nvSpPr>
        <p:spPr>
          <a:xfrm>
            <a:off x="586596" y="2129196"/>
            <a:ext cx="7703389" cy="3840162"/>
          </a:xfrm>
        </p:spPr>
        <p:txBody>
          <a:bodyPr vert="horz" lIns="91440" tIns="45720" rIns="91440" bIns="45720" anchor="t"/>
          <a:lstStyle/>
          <a:p>
            <a:pPr algn="just">
              <a:spcBef>
                <a:spcPts val="600"/>
              </a:spcBef>
              <a:spcAft>
                <a:spcPts val="600"/>
              </a:spcAft>
              <a:buFont typeface="+mj-lt"/>
              <a:buAutoNum type="arabicPeriod" startAt="2"/>
            </a:pPr>
            <a:r>
              <a:rPr lang="es-ES" sz="2000"/>
              <a:t>Coordinación de preparación y de respuesta.</a:t>
            </a:r>
            <a:endParaRPr lang="en-US" sz="2000"/>
          </a:p>
          <a:p>
            <a:pPr algn="just">
              <a:spcBef>
                <a:spcPts val="600"/>
              </a:spcBef>
              <a:spcAft>
                <a:spcPts val="600"/>
              </a:spcAft>
              <a:buAutoNum type="arabicPeriod" startAt="2"/>
            </a:pPr>
            <a:r>
              <a:rPr lang="es-ES" sz="2000"/>
              <a:t>Proporcionar a los directores de escuela los recursos necesarios para atender las necesidades individuales de la escuela.</a:t>
            </a:r>
            <a:endParaRPr lang="en-US" sz="2000"/>
          </a:p>
          <a:p>
            <a:pPr algn="just">
              <a:spcBef>
                <a:spcPts val="600"/>
              </a:spcBef>
              <a:spcAft>
                <a:spcPts val="600"/>
              </a:spcAft>
              <a:buAutoNum type="arabicPeriod" startAt="2"/>
            </a:pPr>
            <a:r>
              <a:rPr lang="es-ES" sz="2000"/>
              <a:t>Actividades para atender las necesidades únicas de estudiantes de bajos ingresos, niños con discapacidades, estudiantes aprendices del Inglés/Español, minorías raciales y étnicas, personas sin hogar o estudiantes en hogares de crianza.</a:t>
            </a:r>
            <a:endParaRPr lang="en-US" sz="2000"/>
          </a:p>
          <a:p>
            <a:pPr algn="just">
              <a:spcBef>
                <a:spcPts val="600"/>
              </a:spcBef>
              <a:spcAft>
                <a:spcPts val="600"/>
              </a:spcAft>
              <a:buAutoNum type="arabicPeriod" startAt="2"/>
            </a:pPr>
            <a:r>
              <a:rPr lang="es-ES" sz="2000"/>
              <a:t>Desarrollo/implementación de procedimientos y sistemas para mejorar la preparación y la respuesta.</a:t>
            </a:r>
            <a:endParaRPr lang="en-US" sz="2000"/>
          </a:p>
          <a:p>
            <a:pPr algn="just">
              <a:spcBef>
                <a:spcPts val="600"/>
              </a:spcBef>
              <a:spcAft>
                <a:spcPts val="600"/>
              </a:spcAft>
              <a:buAutoNum type="arabicPeriod" startAt="2"/>
            </a:pPr>
            <a:r>
              <a:rPr lang="es-ES" sz="2000"/>
              <a:t>Capacitación para el personal del LEA sobre salubridad y minimización de la propagación de enfermedades infecciosas.</a:t>
            </a:r>
            <a:endParaRPr lang="en-US" sz="2000"/>
          </a:p>
        </p:txBody>
      </p:sp>
    </p:spTree>
    <p:extLst>
      <p:ext uri="{BB962C8B-B14F-4D97-AF65-F5344CB8AC3E}">
        <p14:creationId xmlns:p14="http://schemas.microsoft.com/office/powerpoint/2010/main" val="3043849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57287"/>
          </a:xfrm>
        </p:spPr>
        <p:txBody>
          <a:bodyPr/>
          <a:lstStyle/>
          <a:p>
            <a:pPr algn="ctr"/>
            <a:r>
              <a:rPr lang="en-US" sz="3300" err="1"/>
              <a:t>Uso</a:t>
            </a:r>
            <a:r>
              <a:rPr lang="en-US" sz="3300"/>
              <a:t> de los </a:t>
            </a:r>
            <a:r>
              <a:rPr lang="en-US" sz="3300" err="1"/>
              <a:t>fondos</a:t>
            </a:r>
            <a:r>
              <a:rPr lang="en-US" sz="3300"/>
              <a:t> ESSER (18003(d)</a:t>
            </a:r>
            <a:br>
              <a:rPr lang="en-US" sz="3300"/>
            </a:br>
            <a:r>
              <a:rPr lang="en-US" sz="3300"/>
              <a:t>(</a:t>
            </a:r>
            <a:r>
              <a:rPr lang="en-US" sz="3300" err="1"/>
              <a:t>abreviado</a:t>
            </a:r>
            <a:r>
              <a:rPr lang="en-US" sz="3300"/>
              <a:t>)
</a:t>
            </a:r>
            <a:endParaRPr lang="en-US" sz="2000"/>
          </a:p>
        </p:txBody>
      </p:sp>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27</a:t>
            </a:fld>
            <a:endParaRPr lang="en-US"/>
          </a:p>
        </p:txBody>
      </p:sp>
      <p:sp>
        <p:nvSpPr>
          <p:cNvPr id="7" name="Content Placeholder 2">
            <a:extLst>
              <a:ext uri="{FF2B5EF4-FFF2-40B4-BE49-F238E27FC236}">
                <a16:creationId xmlns:a16="http://schemas.microsoft.com/office/drawing/2014/main" id="{5F173920-1561-49F2-ABB0-95681081C67E}"/>
              </a:ext>
            </a:extLst>
          </p:cNvPr>
          <p:cNvSpPr>
            <a:spLocks noGrp="1"/>
          </p:cNvSpPr>
          <p:nvPr>
            <p:ph idx="1"/>
          </p:nvPr>
        </p:nvSpPr>
        <p:spPr>
          <a:xfrm>
            <a:off x="457200" y="1385886"/>
            <a:ext cx="8229600" cy="4634345"/>
          </a:xfrm>
        </p:spPr>
        <p:txBody>
          <a:bodyPr vert="horz" lIns="91440" tIns="45720" rIns="91440" bIns="45720" anchor="t"/>
          <a:lstStyle/>
          <a:p>
            <a:pPr marL="228600" indent="0">
              <a:spcBef>
                <a:spcPts val="600"/>
              </a:spcBef>
              <a:spcAft>
                <a:spcPts val="600"/>
              </a:spcAft>
              <a:buNone/>
            </a:pPr>
            <a:r>
              <a:rPr lang="es-ES" b="1">
                <a:solidFill>
                  <a:schemeClr val="accent5"/>
                </a:solidFill>
              </a:rPr>
              <a:t>7</a:t>
            </a:r>
            <a:r>
              <a:rPr lang="es-ES"/>
              <a:t>. Comprar suministros para desinfectar y limpiar las instalaciones escolares.
</a:t>
            </a:r>
            <a:r>
              <a:rPr lang="es-ES" b="1">
                <a:solidFill>
                  <a:schemeClr val="accent5"/>
                </a:solidFill>
              </a:rPr>
              <a:t>8</a:t>
            </a:r>
            <a:r>
              <a:rPr lang="es-ES"/>
              <a:t>. Planificación y coordinación de cierres de largo plazo.
</a:t>
            </a:r>
            <a:r>
              <a:rPr lang="es-ES" b="1">
                <a:solidFill>
                  <a:schemeClr val="accent5"/>
                </a:solidFill>
              </a:rPr>
              <a:t>9</a:t>
            </a:r>
            <a:r>
              <a:rPr lang="es-ES"/>
              <a:t>. Compra de tecnología educativa.
</a:t>
            </a:r>
            <a:r>
              <a:rPr lang="es-ES" b="1">
                <a:solidFill>
                  <a:schemeClr val="accent5"/>
                </a:solidFill>
              </a:rPr>
              <a:t>10.</a:t>
            </a:r>
            <a:r>
              <a:rPr lang="es-ES"/>
              <a:t> Proporcionar servicios y apoyos de salud mental.
</a:t>
            </a:r>
            <a:r>
              <a:rPr lang="es-ES" b="1">
                <a:solidFill>
                  <a:schemeClr val="accent5"/>
                </a:solidFill>
              </a:rPr>
              <a:t>11</a:t>
            </a:r>
            <a:r>
              <a:rPr lang="es-ES"/>
              <a:t>. Actividades relacionadas con el aprendizaje de verano, programas extracurriculares suplementarios.
</a:t>
            </a:r>
            <a:r>
              <a:rPr lang="es-ES" b="1">
                <a:solidFill>
                  <a:schemeClr val="accent5"/>
                </a:solidFill>
              </a:rPr>
              <a:t>12</a:t>
            </a:r>
            <a:r>
              <a:rPr lang="es-ES"/>
              <a:t>. Otras actividades necesarias para mantener el funcionamiento y la continuidad de los servicios en las </a:t>
            </a:r>
            <a:r>
              <a:rPr lang="es-ES" err="1"/>
              <a:t>LEAs</a:t>
            </a:r>
            <a:r>
              <a:rPr lang="es-ES"/>
              <a:t> y seguir empleando al personal existente.
</a:t>
            </a:r>
            <a:endParaRPr lang="en-US"/>
          </a:p>
        </p:txBody>
      </p:sp>
    </p:spTree>
    <p:extLst>
      <p:ext uri="{BB962C8B-B14F-4D97-AF65-F5344CB8AC3E}">
        <p14:creationId xmlns:p14="http://schemas.microsoft.com/office/powerpoint/2010/main" val="3208466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3D7E-9792-5694-5497-8246E799B8DF}"/>
              </a:ext>
            </a:extLst>
          </p:cNvPr>
          <p:cNvSpPr>
            <a:spLocks noGrp="1"/>
          </p:cNvSpPr>
          <p:nvPr>
            <p:ph type="title"/>
          </p:nvPr>
        </p:nvSpPr>
        <p:spPr>
          <a:xfrm>
            <a:off x="457200" y="125083"/>
            <a:ext cx="8229600" cy="563562"/>
          </a:xfrm>
        </p:spPr>
        <p:txBody>
          <a:bodyPr vert="horz" lIns="91440" tIns="45720" rIns="91440" bIns="45720" anchor="t"/>
          <a:lstStyle/>
          <a:p>
            <a:pPr algn="ctr"/>
            <a:r>
              <a:rPr lang="es-ES"/>
              <a:t>Actividad de comprobación de conocimientos
</a:t>
            </a:r>
            <a:endParaRPr lang="en-US"/>
          </a:p>
        </p:txBody>
      </p:sp>
      <p:sp>
        <p:nvSpPr>
          <p:cNvPr id="5" name="Slide Number Placeholder 4">
            <a:extLst>
              <a:ext uri="{FF2B5EF4-FFF2-40B4-BE49-F238E27FC236}">
                <a16:creationId xmlns:a16="http://schemas.microsoft.com/office/drawing/2014/main" id="{9DD63236-8769-690B-BC89-D1D08DA72E50}"/>
              </a:ext>
            </a:extLst>
          </p:cNvPr>
          <p:cNvSpPr>
            <a:spLocks noGrp="1"/>
          </p:cNvSpPr>
          <p:nvPr>
            <p:ph type="sldNum" sz="quarter" idx="11"/>
          </p:nvPr>
        </p:nvSpPr>
        <p:spPr/>
        <p:txBody>
          <a:bodyPr/>
          <a:lstStyle/>
          <a:p>
            <a:pPr defTabSz="457200">
              <a:defRPr/>
            </a:pPr>
            <a:fld id="{B2C71B27-CEE5-4781-91B8-39410E6C0618}" type="slidenum">
              <a:rPr lang="en-US"/>
              <a:pPr defTabSz="457200">
                <a:defRPr/>
              </a:pPr>
              <a:t>28</a:t>
            </a:fld>
            <a:endParaRPr lang="en-US"/>
          </a:p>
        </p:txBody>
      </p:sp>
      <p:sp>
        <p:nvSpPr>
          <p:cNvPr id="7" name="Content Placeholder 2">
            <a:extLst>
              <a:ext uri="{FF2B5EF4-FFF2-40B4-BE49-F238E27FC236}">
                <a16:creationId xmlns:a16="http://schemas.microsoft.com/office/drawing/2014/main" id="{29AF9EE5-1EB1-4648-8388-4BB84E32E2A7}"/>
              </a:ext>
            </a:extLst>
          </p:cNvPr>
          <p:cNvSpPr>
            <a:spLocks noGrp="1"/>
          </p:cNvSpPr>
          <p:nvPr>
            <p:ph idx="1"/>
          </p:nvPr>
        </p:nvSpPr>
        <p:spPr>
          <a:xfrm>
            <a:off x="457200" y="1422639"/>
            <a:ext cx="8229600" cy="4641731"/>
          </a:xfrm>
        </p:spPr>
        <p:txBody>
          <a:bodyPr vert="horz" lIns="91440" tIns="45720" rIns="91440" bIns="45720" anchor="t"/>
          <a:lstStyle/>
          <a:p>
            <a:pPr marL="228600" indent="0" algn="just">
              <a:buNone/>
            </a:pPr>
            <a:r>
              <a:rPr lang="es-ES" sz="2300"/>
              <a:t>Revise las guías del Departamento de Educación (</a:t>
            </a:r>
            <a:r>
              <a:rPr lang="es-ES" sz="2300" err="1"/>
              <a:t>FAQ's</a:t>
            </a:r>
            <a:r>
              <a:rPr lang="es-ES" sz="2300"/>
              <a:t> ESSER y GEER en Español) y las diferentes actividades; y determine si son un uso permitido de los fondos ESSER.</a:t>
            </a:r>
          </a:p>
          <a:p>
            <a:pPr marL="228600" indent="0" algn="just">
              <a:buNone/>
            </a:pPr>
            <a:r>
              <a:rPr lang="es-ES" sz="2300"/>
              <a:t>
1. ¿Comprar una tarjeta de regalo VISA para dársela a los   </a:t>
            </a:r>
          </a:p>
          <a:p>
            <a:pPr marL="228600" indent="0" algn="just">
              <a:buNone/>
            </a:pPr>
            <a:r>
              <a:rPr lang="es-ES" sz="2300"/>
              <a:t>    maestros que han sido vacunados (sección D)?
2. ¿Apoyar un modelo de pago por la capacitación de candidatos a maestros (sección D)? 
3. ¿Apoyar el aprendizaje a distancia, incluyendo la compra de tecnología educativa para el uso de los estudiantes (sección C)?
4. ¿Contratar personal adicional de apoyo a la salud (sección D)?
</a:t>
            </a:r>
            <a:endParaRPr lang="en-US" sz="2300"/>
          </a:p>
        </p:txBody>
      </p:sp>
    </p:spTree>
    <p:extLst>
      <p:ext uri="{BB962C8B-B14F-4D97-AF65-F5344CB8AC3E}">
        <p14:creationId xmlns:p14="http://schemas.microsoft.com/office/powerpoint/2010/main" val="509555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1FC6-45C4-BCE9-C5D2-426383E21C13}"/>
              </a:ext>
            </a:extLst>
          </p:cNvPr>
          <p:cNvSpPr>
            <a:spLocks noGrp="1"/>
          </p:cNvSpPr>
          <p:nvPr>
            <p:ph type="title"/>
          </p:nvPr>
        </p:nvSpPr>
        <p:spPr/>
        <p:txBody>
          <a:bodyPr/>
          <a:lstStyle/>
          <a:p>
            <a:pPr algn="ctr"/>
            <a:r>
              <a:rPr lang="es-ES"/>
              <a:t>Respuestas a la comprobación de conocimientos
</a:t>
            </a:r>
            <a:endParaRPr lang="en-US"/>
          </a:p>
        </p:txBody>
      </p:sp>
      <p:sp>
        <p:nvSpPr>
          <p:cNvPr id="5" name="Slide Number Placeholder 4">
            <a:extLst>
              <a:ext uri="{FF2B5EF4-FFF2-40B4-BE49-F238E27FC236}">
                <a16:creationId xmlns:a16="http://schemas.microsoft.com/office/drawing/2014/main" id="{E6056341-5CB8-97CE-0EA2-A1EE3B15A074}"/>
              </a:ext>
            </a:extLst>
          </p:cNvPr>
          <p:cNvSpPr>
            <a:spLocks noGrp="1"/>
          </p:cNvSpPr>
          <p:nvPr>
            <p:ph type="sldNum" sz="quarter" idx="11"/>
          </p:nvPr>
        </p:nvSpPr>
        <p:spPr/>
        <p:txBody>
          <a:bodyPr/>
          <a:lstStyle/>
          <a:p>
            <a:pPr defTabSz="457200">
              <a:defRPr/>
            </a:pPr>
            <a:fld id="{B2C71B27-CEE5-4781-91B8-39410E6C0618}" type="slidenum">
              <a:rPr lang="en-US" smtClean="0"/>
              <a:pPr defTabSz="457200">
                <a:defRPr/>
              </a:pPr>
              <a:t>29</a:t>
            </a:fld>
            <a:endParaRPr lang="en-US"/>
          </a:p>
        </p:txBody>
      </p:sp>
      <p:sp>
        <p:nvSpPr>
          <p:cNvPr id="7" name="Content Placeholder 2">
            <a:extLst>
              <a:ext uri="{FF2B5EF4-FFF2-40B4-BE49-F238E27FC236}">
                <a16:creationId xmlns:a16="http://schemas.microsoft.com/office/drawing/2014/main" id="{14B9ED27-063E-47C6-86CE-6837AEFD4E43}"/>
              </a:ext>
            </a:extLst>
          </p:cNvPr>
          <p:cNvSpPr>
            <a:spLocks noGrp="1"/>
          </p:cNvSpPr>
          <p:nvPr>
            <p:ph idx="1"/>
          </p:nvPr>
        </p:nvSpPr>
        <p:spPr>
          <a:xfrm>
            <a:off x="528810" y="1403465"/>
            <a:ext cx="8157990" cy="5225935"/>
          </a:xfrm>
        </p:spPr>
        <p:txBody>
          <a:bodyPr vert="horz" lIns="91440" tIns="45720" rIns="91440" bIns="45720" anchor="t"/>
          <a:lstStyle/>
          <a:p>
            <a:r>
              <a:rPr lang="es-ES" sz="2300" b="1">
                <a:latin typeface="+mn-lt"/>
              </a:rPr>
              <a:t>Comprar una tarjeta de regalo VISA para dar a los maestros que han sido vacunados? </a:t>
            </a:r>
            <a:r>
              <a:rPr lang="es-ES" sz="2300">
                <a:latin typeface="+mn-lt"/>
              </a:rPr>
              <a:t>Uso permitido de fondos bajo la pregunta frecuente D-3</a:t>
            </a:r>
            <a:r>
              <a:rPr lang="es-ES" sz="2300" b="1">
                <a:latin typeface="+mn-lt"/>
              </a:rPr>
              <a:t>
Apoyar un modelo de pago por la capacitación de candidatos a maestros (sección D)?  </a:t>
            </a:r>
            <a:r>
              <a:rPr lang="es-ES" sz="2300">
                <a:latin typeface="+mn-lt"/>
              </a:rPr>
              <a:t>Uso permitido de fondos bajo la pregunta frecuente D-6, con respecto al uso de fondos ESSER para estabilizar y apoyar la fuerza laboral de educadores.</a:t>
            </a:r>
            <a:r>
              <a:rPr lang="es-ES" sz="2300" b="1">
                <a:latin typeface="+mn-lt"/>
              </a:rPr>
              <a:t>
Apoyar el aprendizaje a distancia con la compra de tecnología educativa para uso de los estudiantes: </a:t>
            </a:r>
            <a:r>
              <a:rPr lang="es-ES" sz="2300">
                <a:latin typeface="+mn-lt"/>
              </a:rPr>
              <a:t>Uso permitido de fondos bajo la pregunta frecuente C-19</a:t>
            </a:r>
            <a:r>
              <a:rPr lang="es-ES" sz="2300" b="1">
                <a:latin typeface="+mn-lt"/>
              </a:rPr>
              <a:t>
Contratar personal de apoyo de salud adicional: </a:t>
            </a:r>
            <a:r>
              <a:rPr lang="es-ES" sz="2300">
                <a:latin typeface="+mn-lt"/>
              </a:rPr>
              <a:t>Uso permitido de fondos bajo la pregunta frecuente D-2</a:t>
            </a:r>
            <a:endParaRPr lang="en-US" sz="2300">
              <a:latin typeface="+mn-lt"/>
            </a:endParaRPr>
          </a:p>
        </p:txBody>
      </p:sp>
    </p:spTree>
    <p:extLst>
      <p:ext uri="{BB962C8B-B14F-4D97-AF65-F5344CB8AC3E}">
        <p14:creationId xmlns:p14="http://schemas.microsoft.com/office/powerpoint/2010/main" val="129258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Agenda</a:t>
            </a:r>
            <a:br>
              <a:rPr lang="en-US"/>
            </a:br>
            <a:endParaRPr lang="en-US"/>
          </a:p>
        </p:txBody>
      </p:sp>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3</a:t>
            </a:fld>
            <a:endParaRPr lang="en-US"/>
          </a:p>
        </p:txBody>
      </p:sp>
      <p:sp>
        <p:nvSpPr>
          <p:cNvPr id="7" name="Content Placeholder 6">
            <a:extLst>
              <a:ext uri="{FF2B5EF4-FFF2-40B4-BE49-F238E27FC236}">
                <a16:creationId xmlns:a16="http://schemas.microsoft.com/office/drawing/2014/main" id="{DF131670-C016-4473-A9D3-43B59BFD1F69}"/>
              </a:ext>
            </a:extLst>
          </p:cNvPr>
          <p:cNvSpPr>
            <a:spLocks noGrp="1"/>
          </p:cNvSpPr>
          <p:nvPr>
            <p:ph idx="1"/>
          </p:nvPr>
        </p:nvSpPr>
        <p:spPr/>
        <p:txBody>
          <a:bodyPr/>
          <a:lstStyle/>
          <a:p>
            <a:pPr algn="just"/>
            <a:r>
              <a:rPr lang="en-US" sz="2800" err="1"/>
              <a:t>Presentaciones</a:t>
            </a:r>
            <a:r>
              <a:rPr lang="en-US" sz="2800"/>
              <a:t> </a:t>
            </a:r>
          </a:p>
          <a:p>
            <a:pPr algn="just"/>
            <a:r>
              <a:rPr lang="en-US" sz="2800" err="1"/>
              <a:t>Propósito</a:t>
            </a:r>
            <a:r>
              <a:rPr lang="en-US" sz="2800"/>
              <a:t> del </a:t>
            </a:r>
            <a:r>
              <a:rPr lang="en-US" sz="2800" err="1"/>
              <a:t>programa</a:t>
            </a:r>
            <a:endParaRPr lang="en-US" sz="2800"/>
          </a:p>
          <a:p>
            <a:pPr algn="just"/>
            <a:r>
              <a:rPr lang="en-US" sz="2800" err="1"/>
              <a:t>Diferencias</a:t>
            </a:r>
            <a:r>
              <a:rPr lang="en-US" sz="2800"/>
              <a:t> del </a:t>
            </a:r>
            <a:r>
              <a:rPr lang="en-US" sz="2800" err="1"/>
              <a:t>programa</a:t>
            </a:r>
            <a:endParaRPr lang="en-US" sz="2800"/>
          </a:p>
          <a:p>
            <a:pPr algn="just"/>
            <a:r>
              <a:rPr lang="en-US" sz="2800" err="1"/>
              <a:t>Factores</a:t>
            </a:r>
            <a:r>
              <a:rPr lang="en-US" sz="2800"/>
              <a:t> que </a:t>
            </a:r>
            <a:r>
              <a:rPr lang="en-US" sz="2800" err="1"/>
              <a:t>deben</a:t>
            </a:r>
            <a:r>
              <a:rPr lang="en-US" sz="2800"/>
              <a:t> </a:t>
            </a:r>
            <a:r>
              <a:rPr lang="en-US" sz="2800" err="1"/>
              <a:t>considerar</a:t>
            </a:r>
            <a:r>
              <a:rPr lang="en-US" sz="2800"/>
              <a:t> </a:t>
            </a:r>
            <a:r>
              <a:rPr lang="en-US" sz="2800" err="1"/>
              <a:t>cuándo</a:t>
            </a:r>
            <a:r>
              <a:rPr lang="en-US" sz="2800"/>
              <a:t> </a:t>
            </a:r>
            <a:r>
              <a:rPr lang="en-US" sz="2800" err="1"/>
              <a:t>están</a:t>
            </a:r>
            <a:r>
              <a:rPr lang="en-US" sz="2800"/>
              <a:t> </a:t>
            </a:r>
            <a:r>
              <a:rPr lang="en-US" sz="2800" err="1"/>
              <a:t>determinado</a:t>
            </a:r>
            <a:r>
              <a:rPr lang="en-US" sz="2800"/>
              <a:t> </a:t>
            </a:r>
            <a:r>
              <a:rPr lang="en-US" sz="2800" err="1"/>
              <a:t>permisibilidad</a:t>
            </a:r>
            <a:endParaRPr lang="en-US" sz="2800"/>
          </a:p>
          <a:p>
            <a:pPr algn="just"/>
            <a:r>
              <a:rPr lang="en-US" sz="2800" err="1"/>
              <a:t>Factores</a:t>
            </a:r>
            <a:r>
              <a:rPr lang="en-US" sz="2800"/>
              <a:t> que </a:t>
            </a:r>
            <a:r>
              <a:rPr lang="en-US" sz="2800" err="1"/>
              <a:t>deben</a:t>
            </a:r>
            <a:r>
              <a:rPr lang="en-US" sz="2800"/>
              <a:t> </a:t>
            </a:r>
            <a:r>
              <a:rPr lang="en-US" sz="2800" err="1"/>
              <a:t>considerar</a:t>
            </a:r>
            <a:r>
              <a:rPr lang="en-US" sz="2800"/>
              <a:t> </a:t>
            </a:r>
            <a:r>
              <a:rPr lang="en-US" sz="2800" err="1"/>
              <a:t>cuándo</a:t>
            </a:r>
            <a:r>
              <a:rPr lang="en-US" sz="2800"/>
              <a:t> se </a:t>
            </a:r>
            <a:r>
              <a:rPr lang="en-US" sz="2800" err="1"/>
              <a:t>desarrolla</a:t>
            </a:r>
            <a:r>
              <a:rPr lang="en-US" sz="2800"/>
              <a:t>  un plan de </a:t>
            </a:r>
            <a:r>
              <a:rPr lang="en-US" sz="2800" err="1"/>
              <a:t>trabajo</a:t>
            </a:r>
            <a:endParaRPr lang="en-US" sz="2800"/>
          </a:p>
          <a:p>
            <a:pPr algn="just"/>
            <a:r>
              <a:rPr lang="en-US" sz="2800" err="1"/>
              <a:t>Preguntas</a:t>
            </a:r>
            <a:r>
              <a:rPr lang="en-US" sz="2800"/>
              <a:t> y </a:t>
            </a:r>
            <a:r>
              <a:rPr lang="en-US" sz="2800" err="1"/>
              <a:t>respuestas</a:t>
            </a:r>
            <a:endParaRPr lang="en-US" sz="2800"/>
          </a:p>
        </p:txBody>
      </p:sp>
    </p:spTree>
    <p:extLst>
      <p:ext uri="{BB962C8B-B14F-4D97-AF65-F5344CB8AC3E}">
        <p14:creationId xmlns:p14="http://schemas.microsoft.com/office/powerpoint/2010/main" val="154995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6B6C2F-06A9-1247-F8F7-C29CBF82E257}"/>
              </a:ext>
            </a:extLst>
          </p:cNvPr>
          <p:cNvSpPr>
            <a:spLocks noGrp="1"/>
          </p:cNvSpPr>
          <p:nvPr>
            <p:ph type="sldNum" sz="quarter" idx="11"/>
          </p:nvPr>
        </p:nvSpPr>
        <p:spPr/>
        <p:txBody>
          <a:bodyPr/>
          <a:lstStyle/>
          <a:p>
            <a:pPr defTabSz="457200">
              <a:defRPr/>
            </a:pPr>
            <a:fld id="{D24C62AC-34AC-44FA-925B-65FA1B2D13C3}" type="slidenum">
              <a:rPr lang="en-US"/>
              <a:pPr defTabSz="457200">
                <a:defRPr/>
              </a:pPr>
              <a:t>30</a:t>
            </a:fld>
            <a:endParaRPr lang="en-US"/>
          </a:p>
        </p:txBody>
      </p:sp>
      <p:sp>
        <p:nvSpPr>
          <p:cNvPr id="6" name="TextBox 5">
            <a:extLst>
              <a:ext uri="{FF2B5EF4-FFF2-40B4-BE49-F238E27FC236}">
                <a16:creationId xmlns:a16="http://schemas.microsoft.com/office/drawing/2014/main" id="{4F56F027-567C-32F5-534C-040AE33469CE}"/>
              </a:ext>
            </a:extLst>
          </p:cNvPr>
          <p:cNvSpPr txBox="1"/>
          <p:nvPr/>
        </p:nvSpPr>
        <p:spPr>
          <a:xfrm>
            <a:off x="685800" y="448633"/>
            <a:ext cx="773214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r>
              <a:rPr lang="en-US" sz="4000"/>
            </a:br>
            <a:r>
              <a:rPr lang="en-US" sz="4000"/>
              <a:t>​</a:t>
            </a:r>
            <a:br>
              <a:rPr lang="en-US" sz="4000"/>
            </a:br>
            <a:r>
              <a:rPr lang="es-ES" sz="4000" b="1" cap="all">
                <a:solidFill>
                  <a:srgbClr val="0B3F7F"/>
                </a:solidFill>
              </a:rPr>
              <a:t>FACTORES QUE DEBEN CONSIDERAR CUÁNDO ESTÁN </a:t>
            </a:r>
            <a:r>
              <a:rPr lang="es-ES" sz="4000" b="1" cap="all" err="1">
                <a:solidFill>
                  <a:srgbClr val="0B3F7F"/>
                </a:solidFill>
              </a:rPr>
              <a:t>DEsarrollando</a:t>
            </a:r>
            <a:r>
              <a:rPr lang="es-ES" sz="4000" b="1" cap="all">
                <a:solidFill>
                  <a:srgbClr val="0B3F7F"/>
                </a:solidFill>
              </a:rPr>
              <a:t> un plan de trabajo para ser sufragado por fondos </a:t>
            </a:r>
            <a:r>
              <a:rPr lang="es-ES" sz="4000" b="1" cap="all" err="1">
                <a:solidFill>
                  <a:srgbClr val="0B3F7F"/>
                </a:solidFill>
              </a:rPr>
              <a:t>arp-esser</a:t>
            </a:r>
            <a:endParaRPr lang="en-US" sz="4000"/>
          </a:p>
        </p:txBody>
      </p:sp>
    </p:spTree>
    <p:extLst>
      <p:ext uri="{BB962C8B-B14F-4D97-AF65-F5344CB8AC3E}">
        <p14:creationId xmlns:p14="http://schemas.microsoft.com/office/powerpoint/2010/main" val="3410296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6B6C2F-06A9-1247-F8F7-C29CBF82E257}"/>
              </a:ext>
            </a:extLst>
          </p:cNvPr>
          <p:cNvSpPr>
            <a:spLocks noGrp="1"/>
          </p:cNvSpPr>
          <p:nvPr>
            <p:ph type="sldNum" sz="quarter" idx="11"/>
          </p:nvPr>
        </p:nvSpPr>
        <p:spPr/>
        <p:txBody>
          <a:bodyPr/>
          <a:lstStyle/>
          <a:p>
            <a:pPr defTabSz="342900">
              <a:defRPr/>
            </a:pPr>
            <a:fld id="{D24C62AC-34AC-44FA-925B-65FA1B2D13C3}" type="slidenum">
              <a:rPr lang="en-US" smtClean="0"/>
              <a:pPr defTabSz="342900">
                <a:defRPr/>
              </a:pPr>
              <a:t>31</a:t>
            </a:fld>
            <a:endParaRPr lang="en-US"/>
          </a:p>
        </p:txBody>
      </p:sp>
      <p:sp>
        <p:nvSpPr>
          <p:cNvPr id="4" name="Rectangle 3">
            <a:extLst>
              <a:ext uri="{FF2B5EF4-FFF2-40B4-BE49-F238E27FC236}">
                <a16:creationId xmlns:a16="http://schemas.microsoft.com/office/drawing/2014/main" id="{F3D5B717-60EE-4779-AA90-2805C90DEB8D}"/>
              </a:ext>
            </a:extLst>
          </p:cNvPr>
          <p:cNvSpPr/>
          <p:nvPr/>
        </p:nvSpPr>
        <p:spPr>
          <a:xfrm>
            <a:off x="274874" y="2395776"/>
            <a:ext cx="8594252" cy="294031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PR" sz="2100" b="1">
                <a:solidFill>
                  <a:schemeClr val="tx2"/>
                </a:solidFill>
              </a:rPr>
              <a:t>Perspectiva Académica/Programática: Aspectos a considerar en la redacción de un Plan de Trabajo para ser sufragado con Fondos ESSER</a:t>
            </a:r>
            <a:endParaRPr lang="en-US" sz="2100">
              <a:solidFill>
                <a:schemeClr val="tx2"/>
              </a:solidFill>
            </a:endParaRPr>
          </a:p>
          <a:p>
            <a:pPr algn="ctr"/>
            <a:endParaRPr lang="en-US" sz="1500">
              <a:latin typeface="Arial" panose="020B0604020202020204" pitchFamily="34" charset="0"/>
              <a:cs typeface="Arial" panose="020B0604020202020204" pitchFamily="34" charset="0"/>
            </a:endParaRPr>
          </a:p>
          <a:p>
            <a:pPr algn="ctr"/>
            <a:r>
              <a:rPr lang="en-US" sz="1500">
                <a:latin typeface="Arial" panose="020B0604020202020204" pitchFamily="34" charset="0"/>
                <a:cs typeface="Arial" panose="020B0604020202020204" pitchFamily="34" charset="0"/>
              </a:rPr>
              <a:t>Dr. </a:t>
            </a:r>
            <a:r>
              <a:rPr lang="en-US" sz="1500" err="1">
                <a:latin typeface="Arial" panose="020B0604020202020204" pitchFamily="34" charset="0"/>
                <a:cs typeface="Arial" panose="020B0604020202020204" pitchFamily="34" charset="0"/>
              </a:rPr>
              <a:t>Ángel</a:t>
            </a:r>
            <a:r>
              <a:rPr lang="en-US" sz="1500">
                <a:latin typeface="Arial" panose="020B0604020202020204" pitchFamily="34" charset="0"/>
                <a:cs typeface="Arial" panose="020B0604020202020204" pitchFamily="34" charset="0"/>
              </a:rPr>
              <a:t> A. Toledo López</a:t>
            </a:r>
          </a:p>
          <a:p>
            <a:pPr algn="ctr"/>
            <a:r>
              <a:rPr lang="en-US" sz="1350" err="1">
                <a:latin typeface="Arial" panose="020B0604020202020204" pitchFamily="34" charset="0"/>
                <a:cs typeface="Arial" panose="020B0604020202020204" pitchFamily="34" charset="0"/>
              </a:rPr>
              <a:t>Subsecretario</a:t>
            </a:r>
            <a:endParaRPr lang="en-US" sz="1350">
              <a:latin typeface="Arial" panose="020B0604020202020204" pitchFamily="34" charset="0"/>
              <a:cs typeface="Arial" panose="020B0604020202020204" pitchFamily="34" charset="0"/>
            </a:endParaRPr>
          </a:p>
          <a:p>
            <a:pPr algn="ctr"/>
            <a:r>
              <a:rPr lang="en-US" sz="1500">
                <a:latin typeface="Arial" panose="020B0604020202020204" pitchFamily="34" charset="0"/>
                <a:cs typeface="Arial" panose="020B0604020202020204" pitchFamily="34" charset="0"/>
              </a:rPr>
              <a:t>Dra. Lilliam Rodríguez Laboy</a:t>
            </a:r>
          </a:p>
          <a:p>
            <a:pPr algn="ctr"/>
            <a:r>
              <a:rPr lang="en-US" sz="1350" err="1">
                <a:latin typeface="Arial" panose="020B0604020202020204" pitchFamily="34" charset="0"/>
                <a:cs typeface="Arial" panose="020B0604020202020204" pitchFamily="34" charset="0"/>
              </a:rPr>
              <a:t>Ayudante</a:t>
            </a:r>
            <a:r>
              <a:rPr lang="en-US" sz="1350">
                <a:latin typeface="Arial" panose="020B0604020202020204" pitchFamily="34" charset="0"/>
                <a:cs typeface="Arial" panose="020B0604020202020204" pitchFamily="34" charset="0"/>
              </a:rPr>
              <a:t> especial</a:t>
            </a:r>
          </a:p>
          <a:p>
            <a:pPr algn="ctr"/>
            <a:endParaRPr lang="en-US" sz="1350">
              <a:latin typeface="Arial" panose="020B0604020202020204" pitchFamily="34" charset="0"/>
              <a:cs typeface="Arial" panose="020B0604020202020204" pitchFamily="34" charset="0"/>
            </a:endParaRPr>
          </a:p>
          <a:p>
            <a:pPr algn="ctr"/>
            <a:endParaRPr lang="en-US" sz="1350">
              <a:latin typeface="Arial" panose="020B0604020202020204" pitchFamily="34" charset="0"/>
              <a:cs typeface="Arial" panose="020B0604020202020204" pitchFamily="34" charset="0"/>
            </a:endParaRPr>
          </a:p>
        </p:txBody>
      </p:sp>
      <p:pic>
        <p:nvPicPr>
          <p:cNvPr id="1026" name="Picture 3" descr="Recinto de Manatí – Departamento de Educación">
            <a:extLst>
              <a:ext uri="{FF2B5EF4-FFF2-40B4-BE49-F238E27FC236}">
                <a16:creationId xmlns:a16="http://schemas.microsoft.com/office/drawing/2014/main" id="{A8C7A65F-F0BA-4C7E-B86A-8622A7248C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6464" r="194" b="1151"/>
          <a:stretch>
            <a:fillRect/>
          </a:stretch>
        </p:blipFill>
        <p:spPr bwMode="auto">
          <a:xfrm>
            <a:off x="0" y="857251"/>
            <a:ext cx="685800"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DACEDF7-EF57-4E7E-B68C-6C8CFB860A09}"/>
              </a:ext>
            </a:extLst>
          </p:cNvPr>
          <p:cNvSpPr/>
          <p:nvPr/>
        </p:nvSpPr>
        <p:spPr>
          <a:xfrm>
            <a:off x="616226" y="1097079"/>
            <a:ext cx="4572000" cy="507831"/>
          </a:xfrm>
          <a:prstGeom prst="rect">
            <a:avLst/>
          </a:prstGeom>
        </p:spPr>
        <p:txBody>
          <a:bodyPr>
            <a:spAutoFit/>
          </a:bodyPr>
          <a:lstStyle/>
          <a:p>
            <a:pPr>
              <a:tabLst>
                <a:tab pos="2228850" algn="ctr"/>
                <a:tab pos="4457700" algn="r"/>
              </a:tabLst>
            </a:pPr>
            <a:r>
              <a:rPr lang="es-PR" sz="900" spc="75">
                <a:solidFill>
                  <a:srgbClr val="000000"/>
                </a:solidFill>
                <a:latin typeface="Montserrat Medium"/>
                <a:ea typeface="Calibri" panose="020F0502020204030204" pitchFamily="34" charset="0"/>
                <a:cs typeface="Times New Roman" panose="02020603050405020304" pitchFamily="18" charset="0"/>
              </a:rPr>
              <a:t> </a:t>
            </a:r>
            <a:r>
              <a:rPr lang="es-PR" sz="900" spc="75">
                <a:latin typeface="Arial" panose="020B0604020202020204" pitchFamily="34" charset="0"/>
                <a:ea typeface="Calibri" panose="020F0502020204030204" pitchFamily="34" charset="0"/>
                <a:cs typeface="Arial" panose="020B0604020202020204" pitchFamily="34" charset="0"/>
              </a:rPr>
              <a:t>GOBIERNO DE PUERTO RICO</a:t>
            </a:r>
            <a:endParaRPr lang="en-PR" sz="900">
              <a:latin typeface="Arial" panose="020B0604020202020204" pitchFamily="34" charset="0"/>
              <a:ea typeface="Calibri" panose="020F0502020204030204" pitchFamily="34" charset="0"/>
              <a:cs typeface="Arial" panose="020B0604020202020204" pitchFamily="34" charset="0"/>
            </a:endParaRPr>
          </a:p>
          <a:p>
            <a:pPr>
              <a:tabLst>
                <a:tab pos="2228850" algn="ctr"/>
                <a:tab pos="4457700" algn="r"/>
              </a:tabLst>
            </a:pPr>
            <a:r>
              <a:rPr lang="es-PR" sz="900" spc="75">
                <a:latin typeface="Arial" panose="020B0604020202020204" pitchFamily="34" charset="0"/>
                <a:ea typeface="Calibri" panose="020F0502020204030204" pitchFamily="34" charset="0"/>
                <a:cs typeface="Arial" panose="020B0604020202020204" pitchFamily="34" charset="0"/>
              </a:rPr>
              <a:t> DEPARTAMENTO DE EDUCACIÓN</a:t>
            </a:r>
            <a:endParaRPr lang="en-PR" sz="900">
              <a:latin typeface="Arial" panose="020B0604020202020204" pitchFamily="34" charset="0"/>
              <a:ea typeface="Calibri" panose="020F0502020204030204" pitchFamily="34" charset="0"/>
              <a:cs typeface="Arial" panose="020B0604020202020204" pitchFamily="34" charset="0"/>
            </a:endParaRPr>
          </a:p>
          <a:p>
            <a:pPr>
              <a:tabLst>
                <a:tab pos="2228850" algn="ctr"/>
                <a:tab pos="4457700" algn="r"/>
              </a:tabLst>
            </a:pPr>
            <a:r>
              <a:rPr lang="es-PR" sz="900" spc="75">
                <a:latin typeface="Arial" panose="020B0604020202020204" pitchFamily="34" charset="0"/>
                <a:ea typeface="Calibri" panose="020F0502020204030204" pitchFamily="34" charset="0"/>
                <a:cs typeface="Arial" panose="020B0604020202020204" pitchFamily="34" charset="0"/>
              </a:rPr>
              <a:t> Subsecretaría para Asuntos Académicos y Programáticos</a:t>
            </a:r>
            <a:endParaRPr lang="en-PR" sz="9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3752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DCD7-0B2D-456C-9181-7125F3C12FBB}"/>
              </a:ext>
            </a:extLst>
          </p:cNvPr>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500" b="1">
              <a:solidFill>
                <a:srgbClr val="00B050"/>
              </a:solidFill>
            </a:endParaRPr>
          </a:p>
        </p:txBody>
      </p:sp>
      <p:pic>
        <p:nvPicPr>
          <p:cNvPr id="13" name="Picture 3" descr="Bolígrafo situado en la parte superior de una línea de firma">
            <a:extLst>
              <a:ext uri="{FF2B5EF4-FFF2-40B4-BE49-F238E27FC236}">
                <a16:creationId xmlns:a16="http://schemas.microsoft.com/office/drawing/2014/main" id="{701DDD66-EB97-8123-9BE3-EE4B5C0940C9}"/>
              </a:ext>
            </a:extLst>
          </p:cNvPr>
          <p:cNvPicPr>
            <a:picLocks noChangeAspect="1"/>
          </p:cNvPicPr>
          <p:nvPr/>
        </p:nvPicPr>
        <p:blipFill rotWithShape="1">
          <a:blip r:embed="rId2"/>
          <a:srcRect l="31591" r="-1" b="-1"/>
          <a:stretch/>
        </p:blipFill>
        <p:spPr>
          <a:xfrm>
            <a:off x="205019" y="421419"/>
            <a:ext cx="5391038" cy="591579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Title 1">
            <a:extLst>
              <a:ext uri="{FF2B5EF4-FFF2-40B4-BE49-F238E27FC236}">
                <a16:creationId xmlns:a16="http://schemas.microsoft.com/office/drawing/2014/main" id="{E6752450-9B5E-32CB-A5B9-A9A04FEE01D9}"/>
              </a:ext>
            </a:extLst>
          </p:cNvPr>
          <p:cNvSpPr txBox="1">
            <a:spLocks/>
          </p:cNvSpPr>
          <p:nvPr/>
        </p:nvSpPr>
        <p:spPr>
          <a:xfrm>
            <a:off x="4902506" y="1506619"/>
            <a:ext cx="4139948" cy="3393440"/>
          </a:xfrm>
          <a:prstGeom prst="rect">
            <a:avLst/>
          </a:prstGeom>
        </p:spPr>
        <p:txBody>
          <a:bodyPr vert="horz" lIns="91440" tIns="45720" rIns="91440" bIns="45720" rtlCol="0" anchor="b">
            <a:noAutofit/>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r>
              <a:rPr lang="en-US" sz="4500" b="1" err="1">
                <a:solidFill>
                  <a:srgbClr val="00B050"/>
                </a:solidFill>
              </a:rPr>
              <a:t>Guía</a:t>
            </a:r>
            <a:r>
              <a:rPr lang="en-US" sz="4500" b="1">
                <a:solidFill>
                  <a:srgbClr val="00B050"/>
                </a:solidFill>
              </a:rPr>
              <a:t> de </a:t>
            </a:r>
            <a:r>
              <a:rPr lang="en-US" sz="4500" b="1" err="1">
                <a:solidFill>
                  <a:srgbClr val="00B050"/>
                </a:solidFill>
              </a:rPr>
              <a:t>Procesos</a:t>
            </a:r>
            <a:r>
              <a:rPr lang="en-US" sz="4500" b="1">
                <a:solidFill>
                  <a:srgbClr val="00B050"/>
                </a:solidFill>
              </a:rPr>
              <a:t> Administrativos</a:t>
            </a:r>
            <a:br>
              <a:rPr lang="en-US" sz="4500" b="1"/>
            </a:br>
            <a:endParaRPr lang="en-US" sz="4500" b="1">
              <a:solidFill>
                <a:srgbClr val="00B050"/>
              </a:solidFill>
            </a:endParaRPr>
          </a:p>
        </p:txBody>
      </p:sp>
    </p:spTree>
    <p:extLst>
      <p:ext uri="{BB962C8B-B14F-4D97-AF65-F5344CB8AC3E}">
        <p14:creationId xmlns:p14="http://schemas.microsoft.com/office/powerpoint/2010/main" val="21142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5DD40-41E7-47BC-915A-87572417406B}"/>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C5EFF963-9BE0-4430-A3CC-95D47E32365B}"/>
              </a:ext>
            </a:extLst>
          </p:cNvPr>
          <p:cNvSpPr>
            <a:spLocks noGrp="1"/>
          </p:cNvSpPr>
          <p:nvPr>
            <p:ph type="sldNum" sz="quarter" idx="11"/>
          </p:nvPr>
        </p:nvSpPr>
        <p:spPr/>
        <p:txBody>
          <a:bodyPr/>
          <a:lstStyle/>
          <a:p>
            <a:pPr defTabSz="457200">
              <a:defRPr/>
            </a:pPr>
            <a:fld id="{D24C62AC-34AC-44FA-925B-65FA1B2D13C3}" type="slidenum">
              <a:rPr lang="en-US" smtClean="0"/>
              <a:pPr defTabSz="457200">
                <a:defRPr/>
              </a:pPr>
              <a:t>33</a:t>
            </a:fld>
            <a:endParaRPr lang="en-US"/>
          </a:p>
        </p:txBody>
      </p:sp>
      <p:pic>
        <p:nvPicPr>
          <p:cNvPr id="6" name="Picture 5">
            <a:extLst>
              <a:ext uri="{FF2B5EF4-FFF2-40B4-BE49-F238E27FC236}">
                <a16:creationId xmlns:a16="http://schemas.microsoft.com/office/drawing/2014/main" id="{453EA85E-2A83-481B-B2FB-DB7E788B3372}"/>
              </a:ext>
            </a:extLst>
          </p:cNvPr>
          <p:cNvPicPr>
            <a:picLocks noChangeAspect="1"/>
          </p:cNvPicPr>
          <p:nvPr/>
        </p:nvPicPr>
        <p:blipFill>
          <a:blip r:embed="rId2"/>
          <a:stretch>
            <a:fillRect/>
          </a:stretch>
        </p:blipFill>
        <p:spPr>
          <a:xfrm>
            <a:off x="0" y="138022"/>
            <a:ext cx="9144000" cy="6719978"/>
          </a:xfrm>
          <a:prstGeom prst="rect">
            <a:avLst/>
          </a:prstGeom>
        </p:spPr>
      </p:pic>
    </p:spTree>
    <p:extLst>
      <p:ext uri="{BB962C8B-B14F-4D97-AF65-F5344CB8AC3E}">
        <p14:creationId xmlns:p14="http://schemas.microsoft.com/office/powerpoint/2010/main" val="3956709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A2C1-32D0-4E2E-ABE3-71256DC7337B}"/>
              </a:ext>
            </a:extLst>
          </p:cNvPr>
          <p:cNvSpPr>
            <a:spLocks noGrp="1"/>
          </p:cNvSpPr>
          <p:nvPr>
            <p:ph type="title"/>
          </p:nvPr>
        </p:nvSpPr>
        <p:spPr>
          <a:xfrm>
            <a:off x="99392" y="876870"/>
            <a:ext cx="8229600" cy="422672"/>
          </a:xfrm>
        </p:spPr>
        <p:txBody>
          <a:bodyPr>
            <a:normAutofit fontScale="90000"/>
          </a:bodyPr>
          <a:lstStyle/>
          <a:p>
            <a:r>
              <a:rPr lang="en-US">
                <a:solidFill>
                  <a:schemeClr val="tx1"/>
                </a:solidFill>
                <a:latin typeface="Arial" panose="020B0604020202020204" pitchFamily="34" charset="0"/>
                <a:cs typeface="Arial" panose="020B0604020202020204" pitchFamily="34" charset="0"/>
              </a:rPr>
              <a:t>M</a:t>
            </a:r>
            <a:r>
              <a:rPr lang="en-US" cap="none">
                <a:solidFill>
                  <a:schemeClr val="tx1"/>
                </a:solidFill>
                <a:latin typeface="Arial" panose="020B0604020202020204" pitchFamily="34" charset="0"/>
                <a:cs typeface="Arial" panose="020B0604020202020204" pitchFamily="34" charset="0"/>
              </a:rPr>
              <a:t>etas del </a:t>
            </a:r>
            <a:r>
              <a:rPr lang="en-US">
                <a:solidFill>
                  <a:schemeClr val="tx1"/>
                </a:solidFill>
                <a:latin typeface="Arial" panose="020B0604020202020204" pitchFamily="34" charset="0"/>
                <a:cs typeface="Arial" panose="020B0604020202020204" pitchFamily="34" charset="0"/>
              </a:rPr>
              <a:t>DEPR</a:t>
            </a:r>
            <a:endParaRPr lang="en-PR">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CC1297-C1F9-4B0E-94D4-C39D24CE01C0}"/>
              </a:ext>
            </a:extLst>
          </p:cNvPr>
          <p:cNvSpPr>
            <a:spLocks noGrp="1"/>
          </p:cNvSpPr>
          <p:nvPr>
            <p:ph idx="1"/>
          </p:nvPr>
        </p:nvSpPr>
        <p:spPr>
          <a:xfrm>
            <a:off x="268357" y="1451372"/>
            <a:ext cx="8418443" cy="4107086"/>
          </a:xfrm>
        </p:spPr>
        <p:txBody>
          <a:bodyPr>
            <a:normAutofit fontScale="85000" lnSpcReduction="10000"/>
          </a:bodyPr>
          <a:lstStyle/>
          <a:p>
            <a:pPr marL="205740" indent="0">
              <a:lnSpc>
                <a:spcPct val="120000"/>
              </a:lnSpc>
              <a:spcBef>
                <a:spcPts val="0"/>
              </a:spcBef>
              <a:buNone/>
            </a:pPr>
            <a:r>
              <a:rPr lang="en-US" sz="2100">
                <a:latin typeface="Arial" panose="020B0604020202020204" pitchFamily="34" charset="0"/>
                <a:cs typeface="Arial" panose="020B0604020202020204" pitchFamily="34" charset="0"/>
              </a:rPr>
              <a:t>Al </a:t>
            </a:r>
            <a:r>
              <a:rPr lang="en-US" sz="2100" err="1">
                <a:latin typeface="Arial" panose="020B0604020202020204" pitchFamily="34" charset="0"/>
                <a:cs typeface="Arial" panose="020B0604020202020204" pitchFamily="34" charset="0"/>
              </a:rPr>
              <a:t>escribir</a:t>
            </a:r>
            <a:r>
              <a:rPr lang="en-US" sz="2100">
                <a:latin typeface="Arial" panose="020B0604020202020204" pitchFamily="34" charset="0"/>
                <a:cs typeface="Arial" panose="020B0604020202020204" pitchFamily="34" charset="0"/>
              </a:rPr>
              <a:t> un plan de </a:t>
            </a:r>
            <a:r>
              <a:rPr lang="en-US" sz="2100" err="1">
                <a:latin typeface="Arial" panose="020B0604020202020204" pitchFamily="34" charset="0"/>
                <a:cs typeface="Arial" panose="020B0604020202020204" pitchFamily="34" charset="0"/>
              </a:rPr>
              <a:t>trabajo</a:t>
            </a:r>
            <a:r>
              <a:rPr lang="en-US" sz="2100">
                <a:latin typeface="Arial" panose="020B0604020202020204" pitchFamily="34" charset="0"/>
                <a:cs typeface="Arial" panose="020B0604020202020204" pitchFamily="34" charset="0"/>
              </a:rPr>
              <a:t> para ser </a:t>
            </a:r>
            <a:r>
              <a:rPr lang="en-US" sz="2100" err="1">
                <a:latin typeface="Arial" panose="020B0604020202020204" pitchFamily="34" charset="0"/>
                <a:cs typeface="Arial" panose="020B0604020202020204" pitchFamily="34" charset="0"/>
              </a:rPr>
              <a:t>sufragado</a:t>
            </a:r>
            <a:r>
              <a:rPr lang="en-US" sz="2100">
                <a:latin typeface="Arial" panose="020B0604020202020204" pitchFamily="34" charset="0"/>
                <a:cs typeface="Arial" panose="020B0604020202020204" pitchFamily="34" charset="0"/>
              </a:rPr>
              <a:t> con los </a:t>
            </a:r>
            <a:r>
              <a:rPr lang="en-US" sz="2100" err="1">
                <a:latin typeface="Arial" panose="020B0604020202020204" pitchFamily="34" charset="0"/>
                <a:cs typeface="Arial" panose="020B0604020202020204" pitchFamily="34" charset="0"/>
              </a:rPr>
              <a:t>fondos</a:t>
            </a:r>
            <a:r>
              <a:rPr lang="en-US" sz="2100">
                <a:latin typeface="Arial" panose="020B0604020202020204" pitchFamily="34" charset="0"/>
                <a:cs typeface="Arial" panose="020B0604020202020204" pitchFamily="34" charset="0"/>
              </a:rPr>
              <a:t> ARP-ESSER III </a:t>
            </a:r>
            <a:r>
              <a:rPr lang="en-US" sz="2100" err="1">
                <a:latin typeface="Arial" panose="020B0604020202020204" pitchFamily="34" charset="0"/>
                <a:cs typeface="Arial" panose="020B0604020202020204" pitchFamily="34" charset="0"/>
              </a:rPr>
              <a:t>debemos</a:t>
            </a:r>
            <a:r>
              <a:rPr lang="en-US" sz="2100">
                <a:latin typeface="Arial" panose="020B0604020202020204" pitchFamily="34" charset="0"/>
                <a:cs typeface="Arial" panose="020B0604020202020204" pitchFamily="34" charset="0"/>
              </a:rPr>
              <a:t>:</a:t>
            </a:r>
          </a:p>
          <a:p>
            <a:pPr>
              <a:lnSpc>
                <a:spcPct val="120000"/>
              </a:lnSpc>
              <a:spcBef>
                <a:spcPts val="0"/>
              </a:spcBef>
            </a:pPr>
            <a:r>
              <a:rPr lang="en-US" sz="2100">
                <a:latin typeface="Arial" panose="020B0604020202020204" pitchFamily="34" charset="0"/>
                <a:cs typeface="Arial" panose="020B0604020202020204" pitchFamily="34" charset="0"/>
              </a:rPr>
              <a:t>Tener </a:t>
            </a:r>
            <a:r>
              <a:rPr lang="en-US" sz="2100" err="1">
                <a:latin typeface="Arial" panose="020B0604020202020204" pitchFamily="34" charset="0"/>
                <a:cs typeface="Arial" panose="020B0604020202020204" pitchFamily="34" charset="0"/>
              </a:rPr>
              <a:t>claras</a:t>
            </a:r>
            <a:r>
              <a:rPr lang="en-US" sz="2100">
                <a:latin typeface="Arial" panose="020B0604020202020204" pitchFamily="34" charset="0"/>
                <a:cs typeface="Arial" panose="020B0604020202020204" pitchFamily="34" charset="0"/>
              </a:rPr>
              <a:t> las </a:t>
            </a:r>
            <a:r>
              <a:rPr lang="en-US" sz="2100" err="1">
                <a:latin typeface="Arial" panose="020B0604020202020204" pitchFamily="34" charset="0"/>
                <a:cs typeface="Arial" panose="020B0604020202020204" pitchFamily="34" charset="0"/>
              </a:rPr>
              <a:t>metas</a:t>
            </a:r>
            <a:r>
              <a:rPr lang="en-US" sz="2100">
                <a:latin typeface="Arial" panose="020B0604020202020204" pitchFamily="34" charset="0"/>
                <a:cs typeface="Arial" panose="020B0604020202020204" pitchFamily="34" charset="0"/>
              </a:rPr>
              <a:t> del DEPR, las </a:t>
            </a:r>
            <a:r>
              <a:rPr lang="en-US" sz="2100" err="1">
                <a:latin typeface="Arial" panose="020B0604020202020204" pitchFamily="34" charset="0"/>
                <a:cs typeface="Arial" panose="020B0604020202020204" pitchFamily="34" charset="0"/>
              </a:rPr>
              <a:t>cuales</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están</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alineadas</a:t>
            </a:r>
            <a:r>
              <a:rPr lang="en-US" sz="2100">
                <a:latin typeface="Arial" panose="020B0604020202020204" pitchFamily="34" charset="0"/>
                <a:cs typeface="Arial" panose="020B0604020202020204" pitchFamily="34" charset="0"/>
              </a:rPr>
              <a:t> al plan </a:t>
            </a:r>
            <a:r>
              <a:rPr lang="en-US" sz="2100" err="1">
                <a:latin typeface="Arial" panose="020B0604020202020204" pitchFamily="34" charset="0"/>
                <a:cs typeface="Arial" panose="020B0604020202020204" pitchFamily="34" charset="0"/>
              </a:rPr>
              <a:t>estratégico</a:t>
            </a:r>
            <a:r>
              <a:rPr lang="en-US" sz="2100">
                <a:latin typeface="Arial" panose="020B0604020202020204" pitchFamily="34" charset="0"/>
                <a:cs typeface="Arial" panose="020B0604020202020204" pitchFamily="34" charset="0"/>
              </a:rPr>
              <a:t> de la </a:t>
            </a:r>
            <a:r>
              <a:rPr lang="en-US" sz="2100" err="1">
                <a:latin typeface="Arial" panose="020B0604020202020204" pitchFamily="34" charset="0"/>
                <a:cs typeface="Arial" panose="020B0604020202020204" pitchFamily="34" charset="0"/>
              </a:rPr>
              <a:t>Agencia</a:t>
            </a:r>
            <a:r>
              <a:rPr lang="en-US" sz="2100">
                <a:latin typeface="Arial" panose="020B0604020202020204" pitchFamily="34" charset="0"/>
                <a:cs typeface="Arial" panose="020B0604020202020204" pitchFamily="34" charset="0"/>
              </a:rPr>
              <a:t>.</a:t>
            </a:r>
          </a:p>
          <a:p>
            <a:pPr lvl="1" indent="-219075">
              <a:lnSpc>
                <a:spcPct val="120000"/>
              </a:lnSpc>
              <a:spcBef>
                <a:spcPts val="0"/>
              </a:spcBef>
            </a:pPr>
            <a:r>
              <a:rPr lang="en-US">
                <a:latin typeface="Arial" panose="020B0604020202020204" pitchFamily="34" charset="0"/>
                <a:cs typeface="Arial" panose="020B0604020202020204" pitchFamily="34" charset="0"/>
              </a:rPr>
              <a:t>Las </a:t>
            </a:r>
            <a:r>
              <a:rPr lang="en-US" err="1">
                <a:latin typeface="Arial" panose="020B0604020202020204" pitchFamily="34" charset="0"/>
                <a:cs typeface="Arial" panose="020B0604020202020204" pitchFamily="34" charset="0"/>
              </a:rPr>
              <a:t>metas</a:t>
            </a:r>
            <a:r>
              <a:rPr lang="en-US">
                <a:latin typeface="Arial" panose="020B0604020202020204" pitchFamily="34" charset="0"/>
                <a:cs typeface="Arial" panose="020B0604020202020204" pitchFamily="34" charset="0"/>
              </a:rPr>
              <a:t> del DEPR son:</a:t>
            </a:r>
          </a:p>
          <a:p>
            <a:pPr marL="1385411" lvl="2" indent="-342900">
              <a:lnSpc>
                <a:spcPct val="120000"/>
              </a:lnSpc>
              <a:spcBef>
                <a:spcPts val="0"/>
              </a:spcBef>
              <a:buFont typeface="+mj-lt"/>
              <a:buAutoNum type="arabicPeriod"/>
            </a:pPr>
            <a:r>
              <a:rPr lang="en-US" sz="2100" err="1">
                <a:latin typeface="Arial" panose="020B0604020202020204" pitchFamily="34" charset="0"/>
                <a:cs typeface="Arial" panose="020B0604020202020204" pitchFamily="34" charset="0"/>
              </a:rPr>
              <a:t>Mejorar</a:t>
            </a:r>
            <a:r>
              <a:rPr lang="en-US" sz="2100">
                <a:latin typeface="Arial" panose="020B0604020202020204" pitchFamily="34" charset="0"/>
                <a:cs typeface="Arial" panose="020B0604020202020204" pitchFamily="34" charset="0"/>
              </a:rPr>
              <a:t> el </a:t>
            </a:r>
            <a:r>
              <a:rPr lang="en-US" sz="2100" err="1">
                <a:latin typeface="Arial" panose="020B0604020202020204" pitchFamily="34" charset="0"/>
                <a:cs typeface="Arial" panose="020B0604020202020204" pitchFamily="34" charset="0"/>
              </a:rPr>
              <a:t>aprovechamiento</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académico</a:t>
            </a:r>
            <a:r>
              <a:rPr lang="en-US" sz="2100">
                <a:latin typeface="Arial" panose="020B0604020202020204" pitchFamily="34" charset="0"/>
                <a:cs typeface="Arial" panose="020B0604020202020204" pitchFamily="34" charset="0"/>
              </a:rPr>
              <a:t> de </a:t>
            </a:r>
            <a:r>
              <a:rPr lang="en-US" sz="2100" err="1">
                <a:latin typeface="Arial" panose="020B0604020202020204" pitchFamily="34" charset="0"/>
                <a:cs typeface="Arial" panose="020B0604020202020204" pitchFamily="34" charset="0"/>
              </a:rPr>
              <a:t>todos</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los</a:t>
            </a:r>
            <a:r>
              <a:rPr lang="en-US" sz="2100">
                <a:latin typeface="Arial" panose="020B0604020202020204" pitchFamily="34" charset="0"/>
                <a:cs typeface="Arial" panose="020B0604020202020204" pitchFamily="34" charset="0"/>
              </a:rPr>
              <a:t> </a:t>
            </a:r>
            <a:r>
              <a:rPr lang="en-US" sz="2100" err="1">
                <a:latin typeface="Arial" panose="020B0604020202020204" pitchFamily="34" charset="0"/>
                <a:cs typeface="Arial" panose="020B0604020202020204" pitchFamily="34" charset="0"/>
              </a:rPr>
              <a:t>estudiantes</a:t>
            </a:r>
            <a:r>
              <a:rPr lang="en-US" sz="2100">
                <a:latin typeface="Arial" panose="020B0604020202020204" pitchFamily="34" charset="0"/>
                <a:cs typeface="Arial" panose="020B0604020202020204" pitchFamily="34" charset="0"/>
              </a:rPr>
              <a:t>.</a:t>
            </a:r>
          </a:p>
          <a:p>
            <a:pPr marL="1385411" lvl="2" indent="-342900">
              <a:lnSpc>
                <a:spcPct val="120000"/>
              </a:lnSpc>
              <a:spcBef>
                <a:spcPts val="0"/>
              </a:spcBef>
              <a:buFont typeface="+mj-lt"/>
              <a:buAutoNum type="arabicPeriod"/>
            </a:pPr>
            <a:r>
              <a:rPr lang="es-ES" sz="2100">
                <a:latin typeface="Arial" panose="020B0604020202020204" pitchFamily="34" charset="0"/>
                <a:cs typeface="Arial" panose="020B0604020202020204" pitchFamily="34" charset="0"/>
              </a:rPr>
              <a:t>Promover la salud física, mental, emocional y social por medio de los servicios, basado en el modelo biopsicosocial.</a:t>
            </a:r>
          </a:p>
          <a:p>
            <a:pPr marL="1385411" lvl="2" indent="-342900">
              <a:lnSpc>
                <a:spcPct val="120000"/>
              </a:lnSpc>
              <a:spcBef>
                <a:spcPts val="0"/>
              </a:spcBef>
              <a:buFont typeface="+mj-lt"/>
              <a:buAutoNum type="arabicPeriod"/>
            </a:pPr>
            <a:r>
              <a:rPr lang="es-ES" sz="2100">
                <a:latin typeface="Arial" panose="020B0604020202020204" pitchFamily="34" charset="0"/>
                <a:cs typeface="Arial" panose="020B0604020202020204" pitchFamily="34" charset="0"/>
              </a:rPr>
              <a:t>Integrar la participación activa de las madres, los padres y los encargados en el proceso de formación holística del estudiante.</a:t>
            </a:r>
          </a:p>
          <a:p>
            <a:pPr marL="1385411" lvl="2" indent="-342900">
              <a:lnSpc>
                <a:spcPct val="120000"/>
              </a:lnSpc>
              <a:spcBef>
                <a:spcPts val="0"/>
              </a:spcBef>
              <a:buFont typeface="+mj-lt"/>
              <a:buAutoNum type="arabicPeriod"/>
            </a:pPr>
            <a:r>
              <a:rPr lang="es-ES" sz="2100">
                <a:latin typeface="Arial" panose="020B0604020202020204" pitchFamily="34" charset="0"/>
                <a:cs typeface="Arial" panose="020B0604020202020204" pitchFamily="34" charset="0"/>
              </a:rPr>
              <a:t>Apoderar a los directores de escuela y a los maestros para lograr cambios significativos en sus comunidades. </a:t>
            </a:r>
            <a:endParaRPr lang="en-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584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p:nvPr/>
        </p:nvSpPr>
        <p:spPr>
          <a:xfrm>
            <a:off x="2643188" y="857250"/>
            <a:ext cx="3857625" cy="410569"/>
          </a:xfrm>
          <a:prstGeom prst="rect">
            <a:avLst/>
          </a:prstGeom>
          <a:solidFill>
            <a:srgbClr val="017A79"/>
          </a:solidFill>
          <a:ln w="12700" cap="flat" cmpd="sng">
            <a:solidFill>
              <a:srgbClr val="42719B"/>
            </a:solidFill>
            <a:prstDash val="solid"/>
            <a:miter lim="800000"/>
            <a:headEnd type="none" w="med" len="med"/>
            <a:tailEnd type="none" w="med" len="med"/>
          </a:ln>
        </p:spPr>
        <p:txBody>
          <a:bodyPr wrap="square" lIns="25721" tIns="12854" rIns="25721" bIns="12854" anchor="ctr" anchorCtr="0">
            <a:noAutofit/>
          </a:bodyPr>
          <a:lstStyle/>
          <a:p>
            <a:pPr algn="ctr"/>
            <a:endParaRPr sz="2025">
              <a:solidFill>
                <a:schemeClr val="lt1"/>
              </a:solidFill>
              <a:latin typeface="Calibri"/>
              <a:ea typeface="Calibri"/>
              <a:cs typeface="Calibri"/>
              <a:sym typeface="Calibri"/>
            </a:endParaRPr>
          </a:p>
        </p:txBody>
      </p:sp>
      <p:sp>
        <p:nvSpPr>
          <p:cNvPr id="236" name="Shape 236"/>
          <p:cNvSpPr txBox="1"/>
          <p:nvPr/>
        </p:nvSpPr>
        <p:spPr>
          <a:xfrm>
            <a:off x="3714925" y="910137"/>
            <a:ext cx="2702306" cy="373159"/>
          </a:xfrm>
          <a:prstGeom prst="rect">
            <a:avLst/>
          </a:prstGeom>
          <a:noFill/>
          <a:ln>
            <a:noFill/>
          </a:ln>
        </p:spPr>
        <p:txBody>
          <a:bodyPr wrap="square" lIns="25721" tIns="12854" rIns="25721" bIns="12854" anchor="t" anchorCtr="0">
            <a:noAutofit/>
          </a:bodyPr>
          <a:lstStyle/>
          <a:p>
            <a:pPr lvl="0" algn="ctr"/>
            <a:r>
              <a:rPr lang="en-US" sz="1013" b="1">
                <a:solidFill>
                  <a:schemeClr val="lt1"/>
                </a:solidFill>
                <a:latin typeface="Calibri"/>
                <a:ea typeface="Calibri"/>
                <a:cs typeface="Calibri"/>
                <a:sym typeface="Calibri"/>
              </a:rPr>
              <a:t>PRDE State Plan for the American Rescue Plan </a:t>
            </a:r>
          </a:p>
          <a:p>
            <a:pPr lvl="0" algn="ctr"/>
            <a:r>
              <a:rPr lang="en-US" sz="1013" b="1">
                <a:solidFill>
                  <a:schemeClr val="lt1"/>
                </a:solidFill>
                <a:latin typeface="Calibri"/>
                <a:ea typeface="Calibri"/>
                <a:cs typeface="Calibri"/>
                <a:sym typeface="Calibri"/>
              </a:rPr>
              <a:t>Elementary and Secondary School Emergency Relief Fund</a:t>
            </a:r>
            <a:endParaRPr lang="en-US" sz="1013" b="1" i="1">
              <a:solidFill>
                <a:srgbClr val="2CCFC0"/>
              </a:solidFill>
              <a:latin typeface="Calibri"/>
              <a:ea typeface="Calibri"/>
              <a:cs typeface="Calibri"/>
              <a:sym typeface="Calibri"/>
            </a:endParaRPr>
          </a:p>
        </p:txBody>
      </p:sp>
      <p:pic>
        <p:nvPicPr>
          <p:cNvPr id="237" name="Shape 237"/>
          <p:cNvPicPr preferRelativeResize="0"/>
          <p:nvPr/>
        </p:nvPicPr>
        <p:blipFill rotWithShape="1">
          <a:blip r:embed="rId3">
            <a:alphaModFix/>
          </a:blip>
          <a:srcRect t="48995" b="31675"/>
          <a:stretch/>
        </p:blipFill>
        <p:spPr>
          <a:xfrm>
            <a:off x="3714926" y="1136316"/>
            <a:ext cx="2919305" cy="121458"/>
          </a:xfrm>
          <a:prstGeom prst="rect">
            <a:avLst/>
          </a:prstGeom>
          <a:noFill/>
          <a:ln>
            <a:noFill/>
          </a:ln>
        </p:spPr>
      </p:pic>
      <p:sp>
        <p:nvSpPr>
          <p:cNvPr id="239" name="Shape 239"/>
          <p:cNvSpPr/>
          <p:nvPr/>
        </p:nvSpPr>
        <p:spPr>
          <a:xfrm>
            <a:off x="2832805" y="1341563"/>
            <a:ext cx="1179839" cy="129792"/>
          </a:xfrm>
          <a:prstGeom prst="rect">
            <a:avLst/>
          </a:prstGeom>
          <a:noFill/>
          <a:ln>
            <a:noFill/>
          </a:ln>
        </p:spPr>
        <p:txBody>
          <a:bodyPr vert="horz" wrap="square" lIns="25721" tIns="12854" rIns="25721" bIns="12854" anchor="t" anchorCtr="0">
            <a:noAutofit/>
          </a:bodyPr>
          <a:lstStyle/>
          <a:p>
            <a:pPr algn="ctr"/>
            <a:r>
              <a:rPr lang="en-US" sz="675" b="1">
                <a:solidFill>
                  <a:srgbClr val="067A79"/>
                </a:solidFill>
                <a:latin typeface="Calibri"/>
                <a:ea typeface="Calibri"/>
                <a:cs typeface="Calibri"/>
                <a:sym typeface="Calibri"/>
              </a:rPr>
              <a:t>PURPOSE OF THE STATE PLAN</a:t>
            </a:r>
            <a:endParaRPr sz="675" b="1">
              <a:solidFill>
                <a:srgbClr val="067A79"/>
              </a:solidFill>
              <a:latin typeface="Calibri"/>
              <a:ea typeface="Calibri"/>
              <a:cs typeface="Calibri"/>
              <a:sym typeface="Calibri"/>
            </a:endParaRPr>
          </a:p>
        </p:txBody>
      </p:sp>
      <p:cxnSp>
        <p:nvCxnSpPr>
          <p:cNvPr id="240" name="Shape 240"/>
          <p:cNvCxnSpPr/>
          <p:nvPr/>
        </p:nvCxnSpPr>
        <p:spPr>
          <a:xfrm>
            <a:off x="2882045" y="2784383"/>
            <a:ext cx="3468150" cy="0"/>
          </a:xfrm>
          <a:prstGeom prst="straightConnector1">
            <a:avLst/>
          </a:prstGeom>
          <a:noFill/>
          <a:ln w="9525" cap="flat" cmpd="sng">
            <a:solidFill>
              <a:srgbClr val="017A79"/>
            </a:solidFill>
            <a:prstDash val="dash"/>
            <a:miter lim="800000"/>
            <a:headEnd type="none" w="med" len="med"/>
            <a:tailEnd type="none" w="med" len="med"/>
          </a:ln>
        </p:spPr>
      </p:cxnSp>
      <p:cxnSp>
        <p:nvCxnSpPr>
          <p:cNvPr id="242" name="Shape 242"/>
          <p:cNvCxnSpPr/>
          <p:nvPr/>
        </p:nvCxnSpPr>
        <p:spPr>
          <a:xfrm>
            <a:off x="2851122" y="5803265"/>
            <a:ext cx="3468150" cy="0"/>
          </a:xfrm>
          <a:prstGeom prst="straightConnector1">
            <a:avLst/>
          </a:prstGeom>
          <a:noFill/>
          <a:ln w="9525" cap="flat" cmpd="sng">
            <a:solidFill>
              <a:srgbClr val="017A79"/>
            </a:solidFill>
            <a:prstDash val="dash"/>
            <a:miter lim="800000"/>
            <a:headEnd type="none" w="med" len="med"/>
            <a:tailEnd type="none" w="med" len="med"/>
          </a:ln>
        </p:spPr>
      </p:cxnSp>
      <p:sp>
        <p:nvSpPr>
          <p:cNvPr id="273" name="Shape 273"/>
          <p:cNvSpPr/>
          <p:nvPr/>
        </p:nvSpPr>
        <p:spPr>
          <a:xfrm>
            <a:off x="2643603" y="5933112"/>
            <a:ext cx="3857625" cy="65843"/>
          </a:xfrm>
          <a:prstGeom prst="rect">
            <a:avLst/>
          </a:prstGeom>
          <a:solidFill>
            <a:srgbClr val="017A79"/>
          </a:solidFill>
          <a:ln w="12700" cap="flat" cmpd="sng">
            <a:solidFill>
              <a:srgbClr val="42719B"/>
            </a:solidFill>
            <a:prstDash val="solid"/>
            <a:miter lim="800000"/>
            <a:headEnd type="none" w="med" len="med"/>
            <a:tailEnd type="none" w="med" len="med"/>
          </a:ln>
        </p:spPr>
        <p:txBody>
          <a:bodyPr wrap="square" lIns="25721" tIns="12854" rIns="25721" bIns="12854" anchor="ctr" anchorCtr="0">
            <a:noAutofit/>
          </a:bodyPr>
          <a:lstStyle/>
          <a:p>
            <a:pPr algn="ctr"/>
            <a:endParaRPr sz="2025">
              <a:solidFill>
                <a:schemeClr val="lt1"/>
              </a:solidFill>
              <a:latin typeface="Calibri"/>
              <a:ea typeface="Calibri"/>
              <a:cs typeface="Calibri"/>
              <a:sym typeface="Calibri"/>
            </a:endParaRPr>
          </a:p>
        </p:txBody>
      </p:sp>
      <p:sp>
        <p:nvSpPr>
          <p:cNvPr id="306" name="Shape 306"/>
          <p:cNvSpPr/>
          <p:nvPr/>
        </p:nvSpPr>
        <p:spPr>
          <a:xfrm>
            <a:off x="2832806" y="3142329"/>
            <a:ext cx="410569" cy="303581"/>
          </a:xfrm>
          <a:prstGeom prst="roundRect">
            <a:avLst>
              <a:gd name="adj" fmla="val 16667"/>
            </a:avLst>
          </a:prstGeom>
          <a:solidFill>
            <a:srgbClr val="FF9900"/>
          </a:solidFill>
          <a:ln>
            <a:noFill/>
          </a:ln>
        </p:spPr>
        <p:txBody>
          <a:bodyPr wrap="square" lIns="51427" tIns="25706" rIns="51427" bIns="25706" anchor="ctr" anchorCtr="0">
            <a:noAutofit/>
          </a:bodyPr>
          <a:lstStyle/>
          <a:p>
            <a:pPr algn="ctr"/>
            <a:endParaRPr sz="1013">
              <a:solidFill>
                <a:schemeClr val="lt1"/>
              </a:solidFill>
              <a:latin typeface="Calibri"/>
              <a:ea typeface="Calibri"/>
              <a:cs typeface="Calibri"/>
              <a:sym typeface="Calibri"/>
            </a:endParaRPr>
          </a:p>
        </p:txBody>
      </p:sp>
      <p:sp>
        <p:nvSpPr>
          <p:cNvPr id="311" name="Shape 311"/>
          <p:cNvSpPr txBox="1"/>
          <p:nvPr/>
        </p:nvSpPr>
        <p:spPr>
          <a:xfrm>
            <a:off x="3273560" y="3037735"/>
            <a:ext cx="3050663" cy="2663618"/>
          </a:xfrm>
          <a:prstGeom prst="rect">
            <a:avLst/>
          </a:prstGeom>
          <a:noFill/>
          <a:ln>
            <a:noFill/>
          </a:ln>
        </p:spPr>
        <p:txBody>
          <a:bodyPr wrap="square" lIns="51427" tIns="51427" rIns="51427" bIns="51427" anchor="t" anchorCtr="0">
            <a:noAutofit/>
          </a:bodyPr>
          <a:lstStyle/>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SMARTS Multi-year plan </a:t>
            </a:r>
            <a:r>
              <a:rPr lang="en-US" sz="619">
                <a:solidFill>
                  <a:schemeClr val="bg1">
                    <a:lumMod val="50000"/>
                  </a:schemeClr>
                </a:solidFill>
                <a:latin typeface="Calibri"/>
                <a:ea typeface="Calibri"/>
                <a:cs typeface="Calibri"/>
                <a:sym typeface="Calibri"/>
              </a:rPr>
              <a:t>– SMARTS (Students, Measurable, Accelerated, Relevant, Teachers, and Socioemotional and health) Integrated System of Support is embedded within the multi-year plan. This will include operational and system conditions, social and emotional wellness, academics, and scaffolded supports. Through the SMARTS Integrated System of Support, PRDE will address the academic, social emotional and health needs of all students.</a:t>
            </a:r>
          </a:p>
          <a:p>
            <a:pPr lvl="0" algn="just">
              <a:buClr>
                <a:schemeClr val="dk1"/>
              </a:buClr>
              <a:buSzPts val="1100"/>
            </a:pPr>
            <a:endParaRPr lang="en-US" sz="28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Extended school day </a:t>
            </a:r>
            <a:r>
              <a:rPr lang="en-US" sz="619">
                <a:solidFill>
                  <a:schemeClr val="bg1">
                    <a:lumMod val="50000"/>
                  </a:schemeClr>
                </a:solidFill>
                <a:latin typeface="Calibri"/>
                <a:ea typeface="Calibri"/>
                <a:cs typeface="Calibri"/>
                <a:sym typeface="Calibri"/>
              </a:rPr>
              <a:t>- Extend its Extended Academic Enhancement initiative, (RAE, per its acronym in Spanish) as an academic recovery strategy. The purpose is to offer an extended-hour program that focuses on math, science, Spanish, English, social studies, fine arts or physical education, school health, and occupational programs (as needed).</a:t>
            </a:r>
          </a:p>
          <a:p>
            <a:pPr lvl="0" algn="just">
              <a:buClr>
                <a:schemeClr val="dk1"/>
              </a:buClr>
              <a:buSzPts val="1100"/>
            </a:pPr>
            <a:endParaRPr lang="en-US" sz="28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cs typeface="Calibri"/>
                <a:sym typeface="Calibri"/>
              </a:rPr>
              <a:t>High-Impact tutoring </a:t>
            </a:r>
            <a:r>
              <a:rPr lang="en-US" sz="619">
                <a:solidFill>
                  <a:schemeClr val="bg1">
                    <a:lumMod val="50000"/>
                  </a:schemeClr>
                </a:solidFill>
                <a:latin typeface="Calibri"/>
                <a:cs typeface="Calibri"/>
                <a:sym typeface="Calibri"/>
              </a:rPr>
              <a:t>- Provide innovative and relevant educational experiences to small group of students, resulting in better academic achievement, within the following subjects: English, mathematics, Spanish, social studies and science. </a:t>
            </a:r>
          </a:p>
          <a:p>
            <a:pPr lvl="0" algn="just">
              <a:buClr>
                <a:schemeClr val="dk1"/>
              </a:buClr>
              <a:buSzPts val="1100"/>
            </a:pPr>
            <a:endParaRPr lang="en-US" sz="281">
              <a:solidFill>
                <a:schemeClr val="bg1">
                  <a:lumMod val="50000"/>
                </a:schemeClr>
              </a:solidFill>
              <a:latin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cs typeface="Calibri"/>
                <a:sym typeface="Calibri"/>
              </a:rPr>
              <a:t>Summer learning programs </a:t>
            </a:r>
            <a:r>
              <a:rPr lang="en-US" sz="619">
                <a:solidFill>
                  <a:schemeClr val="bg1">
                    <a:lumMod val="50000"/>
                  </a:schemeClr>
                </a:solidFill>
                <a:latin typeface="Calibri"/>
                <a:cs typeface="Calibri"/>
                <a:sym typeface="Calibri"/>
              </a:rPr>
              <a:t>- A strategic summer learning program to extend instructional time with high-quality, innovative instructional materials, curriculum-aligned, and enrichment options for students. Through the summer program, PRDE intends to reinforce students' academic skills, giving priority to those students who may fail the grade in order to reduce failures by 80% due to the challenges face during the COVID-19 pandemic.</a:t>
            </a:r>
          </a:p>
          <a:p>
            <a:pPr lvl="0" algn="just">
              <a:buClr>
                <a:schemeClr val="dk1"/>
              </a:buClr>
              <a:buSzPts val="1100"/>
            </a:pPr>
            <a:endParaRPr lang="en-US" sz="225">
              <a:solidFill>
                <a:schemeClr val="bg1">
                  <a:lumMod val="50000"/>
                </a:schemeClr>
              </a:solidFill>
              <a:latin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High quality instructional materials </a:t>
            </a:r>
            <a:r>
              <a:rPr lang="en-US" sz="619">
                <a:solidFill>
                  <a:schemeClr val="bg1">
                    <a:lumMod val="50000"/>
                  </a:schemeClr>
                </a:solidFill>
                <a:latin typeface="Calibri"/>
                <a:ea typeface="Calibri"/>
                <a:cs typeface="Calibri"/>
                <a:sym typeface="Calibri"/>
              </a:rPr>
              <a:t>– Provide a full suite of optional, high-quality, innovative instructional materials including long term scopes and sequences, unit plans, unit assessments, daily lesson plans, student activities, and additional supports for the most affected students.</a:t>
            </a:r>
          </a:p>
          <a:p>
            <a:pPr lvl="0" algn="just">
              <a:buClr>
                <a:schemeClr val="dk1"/>
              </a:buClr>
              <a:buSzPts val="1100"/>
            </a:pPr>
            <a:endParaRPr lang="en-US" sz="28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cs typeface="Calibri"/>
                <a:sym typeface="Calibri"/>
              </a:rPr>
              <a:t>Equipment for </a:t>
            </a:r>
            <a:r>
              <a:rPr lang="en-US" sz="619" b="1" err="1">
                <a:solidFill>
                  <a:schemeClr val="bg1">
                    <a:lumMod val="50000"/>
                  </a:schemeClr>
                </a:solidFill>
                <a:latin typeface="Calibri"/>
                <a:cs typeface="Calibri"/>
                <a:sym typeface="Calibri"/>
              </a:rPr>
              <a:t>HyFlex</a:t>
            </a:r>
            <a:r>
              <a:rPr lang="en-US" sz="619" b="1">
                <a:solidFill>
                  <a:schemeClr val="bg1">
                    <a:lumMod val="50000"/>
                  </a:schemeClr>
                </a:solidFill>
                <a:latin typeface="Calibri"/>
                <a:cs typeface="Calibri"/>
                <a:sym typeface="Calibri"/>
              </a:rPr>
              <a:t> Classrooms </a:t>
            </a:r>
            <a:r>
              <a:rPr lang="en-US" sz="619">
                <a:solidFill>
                  <a:schemeClr val="bg1">
                    <a:lumMod val="50000"/>
                  </a:schemeClr>
                </a:solidFill>
                <a:latin typeface="Calibri"/>
                <a:ea typeface="Calibri"/>
                <a:cs typeface="Calibri"/>
                <a:sym typeface="Calibri"/>
              </a:rPr>
              <a:t>- Equip classrooms still lacking a dashboard with projector, touch screens and other 21st century technology to enrich the overall learning experience for all students.</a:t>
            </a:r>
          </a:p>
          <a:p>
            <a:pPr marL="96441" indent="-96441" algn="just">
              <a:buClr>
                <a:schemeClr val="dk1"/>
              </a:buClr>
              <a:buSzPts val="1100"/>
              <a:buFont typeface="Arial" panose="020B0604020202020204" pitchFamily="34" charset="0"/>
              <a:buChar char="•"/>
            </a:pPr>
            <a:endParaRPr lang="en-US" sz="619">
              <a:solidFill>
                <a:schemeClr val="bg1">
                  <a:lumMod val="50000"/>
                </a:schemeClr>
              </a:solidFill>
              <a:latin typeface="Calibri"/>
              <a:ea typeface="Calibri"/>
              <a:cs typeface="Calibri"/>
              <a:sym typeface="Calibri"/>
            </a:endParaRPr>
          </a:p>
        </p:txBody>
      </p:sp>
      <p:cxnSp>
        <p:nvCxnSpPr>
          <p:cNvPr id="313" name="Shape 313"/>
          <p:cNvCxnSpPr/>
          <p:nvPr/>
        </p:nvCxnSpPr>
        <p:spPr>
          <a:xfrm>
            <a:off x="2856073" y="1471198"/>
            <a:ext cx="3468150" cy="0"/>
          </a:xfrm>
          <a:prstGeom prst="straightConnector1">
            <a:avLst/>
          </a:prstGeom>
          <a:noFill/>
          <a:ln w="9525" cap="flat" cmpd="sng">
            <a:solidFill>
              <a:srgbClr val="067A79"/>
            </a:solidFill>
            <a:prstDash val="dash"/>
            <a:miter lim="800000"/>
            <a:headEnd type="none" w="med" len="med"/>
            <a:tailEnd type="none" w="med" len="med"/>
          </a:ln>
        </p:spPr>
      </p:cxnSp>
      <p:sp>
        <p:nvSpPr>
          <p:cNvPr id="339" name="Shape 339"/>
          <p:cNvSpPr txBox="1"/>
          <p:nvPr/>
        </p:nvSpPr>
        <p:spPr>
          <a:xfrm rot="16200000">
            <a:off x="1886774" y="4413081"/>
            <a:ext cx="2294128" cy="384327"/>
          </a:xfrm>
          <a:prstGeom prst="rect">
            <a:avLst/>
          </a:prstGeom>
          <a:noFill/>
          <a:ln>
            <a:noFill/>
          </a:ln>
        </p:spPr>
        <p:txBody>
          <a:bodyPr wrap="square" lIns="51427" tIns="51427" rIns="51427" bIns="51427" anchor="ctr" anchorCtr="0">
            <a:noAutofit/>
          </a:bodyPr>
          <a:lstStyle/>
          <a:p>
            <a:pPr lvl="0" algn="ctr"/>
            <a:r>
              <a:rPr lang="en-US" sz="1013" b="1">
                <a:solidFill>
                  <a:srgbClr val="FF9900"/>
                </a:solidFill>
                <a:latin typeface="Calibri"/>
                <a:ea typeface="Calibri"/>
                <a:cs typeface="Calibri"/>
                <a:sym typeface="Calibri"/>
              </a:rPr>
              <a:t>Academic support for lost instructional time</a:t>
            </a:r>
            <a:endParaRPr sz="1013" b="1">
              <a:solidFill>
                <a:srgbClr val="FFA100"/>
              </a:solidFill>
              <a:latin typeface="Calibri"/>
              <a:ea typeface="Calibri"/>
              <a:cs typeface="Calibri"/>
              <a:sym typeface="Calibri"/>
            </a:endParaRPr>
          </a:p>
        </p:txBody>
      </p:sp>
      <p:pic>
        <p:nvPicPr>
          <p:cNvPr id="108" name="Picture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6606" y="875266"/>
            <a:ext cx="992011" cy="354290"/>
          </a:xfrm>
          <a:prstGeom prst="rect">
            <a:avLst/>
          </a:prstGeom>
        </p:spPr>
      </p:pic>
      <p:sp>
        <p:nvSpPr>
          <p:cNvPr id="109" name="Shape 239"/>
          <p:cNvSpPr/>
          <p:nvPr/>
        </p:nvSpPr>
        <p:spPr>
          <a:xfrm>
            <a:off x="2874738" y="1524289"/>
            <a:ext cx="3444534" cy="1183988"/>
          </a:xfrm>
          <a:prstGeom prst="rect">
            <a:avLst/>
          </a:prstGeom>
          <a:noFill/>
          <a:ln>
            <a:noFill/>
          </a:ln>
        </p:spPr>
        <p:txBody>
          <a:bodyPr wrap="square" lIns="25721" tIns="12854" rIns="25721" bIns="12854" anchor="t" anchorCtr="0">
            <a:noAutofit/>
          </a:bodyPr>
          <a:lstStyle/>
          <a:p>
            <a:pPr lvl="0" algn="just"/>
            <a:r>
              <a:rPr lang="en-US" sz="675">
                <a:solidFill>
                  <a:srgbClr val="067A79"/>
                </a:solidFill>
                <a:latin typeface="Calibri"/>
                <a:ea typeface="Calibri"/>
                <a:cs typeface="Calibri"/>
              </a:rPr>
              <a:t>The American Rescue Plan Elementary and Secondary School Emergency Relief (ARP ESSER) Fund, authorized under the American Rescue Plan (ARP) Act of 2021, will provide nearly $2.9 billion to Puerto Rico to ensure a significant return of students in the modality of in-person instruction and maintain safe operations while meeting the academic, social, emotional, and mental health needs of students resulting from the Coronavirus 2019 (COVID-19) pandemic. </a:t>
            </a:r>
          </a:p>
          <a:p>
            <a:pPr lvl="0" algn="just"/>
            <a:endParaRPr lang="en-US" sz="281">
              <a:solidFill>
                <a:srgbClr val="067A79"/>
              </a:solidFill>
              <a:latin typeface="Calibri"/>
              <a:ea typeface="Calibri"/>
              <a:cs typeface="Calibri"/>
            </a:endParaRPr>
          </a:p>
          <a:p>
            <a:pPr lvl="0" algn="just"/>
            <a:r>
              <a:rPr lang="en-US" sz="675">
                <a:solidFill>
                  <a:srgbClr val="067A79"/>
                </a:solidFill>
                <a:latin typeface="Calibri"/>
                <a:ea typeface="Calibri"/>
                <a:cs typeface="Calibri"/>
              </a:rPr>
              <a:t>Moreover, these funds will help to address long-standing inequities in our communities and schools that were exacerbated by the pandemic, so that we can ensure that the students most severely affected by the pandemic are provided with the opportunities, resources and support they need as they recover from its impacts.</a:t>
            </a:r>
          </a:p>
          <a:p>
            <a:pPr lvl="0" algn="just"/>
            <a:endParaRPr lang="en-US" sz="281">
              <a:solidFill>
                <a:srgbClr val="067A79"/>
              </a:solidFill>
              <a:latin typeface="Calibri"/>
              <a:ea typeface="Calibri"/>
              <a:cs typeface="Calibri"/>
            </a:endParaRPr>
          </a:p>
          <a:p>
            <a:pPr lvl="0" algn="just"/>
            <a:r>
              <a:rPr lang="en-US" sz="675">
                <a:solidFill>
                  <a:srgbClr val="067A79"/>
                </a:solidFill>
                <a:latin typeface="Calibri"/>
                <a:ea typeface="Calibri"/>
                <a:cs typeface="Calibri"/>
              </a:rPr>
              <a:t>This document is intended to summarize PRDE’s overall plan for the use of ARP ESSER funds.</a:t>
            </a:r>
            <a:endParaRPr lang="en-US" sz="675">
              <a:solidFill>
                <a:srgbClr val="067A79"/>
              </a:solidFill>
              <a:latin typeface="Calibri"/>
              <a:ea typeface="Calibri"/>
              <a:cs typeface="Calibri"/>
              <a:sym typeface="Calibri"/>
            </a:endParaRPr>
          </a:p>
        </p:txBody>
      </p:sp>
      <p:sp>
        <p:nvSpPr>
          <p:cNvPr id="26" name="Shape 311">
            <a:extLst>
              <a:ext uri="{FF2B5EF4-FFF2-40B4-BE49-F238E27FC236}">
                <a16:creationId xmlns:a16="http://schemas.microsoft.com/office/drawing/2014/main" id="{F77CDB06-8062-4887-B174-CE63AB0212ED}"/>
              </a:ext>
            </a:extLst>
          </p:cNvPr>
          <p:cNvSpPr txBox="1"/>
          <p:nvPr/>
        </p:nvSpPr>
        <p:spPr>
          <a:xfrm>
            <a:off x="2859384" y="2853965"/>
            <a:ext cx="3475457" cy="213785"/>
          </a:xfrm>
          <a:prstGeom prst="rect">
            <a:avLst/>
          </a:prstGeom>
          <a:noFill/>
          <a:ln>
            <a:noFill/>
          </a:ln>
        </p:spPr>
        <p:txBody>
          <a:bodyPr wrap="square" lIns="51427" tIns="51427" rIns="51427" bIns="51427" anchor="t" anchorCtr="0">
            <a:noAutofit/>
          </a:bodyPr>
          <a:lstStyle/>
          <a:p>
            <a:pPr algn="just">
              <a:buClr>
                <a:schemeClr val="dk1"/>
              </a:buClr>
              <a:buSzPts val="1100"/>
            </a:pPr>
            <a:r>
              <a:rPr lang="en-US" sz="675" b="1">
                <a:solidFill>
                  <a:schemeClr val="bg1">
                    <a:lumMod val="50000"/>
                  </a:schemeClr>
                </a:solidFill>
                <a:latin typeface="Calibri"/>
                <a:ea typeface="Calibri"/>
                <a:cs typeface="Calibri"/>
                <a:sym typeface="Calibri"/>
              </a:rPr>
              <a:t>PRDE’s overall plan for the use of ARP ESSER funds (under section 2001(f)(1)(2)(3)) includes:</a:t>
            </a:r>
          </a:p>
        </p:txBody>
      </p:sp>
      <p:pic>
        <p:nvPicPr>
          <p:cNvPr id="6" name="Picture 5">
            <a:extLst>
              <a:ext uri="{FF2B5EF4-FFF2-40B4-BE49-F238E27FC236}">
                <a16:creationId xmlns:a16="http://schemas.microsoft.com/office/drawing/2014/main" id="{35FC60C8-7E8F-4647-A3C6-C8766F6C8500}"/>
              </a:ext>
            </a:extLst>
          </p:cNvPr>
          <p:cNvPicPr>
            <a:picLocks noChangeAspect="1"/>
          </p:cNvPicPr>
          <p:nvPr/>
        </p:nvPicPr>
        <p:blipFill>
          <a:blip r:embed="rId5"/>
          <a:stretch>
            <a:fillRect/>
          </a:stretch>
        </p:blipFill>
        <p:spPr>
          <a:xfrm>
            <a:off x="2912753" y="3178558"/>
            <a:ext cx="244786" cy="244786"/>
          </a:xfrm>
          <a:prstGeom prst="rect">
            <a:avLst/>
          </a:prstGeom>
        </p:spPr>
      </p:pic>
      <p:grpSp>
        <p:nvGrpSpPr>
          <p:cNvPr id="20" name="Group 19">
            <a:extLst>
              <a:ext uri="{FF2B5EF4-FFF2-40B4-BE49-F238E27FC236}">
                <a16:creationId xmlns:a16="http://schemas.microsoft.com/office/drawing/2014/main" id="{13E50503-838B-4AFE-8651-9C6D88173E62}"/>
              </a:ext>
            </a:extLst>
          </p:cNvPr>
          <p:cNvGrpSpPr/>
          <p:nvPr/>
        </p:nvGrpSpPr>
        <p:grpSpPr>
          <a:xfrm>
            <a:off x="4316759" y="5647448"/>
            <a:ext cx="128636" cy="92702"/>
            <a:chOff x="4814267" y="1797025"/>
            <a:chExt cx="271858" cy="176979"/>
          </a:xfrm>
        </p:grpSpPr>
        <p:pic>
          <p:nvPicPr>
            <p:cNvPr id="21" name="Picture 20">
              <a:extLst>
                <a:ext uri="{FF2B5EF4-FFF2-40B4-BE49-F238E27FC236}">
                  <a16:creationId xmlns:a16="http://schemas.microsoft.com/office/drawing/2014/main" id="{A976FECB-A63A-44F3-9173-57CF91FF83FB}"/>
                </a:ext>
              </a:extLst>
            </p:cNvPr>
            <p:cNvPicPr>
              <a:picLocks noChangeAspect="1"/>
            </p:cNvPicPr>
            <p:nvPr/>
          </p:nvPicPr>
          <p:blipFill>
            <a:blip r:embed="rId6"/>
            <a:stretch>
              <a:fillRect/>
            </a:stretch>
          </p:blipFill>
          <p:spPr>
            <a:xfrm>
              <a:off x="4814267" y="1801995"/>
              <a:ext cx="172009" cy="172009"/>
            </a:xfrm>
            <a:prstGeom prst="rect">
              <a:avLst/>
            </a:prstGeom>
          </p:spPr>
        </p:pic>
        <p:pic>
          <p:nvPicPr>
            <p:cNvPr id="22" name="Picture 21">
              <a:extLst>
                <a:ext uri="{FF2B5EF4-FFF2-40B4-BE49-F238E27FC236}">
                  <a16:creationId xmlns:a16="http://schemas.microsoft.com/office/drawing/2014/main" id="{61BF1D92-8051-493B-ACEF-6AFB21416252}"/>
                </a:ext>
              </a:extLst>
            </p:cNvPr>
            <p:cNvPicPr>
              <a:picLocks noChangeAspect="1"/>
            </p:cNvPicPr>
            <p:nvPr/>
          </p:nvPicPr>
          <p:blipFill>
            <a:blip r:embed="rId7"/>
            <a:stretch>
              <a:fillRect/>
            </a:stretch>
          </p:blipFill>
          <p:spPr>
            <a:xfrm>
              <a:off x="4956778" y="1797025"/>
              <a:ext cx="129347" cy="129347"/>
            </a:xfrm>
            <a:prstGeom prst="rect">
              <a:avLst/>
            </a:prstGeom>
          </p:spPr>
        </p:pic>
      </p:grpSp>
      <p:grpSp>
        <p:nvGrpSpPr>
          <p:cNvPr id="23" name="Group 22">
            <a:extLst>
              <a:ext uri="{FF2B5EF4-FFF2-40B4-BE49-F238E27FC236}">
                <a16:creationId xmlns:a16="http://schemas.microsoft.com/office/drawing/2014/main" id="{EBB66DA2-2885-4CB8-B971-D0073DC0C7D2}"/>
              </a:ext>
            </a:extLst>
          </p:cNvPr>
          <p:cNvGrpSpPr/>
          <p:nvPr/>
        </p:nvGrpSpPr>
        <p:grpSpPr>
          <a:xfrm>
            <a:off x="3698222" y="5829117"/>
            <a:ext cx="81391" cy="78143"/>
            <a:chOff x="4814267" y="1797025"/>
            <a:chExt cx="271858" cy="176979"/>
          </a:xfrm>
        </p:grpSpPr>
        <p:pic>
          <p:nvPicPr>
            <p:cNvPr id="24" name="Picture 23">
              <a:extLst>
                <a:ext uri="{FF2B5EF4-FFF2-40B4-BE49-F238E27FC236}">
                  <a16:creationId xmlns:a16="http://schemas.microsoft.com/office/drawing/2014/main" id="{7DD0D796-9F02-4FC5-8CD9-1392C224193D}"/>
                </a:ext>
              </a:extLst>
            </p:cNvPr>
            <p:cNvPicPr>
              <a:picLocks noChangeAspect="1"/>
            </p:cNvPicPr>
            <p:nvPr/>
          </p:nvPicPr>
          <p:blipFill>
            <a:blip r:embed="rId6"/>
            <a:stretch>
              <a:fillRect/>
            </a:stretch>
          </p:blipFill>
          <p:spPr>
            <a:xfrm>
              <a:off x="4814267" y="1801995"/>
              <a:ext cx="172009" cy="172009"/>
            </a:xfrm>
            <a:prstGeom prst="rect">
              <a:avLst/>
            </a:prstGeom>
          </p:spPr>
        </p:pic>
        <p:pic>
          <p:nvPicPr>
            <p:cNvPr id="25" name="Picture 24">
              <a:extLst>
                <a:ext uri="{FF2B5EF4-FFF2-40B4-BE49-F238E27FC236}">
                  <a16:creationId xmlns:a16="http://schemas.microsoft.com/office/drawing/2014/main" id="{E7DC3A57-1170-487E-907E-A52B5DCF4831}"/>
                </a:ext>
              </a:extLst>
            </p:cNvPr>
            <p:cNvPicPr>
              <a:picLocks noChangeAspect="1"/>
            </p:cNvPicPr>
            <p:nvPr/>
          </p:nvPicPr>
          <p:blipFill>
            <a:blip r:embed="rId7"/>
            <a:stretch>
              <a:fillRect/>
            </a:stretch>
          </p:blipFill>
          <p:spPr>
            <a:xfrm>
              <a:off x="4956778" y="1797025"/>
              <a:ext cx="129347" cy="129347"/>
            </a:xfrm>
            <a:prstGeom prst="rect">
              <a:avLst/>
            </a:prstGeom>
          </p:spPr>
        </p:pic>
      </p:grpSp>
      <p:sp>
        <p:nvSpPr>
          <p:cNvPr id="2" name="TextBox 1">
            <a:extLst>
              <a:ext uri="{FF2B5EF4-FFF2-40B4-BE49-F238E27FC236}">
                <a16:creationId xmlns:a16="http://schemas.microsoft.com/office/drawing/2014/main" id="{41B2ED41-90B2-4A74-B0C3-EEB28CB5100E}"/>
              </a:ext>
            </a:extLst>
          </p:cNvPr>
          <p:cNvSpPr txBox="1"/>
          <p:nvPr/>
        </p:nvSpPr>
        <p:spPr>
          <a:xfrm>
            <a:off x="3784690" y="5809488"/>
            <a:ext cx="978684" cy="230832"/>
          </a:xfrm>
          <a:prstGeom prst="rect">
            <a:avLst/>
          </a:prstGeom>
          <a:noFill/>
          <a:ln>
            <a:noFill/>
          </a:ln>
        </p:spPr>
        <p:txBody>
          <a:bodyPr wrap="square" rtlCol="0">
            <a:spAutoFit/>
          </a:bodyPr>
          <a:lstStyle/>
          <a:p>
            <a:r>
              <a:rPr lang="en-US" sz="450">
                <a:solidFill>
                  <a:schemeClr val="bg1">
                    <a:lumMod val="50000"/>
                  </a:schemeClr>
                </a:solidFill>
                <a:latin typeface="Calibri"/>
                <a:cs typeface="Calibri"/>
              </a:rPr>
              <a:t>-  Equipment and classroom furniture</a:t>
            </a:r>
          </a:p>
        </p:txBody>
      </p:sp>
      <p:sp>
        <p:nvSpPr>
          <p:cNvPr id="27" name="TextBox 26">
            <a:extLst>
              <a:ext uri="{FF2B5EF4-FFF2-40B4-BE49-F238E27FC236}">
                <a16:creationId xmlns:a16="http://schemas.microsoft.com/office/drawing/2014/main" id="{EEF83CD6-FFFF-4A9D-9951-AA6FAC3664F1}"/>
              </a:ext>
            </a:extLst>
          </p:cNvPr>
          <p:cNvSpPr txBox="1"/>
          <p:nvPr/>
        </p:nvSpPr>
        <p:spPr>
          <a:xfrm>
            <a:off x="3392070" y="5809486"/>
            <a:ext cx="292511" cy="230832"/>
          </a:xfrm>
          <a:prstGeom prst="rect">
            <a:avLst/>
          </a:prstGeom>
          <a:noFill/>
          <a:ln>
            <a:noFill/>
          </a:ln>
        </p:spPr>
        <p:txBody>
          <a:bodyPr wrap="square" rtlCol="0">
            <a:spAutoFit/>
          </a:bodyPr>
          <a:lstStyle/>
          <a:p>
            <a:r>
              <a:rPr lang="en-US" sz="450">
                <a:solidFill>
                  <a:schemeClr val="bg1">
                    <a:lumMod val="50000"/>
                  </a:schemeClr>
                </a:solidFill>
                <a:latin typeface="Calibri"/>
                <a:cs typeface="Calibri"/>
              </a:rPr>
              <a:t>Legend:</a:t>
            </a:r>
          </a:p>
        </p:txBody>
      </p:sp>
      <p:sp>
        <p:nvSpPr>
          <p:cNvPr id="3" name="Smiley Face 2">
            <a:extLst>
              <a:ext uri="{FF2B5EF4-FFF2-40B4-BE49-F238E27FC236}">
                <a16:creationId xmlns:a16="http://schemas.microsoft.com/office/drawing/2014/main" id="{831DE136-B9B5-54FD-35D9-46308664E167}"/>
              </a:ext>
            </a:extLst>
          </p:cNvPr>
          <p:cNvSpPr/>
          <p:nvPr/>
        </p:nvSpPr>
        <p:spPr>
          <a:xfrm>
            <a:off x="507294" y="2602910"/>
            <a:ext cx="675861" cy="575648"/>
          </a:xfrm>
          <a:prstGeom prst="smileyFace">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PR" sz="1350"/>
          </a:p>
        </p:txBody>
      </p:sp>
      <p:sp>
        <p:nvSpPr>
          <p:cNvPr id="4" name="Isosceles Triangle 3">
            <a:extLst>
              <a:ext uri="{FF2B5EF4-FFF2-40B4-BE49-F238E27FC236}">
                <a16:creationId xmlns:a16="http://schemas.microsoft.com/office/drawing/2014/main" id="{EC8AAA09-E4D3-B7CA-4B38-8375824F27C5}"/>
              </a:ext>
            </a:extLst>
          </p:cNvPr>
          <p:cNvSpPr/>
          <p:nvPr/>
        </p:nvSpPr>
        <p:spPr>
          <a:xfrm>
            <a:off x="248877" y="3172066"/>
            <a:ext cx="1192696" cy="5073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sz="1350"/>
          </a:p>
        </p:txBody>
      </p:sp>
      <p:sp>
        <p:nvSpPr>
          <p:cNvPr id="5" name="Rectangle 4">
            <a:extLst>
              <a:ext uri="{FF2B5EF4-FFF2-40B4-BE49-F238E27FC236}">
                <a16:creationId xmlns:a16="http://schemas.microsoft.com/office/drawing/2014/main" id="{3444DC27-389D-21A2-78C8-29ED7B4991B7}"/>
              </a:ext>
            </a:extLst>
          </p:cNvPr>
          <p:cNvSpPr/>
          <p:nvPr/>
        </p:nvSpPr>
        <p:spPr>
          <a:xfrm>
            <a:off x="283243" y="3704949"/>
            <a:ext cx="1183742" cy="273844"/>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err="1"/>
              <a:t>Proponente</a:t>
            </a:r>
            <a:endParaRPr lang="en-PR" sz="1350"/>
          </a:p>
        </p:txBody>
      </p:sp>
      <p:sp>
        <p:nvSpPr>
          <p:cNvPr id="7" name="Right Brace 6">
            <a:extLst>
              <a:ext uri="{FF2B5EF4-FFF2-40B4-BE49-F238E27FC236}">
                <a16:creationId xmlns:a16="http://schemas.microsoft.com/office/drawing/2014/main" id="{E6440CFD-E20C-7016-4E87-B7626FBEF934}"/>
              </a:ext>
            </a:extLst>
          </p:cNvPr>
          <p:cNvSpPr/>
          <p:nvPr/>
        </p:nvSpPr>
        <p:spPr>
          <a:xfrm>
            <a:off x="1544865" y="1048375"/>
            <a:ext cx="793601" cy="4469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R" sz="135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p:nvPr/>
        </p:nvSpPr>
        <p:spPr>
          <a:xfrm>
            <a:off x="2643188" y="857250"/>
            <a:ext cx="3857625" cy="410569"/>
          </a:xfrm>
          <a:prstGeom prst="rect">
            <a:avLst/>
          </a:prstGeom>
          <a:solidFill>
            <a:srgbClr val="017A79"/>
          </a:solidFill>
          <a:ln w="12700" cap="flat" cmpd="sng">
            <a:solidFill>
              <a:srgbClr val="42719B"/>
            </a:solidFill>
            <a:prstDash val="solid"/>
            <a:miter lim="800000"/>
            <a:headEnd type="none" w="med" len="med"/>
            <a:tailEnd type="none" w="med" len="med"/>
          </a:ln>
        </p:spPr>
        <p:txBody>
          <a:bodyPr wrap="square" lIns="25721" tIns="12854" rIns="25721" bIns="12854" anchor="ctr" anchorCtr="0">
            <a:noAutofit/>
          </a:bodyPr>
          <a:lstStyle/>
          <a:p>
            <a:pPr algn="ctr"/>
            <a:endParaRPr sz="2025">
              <a:solidFill>
                <a:schemeClr val="lt1"/>
              </a:solidFill>
              <a:latin typeface="Calibri"/>
              <a:ea typeface="Calibri"/>
              <a:cs typeface="Calibri"/>
              <a:sym typeface="Calibri"/>
            </a:endParaRPr>
          </a:p>
        </p:txBody>
      </p:sp>
      <p:sp>
        <p:nvSpPr>
          <p:cNvPr id="236" name="Shape 236"/>
          <p:cNvSpPr txBox="1"/>
          <p:nvPr/>
        </p:nvSpPr>
        <p:spPr>
          <a:xfrm>
            <a:off x="3714925" y="910137"/>
            <a:ext cx="2702306" cy="373159"/>
          </a:xfrm>
          <a:prstGeom prst="rect">
            <a:avLst/>
          </a:prstGeom>
          <a:noFill/>
          <a:ln>
            <a:noFill/>
          </a:ln>
        </p:spPr>
        <p:txBody>
          <a:bodyPr wrap="square" lIns="25721" tIns="12854" rIns="25721" bIns="12854" anchor="t" anchorCtr="0">
            <a:noAutofit/>
          </a:bodyPr>
          <a:lstStyle/>
          <a:p>
            <a:pPr lvl="0" algn="ctr"/>
            <a:r>
              <a:rPr lang="en-US" sz="1013" b="1">
                <a:solidFill>
                  <a:schemeClr val="lt1"/>
                </a:solidFill>
                <a:latin typeface="Calibri"/>
                <a:ea typeface="Calibri"/>
                <a:cs typeface="Calibri"/>
                <a:sym typeface="Calibri"/>
              </a:rPr>
              <a:t>PRDE State Plan for the American Rescue Plan </a:t>
            </a:r>
          </a:p>
          <a:p>
            <a:pPr lvl="0" algn="ctr"/>
            <a:r>
              <a:rPr lang="en-US" sz="1013" b="1">
                <a:solidFill>
                  <a:schemeClr val="lt1"/>
                </a:solidFill>
                <a:latin typeface="Calibri"/>
                <a:ea typeface="Calibri"/>
                <a:cs typeface="Calibri"/>
                <a:sym typeface="Calibri"/>
              </a:rPr>
              <a:t>Elementary and Secondary School Emergency Relief Fund</a:t>
            </a:r>
            <a:endParaRPr lang="en-US" sz="1013" b="1" i="1">
              <a:solidFill>
                <a:srgbClr val="2CCFC0"/>
              </a:solidFill>
              <a:latin typeface="Calibri"/>
              <a:ea typeface="Calibri"/>
              <a:cs typeface="Calibri"/>
              <a:sym typeface="Calibri"/>
            </a:endParaRPr>
          </a:p>
        </p:txBody>
      </p:sp>
      <p:pic>
        <p:nvPicPr>
          <p:cNvPr id="237" name="Shape 237"/>
          <p:cNvPicPr preferRelativeResize="0"/>
          <p:nvPr/>
        </p:nvPicPr>
        <p:blipFill rotWithShape="1">
          <a:blip r:embed="rId3">
            <a:alphaModFix/>
          </a:blip>
          <a:srcRect t="48995" b="31675"/>
          <a:stretch/>
        </p:blipFill>
        <p:spPr>
          <a:xfrm>
            <a:off x="3714926" y="1136316"/>
            <a:ext cx="2919305" cy="121458"/>
          </a:xfrm>
          <a:prstGeom prst="rect">
            <a:avLst/>
          </a:prstGeom>
          <a:noFill/>
          <a:ln>
            <a:noFill/>
          </a:ln>
        </p:spPr>
      </p:pic>
      <p:cxnSp>
        <p:nvCxnSpPr>
          <p:cNvPr id="240" name="Shape 240"/>
          <p:cNvCxnSpPr/>
          <p:nvPr/>
        </p:nvCxnSpPr>
        <p:spPr>
          <a:xfrm>
            <a:off x="2822372" y="1346310"/>
            <a:ext cx="3468150" cy="0"/>
          </a:xfrm>
          <a:prstGeom prst="straightConnector1">
            <a:avLst/>
          </a:prstGeom>
          <a:noFill/>
          <a:ln w="9525" cap="flat" cmpd="sng">
            <a:solidFill>
              <a:srgbClr val="017A79"/>
            </a:solidFill>
            <a:prstDash val="dash"/>
            <a:miter lim="800000"/>
            <a:headEnd type="none" w="med" len="med"/>
            <a:tailEnd type="none" w="med" len="med"/>
          </a:ln>
        </p:spPr>
      </p:cxnSp>
      <p:sp>
        <p:nvSpPr>
          <p:cNvPr id="247" name="Shape 247"/>
          <p:cNvSpPr/>
          <p:nvPr/>
        </p:nvSpPr>
        <p:spPr>
          <a:xfrm>
            <a:off x="2839408" y="1583077"/>
            <a:ext cx="410569" cy="303581"/>
          </a:xfrm>
          <a:prstGeom prst="roundRect">
            <a:avLst>
              <a:gd name="adj" fmla="val 16667"/>
            </a:avLst>
          </a:prstGeom>
          <a:solidFill>
            <a:srgbClr val="E7DA00"/>
          </a:solidFill>
          <a:ln>
            <a:noFill/>
          </a:ln>
        </p:spPr>
        <p:txBody>
          <a:bodyPr wrap="square" lIns="51427" tIns="25706" rIns="51427" bIns="25706" anchor="ctr" anchorCtr="0">
            <a:noAutofit/>
          </a:bodyPr>
          <a:lstStyle/>
          <a:p>
            <a:pPr algn="ctr"/>
            <a:endParaRPr sz="1013">
              <a:solidFill>
                <a:schemeClr val="lt1"/>
              </a:solidFill>
              <a:latin typeface="Calibri"/>
              <a:ea typeface="Calibri"/>
              <a:cs typeface="Calibri"/>
              <a:sym typeface="Calibri"/>
            </a:endParaRPr>
          </a:p>
        </p:txBody>
      </p:sp>
      <p:sp>
        <p:nvSpPr>
          <p:cNvPr id="273" name="Shape 273"/>
          <p:cNvSpPr/>
          <p:nvPr/>
        </p:nvSpPr>
        <p:spPr>
          <a:xfrm>
            <a:off x="2643603" y="5933112"/>
            <a:ext cx="3857625" cy="65843"/>
          </a:xfrm>
          <a:prstGeom prst="rect">
            <a:avLst/>
          </a:prstGeom>
          <a:solidFill>
            <a:srgbClr val="017A79"/>
          </a:solidFill>
          <a:ln w="12700" cap="flat" cmpd="sng">
            <a:solidFill>
              <a:srgbClr val="42719B"/>
            </a:solidFill>
            <a:prstDash val="solid"/>
            <a:miter lim="800000"/>
            <a:headEnd type="none" w="med" len="med"/>
            <a:tailEnd type="none" w="med" len="med"/>
          </a:ln>
        </p:spPr>
        <p:txBody>
          <a:bodyPr wrap="square" lIns="25721" tIns="12854" rIns="25721" bIns="12854" anchor="ctr" anchorCtr="0">
            <a:noAutofit/>
          </a:bodyPr>
          <a:lstStyle/>
          <a:p>
            <a:pPr algn="ctr"/>
            <a:endParaRPr sz="2025">
              <a:solidFill>
                <a:schemeClr val="lt1"/>
              </a:solidFill>
              <a:latin typeface="Calibri"/>
              <a:ea typeface="Calibri"/>
              <a:cs typeface="Calibri"/>
              <a:sym typeface="Calibri"/>
            </a:endParaRPr>
          </a:p>
        </p:txBody>
      </p:sp>
      <p:cxnSp>
        <p:nvCxnSpPr>
          <p:cNvPr id="307" name="Shape 307"/>
          <p:cNvCxnSpPr/>
          <p:nvPr/>
        </p:nvCxnSpPr>
        <p:spPr>
          <a:xfrm>
            <a:off x="2837925" y="3573862"/>
            <a:ext cx="3468150" cy="0"/>
          </a:xfrm>
          <a:prstGeom prst="straightConnector1">
            <a:avLst/>
          </a:prstGeom>
          <a:noFill/>
          <a:ln w="9525" cap="flat" cmpd="sng">
            <a:solidFill>
              <a:srgbClr val="017A79"/>
            </a:solidFill>
            <a:prstDash val="dash"/>
            <a:miter lim="800000"/>
            <a:headEnd type="none" w="med" len="med"/>
            <a:tailEnd type="none" w="med" len="med"/>
          </a:ln>
        </p:spPr>
      </p:cxnSp>
      <p:sp>
        <p:nvSpPr>
          <p:cNvPr id="311" name="Shape 311"/>
          <p:cNvSpPr txBox="1"/>
          <p:nvPr/>
        </p:nvSpPr>
        <p:spPr>
          <a:xfrm>
            <a:off x="3245812" y="1502642"/>
            <a:ext cx="3107513" cy="2038028"/>
          </a:xfrm>
          <a:prstGeom prst="rect">
            <a:avLst/>
          </a:prstGeom>
          <a:noFill/>
          <a:ln>
            <a:noFill/>
          </a:ln>
        </p:spPr>
        <p:txBody>
          <a:bodyPr wrap="square" lIns="51427" tIns="51427" rIns="51427" bIns="51427" anchor="t" anchorCtr="0">
            <a:noAutofit/>
          </a:bodyPr>
          <a:lstStyle/>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Healthy environments within classrooms </a:t>
            </a:r>
            <a:r>
              <a:rPr lang="en-US" sz="619">
                <a:solidFill>
                  <a:schemeClr val="bg1">
                    <a:lumMod val="50000"/>
                  </a:schemeClr>
                </a:solidFill>
                <a:latin typeface="Calibri"/>
                <a:ea typeface="Calibri"/>
                <a:cs typeface="Calibri"/>
                <a:sym typeface="Calibri"/>
              </a:rPr>
              <a:t>– Create classrooms that meet standards for accessibility and safety. PRDE will dispose contaminated furniture, presenting mold, fungus, or rust build up during the lockdown and provide students and teachers appropriate desks, that are free of mold or any rust residues.</a:t>
            </a:r>
          </a:p>
          <a:p>
            <a:pPr lvl="0" algn="just">
              <a:buClr>
                <a:schemeClr val="dk1"/>
              </a:buClr>
              <a:buSzPts val="1100"/>
            </a:pPr>
            <a:endParaRPr lang="en-US" sz="28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Classroom spaces </a:t>
            </a:r>
            <a:r>
              <a:rPr lang="en-US" sz="619">
                <a:solidFill>
                  <a:schemeClr val="bg1">
                    <a:lumMod val="50000"/>
                  </a:schemeClr>
                </a:solidFill>
                <a:latin typeface="Calibri"/>
                <a:ea typeface="Calibri"/>
                <a:cs typeface="Calibri"/>
                <a:sym typeface="Calibri"/>
              </a:rPr>
              <a:t>- In order to ensure compliance with social distancing inside our classrooms that will allow PRDE to prevent, prepare for, and respond to COVID-19, PRDE has identified that some classrooms simply cannot accommodate a reasonable minimum of students and required to be extended or modified.</a:t>
            </a:r>
          </a:p>
          <a:p>
            <a:pPr lvl="0" algn="just">
              <a:buClr>
                <a:schemeClr val="dk1"/>
              </a:buClr>
              <a:buSzPts val="1100"/>
            </a:pPr>
            <a:endParaRPr lang="en-US" sz="28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cs typeface="Calibri"/>
                <a:sym typeface="Calibri"/>
              </a:rPr>
              <a:t>Acceptable thermal comfort </a:t>
            </a:r>
            <a:r>
              <a:rPr lang="en-US" sz="619">
                <a:solidFill>
                  <a:schemeClr val="bg1">
                    <a:lumMod val="50000"/>
                  </a:schemeClr>
                </a:solidFill>
                <a:latin typeface="Calibri"/>
                <a:cs typeface="Calibri"/>
                <a:sym typeface="Calibri"/>
              </a:rPr>
              <a:t>- Purchase or replace outdated HVAC systems due to our current climatic conditions that require that outdoor air be cooled to provide acceptable thermal comfort for students, faculty, and staff within closed areas.  </a:t>
            </a:r>
          </a:p>
          <a:p>
            <a:pPr lvl="0" algn="just">
              <a:buClr>
                <a:schemeClr val="dk1"/>
              </a:buClr>
              <a:buSzPts val="1100"/>
            </a:pPr>
            <a:endParaRPr lang="en-US" sz="281">
              <a:solidFill>
                <a:schemeClr val="bg1">
                  <a:lumMod val="50000"/>
                </a:schemeClr>
              </a:solidFill>
              <a:latin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Energy substation – </a:t>
            </a:r>
            <a:r>
              <a:rPr lang="en-US" sz="619">
                <a:solidFill>
                  <a:schemeClr val="bg1">
                    <a:lumMod val="50000"/>
                  </a:schemeClr>
                </a:solidFill>
                <a:latin typeface="Calibri"/>
                <a:ea typeface="Calibri"/>
                <a:cs typeface="Calibri"/>
                <a:sym typeface="Calibri"/>
              </a:rPr>
              <a:t>PRDE will use the ARP ESSER funds to perform the assessment at schools and determining improvements necessary in our HVAC systems and schools' energy substations. The acquisition process will consider the costs necessary to install the HVAC system, and repairs necessary to improve the school's energy consumption (i.e. power substations).</a:t>
            </a:r>
          </a:p>
          <a:p>
            <a:pPr lvl="0" algn="just">
              <a:buClr>
                <a:schemeClr val="dk1"/>
              </a:buClr>
              <a:buSzPts val="1100"/>
            </a:pPr>
            <a:endParaRPr lang="en-US" sz="281" b="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Ventilated classrooms </a:t>
            </a:r>
            <a:r>
              <a:rPr lang="en-US" sz="619">
                <a:solidFill>
                  <a:schemeClr val="bg1">
                    <a:lumMod val="50000"/>
                  </a:schemeClr>
                </a:solidFill>
                <a:latin typeface="Calibri"/>
                <a:ea typeface="Calibri"/>
                <a:cs typeface="Calibri"/>
                <a:sym typeface="Calibri"/>
              </a:rPr>
              <a:t>- PRDE will replace and update windows that are not properly functioning, in order to improve air ventilation for the health and safety of students, faculty, and staff.</a:t>
            </a:r>
          </a:p>
        </p:txBody>
      </p:sp>
      <p:pic>
        <p:nvPicPr>
          <p:cNvPr id="108" name="Picture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6606" y="875266"/>
            <a:ext cx="992011" cy="354290"/>
          </a:xfrm>
          <a:prstGeom prst="rect">
            <a:avLst/>
          </a:prstGeom>
        </p:spPr>
      </p:pic>
      <p:sp>
        <p:nvSpPr>
          <p:cNvPr id="110" name="Shape 246"/>
          <p:cNvSpPr txBox="1"/>
          <p:nvPr/>
        </p:nvSpPr>
        <p:spPr>
          <a:xfrm rot="16200000">
            <a:off x="2357500" y="2439863"/>
            <a:ext cx="1361612" cy="313539"/>
          </a:xfrm>
          <a:prstGeom prst="rect">
            <a:avLst/>
          </a:prstGeom>
          <a:noFill/>
          <a:ln>
            <a:noFill/>
          </a:ln>
        </p:spPr>
        <p:txBody>
          <a:bodyPr wrap="square" lIns="51427" tIns="25706" rIns="51427" bIns="25706" anchor="ctr" anchorCtr="0">
            <a:noAutofit/>
          </a:bodyPr>
          <a:lstStyle/>
          <a:p>
            <a:pPr lvl="0" algn="ctr"/>
            <a:r>
              <a:rPr lang="en-US" sz="1013" b="1">
                <a:solidFill>
                  <a:srgbClr val="CBBF01"/>
                </a:solidFill>
                <a:latin typeface="Calibri"/>
                <a:ea typeface="Calibri"/>
                <a:cs typeface="Calibri"/>
                <a:sym typeface="Calibri"/>
              </a:rPr>
              <a:t>Safe and Healthy Students</a:t>
            </a:r>
            <a:endParaRPr lang="en-US" sz="619"/>
          </a:p>
        </p:txBody>
      </p:sp>
      <p:sp>
        <p:nvSpPr>
          <p:cNvPr id="27" name="object 13">
            <a:extLst>
              <a:ext uri="{FF2B5EF4-FFF2-40B4-BE49-F238E27FC236}">
                <a16:creationId xmlns:a16="http://schemas.microsoft.com/office/drawing/2014/main" id="{7FF602B3-612F-456B-A1F4-98FEACA0F0FC}"/>
              </a:ext>
            </a:extLst>
          </p:cNvPr>
          <p:cNvSpPr/>
          <p:nvPr/>
        </p:nvSpPr>
        <p:spPr>
          <a:xfrm>
            <a:off x="2845893" y="3777460"/>
            <a:ext cx="406023" cy="334328"/>
          </a:xfrm>
          <a:prstGeom prst="rect">
            <a:avLst/>
          </a:prstGeom>
          <a:blipFill>
            <a:blip r:embed="rId5" cstate="print"/>
            <a:stretch>
              <a:fillRect/>
            </a:stretch>
          </a:blipFill>
        </p:spPr>
        <p:txBody>
          <a:bodyPr wrap="square" lIns="0" tIns="0" rIns="0" bIns="0" rtlCol="0"/>
          <a:lstStyle/>
          <a:p>
            <a:endParaRPr sz="1013"/>
          </a:p>
        </p:txBody>
      </p:sp>
      <p:pic>
        <p:nvPicPr>
          <p:cNvPr id="28" name="Picture 27">
            <a:extLst>
              <a:ext uri="{FF2B5EF4-FFF2-40B4-BE49-F238E27FC236}">
                <a16:creationId xmlns:a16="http://schemas.microsoft.com/office/drawing/2014/main" id="{722D371B-43FE-4E0D-B786-167C22118D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4101" y="3805768"/>
            <a:ext cx="289070" cy="289070"/>
          </a:xfrm>
          <a:prstGeom prst="rect">
            <a:avLst/>
          </a:prstGeom>
        </p:spPr>
      </p:pic>
      <p:sp>
        <p:nvSpPr>
          <p:cNvPr id="29" name="Shape 311">
            <a:extLst>
              <a:ext uri="{FF2B5EF4-FFF2-40B4-BE49-F238E27FC236}">
                <a16:creationId xmlns:a16="http://schemas.microsoft.com/office/drawing/2014/main" id="{BB019189-DF43-416A-9768-6A8E11EB9423}"/>
              </a:ext>
            </a:extLst>
          </p:cNvPr>
          <p:cNvSpPr txBox="1"/>
          <p:nvPr/>
        </p:nvSpPr>
        <p:spPr>
          <a:xfrm>
            <a:off x="2801023" y="1327470"/>
            <a:ext cx="3475457" cy="213785"/>
          </a:xfrm>
          <a:prstGeom prst="rect">
            <a:avLst/>
          </a:prstGeom>
          <a:noFill/>
          <a:ln>
            <a:noFill/>
          </a:ln>
        </p:spPr>
        <p:txBody>
          <a:bodyPr wrap="square" lIns="51427" tIns="51427" rIns="51427" bIns="51427" anchor="t" anchorCtr="0">
            <a:noAutofit/>
          </a:bodyPr>
          <a:lstStyle/>
          <a:p>
            <a:pPr algn="just">
              <a:buClr>
                <a:schemeClr val="dk1"/>
              </a:buClr>
              <a:buSzPts val="1100"/>
            </a:pPr>
            <a:r>
              <a:rPr lang="en-US" sz="675" b="1">
                <a:solidFill>
                  <a:schemeClr val="bg1">
                    <a:lumMod val="50000"/>
                  </a:schemeClr>
                </a:solidFill>
                <a:latin typeface="Calibri"/>
                <a:ea typeface="Calibri"/>
                <a:cs typeface="Calibri"/>
                <a:sym typeface="Calibri"/>
              </a:rPr>
              <a:t>PRDE’s overall plan for the use of ARP ESSER funds (under section 2001(f)(1)) includes:</a:t>
            </a:r>
          </a:p>
        </p:txBody>
      </p:sp>
      <p:sp>
        <p:nvSpPr>
          <p:cNvPr id="31" name="Shape 246">
            <a:extLst>
              <a:ext uri="{FF2B5EF4-FFF2-40B4-BE49-F238E27FC236}">
                <a16:creationId xmlns:a16="http://schemas.microsoft.com/office/drawing/2014/main" id="{CDBB621C-5860-4418-862D-62CF3B4C6BE4}"/>
              </a:ext>
            </a:extLst>
          </p:cNvPr>
          <p:cNvSpPr txBox="1"/>
          <p:nvPr/>
        </p:nvSpPr>
        <p:spPr>
          <a:xfrm rot="16200000">
            <a:off x="2197504" y="4804714"/>
            <a:ext cx="1647431" cy="313539"/>
          </a:xfrm>
          <a:prstGeom prst="rect">
            <a:avLst/>
          </a:prstGeom>
          <a:noFill/>
          <a:ln>
            <a:noFill/>
          </a:ln>
        </p:spPr>
        <p:txBody>
          <a:bodyPr wrap="square" lIns="51427" tIns="25706" rIns="51427" bIns="25706" anchor="ctr" anchorCtr="0">
            <a:noAutofit/>
          </a:bodyPr>
          <a:lstStyle/>
          <a:p>
            <a:pPr lvl="0" algn="ctr"/>
            <a:r>
              <a:rPr lang="en-US" sz="1013" b="1">
                <a:solidFill>
                  <a:schemeClr val="bg1">
                    <a:lumMod val="50000"/>
                  </a:schemeClr>
                </a:solidFill>
                <a:latin typeface="Calibri"/>
                <a:ea typeface="Calibri"/>
                <a:cs typeface="Calibri"/>
                <a:sym typeface="Calibri"/>
              </a:rPr>
              <a:t>Social emotional and health support</a:t>
            </a:r>
            <a:endParaRPr lang="en-US" sz="619">
              <a:solidFill>
                <a:schemeClr val="bg1">
                  <a:lumMod val="50000"/>
                </a:schemeClr>
              </a:solidFill>
            </a:endParaRPr>
          </a:p>
        </p:txBody>
      </p:sp>
      <p:pic>
        <p:nvPicPr>
          <p:cNvPr id="8" name="Picture 7">
            <a:extLst>
              <a:ext uri="{FF2B5EF4-FFF2-40B4-BE49-F238E27FC236}">
                <a16:creationId xmlns:a16="http://schemas.microsoft.com/office/drawing/2014/main" id="{2ECA83DB-98C4-46D5-B363-0A7D5B7DBBFA}"/>
              </a:ext>
            </a:extLst>
          </p:cNvPr>
          <p:cNvPicPr>
            <a:picLocks noChangeAspect="1"/>
          </p:cNvPicPr>
          <p:nvPr/>
        </p:nvPicPr>
        <p:blipFill>
          <a:blip r:embed="rId7"/>
          <a:stretch>
            <a:fillRect/>
          </a:stretch>
        </p:blipFill>
        <p:spPr>
          <a:xfrm>
            <a:off x="2946588" y="1701962"/>
            <a:ext cx="184628" cy="184628"/>
          </a:xfrm>
          <a:prstGeom prst="rect">
            <a:avLst/>
          </a:prstGeom>
        </p:spPr>
      </p:pic>
      <p:pic>
        <p:nvPicPr>
          <p:cNvPr id="34" name="Picture 33">
            <a:extLst>
              <a:ext uri="{FF2B5EF4-FFF2-40B4-BE49-F238E27FC236}">
                <a16:creationId xmlns:a16="http://schemas.microsoft.com/office/drawing/2014/main" id="{52E15263-1CB0-4CA4-922D-7452B65AC2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75761" y="1576395"/>
            <a:ext cx="162422" cy="162422"/>
          </a:xfrm>
          <a:prstGeom prst="rect">
            <a:avLst/>
          </a:prstGeom>
        </p:spPr>
      </p:pic>
      <p:pic>
        <p:nvPicPr>
          <p:cNvPr id="10" name="Picture 9">
            <a:extLst>
              <a:ext uri="{FF2B5EF4-FFF2-40B4-BE49-F238E27FC236}">
                <a16:creationId xmlns:a16="http://schemas.microsoft.com/office/drawing/2014/main" id="{48C0B0DC-D05E-451A-A0ED-41356142EDDC}"/>
              </a:ext>
            </a:extLst>
          </p:cNvPr>
          <p:cNvPicPr>
            <a:picLocks noChangeAspect="1"/>
          </p:cNvPicPr>
          <p:nvPr/>
        </p:nvPicPr>
        <p:blipFill>
          <a:blip r:embed="rId9"/>
          <a:stretch>
            <a:fillRect/>
          </a:stretch>
        </p:blipFill>
        <p:spPr>
          <a:xfrm>
            <a:off x="3122502" y="1629230"/>
            <a:ext cx="125497" cy="125497"/>
          </a:xfrm>
          <a:prstGeom prst="rect">
            <a:avLst/>
          </a:prstGeom>
        </p:spPr>
      </p:pic>
      <p:sp>
        <p:nvSpPr>
          <p:cNvPr id="37" name="Shape 311">
            <a:extLst>
              <a:ext uri="{FF2B5EF4-FFF2-40B4-BE49-F238E27FC236}">
                <a16:creationId xmlns:a16="http://schemas.microsoft.com/office/drawing/2014/main" id="{7A91A064-1464-4FCA-B58A-2015670B4D72}"/>
              </a:ext>
            </a:extLst>
          </p:cNvPr>
          <p:cNvSpPr txBox="1"/>
          <p:nvPr/>
        </p:nvSpPr>
        <p:spPr>
          <a:xfrm>
            <a:off x="2819614" y="3580060"/>
            <a:ext cx="3475457" cy="213785"/>
          </a:xfrm>
          <a:prstGeom prst="rect">
            <a:avLst/>
          </a:prstGeom>
          <a:noFill/>
          <a:ln>
            <a:noFill/>
          </a:ln>
        </p:spPr>
        <p:txBody>
          <a:bodyPr wrap="square" lIns="51427" tIns="51427" rIns="51427" bIns="51427" anchor="t" anchorCtr="0">
            <a:noAutofit/>
          </a:bodyPr>
          <a:lstStyle/>
          <a:p>
            <a:pPr algn="just">
              <a:buClr>
                <a:schemeClr val="dk1"/>
              </a:buClr>
              <a:buSzPts val="1100"/>
            </a:pPr>
            <a:r>
              <a:rPr lang="en-US" sz="675" b="1">
                <a:solidFill>
                  <a:schemeClr val="bg1">
                    <a:lumMod val="50000"/>
                  </a:schemeClr>
                </a:solidFill>
                <a:latin typeface="Calibri"/>
                <a:ea typeface="Calibri"/>
                <a:cs typeface="Calibri"/>
                <a:sym typeface="Calibri"/>
              </a:rPr>
              <a:t>PRDE’s overall plan for the use of ARP ESSER funds (under section 2001(f)(1)(3)) includes:</a:t>
            </a:r>
          </a:p>
        </p:txBody>
      </p:sp>
      <p:sp>
        <p:nvSpPr>
          <p:cNvPr id="38" name="Shape 311">
            <a:extLst>
              <a:ext uri="{FF2B5EF4-FFF2-40B4-BE49-F238E27FC236}">
                <a16:creationId xmlns:a16="http://schemas.microsoft.com/office/drawing/2014/main" id="{5F3EF1A7-CF74-4A0C-BBFF-64762C64EF1E}"/>
              </a:ext>
            </a:extLst>
          </p:cNvPr>
          <p:cNvSpPr txBox="1"/>
          <p:nvPr/>
        </p:nvSpPr>
        <p:spPr>
          <a:xfrm>
            <a:off x="3228735" y="3717933"/>
            <a:ext cx="3061787" cy="2191139"/>
          </a:xfrm>
          <a:prstGeom prst="rect">
            <a:avLst/>
          </a:prstGeom>
          <a:noFill/>
          <a:ln>
            <a:noFill/>
          </a:ln>
        </p:spPr>
        <p:txBody>
          <a:bodyPr wrap="square" lIns="51427" tIns="51427" rIns="51427" bIns="51427" anchor="t" anchorCtr="0">
            <a:noAutofit/>
          </a:bodyPr>
          <a:lstStyle/>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SMARTS Multi-year plan </a:t>
            </a:r>
            <a:r>
              <a:rPr lang="en-US" sz="619">
                <a:solidFill>
                  <a:schemeClr val="bg1">
                    <a:lumMod val="50000"/>
                  </a:schemeClr>
                </a:solidFill>
                <a:latin typeface="Calibri"/>
                <a:ea typeface="Calibri"/>
                <a:cs typeface="Calibri"/>
                <a:sym typeface="Calibri"/>
              </a:rPr>
              <a:t>– SMARTS (Students, Measurable, Accelerated, Relevant, Teachers, and Socioemotional and health) Integrated System of Support is embedded within the multi-year plan. This will include operational and system conditions, social and emotional wellness, academics, and scaffolded supports. </a:t>
            </a:r>
          </a:p>
          <a:p>
            <a:pPr lvl="0" algn="just">
              <a:buClr>
                <a:schemeClr val="dk1"/>
              </a:buClr>
              <a:buSzPts val="1100"/>
            </a:pPr>
            <a:endParaRPr lang="en-US" sz="28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cs typeface="Calibri"/>
                <a:sym typeface="Calibri"/>
              </a:rPr>
              <a:t>Hire social, emotional, and mental health supports </a:t>
            </a:r>
            <a:r>
              <a:rPr lang="en-US" sz="619">
                <a:solidFill>
                  <a:schemeClr val="bg1">
                    <a:lumMod val="50000"/>
                  </a:schemeClr>
                </a:solidFill>
                <a:latin typeface="Calibri"/>
                <a:cs typeface="Calibri"/>
                <a:sym typeface="Calibri"/>
              </a:rPr>
              <a:t>– PRDE will hire or contract school mental health staff for the implementation of programs targeted at mitigating social, emotional, and mental health impacts of COVID-19. School mental health staff (including counselors, social workers, psychologists, and other mental health professionals) have the necessary skills to build capacity within the school environment to meet the social, emotional, and mental health needs of students to support academic growth and prepare students to be career-ready adults.</a:t>
            </a:r>
          </a:p>
          <a:p>
            <a:pPr lvl="0" algn="just">
              <a:buClr>
                <a:schemeClr val="dk1"/>
              </a:buClr>
              <a:buSzPts val="1100"/>
            </a:pPr>
            <a:endParaRPr lang="en-US" sz="225">
              <a:solidFill>
                <a:schemeClr val="bg1">
                  <a:lumMod val="50000"/>
                </a:schemeClr>
              </a:solidFill>
              <a:latin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Multidisciplinary Team </a:t>
            </a:r>
            <a:r>
              <a:rPr lang="en-US" sz="619">
                <a:solidFill>
                  <a:schemeClr val="bg1">
                    <a:lumMod val="50000"/>
                  </a:schemeClr>
                </a:solidFill>
                <a:latin typeface="Calibri"/>
                <a:ea typeface="Calibri"/>
                <a:cs typeface="Calibri"/>
                <a:sym typeface="Calibri"/>
              </a:rPr>
              <a:t>- Continue, expand, or enhance comprehensive afterschool programs offerings for complex student cases. Through a multidisciplinary team, schools will provide additional support to students experiencing chronic absenteeism, health issues, discipline problems, or low academic achievement.</a:t>
            </a:r>
          </a:p>
          <a:p>
            <a:pPr lvl="0" algn="just">
              <a:buClr>
                <a:schemeClr val="dk1"/>
              </a:buClr>
              <a:buSzPts val="1100"/>
            </a:pPr>
            <a:endParaRPr lang="en-US" sz="28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Social emotional and health service areas </a:t>
            </a:r>
            <a:r>
              <a:rPr lang="en-US" sz="619">
                <a:solidFill>
                  <a:schemeClr val="bg1">
                    <a:lumMod val="50000"/>
                  </a:schemeClr>
                </a:solidFill>
                <a:latin typeface="Calibri"/>
                <a:ea typeface="Calibri"/>
                <a:cs typeface="Calibri"/>
                <a:sym typeface="Calibri"/>
              </a:rPr>
              <a:t>- Renovate or remodel schools' facilities, considered necessary for PRDE to respond to the traumas caused by the COVID-19 pandemic. Through these renovations or remodeling, PRDE will create the adequate space for our students to receive the social emotional and health support needed.</a:t>
            </a:r>
          </a:p>
        </p:txBody>
      </p:sp>
      <p:cxnSp>
        <p:nvCxnSpPr>
          <p:cNvPr id="42" name="Shape 242">
            <a:extLst>
              <a:ext uri="{FF2B5EF4-FFF2-40B4-BE49-F238E27FC236}">
                <a16:creationId xmlns:a16="http://schemas.microsoft.com/office/drawing/2014/main" id="{E1F0768B-7A20-4631-879A-FB636C476425}"/>
              </a:ext>
            </a:extLst>
          </p:cNvPr>
          <p:cNvCxnSpPr/>
          <p:nvPr/>
        </p:nvCxnSpPr>
        <p:spPr>
          <a:xfrm>
            <a:off x="2853116" y="5762977"/>
            <a:ext cx="3468150" cy="0"/>
          </a:xfrm>
          <a:prstGeom prst="straightConnector1">
            <a:avLst/>
          </a:prstGeom>
          <a:noFill/>
          <a:ln w="9525" cap="flat" cmpd="sng">
            <a:solidFill>
              <a:srgbClr val="017A79"/>
            </a:solidFill>
            <a:prstDash val="dash"/>
            <a:miter lim="800000"/>
            <a:headEnd type="none" w="med" len="med"/>
            <a:tailEnd type="none" w="med" len="med"/>
          </a:ln>
        </p:spPr>
      </p:cxnSp>
      <p:pic>
        <p:nvPicPr>
          <p:cNvPr id="48" name="Picture 47">
            <a:extLst>
              <a:ext uri="{FF2B5EF4-FFF2-40B4-BE49-F238E27FC236}">
                <a16:creationId xmlns:a16="http://schemas.microsoft.com/office/drawing/2014/main" id="{DCBEE8A5-95C8-4959-82EF-C5EE19079DAA}"/>
              </a:ext>
            </a:extLst>
          </p:cNvPr>
          <p:cNvPicPr>
            <a:picLocks noChangeAspect="1"/>
          </p:cNvPicPr>
          <p:nvPr/>
        </p:nvPicPr>
        <p:blipFill>
          <a:blip r:embed="rId10"/>
          <a:stretch>
            <a:fillRect/>
          </a:stretch>
        </p:blipFill>
        <p:spPr>
          <a:xfrm>
            <a:off x="5568333" y="2580174"/>
            <a:ext cx="85855" cy="85855"/>
          </a:xfrm>
          <a:prstGeom prst="rect">
            <a:avLst/>
          </a:prstGeom>
        </p:spPr>
      </p:pic>
      <p:pic>
        <p:nvPicPr>
          <p:cNvPr id="32" name="Picture 31">
            <a:extLst>
              <a:ext uri="{FF2B5EF4-FFF2-40B4-BE49-F238E27FC236}">
                <a16:creationId xmlns:a16="http://schemas.microsoft.com/office/drawing/2014/main" id="{E0F4680A-2EC3-4530-BD1C-44565CFB6AFA}"/>
              </a:ext>
            </a:extLst>
          </p:cNvPr>
          <p:cNvPicPr>
            <a:picLocks noChangeAspect="1"/>
          </p:cNvPicPr>
          <p:nvPr/>
        </p:nvPicPr>
        <p:blipFill>
          <a:blip r:embed="rId10"/>
          <a:stretch>
            <a:fillRect/>
          </a:stretch>
        </p:blipFill>
        <p:spPr>
          <a:xfrm>
            <a:off x="4060569" y="3091128"/>
            <a:ext cx="85855" cy="85855"/>
          </a:xfrm>
          <a:prstGeom prst="rect">
            <a:avLst/>
          </a:prstGeom>
        </p:spPr>
      </p:pic>
      <p:pic>
        <p:nvPicPr>
          <p:cNvPr id="33" name="Picture 32">
            <a:extLst>
              <a:ext uri="{FF2B5EF4-FFF2-40B4-BE49-F238E27FC236}">
                <a16:creationId xmlns:a16="http://schemas.microsoft.com/office/drawing/2014/main" id="{EEB9F82C-8113-407F-8EC5-2D3003792F30}"/>
              </a:ext>
            </a:extLst>
          </p:cNvPr>
          <p:cNvPicPr>
            <a:picLocks noChangeAspect="1"/>
          </p:cNvPicPr>
          <p:nvPr/>
        </p:nvPicPr>
        <p:blipFill>
          <a:blip r:embed="rId10"/>
          <a:stretch>
            <a:fillRect/>
          </a:stretch>
        </p:blipFill>
        <p:spPr>
          <a:xfrm>
            <a:off x="5033940" y="2254310"/>
            <a:ext cx="85855" cy="85855"/>
          </a:xfrm>
          <a:prstGeom prst="rect">
            <a:avLst/>
          </a:prstGeom>
        </p:spPr>
      </p:pic>
      <p:grpSp>
        <p:nvGrpSpPr>
          <p:cNvPr id="39" name="Group 38">
            <a:extLst>
              <a:ext uri="{FF2B5EF4-FFF2-40B4-BE49-F238E27FC236}">
                <a16:creationId xmlns:a16="http://schemas.microsoft.com/office/drawing/2014/main" id="{0F56D5DA-4E77-4DDF-B764-EA33061E5E47}"/>
              </a:ext>
            </a:extLst>
          </p:cNvPr>
          <p:cNvGrpSpPr/>
          <p:nvPr/>
        </p:nvGrpSpPr>
        <p:grpSpPr>
          <a:xfrm>
            <a:off x="5159877" y="2254310"/>
            <a:ext cx="128636" cy="92702"/>
            <a:chOff x="4814267" y="1797025"/>
            <a:chExt cx="271858" cy="176979"/>
          </a:xfrm>
        </p:grpSpPr>
        <p:pic>
          <p:nvPicPr>
            <p:cNvPr id="40" name="Picture 39">
              <a:extLst>
                <a:ext uri="{FF2B5EF4-FFF2-40B4-BE49-F238E27FC236}">
                  <a16:creationId xmlns:a16="http://schemas.microsoft.com/office/drawing/2014/main" id="{68F48DD0-AA78-4C1C-BC92-2BA86B6365F8}"/>
                </a:ext>
              </a:extLst>
            </p:cNvPr>
            <p:cNvPicPr>
              <a:picLocks noChangeAspect="1"/>
            </p:cNvPicPr>
            <p:nvPr/>
          </p:nvPicPr>
          <p:blipFill>
            <a:blip r:embed="rId11"/>
            <a:stretch>
              <a:fillRect/>
            </a:stretch>
          </p:blipFill>
          <p:spPr>
            <a:xfrm>
              <a:off x="4814267" y="1801995"/>
              <a:ext cx="172009" cy="172009"/>
            </a:xfrm>
            <a:prstGeom prst="rect">
              <a:avLst/>
            </a:prstGeom>
          </p:spPr>
        </p:pic>
        <p:pic>
          <p:nvPicPr>
            <p:cNvPr id="43" name="Picture 42">
              <a:extLst>
                <a:ext uri="{FF2B5EF4-FFF2-40B4-BE49-F238E27FC236}">
                  <a16:creationId xmlns:a16="http://schemas.microsoft.com/office/drawing/2014/main" id="{79C4C9E3-7DF1-4C40-9623-506835BD4682}"/>
                </a:ext>
              </a:extLst>
            </p:cNvPr>
            <p:cNvPicPr>
              <a:picLocks noChangeAspect="1"/>
            </p:cNvPicPr>
            <p:nvPr/>
          </p:nvPicPr>
          <p:blipFill>
            <a:blip r:embed="rId12"/>
            <a:stretch>
              <a:fillRect/>
            </a:stretch>
          </p:blipFill>
          <p:spPr>
            <a:xfrm>
              <a:off x="4956778" y="1797025"/>
              <a:ext cx="129347" cy="129347"/>
            </a:xfrm>
            <a:prstGeom prst="rect">
              <a:avLst/>
            </a:prstGeom>
          </p:spPr>
        </p:pic>
      </p:grpSp>
      <p:grpSp>
        <p:nvGrpSpPr>
          <p:cNvPr id="44" name="Group 43">
            <a:extLst>
              <a:ext uri="{FF2B5EF4-FFF2-40B4-BE49-F238E27FC236}">
                <a16:creationId xmlns:a16="http://schemas.microsoft.com/office/drawing/2014/main" id="{9041BE4D-1251-4923-B936-32F6D888C97F}"/>
              </a:ext>
            </a:extLst>
          </p:cNvPr>
          <p:cNvGrpSpPr/>
          <p:nvPr/>
        </p:nvGrpSpPr>
        <p:grpSpPr>
          <a:xfrm>
            <a:off x="5347428" y="1824391"/>
            <a:ext cx="128636" cy="92702"/>
            <a:chOff x="4814267" y="1797025"/>
            <a:chExt cx="271858" cy="176979"/>
          </a:xfrm>
        </p:grpSpPr>
        <p:pic>
          <p:nvPicPr>
            <p:cNvPr id="45" name="Picture 44">
              <a:extLst>
                <a:ext uri="{FF2B5EF4-FFF2-40B4-BE49-F238E27FC236}">
                  <a16:creationId xmlns:a16="http://schemas.microsoft.com/office/drawing/2014/main" id="{A9668E86-2DB3-41EA-98E2-22B1A4670072}"/>
                </a:ext>
              </a:extLst>
            </p:cNvPr>
            <p:cNvPicPr>
              <a:picLocks noChangeAspect="1"/>
            </p:cNvPicPr>
            <p:nvPr/>
          </p:nvPicPr>
          <p:blipFill>
            <a:blip r:embed="rId11"/>
            <a:stretch>
              <a:fillRect/>
            </a:stretch>
          </p:blipFill>
          <p:spPr>
            <a:xfrm>
              <a:off x="4814267" y="1801995"/>
              <a:ext cx="172009" cy="172009"/>
            </a:xfrm>
            <a:prstGeom prst="rect">
              <a:avLst/>
            </a:prstGeom>
          </p:spPr>
        </p:pic>
        <p:pic>
          <p:nvPicPr>
            <p:cNvPr id="46" name="Picture 45">
              <a:extLst>
                <a:ext uri="{FF2B5EF4-FFF2-40B4-BE49-F238E27FC236}">
                  <a16:creationId xmlns:a16="http://schemas.microsoft.com/office/drawing/2014/main" id="{EA081D42-0549-4246-BCF1-81D6224EE8CA}"/>
                </a:ext>
              </a:extLst>
            </p:cNvPr>
            <p:cNvPicPr>
              <a:picLocks noChangeAspect="1"/>
            </p:cNvPicPr>
            <p:nvPr/>
          </p:nvPicPr>
          <p:blipFill>
            <a:blip r:embed="rId12"/>
            <a:stretch>
              <a:fillRect/>
            </a:stretch>
          </p:blipFill>
          <p:spPr>
            <a:xfrm>
              <a:off x="4956778" y="1797025"/>
              <a:ext cx="129347" cy="129347"/>
            </a:xfrm>
            <a:prstGeom prst="rect">
              <a:avLst/>
            </a:prstGeom>
          </p:spPr>
        </p:pic>
      </p:grpSp>
      <p:grpSp>
        <p:nvGrpSpPr>
          <p:cNvPr id="49" name="Group 48">
            <a:extLst>
              <a:ext uri="{FF2B5EF4-FFF2-40B4-BE49-F238E27FC236}">
                <a16:creationId xmlns:a16="http://schemas.microsoft.com/office/drawing/2014/main" id="{2ED2B091-497A-4E16-B5C4-B4658D202610}"/>
              </a:ext>
            </a:extLst>
          </p:cNvPr>
          <p:cNvGrpSpPr/>
          <p:nvPr/>
        </p:nvGrpSpPr>
        <p:grpSpPr>
          <a:xfrm>
            <a:off x="5695864" y="2583484"/>
            <a:ext cx="128636" cy="92702"/>
            <a:chOff x="4814267" y="1797025"/>
            <a:chExt cx="271858" cy="176979"/>
          </a:xfrm>
        </p:grpSpPr>
        <p:pic>
          <p:nvPicPr>
            <p:cNvPr id="50" name="Picture 49">
              <a:extLst>
                <a:ext uri="{FF2B5EF4-FFF2-40B4-BE49-F238E27FC236}">
                  <a16:creationId xmlns:a16="http://schemas.microsoft.com/office/drawing/2014/main" id="{1078A970-0349-4E51-9BB9-8D35D09E3727}"/>
                </a:ext>
              </a:extLst>
            </p:cNvPr>
            <p:cNvPicPr>
              <a:picLocks noChangeAspect="1"/>
            </p:cNvPicPr>
            <p:nvPr/>
          </p:nvPicPr>
          <p:blipFill>
            <a:blip r:embed="rId11"/>
            <a:stretch>
              <a:fillRect/>
            </a:stretch>
          </p:blipFill>
          <p:spPr>
            <a:xfrm>
              <a:off x="4814267" y="1801995"/>
              <a:ext cx="172009" cy="172009"/>
            </a:xfrm>
            <a:prstGeom prst="rect">
              <a:avLst/>
            </a:prstGeom>
          </p:spPr>
        </p:pic>
        <p:pic>
          <p:nvPicPr>
            <p:cNvPr id="51" name="Picture 50">
              <a:extLst>
                <a:ext uri="{FF2B5EF4-FFF2-40B4-BE49-F238E27FC236}">
                  <a16:creationId xmlns:a16="http://schemas.microsoft.com/office/drawing/2014/main" id="{F11686FB-2E87-45A0-B6C3-E599411A7041}"/>
                </a:ext>
              </a:extLst>
            </p:cNvPr>
            <p:cNvPicPr>
              <a:picLocks noChangeAspect="1"/>
            </p:cNvPicPr>
            <p:nvPr/>
          </p:nvPicPr>
          <p:blipFill>
            <a:blip r:embed="rId12"/>
            <a:stretch>
              <a:fillRect/>
            </a:stretch>
          </p:blipFill>
          <p:spPr>
            <a:xfrm>
              <a:off x="4956778" y="1797025"/>
              <a:ext cx="129347" cy="129347"/>
            </a:xfrm>
            <a:prstGeom prst="rect">
              <a:avLst/>
            </a:prstGeom>
          </p:spPr>
        </p:pic>
      </p:grpSp>
      <p:pic>
        <p:nvPicPr>
          <p:cNvPr id="52" name="Picture 51">
            <a:extLst>
              <a:ext uri="{FF2B5EF4-FFF2-40B4-BE49-F238E27FC236}">
                <a16:creationId xmlns:a16="http://schemas.microsoft.com/office/drawing/2014/main" id="{DF156D01-2FB9-42F3-9182-A1F6F70D3D98}"/>
              </a:ext>
            </a:extLst>
          </p:cNvPr>
          <p:cNvPicPr>
            <a:picLocks noChangeAspect="1"/>
          </p:cNvPicPr>
          <p:nvPr/>
        </p:nvPicPr>
        <p:blipFill>
          <a:blip r:embed="rId10"/>
          <a:stretch>
            <a:fillRect/>
          </a:stretch>
        </p:blipFill>
        <p:spPr>
          <a:xfrm>
            <a:off x="3969651" y="3415842"/>
            <a:ext cx="85855" cy="85855"/>
          </a:xfrm>
          <a:prstGeom prst="rect">
            <a:avLst/>
          </a:prstGeom>
        </p:spPr>
      </p:pic>
      <p:grpSp>
        <p:nvGrpSpPr>
          <p:cNvPr id="53" name="Group 52">
            <a:extLst>
              <a:ext uri="{FF2B5EF4-FFF2-40B4-BE49-F238E27FC236}">
                <a16:creationId xmlns:a16="http://schemas.microsoft.com/office/drawing/2014/main" id="{A3AC3E5E-B067-4D5D-9C7F-7A63B49000ED}"/>
              </a:ext>
            </a:extLst>
          </p:cNvPr>
          <p:cNvGrpSpPr/>
          <p:nvPr/>
        </p:nvGrpSpPr>
        <p:grpSpPr>
          <a:xfrm>
            <a:off x="4094320" y="3415842"/>
            <a:ext cx="128636" cy="92702"/>
            <a:chOff x="4814267" y="1797025"/>
            <a:chExt cx="271858" cy="176979"/>
          </a:xfrm>
        </p:grpSpPr>
        <p:pic>
          <p:nvPicPr>
            <p:cNvPr id="54" name="Picture 53">
              <a:extLst>
                <a:ext uri="{FF2B5EF4-FFF2-40B4-BE49-F238E27FC236}">
                  <a16:creationId xmlns:a16="http://schemas.microsoft.com/office/drawing/2014/main" id="{C69CA3C7-3631-400A-86DD-407D59F1145B}"/>
                </a:ext>
              </a:extLst>
            </p:cNvPr>
            <p:cNvPicPr>
              <a:picLocks noChangeAspect="1"/>
            </p:cNvPicPr>
            <p:nvPr/>
          </p:nvPicPr>
          <p:blipFill>
            <a:blip r:embed="rId11"/>
            <a:stretch>
              <a:fillRect/>
            </a:stretch>
          </p:blipFill>
          <p:spPr>
            <a:xfrm>
              <a:off x="4814267" y="1801995"/>
              <a:ext cx="172009" cy="172009"/>
            </a:xfrm>
            <a:prstGeom prst="rect">
              <a:avLst/>
            </a:prstGeom>
          </p:spPr>
        </p:pic>
        <p:pic>
          <p:nvPicPr>
            <p:cNvPr id="55" name="Picture 54">
              <a:extLst>
                <a:ext uri="{FF2B5EF4-FFF2-40B4-BE49-F238E27FC236}">
                  <a16:creationId xmlns:a16="http://schemas.microsoft.com/office/drawing/2014/main" id="{BD4AAE83-65A3-48E0-9678-F5A904EECF8F}"/>
                </a:ext>
              </a:extLst>
            </p:cNvPr>
            <p:cNvPicPr>
              <a:picLocks noChangeAspect="1"/>
            </p:cNvPicPr>
            <p:nvPr/>
          </p:nvPicPr>
          <p:blipFill>
            <a:blip r:embed="rId12"/>
            <a:stretch>
              <a:fillRect/>
            </a:stretch>
          </p:blipFill>
          <p:spPr>
            <a:xfrm>
              <a:off x="4956778" y="1797025"/>
              <a:ext cx="129347" cy="129347"/>
            </a:xfrm>
            <a:prstGeom prst="rect">
              <a:avLst/>
            </a:prstGeom>
          </p:spPr>
        </p:pic>
      </p:grpSp>
      <p:pic>
        <p:nvPicPr>
          <p:cNvPr id="56" name="Picture 55">
            <a:extLst>
              <a:ext uri="{FF2B5EF4-FFF2-40B4-BE49-F238E27FC236}">
                <a16:creationId xmlns:a16="http://schemas.microsoft.com/office/drawing/2014/main" id="{A06EB631-8AFB-49C9-8FDE-E35FED0B229A}"/>
              </a:ext>
            </a:extLst>
          </p:cNvPr>
          <p:cNvPicPr>
            <a:picLocks noChangeAspect="1"/>
          </p:cNvPicPr>
          <p:nvPr/>
        </p:nvPicPr>
        <p:blipFill>
          <a:blip r:embed="rId10"/>
          <a:stretch>
            <a:fillRect/>
          </a:stretch>
        </p:blipFill>
        <p:spPr>
          <a:xfrm>
            <a:off x="6032244" y="5590047"/>
            <a:ext cx="85855" cy="85855"/>
          </a:xfrm>
          <a:prstGeom prst="rect">
            <a:avLst/>
          </a:prstGeom>
        </p:spPr>
      </p:pic>
      <p:sp>
        <p:nvSpPr>
          <p:cNvPr id="41" name="TextBox 40">
            <a:extLst>
              <a:ext uri="{FF2B5EF4-FFF2-40B4-BE49-F238E27FC236}">
                <a16:creationId xmlns:a16="http://schemas.microsoft.com/office/drawing/2014/main" id="{D087AA33-5F9E-403C-8FAF-D92AED259CC7}"/>
              </a:ext>
            </a:extLst>
          </p:cNvPr>
          <p:cNvSpPr txBox="1"/>
          <p:nvPr/>
        </p:nvSpPr>
        <p:spPr>
          <a:xfrm>
            <a:off x="3716521" y="5790896"/>
            <a:ext cx="978684" cy="230832"/>
          </a:xfrm>
          <a:prstGeom prst="rect">
            <a:avLst/>
          </a:prstGeom>
          <a:noFill/>
          <a:ln>
            <a:noFill/>
          </a:ln>
        </p:spPr>
        <p:txBody>
          <a:bodyPr wrap="square" rtlCol="0">
            <a:spAutoFit/>
          </a:bodyPr>
          <a:lstStyle/>
          <a:p>
            <a:r>
              <a:rPr lang="en-US" sz="450">
                <a:solidFill>
                  <a:schemeClr val="bg1">
                    <a:lumMod val="50000"/>
                  </a:schemeClr>
                </a:solidFill>
                <a:latin typeface="Calibri"/>
                <a:cs typeface="Calibri"/>
              </a:rPr>
              <a:t>-  Equipment and classroom furniture</a:t>
            </a:r>
          </a:p>
        </p:txBody>
      </p:sp>
      <p:sp>
        <p:nvSpPr>
          <p:cNvPr id="47" name="TextBox 46">
            <a:extLst>
              <a:ext uri="{FF2B5EF4-FFF2-40B4-BE49-F238E27FC236}">
                <a16:creationId xmlns:a16="http://schemas.microsoft.com/office/drawing/2014/main" id="{03B3ED74-25CD-44B1-87E9-B5C0FD8F9EA4}"/>
              </a:ext>
            </a:extLst>
          </p:cNvPr>
          <p:cNvSpPr txBox="1"/>
          <p:nvPr/>
        </p:nvSpPr>
        <p:spPr>
          <a:xfrm>
            <a:off x="3336294" y="5790894"/>
            <a:ext cx="292511" cy="230832"/>
          </a:xfrm>
          <a:prstGeom prst="rect">
            <a:avLst/>
          </a:prstGeom>
          <a:noFill/>
          <a:ln>
            <a:noFill/>
          </a:ln>
        </p:spPr>
        <p:txBody>
          <a:bodyPr wrap="square" rtlCol="0">
            <a:spAutoFit/>
          </a:bodyPr>
          <a:lstStyle/>
          <a:p>
            <a:r>
              <a:rPr lang="en-US" sz="450">
                <a:solidFill>
                  <a:schemeClr val="bg1">
                    <a:lumMod val="50000"/>
                  </a:schemeClr>
                </a:solidFill>
                <a:latin typeface="Calibri"/>
                <a:cs typeface="Calibri"/>
              </a:rPr>
              <a:t>Legend:</a:t>
            </a:r>
          </a:p>
        </p:txBody>
      </p:sp>
      <p:grpSp>
        <p:nvGrpSpPr>
          <p:cNvPr id="57" name="Group 56">
            <a:extLst>
              <a:ext uri="{FF2B5EF4-FFF2-40B4-BE49-F238E27FC236}">
                <a16:creationId xmlns:a16="http://schemas.microsoft.com/office/drawing/2014/main" id="{AF07E5B9-DBD7-4478-8174-D9301033AE38}"/>
              </a:ext>
            </a:extLst>
          </p:cNvPr>
          <p:cNvGrpSpPr/>
          <p:nvPr/>
        </p:nvGrpSpPr>
        <p:grpSpPr>
          <a:xfrm>
            <a:off x="3621387" y="5800873"/>
            <a:ext cx="128636" cy="92702"/>
            <a:chOff x="4814267" y="1797025"/>
            <a:chExt cx="271858" cy="176979"/>
          </a:xfrm>
        </p:grpSpPr>
        <p:pic>
          <p:nvPicPr>
            <p:cNvPr id="58" name="Picture 57">
              <a:extLst>
                <a:ext uri="{FF2B5EF4-FFF2-40B4-BE49-F238E27FC236}">
                  <a16:creationId xmlns:a16="http://schemas.microsoft.com/office/drawing/2014/main" id="{BA1FDBF1-BF62-48BE-8C7C-6ACAF878E0D0}"/>
                </a:ext>
              </a:extLst>
            </p:cNvPr>
            <p:cNvPicPr>
              <a:picLocks noChangeAspect="1"/>
            </p:cNvPicPr>
            <p:nvPr/>
          </p:nvPicPr>
          <p:blipFill>
            <a:blip r:embed="rId11"/>
            <a:stretch>
              <a:fillRect/>
            </a:stretch>
          </p:blipFill>
          <p:spPr>
            <a:xfrm>
              <a:off x="4814267" y="1801995"/>
              <a:ext cx="172009" cy="172009"/>
            </a:xfrm>
            <a:prstGeom prst="rect">
              <a:avLst/>
            </a:prstGeom>
          </p:spPr>
        </p:pic>
        <p:pic>
          <p:nvPicPr>
            <p:cNvPr id="59" name="Picture 58">
              <a:extLst>
                <a:ext uri="{FF2B5EF4-FFF2-40B4-BE49-F238E27FC236}">
                  <a16:creationId xmlns:a16="http://schemas.microsoft.com/office/drawing/2014/main" id="{457783D5-6A8E-449B-B920-6E57330E2C59}"/>
                </a:ext>
              </a:extLst>
            </p:cNvPr>
            <p:cNvPicPr>
              <a:picLocks noChangeAspect="1"/>
            </p:cNvPicPr>
            <p:nvPr/>
          </p:nvPicPr>
          <p:blipFill>
            <a:blip r:embed="rId12"/>
            <a:stretch>
              <a:fillRect/>
            </a:stretch>
          </p:blipFill>
          <p:spPr>
            <a:xfrm>
              <a:off x="4956778" y="1797025"/>
              <a:ext cx="129347" cy="129347"/>
            </a:xfrm>
            <a:prstGeom prst="rect">
              <a:avLst/>
            </a:prstGeom>
          </p:spPr>
        </p:pic>
      </p:grpSp>
      <p:pic>
        <p:nvPicPr>
          <p:cNvPr id="60" name="Picture 59">
            <a:extLst>
              <a:ext uri="{FF2B5EF4-FFF2-40B4-BE49-F238E27FC236}">
                <a16:creationId xmlns:a16="http://schemas.microsoft.com/office/drawing/2014/main" id="{EFF4E4E5-248D-4F43-BDC5-4897D3D38E90}"/>
              </a:ext>
            </a:extLst>
          </p:cNvPr>
          <p:cNvPicPr>
            <a:picLocks noChangeAspect="1"/>
          </p:cNvPicPr>
          <p:nvPr/>
        </p:nvPicPr>
        <p:blipFill>
          <a:blip r:embed="rId10"/>
          <a:stretch>
            <a:fillRect/>
          </a:stretch>
        </p:blipFill>
        <p:spPr>
          <a:xfrm>
            <a:off x="4822500" y="5803394"/>
            <a:ext cx="85855" cy="85855"/>
          </a:xfrm>
          <a:prstGeom prst="rect">
            <a:avLst/>
          </a:prstGeom>
        </p:spPr>
      </p:pic>
      <p:sp>
        <p:nvSpPr>
          <p:cNvPr id="61" name="TextBox 60">
            <a:extLst>
              <a:ext uri="{FF2B5EF4-FFF2-40B4-BE49-F238E27FC236}">
                <a16:creationId xmlns:a16="http://schemas.microsoft.com/office/drawing/2014/main" id="{CFF3735B-B88B-4FA8-BC1A-4872E3CA9277}"/>
              </a:ext>
            </a:extLst>
          </p:cNvPr>
          <p:cNvSpPr txBox="1"/>
          <p:nvPr/>
        </p:nvSpPr>
        <p:spPr>
          <a:xfrm>
            <a:off x="4880523" y="5789863"/>
            <a:ext cx="978684" cy="161583"/>
          </a:xfrm>
          <a:prstGeom prst="rect">
            <a:avLst/>
          </a:prstGeom>
          <a:noFill/>
          <a:ln>
            <a:noFill/>
          </a:ln>
        </p:spPr>
        <p:txBody>
          <a:bodyPr wrap="square" rtlCol="0">
            <a:spAutoFit/>
          </a:bodyPr>
          <a:lstStyle/>
          <a:p>
            <a:r>
              <a:rPr lang="en-US" sz="450">
                <a:solidFill>
                  <a:schemeClr val="bg1">
                    <a:lumMod val="50000"/>
                  </a:schemeClr>
                </a:solidFill>
                <a:latin typeface="Calibri"/>
                <a:cs typeface="Calibri"/>
              </a:rPr>
              <a:t>-  Construction efforts required</a:t>
            </a:r>
          </a:p>
        </p:txBody>
      </p:sp>
      <p:sp>
        <p:nvSpPr>
          <p:cNvPr id="2" name="Smiley Face 1">
            <a:extLst>
              <a:ext uri="{FF2B5EF4-FFF2-40B4-BE49-F238E27FC236}">
                <a16:creationId xmlns:a16="http://schemas.microsoft.com/office/drawing/2014/main" id="{9D757769-5A1E-CB98-1B69-AA1C080BA0DC}"/>
              </a:ext>
            </a:extLst>
          </p:cNvPr>
          <p:cNvSpPr/>
          <p:nvPr/>
        </p:nvSpPr>
        <p:spPr>
          <a:xfrm>
            <a:off x="507294" y="2602910"/>
            <a:ext cx="675861" cy="575648"/>
          </a:xfrm>
          <a:prstGeom prst="smileyFace">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PR" sz="1350"/>
          </a:p>
        </p:txBody>
      </p:sp>
      <p:sp>
        <p:nvSpPr>
          <p:cNvPr id="3" name="Isosceles Triangle 2">
            <a:extLst>
              <a:ext uri="{FF2B5EF4-FFF2-40B4-BE49-F238E27FC236}">
                <a16:creationId xmlns:a16="http://schemas.microsoft.com/office/drawing/2014/main" id="{5EB8BA65-7247-45C4-A09F-674FF9192203}"/>
              </a:ext>
            </a:extLst>
          </p:cNvPr>
          <p:cNvSpPr/>
          <p:nvPr/>
        </p:nvSpPr>
        <p:spPr>
          <a:xfrm>
            <a:off x="248877" y="3172066"/>
            <a:ext cx="1192696" cy="5073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sz="1350"/>
          </a:p>
        </p:txBody>
      </p:sp>
      <p:sp>
        <p:nvSpPr>
          <p:cNvPr id="4" name="Rectangle 3">
            <a:extLst>
              <a:ext uri="{FF2B5EF4-FFF2-40B4-BE49-F238E27FC236}">
                <a16:creationId xmlns:a16="http://schemas.microsoft.com/office/drawing/2014/main" id="{819BB014-1E41-6410-88DF-295D090CDDF6}"/>
              </a:ext>
            </a:extLst>
          </p:cNvPr>
          <p:cNvSpPr/>
          <p:nvPr/>
        </p:nvSpPr>
        <p:spPr>
          <a:xfrm>
            <a:off x="283243" y="3704949"/>
            <a:ext cx="1183742" cy="273844"/>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err="1"/>
              <a:t>Proponente</a:t>
            </a:r>
            <a:endParaRPr lang="en-PR" sz="1350"/>
          </a:p>
        </p:txBody>
      </p:sp>
      <p:sp>
        <p:nvSpPr>
          <p:cNvPr id="5" name="Right Brace 4">
            <a:extLst>
              <a:ext uri="{FF2B5EF4-FFF2-40B4-BE49-F238E27FC236}">
                <a16:creationId xmlns:a16="http://schemas.microsoft.com/office/drawing/2014/main" id="{938BAE1A-8873-18B9-DA3C-6B4C8390805F}"/>
              </a:ext>
            </a:extLst>
          </p:cNvPr>
          <p:cNvSpPr/>
          <p:nvPr/>
        </p:nvSpPr>
        <p:spPr>
          <a:xfrm>
            <a:off x="1544865" y="1048375"/>
            <a:ext cx="793601" cy="4469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R" sz="1350"/>
          </a:p>
        </p:txBody>
      </p:sp>
    </p:spTree>
    <p:extLst>
      <p:ext uri="{BB962C8B-B14F-4D97-AF65-F5344CB8AC3E}">
        <p14:creationId xmlns:p14="http://schemas.microsoft.com/office/powerpoint/2010/main" val="2489577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p:nvPr/>
        </p:nvSpPr>
        <p:spPr>
          <a:xfrm>
            <a:off x="2643188" y="857250"/>
            <a:ext cx="3857625" cy="410569"/>
          </a:xfrm>
          <a:prstGeom prst="rect">
            <a:avLst/>
          </a:prstGeom>
          <a:solidFill>
            <a:srgbClr val="017A79"/>
          </a:solidFill>
          <a:ln w="12700" cap="flat" cmpd="sng">
            <a:solidFill>
              <a:srgbClr val="42719B"/>
            </a:solidFill>
            <a:prstDash val="solid"/>
            <a:miter lim="800000"/>
            <a:headEnd type="none" w="med" len="med"/>
            <a:tailEnd type="none" w="med" len="med"/>
          </a:ln>
        </p:spPr>
        <p:txBody>
          <a:bodyPr wrap="square" lIns="25721" tIns="12854" rIns="25721" bIns="12854" anchor="ctr" anchorCtr="0">
            <a:noAutofit/>
          </a:bodyPr>
          <a:lstStyle/>
          <a:p>
            <a:pPr algn="ctr"/>
            <a:endParaRPr sz="2025">
              <a:solidFill>
                <a:schemeClr val="lt1"/>
              </a:solidFill>
              <a:latin typeface="Calibri"/>
              <a:ea typeface="Calibri"/>
              <a:cs typeface="Calibri"/>
              <a:sym typeface="Calibri"/>
            </a:endParaRPr>
          </a:p>
        </p:txBody>
      </p:sp>
      <p:sp>
        <p:nvSpPr>
          <p:cNvPr id="236" name="Shape 236"/>
          <p:cNvSpPr txBox="1"/>
          <p:nvPr/>
        </p:nvSpPr>
        <p:spPr>
          <a:xfrm>
            <a:off x="3714925" y="910137"/>
            <a:ext cx="2702306" cy="373159"/>
          </a:xfrm>
          <a:prstGeom prst="rect">
            <a:avLst/>
          </a:prstGeom>
          <a:noFill/>
          <a:ln>
            <a:noFill/>
          </a:ln>
        </p:spPr>
        <p:txBody>
          <a:bodyPr wrap="square" lIns="25721" tIns="12854" rIns="25721" bIns="12854" anchor="t" anchorCtr="0">
            <a:noAutofit/>
          </a:bodyPr>
          <a:lstStyle/>
          <a:p>
            <a:pPr lvl="0" algn="ctr"/>
            <a:r>
              <a:rPr lang="en-US" sz="1013" b="1">
                <a:solidFill>
                  <a:schemeClr val="lt1"/>
                </a:solidFill>
                <a:latin typeface="Calibri"/>
                <a:ea typeface="Calibri"/>
                <a:cs typeface="Calibri"/>
                <a:sym typeface="Calibri"/>
              </a:rPr>
              <a:t>PRDE State Plan for the American Rescue Plan </a:t>
            </a:r>
          </a:p>
          <a:p>
            <a:pPr lvl="0" algn="ctr"/>
            <a:r>
              <a:rPr lang="en-US" sz="1013" b="1">
                <a:solidFill>
                  <a:schemeClr val="lt1"/>
                </a:solidFill>
                <a:latin typeface="Calibri"/>
                <a:ea typeface="Calibri"/>
                <a:cs typeface="Calibri"/>
                <a:sym typeface="Calibri"/>
              </a:rPr>
              <a:t>Elementary and Secondary School Emergency Relief Fund</a:t>
            </a:r>
            <a:endParaRPr lang="en-US" sz="1013" b="1" i="1">
              <a:solidFill>
                <a:srgbClr val="2CCFC0"/>
              </a:solidFill>
              <a:latin typeface="Calibri"/>
              <a:ea typeface="Calibri"/>
              <a:cs typeface="Calibri"/>
              <a:sym typeface="Calibri"/>
            </a:endParaRPr>
          </a:p>
        </p:txBody>
      </p:sp>
      <p:pic>
        <p:nvPicPr>
          <p:cNvPr id="237" name="Shape 237"/>
          <p:cNvPicPr preferRelativeResize="0"/>
          <p:nvPr/>
        </p:nvPicPr>
        <p:blipFill rotWithShape="1">
          <a:blip r:embed="rId3">
            <a:alphaModFix/>
          </a:blip>
          <a:srcRect t="48995" b="31675"/>
          <a:stretch/>
        </p:blipFill>
        <p:spPr>
          <a:xfrm>
            <a:off x="3714926" y="1136316"/>
            <a:ext cx="2919305" cy="121458"/>
          </a:xfrm>
          <a:prstGeom prst="rect">
            <a:avLst/>
          </a:prstGeom>
          <a:noFill/>
          <a:ln>
            <a:noFill/>
          </a:ln>
        </p:spPr>
      </p:pic>
      <p:cxnSp>
        <p:nvCxnSpPr>
          <p:cNvPr id="240" name="Shape 240"/>
          <p:cNvCxnSpPr/>
          <p:nvPr/>
        </p:nvCxnSpPr>
        <p:spPr>
          <a:xfrm>
            <a:off x="2822372" y="1381147"/>
            <a:ext cx="3468150" cy="0"/>
          </a:xfrm>
          <a:prstGeom prst="straightConnector1">
            <a:avLst/>
          </a:prstGeom>
          <a:noFill/>
          <a:ln w="9525" cap="flat" cmpd="sng">
            <a:solidFill>
              <a:srgbClr val="017A79"/>
            </a:solidFill>
            <a:prstDash val="dash"/>
            <a:miter lim="800000"/>
            <a:headEnd type="none" w="med" len="med"/>
            <a:tailEnd type="none" w="med" len="med"/>
          </a:ln>
        </p:spPr>
      </p:cxnSp>
      <p:sp>
        <p:nvSpPr>
          <p:cNvPr id="273" name="Shape 273"/>
          <p:cNvSpPr/>
          <p:nvPr/>
        </p:nvSpPr>
        <p:spPr>
          <a:xfrm>
            <a:off x="2643603" y="5933112"/>
            <a:ext cx="3857625" cy="65843"/>
          </a:xfrm>
          <a:prstGeom prst="rect">
            <a:avLst/>
          </a:prstGeom>
          <a:solidFill>
            <a:srgbClr val="017A79"/>
          </a:solidFill>
          <a:ln w="12700" cap="flat" cmpd="sng">
            <a:solidFill>
              <a:srgbClr val="42719B"/>
            </a:solidFill>
            <a:prstDash val="solid"/>
            <a:miter lim="800000"/>
            <a:headEnd type="none" w="med" len="med"/>
            <a:tailEnd type="none" w="med" len="med"/>
          </a:ln>
        </p:spPr>
        <p:txBody>
          <a:bodyPr wrap="square" lIns="25721" tIns="12854" rIns="25721" bIns="12854" anchor="ctr" anchorCtr="0">
            <a:noAutofit/>
          </a:bodyPr>
          <a:lstStyle/>
          <a:p>
            <a:pPr algn="ctr"/>
            <a:endParaRPr sz="2025">
              <a:solidFill>
                <a:schemeClr val="lt1"/>
              </a:solidFill>
              <a:latin typeface="Calibri"/>
              <a:ea typeface="Calibri"/>
              <a:cs typeface="Calibri"/>
              <a:sym typeface="Calibri"/>
            </a:endParaRPr>
          </a:p>
        </p:txBody>
      </p:sp>
      <p:pic>
        <p:nvPicPr>
          <p:cNvPr id="108" name="Picture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6606" y="875266"/>
            <a:ext cx="992011" cy="354290"/>
          </a:xfrm>
          <a:prstGeom prst="rect">
            <a:avLst/>
          </a:prstGeom>
        </p:spPr>
      </p:pic>
      <p:sp>
        <p:nvSpPr>
          <p:cNvPr id="114" name="Shape 352"/>
          <p:cNvSpPr/>
          <p:nvPr/>
        </p:nvSpPr>
        <p:spPr>
          <a:xfrm>
            <a:off x="2853425" y="1686292"/>
            <a:ext cx="410569" cy="303581"/>
          </a:xfrm>
          <a:prstGeom prst="roundRect">
            <a:avLst>
              <a:gd name="adj" fmla="val 16667"/>
            </a:avLst>
          </a:prstGeom>
          <a:solidFill>
            <a:srgbClr val="067A7A"/>
          </a:solidFill>
          <a:ln>
            <a:noFill/>
          </a:ln>
        </p:spPr>
        <p:txBody>
          <a:bodyPr wrap="square" lIns="51427" tIns="25706" rIns="51427" bIns="25706" anchor="ctr" anchorCtr="0">
            <a:noAutofit/>
          </a:bodyPr>
          <a:lstStyle/>
          <a:p>
            <a:pPr algn="ctr">
              <a:buClr>
                <a:srgbClr val="000000"/>
              </a:buClr>
              <a:buSzPts val="1800"/>
            </a:pPr>
            <a:endParaRPr sz="1013">
              <a:solidFill>
                <a:srgbClr val="067A7A"/>
              </a:solidFill>
              <a:latin typeface="Calibri"/>
              <a:ea typeface="Calibri"/>
              <a:cs typeface="Calibri"/>
              <a:sym typeface="Calibri"/>
            </a:endParaRPr>
          </a:p>
        </p:txBody>
      </p:sp>
      <p:sp>
        <p:nvSpPr>
          <p:cNvPr id="115" name="Shape 353"/>
          <p:cNvSpPr txBox="1"/>
          <p:nvPr/>
        </p:nvSpPr>
        <p:spPr>
          <a:xfrm rot="16200000">
            <a:off x="2290167" y="2659344"/>
            <a:ext cx="1526857" cy="265741"/>
          </a:xfrm>
          <a:prstGeom prst="rect">
            <a:avLst/>
          </a:prstGeom>
          <a:noFill/>
          <a:ln>
            <a:noFill/>
          </a:ln>
        </p:spPr>
        <p:txBody>
          <a:bodyPr wrap="square" lIns="51427" tIns="51427" rIns="51427" bIns="51427" anchor="ctr" anchorCtr="0">
            <a:noAutofit/>
          </a:bodyPr>
          <a:lstStyle>
            <a:defPPr marR="0" lvl="0" algn="l" rtl="0">
              <a:lnSpc>
                <a:spcPct val="100000"/>
              </a:lnSpc>
              <a:spcBef>
                <a:spcPts val="0"/>
              </a:spcBef>
              <a:spcAft>
                <a:spcPts val="0"/>
              </a:spcAft>
            </a:defPPr>
            <a:lvl1pPr algn="ctr">
              <a:defRPr sz="1100" b="1">
                <a:solidFill>
                  <a:srgbClr val="FF9900"/>
                </a:solidFill>
                <a:latin typeface="Calibri"/>
                <a:ea typeface="Calibri"/>
                <a:cs typeface="Calibri"/>
              </a:defRPr>
            </a:lvl1pPr>
          </a:lstStyle>
          <a:p>
            <a:r>
              <a:rPr lang="en-US" sz="788">
                <a:solidFill>
                  <a:srgbClr val="067A7A"/>
                </a:solidFill>
                <a:sym typeface="Calibri"/>
              </a:rPr>
              <a:t>Support to Educator Workforce</a:t>
            </a:r>
            <a:endParaRPr sz="788">
              <a:solidFill>
                <a:srgbClr val="067A7A"/>
              </a:solidFill>
              <a:sym typeface="Calibri"/>
            </a:endParaRPr>
          </a:p>
        </p:txBody>
      </p:sp>
      <p:sp>
        <p:nvSpPr>
          <p:cNvPr id="117" name="Shape 311"/>
          <p:cNvSpPr txBox="1"/>
          <p:nvPr/>
        </p:nvSpPr>
        <p:spPr>
          <a:xfrm>
            <a:off x="3325560" y="1598401"/>
            <a:ext cx="2964962" cy="4216105"/>
          </a:xfrm>
          <a:prstGeom prst="rect">
            <a:avLst/>
          </a:prstGeom>
          <a:noFill/>
          <a:ln>
            <a:noFill/>
          </a:ln>
        </p:spPr>
        <p:txBody>
          <a:bodyPr wrap="square" lIns="51427" tIns="51427" rIns="51427" bIns="51427" anchor="t" anchorCtr="0">
            <a:noAutofit/>
          </a:bodyPr>
          <a:lstStyle/>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Professional learning - </a:t>
            </a:r>
            <a:r>
              <a:rPr lang="en-US" sz="619">
                <a:solidFill>
                  <a:schemeClr val="bg1">
                    <a:lumMod val="50000"/>
                  </a:schemeClr>
                </a:solidFill>
                <a:latin typeface="Calibri"/>
                <a:ea typeface="Calibri"/>
                <a:cs typeface="Calibri"/>
                <a:sym typeface="Calibri"/>
              </a:rPr>
              <a:t>PRDE plans to launch the Professional Development Organizational System, a platform that will provide a variety of professional learning sessions and support to all school staff and PRDE personnel on how to access and accelerate student learning. The Professional Development platform will allow self-service, interactive training sessions with on-demand resources available to all educators and administrative staff.</a:t>
            </a:r>
          </a:p>
          <a:p>
            <a:pPr algn="just">
              <a:buClr>
                <a:schemeClr val="dk1"/>
              </a:buClr>
              <a:buSzPts val="1100"/>
            </a:pPr>
            <a:endParaRPr lang="en-US" sz="28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Professional Development attendance incentive - E</a:t>
            </a:r>
            <a:r>
              <a:rPr lang="en-US" sz="619">
                <a:solidFill>
                  <a:schemeClr val="bg1">
                    <a:lumMod val="50000"/>
                  </a:schemeClr>
                </a:solidFill>
                <a:latin typeface="Calibri"/>
                <a:ea typeface="Calibri"/>
                <a:cs typeface="Calibri"/>
                <a:sym typeface="Calibri"/>
              </a:rPr>
              <a:t>mpower educators, school support staff, and school leaders to develop skills and implement creative and evidence-based strategies to improve instructional practices, by offering incentives to those who attend professional development trainings, focusing on topics directly related to addressing the academic impact of lost instructional time, summer learning, and enrichment programs, after school programs or any other related to community violence.</a:t>
            </a:r>
          </a:p>
          <a:p>
            <a:pPr algn="just">
              <a:buClr>
                <a:schemeClr val="dk1"/>
              </a:buClr>
              <a:buSzPts val="1100"/>
            </a:pPr>
            <a:endParaRPr lang="en-US" sz="28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Performance incentive </a:t>
            </a:r>
            <a:r>
              <a:rPr lang="en-US" sz="619">
                <a:solidFill>
                  <a:schemeClr val="bg1">
                    <a:lumMod val="50000"/>
                  </a:schemeClr>
                </a:solidFill>
                <a:latin typeface="Calibri"/>
                <a:ea typeface="Calibri"/>
                <a:cs typeface="Calibri"/>
                <a:sym typeface="Calibri"/>
              </a:rPr>
              <a:t>- PRDE will offer an additional incentive to educators, school support staff, and school leaders that were able to reach the school’s  academic goal. Each school will be provided a baseline data and the improvements that should be established as an academic goal in order to receive the incentive.</a:t>
            </a:r>
          </a:p>
          <a:p>
            <a:pPr algn="just">
              <a:buClr>
                <a:schemeClr val="dk1"/>
              </a:buClr>
              <a:buSzPts val="1100"/>
            </a:pPr>
            <a:endParaRPr lang="en-US" sz="281">
              <a:solidFill>
                <a:schemeClr val="bg1">
                  <a:lumMod val="50000"/>
                </a:schemeClr>
              </a:solidFill>
              <a:latin typeface="Calibri"/>
              <a:ea typeface="Calibri"/>
              <a:cs typeface="Calibri"/>
              <a:sym typeface="Calibri"/>
            </a:endParaRPr>
          </a:p>
          <a:p>
            <a:pPr marL="96441" indent="-96441" algn="just">
              <a:buClr>
                <a:schemeClr val="dk1"/>
              </a:buClr>
              <a:buSzPts val="1100"/>
              <a:buFont typeface="Arial" panose="020B0604020202020204" pitchFamily="34" charset="0"/>
              <a:buChar char="•"/>
            </a:pPr>
            <a:r>
              <a:rPr lang="en-US" sz="619" b="1">
                <a:solidFill>
                  <a:schemeClr val="bg1">
                    <a:lumMod val="50000"/>
                  </a:schemeClr>
                </a:solidFill>
                <a:latin typeface="Calibri"/>
                <a:ea typeface="Calibri"/>
                <a:cs typeface="Calibri"/>
                <a:sym typeface="Calibri"/>
              </a:rPr>
              <a:t>Recruit additional school and regional personnel </a:t>
            </a:r>
            <a:r>
              <a:rPr lang="en-US" sz="619">
                <a:solidFill>
                  <a:schemeClr val="bg1">
                    <a:lumMod val="50000"/>
                  </a:schemeClr>
                </a:solidFill>
                <a:latin typeface="Calibri"/>
                <a:ea typeface="Calibri"/>
                <a:cs typeface="Calibri"/>
                <a:sym typeface="Calibri"/>
              </a:rPr>
              <a:t>- As evidenced in the data collected from the surveys and focus groups, there is consensus concerning the supports that OREs need. These stated the urgent need to recruit additional Superintendents, Auxiliary Superintendents, Academic and Special Education facilitators, Information Technology (IT) personnel, administrative personnel, Procurement personnel, and other office personnel in order to assist them in performing the administrative tasks.</a:t>
            </a:r>
          </a:p>
          <a:p>
            <a:pPr algn="just">
              <a:buClr>
                <a:schemeClr val="dk1"/>
              </a:buClr>
              <a:buSzPts val="1100"/>
            </a:pPr>
            <a:endParaRPr lang="en-US" sz="281">
              <a:solidFill>
                <a:schemeClr val="bg1">
                  <a:lumMod val="50000"/>
                </a:schemeClr>
              </a:solidFill>
              <a:latin typeface="Calibri"/>
              <a:ea typeface="Calibri"/>
              <a:cs typeface="Calibri"/>
              <a:sym typeface="Calibri"/>
            </a:endParaRPr>
          </a:p>
          <a:p>
            <a:pPr marL="99120" algn="just">
              <a:buClr>
                <a:schemeClr val="dk1"/>
              </a:buClr>
              <a:buSzPts val="1100"/>
            </a:pPr>
            <a:r>
              <a:rPr lang="en-US" sz="619">
                <a:solidFill>
                  <a:schemeClr val="bg1">
                    <a:lumMod val="50000"/>
                  </a:schemeClr>
                </a:solidFill>
                <a:latin typeface="Calibri"/>
                <a:ea typeface="Calibri"/>
                <a:cs typeface="Calibri"/>
                <a:sym typeface="Calibri"/>
              </a:rPr>
              <a:t>School Directors stated the urgent need to recruit Assistant Directors, Teacher leaders, and other school staff to assist them in performing academic and administrative tasks. The PRDE Alternate Education Program also stated a need of Auxiliary Administrative personnel for its Juvenile Institutions.</a:t>
            </a:r>
          </a:p>
          <a:p>
            <a:pPr marL="99120" algn="just">
              <a:buClr>
                <a:schemeClr val="dk1"/>
              </a:buClr>
              <a:buSzPts val="1100"/>
            </a:pPr>
            <a:endParaRPr lang="en-US" sz="281">
              <a:solidFill>
                <a:schemeClr val="bg1">
                  <a:lumMod val="50000"/>
                </a:schemeClr>
              </a:solidFill>
              <a:latin typeface="Calibri"/>
              <a:ea typeface="Calibri"/>
              <a:cs typeface="Calibri"/>
              <a:sym typeface="Calibri"/>
            </a:endParaRPr>
          </a:p>
          <a:p>
            <a:pPr marL="99120" algn="just">
              <a:buClr>
                <a:schemeClr val="dk1"/>
              </a:buClr>
              <a:buSzPts val="1100"/>
            </a:pPr>
            <a:r>
              <a:rPr lang="en-US" sz="619">
                <a:solidFill>
                  <a:schemeClr val="bg1">
                    <a:lumMod val="50000"/>
                  </a:schemeClr>
                </a:solidFill>
                <a:latin typeface="Calibri"/>
                <a:ea typeface="Calibri"/>
                <a:cs typeface="Calibri"/>
                <a:sym typeface="Calibri"/>
              </a:rPr>
              <a:t>PRDE will also use ARP ESSER III funds to recruit educational therapist, additional school psychologists, school nurses, needed to effectively implement the SMARTS Integrated System of Support.</a:t>
            </a:r>
          </a:p>
          <a:p>
            <a:pPr marL="99120" algn="just">
              <a:buClr>
                <a:schemeClr val="dk1"/>
              </a:buClr>
              <a:buSzPts val="1100"/>
            </a:pPr>
            <a:endParaRPr lang="en-US" sz="281">
              <a:solidFill>
                <a:schemeClr val="bg1">
                  <a:lumMod val="50000"/>
                </a:schemeClr>
              </a:solidFill>
              <a:latin typeface="Calibri"/>
              <a:ea typeface="Calibri"/>
              <a:cs typeface="Calibri"/>
              <a:sym typeface="Calibri"/>
            </a:endParaRPr>
          </a:p>
          <a:p>
            <a:pPr marL="99120" indent="-99120" algn="just">
              <a:buClr>
                <a:schemeClr val="dk1"/>
              </a:buClr>
              <a:buSzPts val="1100"/>
              <a:buFont typeface="Arial" panose="020B0604020202020204" pitchFamily="34" charset="0"/>
              <a:buChar char="•"/>
            </a:pPr>
            <a:r>
              <a:rPr lang="en-US" sz="619" b="1">
                <a:solidFill>
                  <a:schemeClr val="bg1">
                    <a:lumMod val="50000"/>
                  </a:schemeClr>
                </a:solidFill>
                <a:latin typeface="Calibri"/>
                <a:cs typeface="Calibri"/>
                <a:sym typeface="Calibri"/>
              </a:rPr>
              <a:t>Certification and Recertification </a:t>
            </a:r>
            <a:r>
              <a:rPr lang="en-US" sz="619">
                <a:solidFill>
                  <a:schemeClr val="bg1">
                    <a:lumMod val="50000"/>
                  </a:schemeClr>
                </a:solidFill>
                <a:latin typeface="Calibri"/>
                <a:ea typeface="Calibri"/>
                <a:cs typeface="Calibri"/>
                <a:sym typeface="Calibri"/>
              </a:rPr>
              <a:t>-  As a way to address areas of shortage or potential shortages, the PRDE officially signed a partnership with the University of Puerto Rico to offer opportunities to current teachers in grades PreK-12 to earn graduate school credit hours - at no cost to them, and achieve a certification or recertification in the area or subject it teaches. PRDE plans to use ARP ESSER funds to extend this strategy to offer courses in other universities and colleges.</a:t>
            </a:r>
          </a:p>
          <a:p>
            <a:pPr algn="just">
              <a:buClr>
                <a:schemeClr val="dk1"/>
              </a:buClr>
              <a:buSzPts val="1100"/>
            </a:pPr>
            <a:endParaRPr lang="en-US" sz="281">
              <a:solidFill>
                <a:schemeClr val="bg1">
                  <a:lumMod val="50000"/>
                </a:schemeClr>
              </a:solidFill>
              <a:latin typeface="Calibri"/>
              <a:ea typeface="Calibri"/>
              <a:cs typeface="Calibri"/>
              <a:sym typeface="Calibri"/>
            </a:endParaRPr>
          </a:p>
          <a:p>
            <a:pPr marL="99120" indent="-99120" algn="just">
              <a:buClr>
                <a:schemeClr val="dk1"/>
              </a:buClr>
              <a:buSzPts val="1100"/>
              <a:buFont typeface="Arial" panose="020B0604020202020204" pitchFamily="34" charset="0"/>
              <a:buChar char="•"/>
            </a:pPr>
            <a:r>
              <a:rPr lang="en-US" sz="619" b="1">
                <a:solidFill>
                  <a:schemeClr val="bg1">
                    <a:lumMod val="50000"/>
                  </a:schemeClr>
                </a:solidFill>
                <a:latin typeface="Calibri"/>
                <a:cs typeface="Calibri"/>
                <a:sym typeface="Calibri"/>
              </a:rPr>
              <a:t>Retention strategy</a:t>
            </a:r>
            <a:r>
              <a:rPr lang="en-US" sz="619">
                <a:solidFill>
                  <a:schemeClr val="bg1">
                    <a:lumMod val="50000"/>
                  </a:schemeClr>
                </a:solidFill>
                <a:latin typeface="Calibri"/>
                <a:ea typeface="Calibri"/>
                <a:cs typeface="Calibri"/>
                <a:sym typeface="Calibri"/>
              </a:rPr>
              <a:t> -  Provide a one-time paid-leave license to qualified personnel that will help PRDE address its most urgent areas of shortages or potential shortages.</a:t>
            </a:r>
          </a:p>
          <a:p>
            <a:pPr algn="just">
              <a:buClr>
                <a:schemeClr val="dk1"/>
              </a:buClr>
              <a:buSzPts val="1100"/>
            </a:pPr>
            <a:endParaRPr lang="en-US" sz="281">
              <a:solidFill>
                <a:schemeClr val="bg1">
                  <a:lumMod val="50000"/>
                </a:schemeClr>
              </a:solidFill>
              <a:latin typeface="Calibri"/>
              <a:ea typeface="Calibri"/>
              <a:cs typeface="Calibri"/>
              <a:sym typeface="Calibri"/>
            </a:endParaRPr>
          </a:p>
          <a:p>
            <a:pPr marL="99120" indent="-99120" algn="just">
              <a:buClr>
                <a:schemeClr val="dk1"/>
              </a:buClr>
              <a:buSzPts val="1100"/>
              <a:buFont typeface="Arial" panose="020B0604020202020204" pitchFamily="34" charset="0"/>
              <a:buChar char="•"/>
            </a:pPr>
            <a:r>
              <a:rPr lang="en-US" sz="619" b="1">
                <a:solidFill>
                  <a:schemeClr val="bg1">
                    <a:lumMod val="50000"/>
                  </a:schemeClr>
                </a:solidFill>
                <a:latin typeface="Calibri"/>
                <a:cs typeface="Calibri"/>
                <a:sym typeface="Calibri"/>
              </a:rPr>
              <a:t>Bonus and Salary increase - </a:t>
            </a:r>
            <a:r>
              <a:rPr lang="en-US" sz="619">
                <a:solidFill>
                  <a:schemeClr val="bg1">
                    <a:lumMod val="50000"/>
                  </a:schemeClr>
                </a:solidFill>
                <a:latin typeface="Calibri"/>
                <a:ea typeface="Calibri"/>
                <a:cs typeface="Calibri"/>
                <a:sym typeface="Calibri"/>
              </a:rPr>
              <a:t>PRDE plans on to further compensate staff who continues to shows a high sense of responsibility during the pandemic.</a:t>
            </a:r>
          </a:p>
          <a:p>
            <a:pPr marL="99120" algn="just">
              <a:buClr>
                <a:schemeClr val="dk1"/>
              </a:buClr>
              <a:buSzPts val="1100"/>
            </a:pPr>
            <a:endParaRPr lang="en-US" sz="619">
              <a:solidFill>
                <a:schemeClr val="bg1">
                  <a:lumMod val="50000"/>
                </a:schemeClr>
              </a:solidFill>
              <a:latin typeface="Calibri"/>
              <a:ea typeface="Calibri"/>
              <a:cs typeface="Calibri"/>
              <a:sym typeface="Calibri"/>
            </a:endParaRPr>
          </a:p>
          <a:p>
            <a:pPr marL="99120" algn="just">
              <a:buClr>
                <a:schemeClr val="dk1"/>
              </a:buClr>
              <a:buSzPts val="1100"/>
            </a:pPr>
            <a:endParaRPr lang="en-US" sz="619">
              <a:solidFill>
                <a:schemeClr val="bg1">
                  <a:lumMod val="50000"/>
                </a:schemeClr>
              </a:solidFill>
              <a:latin typeface="Calibri"/>
              <a:ea typeface="Calibri"/>
              <a:cs typeface="Calibri"/>
              <a:sym typeface="Calibri"/>
            </a:endParaRPr>
          </a:p>
          <a:p>
            <a:pPr algn="just">
              <a:buClr>
                <a:schemeClr val="dk1"/>
              </a:buClr>
              <a:buSzPts val="1100"/>
            </a:pPr>
            <a:endParaRPr lang="en-US" sz="619">
              <a:solidFill>
                <a:schemeClr val="bg1">
                  <a:lumMod val="50000"/>
                </a:schemeClr>
              </a:solidFill>
              <a:latin typeface="Calibri"/>
              <a:ea typeface="Calibri"/>
              <a:cs typeface="Calibri"/>
              <a:sym typeface="Calibri"/>
            </a:endParaRPr>
          </a:p>
        </p:txBody>
      </p:sp>
      <p:sp>
        <p:nvSpPr>
          <p:cNvPr id="41" name="Shape 311">
            <a:extLst>
              <a:ext uri="{FF2B5EF4-FFF2-40B4-BE49-F238E27FC236}">
                <a16:creationId xmlns:a16="http://schemas.microsoft.com/office/drawing/2014/main" id="{9CB3D5D1-6863-4C9E-AF96-3E4D219EB12B}"/>
              </a:ext>
            </a:extLst>
          </p:cNvPr>
          <p:cNvSpPr txBox="1"/>
          <p:nvPr/>
        </p:nvSpPr>
        <p:spPr>
          <a:xfrm>
            <a:off x="2776606" y="1408128"/>
            <a:ext cx="3538260" cy="216671"/>
          </a:xfrm>
          <a:prstGeom prst="rect">
            <a:avLst/>
          </a:prstGeom>
          <a:noFill/>
          <a:ln>
            <a:noFill/>
          </a:ln>
        </p:spPr>
        <p:txBody>
          <a:bodyPr wrap="square" lIns="51427" tIns="51427" rIns="51427" bIns="51427" anchor="t" anchorCtr="0">
            <a:noAutofit/>
          </a:bodyPr>
          <a:lstStyle/>
          <a:p>
            <a:pPr algn="just">
              <a:buClr>
                <a:schemeClr val="dk1"/>
              </a:buClr>
              <a:buSzPts val="1100"/>
            </a:pPr>
            <a:r>
              <a:rPr lang="en-US" sz="675" b="1">
                <a:solidFill>
                  <a:schemeClr val="bg1">
                    <a:lumMod val="50000"/>
                  </a:schemeClr>
                </a:solidFill>
                <a:latin typeface="Calibri"/>
                <a:ea typeface="Calibri"/>
                <a:cs typeface="Calibri"/>
                <a:sym typeface="Calibri"/>
              </a:rPr>
              <a:t>PRDE’s overall plan for the use of ARP ESSER funds (under section 2001(f)(1)) includes:</a:t>
            </a:r>
          </a:p>
        </p:txBody>
      </p:sp>
      <p:cxnSp>
        <p:nvCxnSpPr>
          <p:cNvPr id="42" name="Shape 242">
            <a:extLst>
              <a:ext uri="{FF2B5EF4-FFF2-40B4-BE49-F238E27FC236}">
                <a16:creationId xmlns:a16="http://schemas.microsoft.com/office/drawing/2014/main" id="{E1F0768B-7A20-4631-879A-FB636C476425}"/>
              </a:ext>
            </a:extLst>
          </p:cNvPr>
          <p:cNvCxnSpPr/>
          <p:nvPr/>
        </p:nvCxnSpPr>
        <p:spPr>
          <a:xfrm>
            <a:off x="2853116" y="5862130"/>
            <a:ext cx="3468150" cy="0"/>
          </a:xfrm>
          <a:prstGeom prst="straightConnector1">
            <a:avLst/>
          </a:prstGeom>
          <a:noFill/>
          <a:ln w="9525" cap="flat" cmpd="sng">
            <a:solidFill>
              <a:srgbClr val="017A79"/>
            </a:solidFill>
            <a:prstDash val="dash"/>
            <a:miter lim="800000"/>
            <a:headEnd type="none" w="med" len="med"/>
            <a:tailEnd type="none" w="med" len="med"/>
          </a:ln>
        </p:spPr>
      </p:cxnSp>
      <p:pic>
        <p:nvPicPr>
          <p:cNvPr id="3" name="Picture 2">
            <a:extLst>
              <a:ext uri="{FF2B5EF4-FFF2-40B4-BE49-F238E27FC236}">
                <a16:creationId xmlns:a16="http://schemas.microsoft.com/office/drawing/2014/main" id="{F8D16515-034F-4CDA-850C-696BA19656EA}"/>
              </a:ext>
            </a:extLst>
          </p:cNvPr>
          <p:cNvPicPr>
            <a:picLocks noChangeAspect="1"/>
          </p:cNvPicPr>
          <p:nvPr/>
        </p:nvPicPr>
        <p:blipFill>
          <a:blip r:embed="rId5"/>
          <a:stretch>
            <a:fillRect/>
          </a:stretch>
        </p:blipFill>
        <p:spPr>
          <a:xfrm>
            <a:off x="2920643" y="1713301"/>
            <a:ext cx="265742" cy="265742"/>
          </a:xfrm>
          <a:prstGeom prst="rect">
            <a:avLst/>
          </a:prstGeom>
        </p:spPr>
      </p:pic>
      <p:sp>
        <p:nvSpPr>
          <p:cNvPr id="2" name="Smiley Face 1">
            <a:extLst>
              <a:ext uri="{FF2B5EF4-FFF2-40B4-BE49-F238E27FC236}">
                <a16:creationId xmlns:a16="http://schemas.microsoft.com/office/drawing/2014/main" id="{BE19CB61-D0A1-3AD9-6F79-B5BA57F43311}"/>
              </a:ext>
            </a:extLst>
          </p:cNvPr>
          <p:cNvSpPr/>
          <p:nvPr/>
        </p:nvSpPr>
        <p:spPr>
          <a:xfrm>
            <a:off x="507294" y="2602910"/>
            <a:ext cx="675861" cy="575648"/>
          </a:xfrm>
          <a:prstGeom prst="smileyFace">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PR" sz="1350"/>
          </a:p>
        </p:txBody>
      </p:sp>
      <p:sp>
        <p:nvSpPr>
          <p:cNvPr id="4" name="Isosceles Triangle 3">
            <a:extLst>
              <a:ext uri="{FF2B5EF4-FFF2-40B4-BE49-F238E27FC236}">
                <a16:creationId xmlns:a16="http://schemas.microsoft.com/office/drawing/2014/main" id="{3E0F95D6-56BE-33A8-2115-54B85FD3832F}"/>
              </a:ext>
            </a:extLst>
          </p:cNvPr>
          <p:cNvSpPr/>
          <p:nvPr/>
        </p:nvSpPr>
        <p:spPr>
          <a:xfrm>
            <a:off x="248877" y="3172066"/>
            <a:ext cx="1192696" cy="5073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sz="1350"/>
          </a:p>
        </p:txBody>
      </p:sp>
      <p:sp>
        <p:nvSpPr>
          <p:cNvPr id="5" name="Rectangle 4">
            <a:extLst>
              <a:ext uri="{FF2B5EF4-FFF2-40B4-BE49-F238E27FC236}">
                <a16:creationId xmlns:a16="http://schemas.microsoft.com/office/drawing/2014/main" id="{9431D3E5-BB99-F902-5411-4BE2943BF63A}"/>
              </a:ext>
            </a:extLst>
          </p:cNvPr>
          <p:cNvSpPr/>
          <p:nvPr/>
        </p:nvSpPr>
        <p:spPr>
          <a:xfrm>
            <a:off x="283243" y="3704949"/>
            <a:ext cx="1183742" cy="273844"/>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err="1"/>
              <a:t>Proponente</a:t>
            </a:r>
            <a:endParaRPr lang="en-PR" sz="1350"/>
          </a:p>
        </p:txBody>
      </p:sp>
      <p:sp>
        <p:nvSpPr>
          <p:cNvPr id="6" name="Right Brace 5">
            <a:extLst>
              <a:ext uri="{FF2B5EF4-FFF2-40B4-BE49-F238E27FC236}">
                <a16:creationId xmlns:a16="http://schemas.microsoft.com/office/drawing/2014/main" id="{C7248F45-B3F8-DE5C-7D8D-0836FAEB52AA}"/>
              </a:ext>
            </a:extLst>
          </p:cNvPr>
          <p:cNvSpPr/>
          <p:nvPr/>
        </p:nvSpPr>
        <p:spPr>
          <a:xfrm>
            <a:off x="1403599" y="1096715"/>
            <a:ext cx="1098323" cy="4469280"/>
          </a:xfrm>
          <a:prstGeom prst="rightBrace">
            <a:avLst>
              <a:gd name="adj1" fmla="val 8333"/>
              <a:gd name="adj2" fmla="val 5201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R" sz="1350"/>
          </a:p>
        </p:txBody>
      </p:sp>
    </p:spTree>
    <p:extLst>
      <p:ext uri="{BB962C8B-B14F-4D97-AF65-F5344CB8AC3E}">
        <p14:creationId xmlns:p14="http://schemas.microsoft.com/office/powerpoint/2010/main" val="2735134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19B2-61BC-4F2E-BDCB-2D5CE848D452}"/>
              </a:ext>
            </a:extLst>
          </p:cNvPr>
          <p:cNvSpPr>
            <a:spLocks noGrp="1"/>
          </p:cNvSpPr>
          <p:nvPr>
            <p:ph type="ctrTitle"/>
          </p:nvPr>
        </p:nvSpPr>
        <p:spPr>
          <a:xfrm>
            <a:off x="533400" y="2223654"/>
            <a:ext cx="8077200" cy="1849582"/>
          </a:xfrm>
        </p:spPr>
        <p:txBody>
          <a:bodyPr vert="horz" lIns="91440" tIns="45720" rIns="91440" bIns="45720" anchor="t"/>
          <a:lstStyle/>
          <a:p>
            <a:r>
              <a:rPr lang="en-US" sz="4800">
                <a:solidFill>
                  <a:srgbClr val="0B3F7F"/>
                </a:solidFill>
              </a:rPr>
              <a:t>Oficina regional </a:t>
            </a:r>
            <a:r>
              <a:rPr lang="en-US" sz="4800" err="1">
                <a:solidFill>
                  <a:srgbClr val="0B3F7F"/>
                </a:solidFill>
              </a:rPr>
              <a:t>educativa</a:t>
            </a:r>
            <a:r>
              <a:rPr lang="en-US" sz="4800">
                <a:solidFill>
                  <a:srgbClr val="0B3F7F"/>
                </a:solidFill>
              </a:rPr>
              <a:t> (ORE)</a:t>
            </a:r>
            <a:br>
              <a:rPr lang="en-US" sz="4800">
                <a:solidFill>
                  <a:srgbClr val="0B3F7F"/>
                </a:solidFill>
              </a:rPr>
            </a:br>
            <a:br>
              <a:rPr lang="en-US" sz="4800">
                <a:solidFill>
                  <a:srgbClr val="0B3F7F"/>
                </a:solidFill>
              </a:rPr>
            </a:br>
            <a:r>
              <a:rPr lang="en-US" sz="4800">
                <a:solidFill>
                  <a:srgbClr val="0B3F7F"/>
                </a:solidFill>
              </a:rPr>
              <a:t>
</a:t>
            </a:r>
          </a:p>
        </p:txBody>
      </p:sp>
    </p:spTree>
    <p:extLst>
      <p:ext uri="{BB962C8B-B14F-4D97-AF65-F5344CB8AC3E}">
        <p14:creationId xmlns:p14="http://schemas.microsoft.com/office/powerpoint/2010/main" val="716040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1FC6-45C4-BCE9-C5D2-426383E21C13}"/>
              </a:ext>
            </a:extLst>
          </p:cNvPr>
          <p:cNvSpPr>
            <a:spLocks noGrp="1"/>
          </p:cNvSpPr>
          <p:nvPr>
            <p:ph type="title"/>
          </p:nvPr>
        </p:nvSpPr>
        <p:spPr>
          <a:xfrm>
            <a:off x="457200" y="228600"/>
            <a:ext cx="8229600" cy="563562"/>
          </a:xfrm>
        </p:spPr>
        <p:txBody>
          <a:bodyPr vert="horz" lIns="91440" tIns="45720" rIns="91440" bIns="45720" anchor="t"/>
          <a:lstStyle/>
          <a:p>
            <a:pPr algn="ctr"/>
            <a:r>
              <a:rPr lang="en-US"/>
              <a:t>Plan </a:t>
            </a:r>
            <a:r>
              <a:rPr lang="en-US" err="1"/>
              <a:t>regionales</a:t>
            </a:r>
            <a:r>
              <a:rPr lang="en-US"/>
              <a:t> (ore)</a:t>
            </a:r>
          </a:p>
        </p:txBody>
      </p:sp>
      <p:sp>
        <p:nvSpPr>
          <p:cNvPr id="5" name="Slide Number Placeholder 4">
            <a:extLst>
              <a:ext uri="{FF2B5EF4-FFF2-40B4-BE49-F238E27FC236}">
                <a16:creationId xmlns:a16="http://schemas.microsoft.com/office/drawing/2014/main" id="{E6056341-5CB8-97CE-0EA2-A1EE3B15A074}"/>
              </a:ext>
            </a:extLst>
          </p:cNvPr>
          <p:cNvSpPr>
            <a:spLocks noGrp="1"/>
          </p:cNvSpPr>
          <p:nvPr>
            <p:ph type="sldNum" sz="quarter" idx="11"/>
          </p:nvPr>
        </p:nvSpPr>
        <p:spPr/>
        <p:txBody>
          <a:bodyPr/>
          <a:lstStyle/>
          <a:p>
            <a:pPr defTabSz="457200">
              <a:defRPr/>
            </a:pPr>
            <a:fld id="{B2C71B27-CEE5-4781-91B8-39410E6C0618}" type="slidenum">
              <a:rPr lang="en-US" smtClean="0"/>
              <a:pPr defTabSz="457200">
                <a:defRPr/>
              </a:pPr>
              <a:t>39</a:t>
            </a:fld>
            <a:endParaRPr lang="en-US"/>
          </a:p>
        </p:txBody>
      </p:sp>
      <p:sp>
        <p:nvSpPr>
          <p:cNvPr id="8" name="Content Placeholder 2">
            <a:extLst>
              <a:ext uri="{FF2B5EF4-FFF2-40B4-BE49-F238E27FC236}">
                <a16:creationId xmlns:a16="http://schemas.microsoft.com/office/drawing/2014/main" id="{A28977AC-B653-421E-AFFE-32340BF4DF2D}"/>
              </a:ext>
            </a:extLst>
          </p:cNvPr>
          <p:cNvSpPr>
            <a:spLocks noGrp="1"/>
          </p:cNvSpPr>
          <p:nvPr>
            <p:ph idx="1"/>
          </p:nvPr>
        </p:nvSpPr>
        <p:spPr>
          <a:xfrm>
            <a:off x="457200" y="1417637"/>
            <a:ext cx="8229600" cy="4449763"/>
          </a:xfrm>
        </p:spPr>
        <p:txBody>
          <a:bodyPr vert="horz" lIns="91440" tIns="45720" rIns="91440" bIns="45720" anchor="t"/>
          <a:lstStyle/>
          <a:p>
            <a:pPr marL="228600" indent="0">
              <a:buNone/>
            </a:pPr>
            <a:r>
              <a:rPr lang="es-ES" sz="2600">
                <a:solidFill>
                  <a:schemeClr val="tx2"/>
                </a:solidFill>
                <a:ea typeface="Calibri"/>
                <a:cs typeface="Times New Roman"/>
              </a:rPr>
              <a:t>¿</a:t>
            </a:r>
            <a:r>
              <a:rPr lang="es-ES" sz="2600">
                <a:solidFill>
                  <a:schemeClr val="tx2"/>
                </a:solidFill>
              </a:rPr>
              <a:t>Cuál es la estrategia global del DEPR para el uso estratégico de los fondos de ARP ESSER?</a:t>
            </a:r>
            <a:endParaRPr lang="en-US" sz="2600">
              <a:solidFill>
                <a:schemeClr val="tx2"/>
              </a:solidFill>
            </a:endParaRPr>
          </a:p>
          <a:p>
            <a:pPr marL="228600" indent="0">
              <a:buNone/>
            </a:pPr>
            <a:endParaRPr lang="en-US" sz="2600">
              <a:solidFill>
                <a:schemeClr val="tx2"/>
              </a:solidFill>
            </a:endParaRPr>
          </a:p>
          <a:p>
            <a:pPr marL="228600" indent="0">
              <a:buNone/>
            </a:pPr>
            <a:r>
              <a:rPr lang="es-ES" sz="2600">
                <a:solidFill>
                  <a:schemeClr val="tx2"/>
                </a:solidFill>
                <a:ea typeface="Calibri"/>
                <a:cs typeface="Times New Roman"/>
              </a:rPr>
              <a:t>¿</a:t>
            </a:r>
            <a:r>
              <a:rPr lang="en-US" sz="2600" err="1">
                <a:solidFill>
                  <a:schemeClr val="tx2"/>
                </a:solidFill>
              </a:rPr>
              <a:t>Cómo</a:t>
            </a:r>
            <a:r>
              <a:rPr lang="en-US" sz="2600">
                <a:solidFill>
                  <a:schemeClr val="tx2"/>
                </a:solidFill>
              </a:rPr>
              <a:t> </a:t>
            </a:r>
            <a:r>
              <a:rPr lang="en-US" sz="2600" err="1">
                <a:solidFill>
                  <a:schemeClr val="tx2"/>
                </a:solidFill>
              </a:rPr>
              <a:t>esta</a:t>
            </a:r>
            <a:r>
              <a:rPr lang="en-US" sz="2600">
                <a:solidFill>
                  <a:schemeClr val="tx2"/>
                </a:solidFill>
              </a:rPr>
              <a:t> </a:t>
            </a:r>
            <a:r>
              <a:rPr lang="en-US" sz="2600" err="1">
                <a:solidFill>
                  <a:schemeClr val="tx2"/>
                </a:solidFill>
              </a:rPr>
              <a:t>su</a:t>
            </a:r>
            <a:r>
              <a:rPr lang="en-US" sz="2600">
                <a:solidFill>
                  <a:schemeClr val="tx2"/>
                </a:solidFill>
              </a:rPr>
              <a:t> plan de la ORE </a:t>
            </a:r>
            <a:r>
              <a:rPr lang="en-US" sz="2600" err="1">
                <a:solidFill>
                  <a:schemeClr val="tx2"/>
                </a:solidFill>
              </a:rPr>
              <a:t>alineado</a:t>
            </a:r>
            <a:r>
              <a:rPr lang="en-US" sz="2600">
                <a:solidFill>
                  <a:schemeClr val="tx2"/>
                </a:solidFill>
              </a:rPr>
              <a:t> a </a:t>
            </a:r>
            <a:r>
              <a:rPr lang="en-US" sz="2600" err="1">
                <a:solidFill>
                  <a:schemeClr val="tx2"/>
                </a:solidFill>
              </a:rPr>
              <a:t>el</a:t>
            </a:r>
            <a:r>
              <a:rPr lang="en-US" sz="2600">
                <a:solidFill>
                  <a:schemeClr val="tx2"/>
                </a:solidFill>
              </a:rPr>
              <a:t> plan </a:t>
            </a:r>
            <a:r>
              <a:rPr lang="en-US" sz="2600" err="1">
                <a:solidFill>
                  <a:schemeClr val="tx2"/>
                </a:solidFill>
              </a:rPr>
              <a:t>estatal</a:t>
            </a:r>
            <a:r>
              <a:rPr lang="en-US" sz="2600">
                <a:solidFill>
                  <a:schemeClr val="tx2"/>
                </a:solidFill>
              </a:rPr>
              <a:t> y </a:t>
            </a:r>
            <a:r>
              <a:rPr lang="en-US" sz="2600" err="1">
                <a:solidFill>
                  <a:schemeClr val="tx2"/>
                </a:solidFill>
              </a:rPr>
              <a:t>respondiendo</a:t>
            </a:r>
            <a:r>
              <a:rPr lang="en-US" sz="2600">
                <a:solidFill>
                  <a:schemeClr val="tx2"/>
                </a:solidFill>
              </a:rPr>
              <a:t> a </a:t>
            </a:r>
            <a:r>
              <a:rPr lang="en-US" sz="2600" err="1">
                <a:solidFill>
                  <a:schemeClr val="tx2"/>
                </a:solidFill>
              </a:rPr>
              <a:t>los</a:t>
            </a:r>
            <a:r>
              <a:rPr lang="en-US" sz="2600">
                <a:solidFill>
                  <a:schemeClr val="tx2"/>
                </a:solidFill>
              </a:rPr>
              <a:t> </a:t>
            </a:r>
            <a:r>
              <a:rPr lang="en-US" sz="2600" err="1">
                <a:solidFill>
                  <a:schemeClr val="tx2"/>
                </a:solidFill>
              </a:rPr>
              <a:t>propósitos</a:t>
            </a:r>
            <a:r>
              <a:rPr lang="en-US" sz="2600">
                <a:solidFill>
                  <a:schemeClr val="tx2"/>
                </a:solidFill>
              </a:rPr>
              <a:t> de </a:t>
            </a:r>
            <a:r>
              <a:rPr lang="en-US" sz="2600" err="1">
                <a:solidFill>
                  <a:schemeClr val="tx2"/>
                </a:solidFill>
              </a:rPr>
              <a:t>los</a:t>
            </a:r>
            <a:r>
              <a:rPr lang="en-US" sz="2600">
                <a:solidFill>
                  <a:schemeClr val="tx2"/>
                </a:solidFill>
              </a:rPr>
              <a:t> </a:t>
            </a:r>
            <a:r>
              <a:rPr lang="en-US" sz="2600" err="1">
                <a:solidFill>
                  <a:schemeClr val="tx2"/>
                </a:solidFill>
              </a:rPr>
              <a:t>fonodos</a:t>
            </a:r>
            <a:r>
              <a:rPr lang="en-US" sz="2600">
                <a:solidFill>
                  <a:schemeClr val="tx2"/>
                </a:solidFill>
              </a:rPr>
              <a:t> de ARP ESSER?</a:t>
            </a:r>
          </a:p>
          <a:p>
            <a:pPr marL="228600" indent="0">
              <a:buNone/>
            </a:pPr>
            <a:endParaRPr lang="en-US" sz="2600">
              <a:solidFill>
                <a:schemeClr val="tx2"/>
              </a:solidFill>
            </a:endParaRPr>
          </a:p>
          <a:p>
            <a:pPr marL="228600" indent="0">
              <a:buNone/>
            </a:pPr>
            <a:r>
              <a:rPr lang="es-ES" sz="2600">
                <a:solidFill>
                  <a:schemeClr val="tx2"/>
                </a:solidFill>
                <a:ea typeface="Calibri"/>
                <a:cs typeface="Times New Roman"/>
              </a:rPr>
              <a:t>¿</a:t>
            </a:r>
            <a:r>
              <a:rPr lang="en-US" sz="2600" err="1">
                <a:solidFill>
                  <a:schemeClr val="tx2"/>
                </a:solidFill>
              </a:rPr>
              <a:t>Cómo</a:t>
            </a:r>
            <a:r>
              <a:rPr lang="en-US" sz="2600">
                <a:solidFill>
                  <a:schemeClr val="tx2"/>
                </a:solidFill>
              </a:rPr>
              <a:t> </a:t>
            </a:r>
            <a:r>
              <a:rPr lang="en-US" sz="2600" err="1">
                <a:solidFill>
                  <a:schemeClr val="tx2"/>
                </a:solidFill>
              </a:rPr>
              <a:t>los</a:t>
            </a:r>
            <a:r>
              <a:rPr lang="en-US" sz="2600">
                <a:solidFill>
                  <a:schemeClr val="tx2"/>
                </a:solidFill>
              </a:rPr>
              <a:t> planes </a:t>
            </a:r>
            <a:r>
              <a:rPr lang="en-US" sz="2600" err="1">
                <a:solidFill>
                  <a:schemeClr val="tx2"/>
                </a:solidFill>
              </a:rPr>
              <a:t>escolares</a:t>
            </a:r>
            <a:r>
              <a:rPr lang="en-US" sz="2600">
                <a:solidFill>
                  <a:schemeClr val="tx2"/>
                </a:solidFill>
              </a:rPr>
              <a:t> (DEE) están </a:t>
            </a:r>
            <a:r>
              <a:rPr lang="en-US" sz="2600" err="1">
                <a:solidFill>
                  <a:schemeClr val="tx2"/>
                </a:solidFill>
              </a:rPr>
              <a:t>alineados</a:t>
            </a:r>
            <a:r>
              <a:rPr lang="en-US" sz="2600">
                <a:solidFill>
                  <a:schemeClr val="tx2"/>
                </a:solidFill>
              </a:rPr>
              <a:t> a </a:t>
            </a:r>
            <a:r>
              <a:rPr lang="en-US" sz="2600" err="1">
                <a:solidFill>
                  <a:schemeClr val="tx2"/>
                </a:solidFill>
              </a:rPr>
              <a:t>el</a:t>
            </a:r>
            <a:r>
              <a:rPr lang="en-US" sz="2600">
                <a:solidFill>
                  <a:schemeClr val="tx2"/>
                </a:solidFill>
              </a:rPr>
              <a:t> plan de </a:t>
            </a:r>
            <a:r>
              <a:rPr lang="en-US" sz="2600" err="1">
                <a:solidFill>
                  <a:schemeClr val="tx2"/>
                </a:solidFill>
              </a:rPr>
              <a:t>su</a:t>
            </a:r>
            <a:r>
              <a:rPr lang="en-US" sz="2600">
                <a:solidFill>
                  <a:schemeClr val="tx2"/>
                </a:solidFill>
              </a:rPr>
              <a:t> ORE?</a:t>
            </a:r>
          </a:p>
          <a:p>
            <a:endParaRPr lang="en-US" sz="2600"/>
          </a:p>
        </p:txBody>
      </p:sp>
    </p:spTree>
    <p:extLst>
      <p:ext uri="{BB962C8B-B14F-4D97-AF65-F5344CB8AC3E}">
        <p14:creationId xmlns:p14="http://schemas.microsoft.com/office/powerpoint/2010/main" val="35932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19B2-61BC-4F2E-BDCB-2D5CE848D452}"/>
              </a:ext>
            </a:extLst>
          </p:cNvPr>
          <p:cNvSpPr>
            <a:spLocks noGrp="1"/>
          </p:cNvSpPr>
          <p:nvPr>
            <p:ph type="ctrTitle"/>
          </p:nvPr>
        </p:nvSpPr>
        <p:spPr>
          <a:xfrm>
            <a:off x="685800" y="738130"/>
            <a:ext cx="7772400" cy="5891270"/>
          </a:xfrm>
        </p:spPr>
        <p:txBody>
          <a:bodyPr vert="horz" lIns="91440" tIns="45720" rIns="91440" bIns="45720" anchor="t"/>
          <a:lstStyle/>
          <a:p>
            <a:br>
              <a:rPr lang="en-US"/>
            </a:br>
            <a:br>
              <a:rPr lang="en-US"/>
            </a:br>
            <a:r>
              <a:rPr lang="es-ES">
                <a:solidFill>
                  <a:srgbClr val="0B3F7F"/>
                </a:solidFill>
              </a:rPr>
              <a:t>Presentaciones y propósito del programa</a:t>
            </a:r>
            <a:endParaRPr lang="en-US">
              <a:solidFill>
                <a:srgbClr val="0B3F7F"/>
              </a:solidFill>
            </a:endParaRPr>
          </a:p>
        </p:txBody>
      </p:sp>
    </p:spTree>
    <p:extLst>
      <p:ext uri="{BB962C8B-B14F-4D97-AF65-F5344CB8AC3E}">
        <p14:creationId xmlns:p14="http://schemas.microsoft.com/office/powerpoint/2010/main" val="4059208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1FC6-45C4-BCE9-C5D2-426383E21C13}"/>
              </a:ext>
            </a:extLst>
          </p:cNvPr>
          <p:cNvSpPr>
            <a:spLocks noGrp="1"/>
          </p:cNvSpPr>
          <p:nvPr>
            <p:ph type="title"/>
          </p:nvPr>
        </p:nvSpPr>
        <p:spPr/>
        <p:txBody>
          <a:bodyPr vert="horz" lIns="91440" tIns="45720" rIns="91440" bIns="45720" anchor="t"/>
          <a:lstStyle/>
          <a:p>
            <a:pPr algn="ctr"/>
            <a:r>
              <a:rPr lang="en-US"/>
              <a:t>Plan </a:t>
            </a:r>
            <a:r>
              <a:rPr lang="en-US" err="1"/>
              <a:t>regionales</a:t>
            </a:r>
            <a:r>
              <a:rPr lang="en-US"/>
              <a:t> (ore)</a:t>
            </a:r>
          </a:p>
        </p:txBody>
      </p:sp>
      <p:sp>
        <p:nvSpPr>
          <p:cNvPr id="5" name="Slide Number Placeholder 4">
            <a:extLst>
              <a:ext uri="{FF2B5EF4-FFF2-40B4-BE49-F238E27FC236}">
                <a16:creationId xmlns:a16="http://schemas.microsoft.com/office/drawing/2014/main" id="{E6056341-5CB8-97CE-0EA2-A1EE3B15A074}"/>
              </a:ext>
            </a:extLst>
          </p:cNvPr>
          <p:cNvSpPr>
            <a:spLocks noGrp="1"/>
          </p:cNvSpPr>
          <p:nvPr>
            <p:ph type="sldNum" sz="quarter" idx="11"/>
          </p:nvPr>
        </p:nvSpPr>
        <p:spPr/>
        <p:txBody>
          <a:bodyPr/>
          <a:lstStyle/>
          <a:p>
            <a:pPr defTabSz="457200">
              <a:defRPr/>
            </a:pPr>
            <a:fld id="{B2C71B27-CEE5-4781-91B8-39410E6C0618}" type="slidenum">
              <a:rPr lang="en-US" smtClean="0"/>
              <a:pPr defTabSz="457200">
                <a:defRPr/>
              </a:pPr>
              <a:t>40</a:t>
            </a:fld>
            <a:endParaRPr lang="en-US"/>
          </a:p>
        </p:txBody>
      </p:sp>
      <p:sp>
        <p:nvSpPr>
          <p:cNvPr id="8" name="Content Placeholder 2">
            <a:extLst>
              <a:ext uri="{FF2B5EF4-FFF2-40B4-BE49-F238E27FC236}">
                <a16:creationId xmlns:a16="http://schemas.microsoft.com/office/drawing/2014/main" id="{67B6C839-7415-4A67-A6A6-869BB0D5F89C}"/>
              </a:ext>
            </a:extLst>
          </p:cNvPr>
          <p:cNvSpPr>
            <a:spLocks noGrp="1"/>
          </p:cNvSpPr>
          <p:nvPr>
            <p:ph idx="1"/>
          </p:nvPr>
        </p:nvSpPr>
        <p:spPr>
          <a:xfrm>
            <a:off x="457200" y="1821873"/>
            <a:ext cx="8229600" cy="4449763"/>
          </a:xfrm>
        </p:spPr>
        <p:txBody>
          <a:bodyPr vert="horz" lIns="91440" tIns="45720" rIns="91440" bIns="45720" anchor="t"/>
          <a:lstStyle/>
          <a:p>
            <a:pPr marL="228600" indent="0">
              <a:buNone/>
            </a:pPr>
            <a:r>
              <a:rPr lang="es-ES">
                <a:solidFill>
                  <a:schemeClr val="tx2"/>
                </a:solidFill>
                <a:ea typeface="Calibri" panose="020F0502020204030204" pitchFamily="34" charset="0"/>
                <a:cs typeface="Times New Roman"/>
              </a:rPr>
              <a:t>¿</a:t>
            </a:r>
            <a:r>
              <a:rPr lang="en-US" err="1">
                <a:solidFill>
                  <a:schemeClr val="tx2"/>
                </a:solidFill>
              </a:rPr>
              <a:t>Cómo</a:t>
            </a:r>
            <a:r>
              <a:rPr lang="en-US">
                <a:solidFill>
                  <a:schemeClr val="tx2"/>
                </a:solidFill>
              </a:rPr>
              <a:t> </a:t>
            </a:r>
            <a:r>
              <a:rPr lang="en-US" err="1">
                <a:solidFill>
                  <a:schemeClr val="tx2"/>
                </a:solidFill>
              </a:rPr>
              <a:t>saben</a:t>
            </a:r>
            <a:r>
              <a:rPr lang="en-US">
                <a:solidFill>
                  <a:schemeClr val="tx2"/>
                </a:solidFill>
              </a:rPr>
              <a:t> </a:t>
            </a:r>
            <a:r>
              <a:rPr lang="en-US" err="1">
                <a:solidFill>
                  <a:schemeClr val="tx2"/>
                </a:solidFill>
              </a:rPr>
              <a:t>si</a:t>
            </a:r>
            <a:r>
              <a:rPr lang="en-US">
                <a:solidFill>
                  <a:schemeClr val="tx2"/>
                </a:solidFill>
              </a:rPr>
              <a:t> los planes </a:t>
            </a:r>
            <a:r>
              <a:rPr lang="en-US" err="1">
                <a:solidFill>
                  <a:schemeClr val="tx2"/>
                </a:solidFill>
              </a:rPr>
              <a:t>están</a:t>
            </a:r>
            <a:r>
              <a:rPr lang="en-US">
                <a:solidFill>
                  <a:schemeClr val="tx2"/>
                </a:solidFill>
              </a:rPr>
              <a:t> </a:t>
            </a:r>
            <a:r>
              <a:rPr lang="en-US" err="1">
                <a:solidFill>
                  <a:schemeClr val="tx2"/>
                </a:solidFill>
              </a:rPr>
              <a:t>siendo</a:t>
            </a:r>
            <a:r>
              <a:rPr lang="en-US">
                <a:solidFill>
                  <a:schemeClr val="tx2"/>
                </a:solidFill>
              </a:rPr>
              <a:t> </a:t>
            </a:r>
            <a:r>
              <a:rPr lang="en-US" err="1">
                <a:solidFill>
                  <a:schemeClr val="tx2"/>
                </a:solidFill>
              </a:rPr>
              <a:t>implementados</a:t>
            </a:r>
            <a:r>
              <a:rPr lang="en-US">
                <a:solidFill>
                  <a:schemeClr val="tx2"/>
                </a:solidFill>
              </a:rPr>
              <a:t> </a:t>
            </a:r>
            <a:r>
              <a:rPr lang="en-US" err="1">
                <a:solidFill>
                  <a:schemeClr val="tx2"/>
                </a:solidFill>
              </a:rPr>
              <a:t>en</a:t>
            </a:r>
            <a:r>
              <a:rPr lang="en-US">
                <a:solidFill>
                  <a:schemeClr val="tx2"/>
                </a:solidFill>
              </a:rPr>
              <a:t> </a:t>
            </a:r>
            <a:r>
              <a:rPr lang="en-US" err="1">
                <a:solidFill>
                  <a:schemeClr val="tx2"/>
                </a:solidFill>
              </a:rPr>
              <a:t>su</a:t>
            </a:r>
            <a:r>
              <a:rPr lang="en-US">
                <a:solidFill>
                  <a:schemeClr val="tx2"/>
                </a:solidFill>
              </a:rPr>
              <a:t> ORE?</a:t>
            </a:r>
          </a:p>
          <a:p>
            <a:endParaRPr lang="en-US">
              <a:solidFill>
                <a:schemeClr val="tx2"/>
              </a:solidFill>
            </a:endParaRPr>
          </a:p>
          <a:p>
            <a:pPr marL="228600" indent="0">
              <a:buNone/>
            </a:pPr>
            <a:r>
              <a:rPr lang="es-ES">
                <a:solidFill>
                  <a:schemeClr val="tx2"/>
                </a:solidFill>
                <a:ea typeface="Calibri" panose="020F0502020204030204" pitchFamily="34" charset="0"/>
                <a:cs typeface="Times New Roman"/>
              </a:rPr>
              <a:t>¿</a:t>
            </a:r>
            <a:r>
              <a:rPr lang="en-US" err="1">
                <a:solidFill>
                  <a:schemeClr val="tx2"/>
                </a:solidFill>
              </a:rPr>
              <a:t>Cómo</a:t>
            </a:r>
            <a:r>
              <a:rPr lang="en-US">
                <a:solidFill>
                  <a:schemeClr val="tx2"/>
                </a:solidFill>
              </a:rPr>
              <a:t> </a:t>
            </a:r>
            <a:r>
              <a:rPr lang="en-US" err="1">
                <a:solidFill>
                  <a:schemeClr val="tx2"/>
                </a:solidFill>
              </a:rPr>
              <a:t>saben</a:t>
            </a:r>
            <a:r>
              <a:rPr lang="en-US">
                <a:solidFill>
                  <a:schemeClr val="tx2"/>
                </a:solidFill>
              </a:rPr>
              <a:t> que el plan ESSER (y los planes ESSER de las OREs) </a:t>
            </a:r>
            <a:r>
              <a:rPr lang="en-US" err="1">
                <a:solidFill>
                  <a:schemeClr val="tx2"/>
                </a:solidFill>
              </a:rPr>
              <a:t>esta</a:t>
            </a:r>
            <a:r>
              <a:rPr lang="en-US">
                <a:solidFill>
                  <a:schemeClr val="tx2"/>
                </a:solidFill>
              </a:rPr>
              <a:t> </a:t>
            </a:r>
            <a:r>
              <a:rPr lang="en-US" err="1">
                <a:solidFill>
                  <a:schemeClr val="tx2"/>
                </a:solidFill>
              </a:rPr>
              <a:t>siendo</a:t>
            </a:r>
            <a:r>
              <a:rPr lang="en-US">
                <a:solidFill>
                  <a:schemeClr val="tx2"/>
                </a:solidFill>
              </a:rPr>
              <a:t> </a:t>
            </a:r>
            <a:r>
              <a:rPr lang="en-US" err="1">
                <a:solidFill>
                  <a:schemeClr val="tx2"/>
                </a:solidFill>
              </a:rPr>
              <a:t>efectivo</a:t>
            </a:r>
            <a:r>
              <a:rPr lang="en-US">
                <a:solidFill>
                  <a:schemeClr val="tx2"/>
                </a:solidFill>
              </a:rPr>
              <a:t> </a:t>
            </a:r>
            <a:r>
              <a:rPr lang="en-US" err="1">
                <a:solidFill>
                  <a:schemeClr val="tx2"/>
                </a:solidFill>
              </a:rPr>
              <a:t>en</a:t>
            </a:r>
            <a:r>
              <a:rPr lang="en-US">
                <a:solidFill>
                  <a:schemeClr val="tx2"/>
                </a:solidFill>
              </a:rPr>
              <a:t> </a:t>
            </a:r>
            <a:r>
              <a:rPr lang="en-US" err="1">
                <a:solidFill>
                  <a:schemeClr val="tx2"/>
                </a:solidFill>
              </a:rPr>
              <a:t>su</a:t>
            </a:r>
            <a:r>
              <a:rPr lang="en-US">
                <a:solidFill>
                  <a:schemeClr val="tx2"/>
                </a:solidFill>
              </a:rPr>
              <a:t> ORE?</a:t>
            </a:r>
          </a:p>
          <a:p>
            <a:endParaRPr lang="en-US">
              <a:solidFill>
                <a:schemeClr val="tx2"/>
              </a:solidFill>
            </a:endParaRPr>
          </a:p>
          <a:p>
            <a:pPr marL="228600" indent="0">
              <a:buNone/>
            </a:pPr>
            <a:r>
              <a:rPr lang="es-ES">
                <a:solidFill>
                  <a:schemeClr val="tx2"/>
                </a:solidFill>
                <a:ea typeface="Calibri" panose="020F0502020204030204" pitchFamily="34" charset="0"/>
                <a:cs typeface="Times New Roman"/>
              </a:rPr>
              <a:t>¿</a:t>
            </a:r>
            <a:r>
              <a:rPr lang="en-US">
                <a:solidFill>
                  <a:schemeClr val="tx2"/>
                </a:solidFill>
              </a:rPr>
              <a:t>Algo </a:t>
            </a:r>
            <a:r>
              <a:rPr lang="en-US" err="1">
                <a:solidFill>
                  <a:schemeClr val="tx2"/>
                </a:solidFill>
              </a:rPr>
              <a:t>más</a:t>
            </a:r>
            <a:r>
              <a:rPr lang="en-US">
                <a:solidFill>
                  <a:schemeClr val="tx2"/>
                </a:solidFill>
              </a:rPr>
              <a:t> que </a:t>
            </a:r>
            <a:r>
              <a:rPr lang="en-US" err="1">
                <a:solidFill>
                  <a:schemeClr val="tx2"/>
                </a:solidFill>
              </a:rPr>
              <a:t>deseen</a:t>
            </a:r>
            <a:r>
              <a:rPr lang="en-US">
                <a:solidFill>
                  <a:schemeClr val="tx2"/>
                </a:solidFill>
              </a:rPr>
              <a:t> </a:t>
            </a:r>
            <a:r>
              <a:rPr lang="en-US" err="1">
                <a:solidFill>
                  <a:schemeClr val="tx2"/>
                </a:solidFill>
              </a:rPr>
              <a:t>compartir</a:t>
            </a:r>
            <a:r>
              <a:rPr lang="en-US">
                <a:solidFill>
                  <a:schemeClr val="tx2"/>
                </a:solidFill>
              </a:rPr>
              <a:t> </a:t>
            </a:r>
            <a:r>
              <a:rPr lang="en-US" err="1">
                <a:solidFill>
                  <a:schemeClr val="tx2"/>
                </a:solidFill>
              </a:rPr>
              <a:t>acerca</a:t>
            </a:r>
            <a:r>
              <a:rPr lang="en-US">
                <a:solidFill>
                  <a:schemeClr val="tx2"/>
                </a:solidFill>
              </a:rPr>
              <a:t> del plan ESSER </a:t>
            </a:r>
            <a:r>
              <a:rPr lang="en-US" err="1">
                <a:solidFill>
                  <a:schemeClr val="tx2"/>
                </a:solidFill>
              </a:rPr>
              <a:t>estatal</a:t>
            </a:r>
            <a:r>
              <a:rPr lang="en-US">
                <a:solidFill>
                  <a:schemeClr val="tx2"/>
                </a:solidFill>
              </a:rPr>
              <a:t> o regional?</a:t>
            </a:r>
          </a:p>
          <a:p>
            <a:pPr marL="0" indent="0">
              <a:buNone/>
            </a:pPr>
            <a:endParaRPr lang="en-US"/>
          </a:p>
          <a:p>
            <a:endParaRPr lang="en-US"/>
          </a:p>
        </p:txBody>
      </p:sp>
    </p:spTree>
    <p:extLst>
      <p:ext uri="{BB962C8B-B14F-4D97-AF65-F5344CB8AC3E}">
        <p14:creationId xmlns:p14="http://schemas.microsoft.com/office/powerpoint/2010/main" val="1255917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91CD-781F-179E-719D-86A330399487}"/>
              </a:ext>
            </a:extLst>
          </p:cNvPr>
          <p:cNvSpPr>
            <a:spLocks noGrp="1"/>
          </p:cNvSpPr>
          <p:nvPr>
            <p:ph type="title"/>
          </p:nvPr>
        </p:nvSpPr>
        <p:spPr/>
        <p:txBody>
          <a:bodyPr vert="horz" lIns="91440" tIns="45720" rIns="91440" bIns="45720" anchor="t"/>
          <a:lstStyle/>
          <a:p>
            <a:pPr algn="ctr"/>
            <a:r>
              <a:rPr lang="en-US" i="1"/>
              <a:t>Parking lot
</a:t>
            </a:r>
          </a:p>
        </p:txBody>
      </p:sp>
      <p:sp>
        <p:nvSpPr>
          <p:cNvPr id="3" name="Content Placeholder 2">
            <a:extLst>
              <a:ext uri="{FF2B5EF4-FFF2-40B4-BE49-F238E27FC236}">
                <a16:creationId xmlns:a16="http://schemas.microsoft.com/office/drawing/2014/main" id="{B05F549E-888F-976A-1FF2-0574D2FCACC5}"/>
              </a:ext>
            </a:extLst>
          </p:cNvPr>
          <p:cNvSpPr>
            <a:spLocks noGrp="1"/>
          </p:cNvSpPr>
          <p:nvPr>
            <p:ph idx="1"/>
          </p:nvPr>
        </p:nvSpPr>
        <p:spPr>
          <a:xfrm>
            <a:off x="455465" y="1267098"/>
            <a:ext cx="8229600" cy="4623764"/>
          </a:xfrm>
        </p:spPr>
        <p:txBody>
          <a:bodyPr vert="horz" lIns="91440" tIns="45720" rIns="91440" bIns="45720" anchor="t"/>
          <a:lstStyle/>
          <a:p>
            <a:r>
              <a:rPr lang="en-US" sz="3800" err="1">
                <a:solidFill>
                  <a:srgbClr val="00B050"/>
                </a:solidFill>
              </a:rPr>
              <a:t>Necesito</a:t>
            </a:r>
            <a:r>
              <a:rPr lang="en-US" sz="3800">
                <a:solidFill>
                  <a:srgbClr val="00B050"/>
                </a:solidFill>
              </a:rPr>
              <a:t> </a:t>
            </a:r>
            <a:r>
              <a:rPr lang="en-US" sz="3800" err="1">
                <a:solidFill>
                  <a:srgbClr val="00B050"/>
                </a:solidFill>
              </a:rPr>
              <a:t>más</a:t>
            </a:r>
            <a:r>
              <a:rPr lang="en-US" sz="3800">
                <a:solidFill>
                  <a:srgbClr val="00B050"/>
                </a:solidFill>
              </a:rPr>
              <a:t> </a:t>
            </a:r>
            <a:r>
              <a:rPr lang="en-US" sz="3800" err="1">
                <a:solidFill>
                  <a:srgbClr val="00B050"/>
                </a:solidFill>
              </a:rPr>
              <a:t>información</a:t>
            </a:r>
            <a:r>
              <a:rPr lang="en-US" sz="3800">
                <a:solidFill>
                  <a:srgbClr val="00B050"/>
                </a:solidFill>
              </a:rPr>
              <a:t> </a:t>
            </a:r>
            <a:r>
              <a:rPr lang="en-US" sz="3800" err="1">
                <a:solidFill>
                  <a:srgbClr val="00B050"/>
                </a:solidFill>
              </a:rPr>
              <a:t>sobre</a:t>
            </a:r>
            <a:r>
              <a:rPr lang="en-US" sz="3800">
                <a:solidFill>
                  <a:srgbClr val="00B050"/>
                </a:solidFill>
              </a:rPr>
              <a:t> …</a:t>
            </a:r>
            <a:endParaRPr lang="en-US" sz="3800"/>
          </a:p>
          <a:p>
            <a:pPr marL="274320" indent="0">
              <a:buNone/>
            </a:pPr>
            <a:endParaRPr lang="en-US" sz="3800">
              <a:solidFill>
                <a:srgbClr val="00B050"/>
              </a:solidFill>
            </a:endParaRPr>
          </a:p>
          <a:p>
            <a:r>
              <a:rPr lang="en-US" sz="3800" err="1">
                <a:solidFill>
                  <a:srgbClr val="00B050"/>
                </a:solidFill>
              </a:rPr>
              <a:t>Quiero</a:t>
            </a:r>
            <a:r>
              <a:rPr lang="en-US" sz="3800">
                <a:solidFill>
                  <a:srgbClr val="00B050"/>
                </a:solidFill>
              </a:rPr>
              <a:t> saber </a:t>
            </a:r>
            <a:r>
              <a:rPr lang="en-US" sz="3800" err="1">
                <a:solidFill>
                  <a:srgbClr val="00B050"/>
                </a:solidFill>
              </a:rPr>
              <a:t>más</a:t>
            </a:r>
            <a:r>
              <a:rPr lang="en-US" sz="3800">
                <a:solidFill>
                  <a:srgbClr val="00B050"/>
                </a:solidFill>
              </a:rPr>
              <a:t> </a:t>
            </a:r>
            <a:r>
              <a:rPr lang="en-US" sz="3800" err="1">
                <a:solidFill>
                  <a:srgbClr val="00B050"/>
                </a:solidFill>
              </a:rPr>
              <a:t>sobre</a:t>
            </a:r>
            <a:r>
              <a:rPr lang="en-US" sz="3800">
                <a:solidFill>
                  <a:srgbClr val="00B050"/>
                </a:solidFill>
              </a:rPr>
              <a:t> </a:t>
            </a:r>
            <a:r>
              <a:rPr lang="en-US" sz="3800" err="1">
                <a:solidFill>
                  <a:srgbClr val="00B050"/>
                </a:solidFill>
              </a:rPr>
              <a:t>el</a:t>
            </a:r>
            <a:r>
              <a:rPr lang="en-US" sz="3800">
                <a:solidFill>
                  <a:srgbClr val="00B050"/>
                </a:solidFill>
              </a:rPr>
              <a:t> </a:t>
            </a:r>
            <a:r>
              <a:rPr lang="en-US" sz="3800" err="1">
                <a:solidFill>
                  <a:srgbClr val="00B050"/>
                </a:solidFill>
              </a:rPr>
              <a:t>tema</a:t>
            </a:r>
            <a:r>
              <a:rPr lang="en-US" sz="3800">
                <a:solidFill>
                  <a:srgbClr val="00B050"/>
                </a:solidFill>
              </a:rPr>
              <a:t> de…</a:t>
            </a:r>
            <a:endParaRPr lang="en-US" sz="3800"/>
          </a:p>
          <a:p>
            <a:pPr marL="274320" indent="0">
              <a:buNone/>
            </a:pPr>
            <a:endParaRPr lang="en-US" sz="3800">
              <a:solidFill>
                <a:srgbClr val="00B050"/>
              </a:solidFill>
            </a:endParaRPr>
          </a:p>
          <a:p>
            <a:r>
              <a:rPr lang="en-US" sz="3800" err="1">
                <a:solidFill>
                  <a:srgbClr val="00B050"/>
                </a:solidFill>
              </a:rPr>
              <a:t>Necesito</a:t>
            </a:r>
            <a:r>
              <a:rPr lang="en-US" sz="3800">
                <a:solidFill>
                  <a:srgbClr val="00B050"/>
                </a:solidFill>
              </a:rPr>
              <a:t> </a:t>
            </a:r>
            <a:r>
              <a:rPr lang="en-US" sz="3800" err="1">
                <a:solidFill>
                  <a:srgbClr val="00B050"/>
                </a:solidFill>
              </a:rPr>
              <a:t>más</a:t>
            </a:r>
            <a:r>
              <a:rPr lang="en-US" sz="3800">
                <a:solidFill>
                  <a:srgbClr val="00B050"/>
                </a:solidFill>
              </a:rPr>
              <a:t> </a:t>
            </a:r>
            <a:r>
              <a:rPr lang="en-US" sz="3800" err="1">
                <a:solidFill>
                  <a:srgbClr val="00B050"/>
                </a:solidFill>
              </a:rPr>
              <a:t>ayuda</a:t>
            </a:r>
            <a:r>
              <a:rPr lang="en-US" sz="3800">
                <a:solidFill>
                  <a:srgbClr val="00B050"/>
                </a:solidFill>
              </a:rPr>
              <a:t> con….</a:t>
            </a:r>
            <a:endParaRPr lang="en-US" sz="3800"/>
          </a:p>
          <a:p>
            <a:pPr marL="274320" indent="0">
              <a:buNone/>
            </a:pPr>
            <a:endParaRPr lang="en-US" sz="3800">
              <a:solidFill>
                <a:srgbClr val="00B050"/>
              </a:solidFill>
            </a:endParaRPr>
          </a:p>
          <a:p>
            <a:pPr marL="274320" indent="0">
              <a:buNone/>
            </a:pPr>
            <a:endParaRPr lang="en-US" sz="3800">
              <a:solidFill>
                <a:srgbClr val="00B050"/>
              </a:solidFill>
            </a:endParaRPr>
          </a:p>
          <a:p>
            <a:endParaRPr lang="en-US" sz="3800"/>
          </a:p>
          <a:p>
            <a:endParaRPr lang="en-US" sz="3800"/>
          </a:p>
          <a:p>
            <a:endParaRPr lang="en-US" sz="3800"/>
          </a:p>
          <a:p>
            <a:endParaRPr lang="en-US" sz="3800"/>
          </a:p>
        </p:txBody>
      </p:sp>
      <p:sp>
        <p:nvSpPr>
          <p:cNvPr id="5" name="Slide Number Placeholder 4">
            <a:extLst>
              <a:ext uri="{FF2B5EF4-FFF2-40B4-BE49-F238E27FC236}">
                <a16:creationId xmlns:a16="http://schemas.microsoft.com/office/drawing/2014/main" id="{8FEA8648-5C08-D537-798B-815C898520EF}"/>
              </a:ext>
            </a:extLst>
          </p:cNvPr>
          <p:cNvSpPr>
            <a:spLocks noGrp="1"/>
          </p:cNvSpPr>
          <p:nvPr>
            <p:ph type="sldNum" sz="quarter" idx="11"/>
          </p:nvPr>
        </p:nvSpPr>
        <p:spPr/>
        <p:txBody>
          <a:bodyPr/>
          <a:lstStyle/>
          <a:p>
            <a:pPr defTabSz="457200">
              <a:defRPr/>
            </a:pPr>
            <a:fld id="{D24C62AC-34AC-44FA-925B-65FA1B2D13C3}" type="slidenum">
              <a:rPr lang="en-US"/>
              <a:pPr defTabSz="457200">
                <a:defRPr/>
              </a:pPr>
              <a:t>41</a:t>
            </a:fld>
            <a:endParaRPr lang="en-US"/>
          </a:p>
        </p:txBody>
      </p:sp>
    </p:spTree>
    <p:extLst>
      <p:ext uri="{BB962C8B-B14F-4D97-AF65-F5344CB8AC3E}">
        <p14:creationId xmlns:p14="http://schemas.microsoft.com/office/powerpoint/2010/main" val="3693761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pct75">
          <a:fgClr>
            <a:srgbClr val="F2F6F8"/>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19B2-61BC-4F2E-BDCB-2D5CE848D452}"/>
              </a:ext>
            </a:extLst>
          </p:cNvPr>
          <p:cNvSpPr>
            <a:spLocks noGrp="1"/>
          </p:cNvSpPr>
          <p:nvPr>
            <p:ph type="ctrTitle"/>
          </p:nvPr>
        </p:nvSpPr>
        <p:spPr>
          <a:xfrm>
            <a:off x="403285" y="904646"/>
            <a:ext cx="8337430" cy="786132"/>
          </a:xfrm>
        </p:spPr>
        <p:txBody>
          <a:bodyPr/>
          <a:lstStyle/>
          <a:p>
            <a:r>
              <a:rPr lang="en-US">
                <a:solidFill>
                  <a:srgbClr val="0B3F7F"/>
                </a:solidFill>
              </a:rPr>
              <a:t> </a:t>
            </a:r>
            <a:r>
              <a:rPr lang="es-ES">
                <a:solidFill>
                  <a:srgbClr val="0B3F7F"/>
                </a:solidFill>
              </a:rPr>
              <a:t>Preguntas y respuestas 
</a:t>
            </a:r>
            <a:endParaRPr lang="en-US">
              <a:solidFill>
                <a:srgbClr val="0B3F7F"/>
              </a:solidFill>
            </a:endParaRPr>
          </a:p>
        </p:txBody>
      </p:sp>
      <p:pic>
        <p:nvPicPr>
          <p:cNvPr id="4" name="Picture 3" descr="Magnifying glass and question mark">
            <a:extLst>
              <a:ext uri="{FF2B5EF4-FFF2-40B4-BE49-F238E27FC236}">
                <a16:creationId xmlns:a16="http://schemas.microsoft.com/office/drawing/2014/main" id="{5B8FADD1-A4D2-4F48-884E-86C57CBB7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057400"/>
            <a:ext cx="4419600" cy="2743200"/>
          </a:xfrm>
          <a:prstGeom prst="rect">
            <a:avLst/>
          </a:prstGeom>
        </p:spPr>
      </p:pic>
      <p:sp>
        <p:nvSpPr>
          <p:cNvPr id="5" name="Slide Number Placeholder 4">
            <a:extLst>
              <a:ext uri="{FF2B5EF4-FFF2-40B4-BE49-F238E27FC236}">
                <a16:creationId xmlns:a16="http://schemas.microsoft.com/office/drawing/2014/main" id="{36745C10-BE91-4F8F-9B02-0F5AE0603EA0}"/>
              </a:ext>
            </a:extLst>
          </p:cNvPr>
          <p:cNvSpPr txBox="1">
            <a:spLocks/>
          </p:cNvSpPr>
          <p:nvPr/>
        </p:nvSpPr>
        <p:spPr>
          <a:xfrm>
            <a:off x="609600" y="6361385"/>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B2C71B27-CEE5-4781-91B8-39410E6C0618}" type="slidenum">
              <a:rPr lang="en-US" smtClean="0"/>
              <a:pPr defTabSz="457200">
                <a:defRPr/>
              </a:pPr>
              <a:t>42</a:t>
            </a:fld>
            <a:endParaRPr lang="en-US"/>
          </a:p>
        </p:txBody>
      </p:sp>
    </p:spTree>
    <p:extLst>
      <p:ext uri="{BB962C8B-B14F-4D97-AF65-F5344CB8AC3E}">
        <p14:creationId xmlns:p14="http://schemas.microsoft.com/office/powerpoint/2010/main" val="381975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19B2-61BC-4F2E-BDCB-2D5CE848D452}"/>
              </a:ext>
            </a:extLst>
          </p:cNvPr>
          <p:cNvSpPr>
            <a:spLocks noGrp="1"/>
          </p:cNvSpPr>
          <p:nvPr>
            <p:ph type="ctrTitle"/>
          </p:nvPr>
        </p:nvSpPr>
        <p:spPr>
          <a:xfrm>
            <a:off x="641732" y="2659654"/>
            <a:ext cx="8077200" cy="2330987"/>
          </a:xfrm>
        </p:spPr>
        <p:txBody>
          <a:bodyPr vert="horz" lIns="91440" tIns="45720" rIns="91440" bIns="45720" anchor="t"/>
          <a:lstStyle/>
          <a:p>
            <a:r>
              <a:rPr lang="en-US" sz="4800" err="1">
                <a:solidFill>
                  <a:srgbClr val="0B3F7F"/>
                </a:solidFill>
              </a:rPr>
              <a:t>Apéndice</a:t>
            </a:r>
            <a:r>
              <a:rPr lang="en-US" sz="4800">
                <a:solidFill>
                  <a:srgbClr val="0B3F7F"/>
                </a:solidFill>
              </a:rPr>
              <a:t>/</a:t>
            </a:r>
            <a:r>
              <a:rPr lang="en-US" sz="4800" err="1">
                <a:solidFill>
                  <a:srgbClr val="0B3F7F"/>
                </a:solidFill>
              </a:rPr>
              <a:t>Recursos</a:t>
            </a:r>
            <a:br>
              <a:rPr lang="en-US"/>
            </a:br>
            <a:br>
              <a:rPr lang="es-ES" sz="4800"/>
            </a:br>
            <a:endParaRPr lang="en-US" sz="4800">
              <a:solidFill>
                <a:srgbClr val="0B3F7F"/>
              </a:solidFill>
            </a:endParaRPr>
          </a:p>
        </p:txBody>
      </p:sp>
    </p:spTree>
    <p:extLst>
      <p:ext uri="{BB962C8B-B14F-4D97-AF65-F5344CB8AC3E}">
        <p14:creationId xmlns:p14="http://schemas.microsoft.com/office/powerpoint/2010/main" val="2475816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89650" cy="481614"/>
          </a:xfrm>
        </p:spPr>
        <p:txBody>
          <a:bodyPr/>
          <a:lstStyle/>
          <a:p>
            <a:pPr algn="ctr"/>
            <a:r>
              <a:rPr lang="en-US"/>
              <a:t>ESSER</a:t>
            </a:r>
            <a:br>
              <a:rPr lang="en-US"/>
            </a:br>
            <a:endParaRPr lang="en-US"/>
          </a:p>
        </p:txBody>
      </p:sp>
      <p:sp>
        <p:nvSpPr>
          <p:cNvPr id="5" name="Slide Number Placeholder 4"/>
          <p:cNvSpPr>
            <a:spLocks noGrp="1"/>
          </p:cNvSpPr>
          <p:nvPr>
            <p:ph type="sldNum" sz="quarter" idx="11"/>
          </p:nvPr>
        </p:nvSpPr>
        <p:spPr/>
        <p:txBody>
          <a:bodyPr/>
          <a:lstStyle/>
          <a:p>
            <a:pPr defTabSz="457200">
              <a:defRPr/>
            </a:pPr>
            <a:fld id="{B2C71B27-CEE5-4781-91B8-39410E6C0618}" type="slidenum">
              <a:rPr lang="en-US" smtClean="0"/>
              <a:pPr defTabSz="457200">
                <a:defRPr/>
              </a:pPr>
              <a:t>44</a:t>
            </a:fld>
            <a:endParaRPr lang="en-US"/>
          </a:p>
        </p:txBody>
      </p:sp>
      <p:graphicFrame>
        <p:nvGraphicFramePr>
          <p:cNvPr id="11" name="Table 10">
            <a:extLst>
              <a:ext uri="{FF2B5EF4-FFF2-40B4-BE49-F238E27FC236}">
                <a16:creationId xmlns:a16="http://schemas.microsoft.com/office/drawing/2014/main" id="{222C73AB-FB65-4176-AF6A-C8D5EA7043BB}"/>
              </a:ext>
            </a:extLst>
          </p:cNvPr>
          <p:cNvGraphicFramePr>
            <a:graphicFrameLocks noGrp="1"/>
          </p:cNvGraphicFramePr>
          <p:nvPr>
            <p:extLst>
              <p:ext uri="{D42A27DB-BD31-4B8C-83A1-F6EECF244321}">
                <p14:modId xmlns:p14="http://schemas.microsoft.com/office/powerpoint/2010/main" val="2390149764"/>
              </p:ext>
            </p:extLst>
          </p:nvPr>
        </p:nvGraphicFramePr>
        <p:xfrm>
          <a:off x="600616" y="884555"/>
          <a:ext cx="7902818" cy="5608320"/>
        </p:xfrm>
        <a:graphic>
          <a:graphicData uri="http://schemas.openxmlformats.org/drawingml/2006/table">
            <a:tbl>
              <a:tblPr firstRow="1" bandRow="1">
                <a:tableStyleId>{5C22544A-7EE6-4342-B048-85BDC9FD1C3A}</a:tableStyleId>
              </a:tblPr>
              <a:tblGrid>
                <a:gridCol w="1021134">
                  <a:extLst>
                    <a:ext uri="{9D8B030D-6E8A-4147-A177-3AD203B41FA5}">
                      <a16:colId xmlns:a16="http://schemas.microsoft.com/office/drawing/2014/main" val="3539721132"/>
                    </a:ext>
                  </a:extLst>
                </a:gridCol>
                <a:gridCol w="3086663">
                  <a:extLst>
                    <a:ext uri="{9D8B030D-6E8A-4147-A177-3AD203B41FA5}">
                      <a16:colId xmlns:a16="http://schemas.microsoft.com/office/drawing/2014/main" val="3944444975"/>
                    </a:ext>
                  </a:extLst>
                </a:gridCol>
                <a:gridCol w="3795021">
                  <a:extLst>
                    <a:ext uri="{9D8B030D-6E8A-4147-A177-3AD203B41FA5}">
                      <a16:colId xmlns:a16="http://schemas.microsoft.com/office/drawing/2014/main" val="1118295420"/>
                    </a:ext>
                  </a:extLst>
                </a:gridCol>
              </a:tblGrid>
              <a:tr h="515754">
                <a:tc>
                  <a:txBody>
                    <a:bodyPr/>
                    <a:lstStyle/>
                    <a:p>
                      <a:pPr algn="ctr" rtl="0" fontAlgn="base"/>
                      <a:r>
                        <a:rPr lang="en-US" sz="1400">
                          <a:effectLst/>
                        </a:rPr>
                        <a:t>Topic​</a:t>
                      </a:r>
                      <a:endParaRPr lang="en-US" sz="1400" b="1">
                        <a:solidFill>
                          <a:srgbClr val="FFFFFF"/>
                        </a:solidFill>
                        <a:effectLst/>
                      </a:endParaRPr>
                    </a:p>
                  </a:txBody>
                  <a:tcPr/>
                </a:tc>
                <a:tc>
                  <a:txBody>
                    <a:bodyPr/>
                    <a:lstStyle/>
                    <a:p>
                      <a:pPr algn="ctr" rtl="0" fontAlgn="base"/>
                      <a:r>
                        <a:rPr lang="en-US" sz="1400">
                          <a:effectLst/>
                        </a:rPr>
                        <a:t>ESSER I (CARES Act)​ &amp; ESSER II (CRRSA Act)</a:t>
                      </a:r>
                      <a:endParaRPr lang="en-US" sz="1400" b="1">
                        <a:solidFill>
                          <a:srgbClr val="FFFFFF"/>
                        </a:solidFill>
                        <a:effectLst/>
                      </a:endParaRPr>
                    </a:p>
                  </a:txBody>
                  <a:tcPr/>
                </a:tc>
                <a:tc>
                  <a:txBody>
                    <a:bodyPr/>
                    <a:lstStyle/>
                    <a:p>
                      <a:pPr algn="ctr" rtl="0" fontAlgn="base"/>
                      <a:r>
                        <a:rPr lang="en-US" sz="1400">
                          <a:effectLst/>
                        </a:rPr>
                        <a:t>ARP ESSER (ARP Act)​</a:t>
                      </a:r>
                      <a:endParaRPr lang="en-US" sz="1400" b="1">
                        <a:solidFill>
                          <a:srgbClr val="FFFFFF"/>
                        </a:solidFill>
                        <a:effectLst/>
                      </a:endParaRPr>
                    </a:p>
                  </a:txBody>
                  <a:tcPr/>
                </a:tc>
                <a:extLst>
                  <a:ext uri="{0D108BD9-81ED-4DB2-BD59-A6C34878D82A}">
                    <a16:rowId xmlns:a16="http://schemas.microsoft.com/office/drawing/2014/main" val="3950722996"/>
                  </a:ext>
                </a:extLst>
              </a:tr>
              <a:tr h="2594233">
                <a:tc>
                  <a:txBody>
                    <a:bodyPr/>
                    <a:lstStyle/>
                    <a:p>
                      <a:pPr lvl="0">
                        <a:buNone/>
                      </a:pPr>
                      <a:r>
                        <a:rPr lang="en-US" sz="1400" err="1">
                          <a:effectLst/>
                        </a:rPr>
                        <a:t>Reservas</a:t>
                      </a:r>
                      <a:r>
                        <a:rPr lang="en-US" sz="1400">
                          <a:effectLst/>
                        </a:rPr>
                        <a:t> SEA
</a:t>
                      </a:r>
                    </a:p>
                  </a:txBody>
                  <a:tcPr/>
                </a:tc>
                <a:tc>
                  <a:txBody>
                    <a:bodyPr/>
                    <a:lstStyle/>
                    <a:p>
                      <a:pPr lvl="0">
                        <a:buNone/>
                      </a:pPr>
                      <a:r>
                        <a:rPr lang="es-ES" sz="1400">
                          <a:effectLst/>
                        </a:rPr>
                        <a:t>Opcional, no obligatorio
Puede retener hasta el 10 por ciento para atender necesidades de emergencia. </a:t>
                      </a:r>
                    </a:p>
                    <a:p>
                      <a:pPr lvl="0">
                        <a:buNone/>
                      </a:pPr>
                      <a:r>
                        <a:rPr lang="es-ES" sz="1400">
                          <a:effectLst/>
                        </a:rPr>
                        <a:t>1/2 a 1 por ciento de esto puede ser utilizado para costos administrativos
</a:t>
                      </a:r>
                      <a:endParaRPr lang="en-US" sz="1400">
                        <a:effectLst/>
                      </a:endParaRPr>
                    </a:p>
                  </a:txBody>
                  <a:tcPr/>
                </a:tc>
                <a:tc>
                  <a:txBody>
                    <a:bodyPr/>
                    <a:lstStyle/>
                    <a:p>
                      <a:pPr marL="285750" lvl="0" indent="-285750">
                        <a:buFont typeface="Arial" panose="020B0604020202020204" pitchFamily="34" charset="0"/>
                        <a:buChar char="•"/>
                      </a:pPr>
                      <a:r>
                        <a:rPr lang="es-ES" sz="1400">
                          <a:effectLst/>
                        </a:rPr>
                        <a:t>Tres reservas a nivel estatal para actividades e intervenciones basadas en evidencia que respondan a las necesidades sociales, emocionales, de salud mental y académicas de los estudiantes y aborden el impacto desproporcionado de COVID-19:
5 por ciento para abordar el impacto académico del tiempo de instrucción perdido
1 por ciento para el enriquecimiento de verano
1 por ciento para programas extracurriculares
Puede llevarse a cabo directamente o a través de subvenciones o contratos</a:t>
                      </a:r>
                      <a:endParaRPr lang="en-US" sz="1400">
                        <a:effectLst/>
                      </a:endParaRPr>
                    </a:p>
                  </a:txBody>
                  <a:tcPr/>
                </a:tc>
                <a:extLst>
                  <a:ext uri="{0D108BD9-81ED-4DB2-BD59-A6C34878D82A}">
                    <a16:rowId xmlns:a16="http://schemas.microsoft.com/office/drawing/2014/main" val="4290584898"/>
                  </a:ext>
                </a:extLst>
              </a:tr>
              <a:tr h="2034121">
                <a:tc>
                  <a:txBody>
                    <a:bodyPr/>
                    <a:lstStyle/>
                    <a:p>
                      <a:pPr rtl="0" fontAlgn="base"/>
                      <a:r>
                        <a:rPr lang="es-ES" sz="1400">
                          <a:effectLst/>
                        </a:rPr>
                        <a:t>Usos de fondos y reservas de LEA</a:t>
                      </a:r>
                      <a:r>
                        <a:rPr lang="en-US" sz="1400">
                          <a:effectLst/>
                        </a:rPr>
                        <a:t>​</a:t>
                      </a:r>
                    </a:p>
                  </a:txBody>
                  <a:tcPr/>
                </a:tc>
                <a:tc>
                  <a:txBody>
                    <a:bodyPr/>
                    <a:lstStyle/>
                    <a:p>
                      <a:pPr algn="just" rtl="0" fontAlgn="base"/>
                      <a:r>
                        <a:rPr lang="es-ES" sz="1400">
                          <a:effectLst/>
                        </a:rPr>
                        <a:t>La Ley CARES incluye usos permitidos de fondos relacionados con la prevención, preparación y respuesta al COVID-19. Los fondos ESSER pueden utilizarse para los mismos fines permitidos que ESSER II y ARP ESSER, incluida la contratación de nuevo personal y evitar despidos.
</a:t>
                      </a:r>
                      <a:endParaRPr lang="en-US" sz="1400">
                        <a:effectLst/>
                      </a:endParaRPr>
                    </a:p>
                  </a:txBody>
                  <a:tcPr/>
                </a:tc>
                <a:tc>
                  <a:txBody>
                    <a:bodyPr/>
                    <a:lstStyle/>
                    <a:p>
                      <a:pPr rtl="0" fontAlgn="base"/>
                      <a:r>
                        <a:rPr lang="es-ES" sz="1400">
                          <a:effectLst/>
                        </a:rPr>
                        <a:t>20 por ciento de su asignación total de ARP ESSER para abordar la pérdida de aprendizaje a través de la implementación de intervenciones basadas en evidencia en subgrupos de estudiantes subrepresentados. </a:t>
                      </a:r>
                    </a:p>
                    <a:p>
                      <a:pPr rtl="0" fontAlgn="base"/>
                      <a:r>
                        <a:rPr lang="es-ES" sz="1400">
                          <a:effectLst/>
                        </a:rPr>
                        <a:t>Los fondos restantes del ARP ESSER podrán utilizarse para los mismos fines permitidos que ESSER y ESSER II, incluyendo la contratación de nuevo personal y evitar despidos.
</a:t>
                      </a:r>
                      <a:r>
                        <a:rPr lang="en-US" sz="1400">
                          <a:effectLst/>
                        </a:rPr>
                        <a:t>​</a:t>
                      </a:r>
                      <a:endParaRPr lang="en-US" sz="1400"/>
                    </a:p>
                  </a:txBody>
                  <a:tcPr/>
                </a:tc>
                <a:extLst>
                  <a:ext uri="{0D108BD9-81ED-4DB2-BD59-A6C34878D82A}">
                    <a16:rowId xmlns:a16="http://schemas.microsoft.com/office/drawing/2014/main" val="3490733183"/>
                  </a:ext>
                </a:extLst>
              </a:tr>
            </a:tbl>
          </a:graphicData>
        </a:graphic>
      </p:graphicFrame>
    </p:spTree>
    <p:extLst>
      <p:ext uri="{BB962C8B-B14F-4D97-AF65-F5344CB8AC3E}">
        <p14:creationId xmlns:p14="http://schemas.microsoft.com/office/powerpoint/2010/main" val="3463758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387"/>
            <a:ext cx="8229600" cy="563562"/>
          </a:xfrm>
        </p:spPr>
        <p:txBody>
          <a:bodyPr/>
          <a:lstStyle/>
          <a:p>
            <a:pPr algn="ctr"/>
            <a:r>
              <a:rPr lang="en-US"/>
              <a:t>ESSER</a:t>
            </a:r>
            <a:br>
              <a:rPr lang="en-US"/>
            </a:br>
            <a:endParaRPr lang="en-US"/>
          </a:p>
        </p:txBody>
      </p:sp>
      <p:sp>
        <p:nvSpPr>
          <p:cNvPr id="5" name="Slide Number Placeholder 4"/>
          <p:cNvSpPr>
            <a:spLocks noGrp="1"/>
          </p:cNvSpPr>
          <p:nvPr>
            <p:ph type="sldNum" sz="quarter" idx="11"/>
          </p:nvPr>
        </p:nvSpPr>
        <p:spPr/>
        <p:txBody>
          <a:bodyPr/>
          <a:lstStyle/>
          <a:p>
            <a:pPr defTabSz="457200">
              <a:defRPr/>
            </a:pPr>
            <a:fld id="{B2C71B27-CEE5-4781-91B8-39410E6C0618}" type="slidenum">
              <a:rPr lang="en-US" smtClean="0"/>
              <a:pPr defTabSz="457200">
                <a:defRPr/>
              </a:pPr>
              <a:t>45</a:t>
            </a:fld>
            <a:endParaRPr lang="en-US"/>
          </a:p>
        </p:txBody>
      </p:sp>
      <p:graphicFrame>
        <p:nvGraphicFramePr>
          <p:cNvPr id="10" name="Table 9">
            <a:extLst>
              <a:ext uri="{FF2B5EF4-FFF2-40B4-BE49-F238E27FC236}">
                <a16:creationId xmlns:a16="http://schemas.microsoft.com/office/drawing/2014/main" id="{A71C76A8-E7BE-4A92-B945-65B226B6D156}"/>
              </a:ext>
            </a:extLst>
          </p:cNvPr>
          <p:cNvGraphicFramePr>
            <a:graphicFrameLocks noGrp="1"/>
          </p:cNvGraphicFramePr>
          <p:nvPr>
            <p:extLst>
              <p:ext uri="{D42A27DB-BD31-4B8C-83A1-F6EECF244321}">
                <p14:modId xmlns:p14="http://schemas.microsoft.com/office/powerpoint/2010/main" val="1387077204"/>
              </p:ext>
            </p:extLst>
          </p:nvPr>
        </p:nvGraphicFramePr>
        <p:xfrm>
          <a:off x="307782" y="952106"/>
          <a:ext cx="8528436" cy="5278611"/>
        </p:xfrm>
        <a:graphic>
          <a:graphicData uri="http://schemas.openxmlformats.org/drawingml/2006/table">
            <a:tbl>
              <a:tblPr firstRow="1" bandRow="1">
                <a:tableStyleId>{5C22544A-7EE6-4342-B048-85BDC9FD1C3A}</a:tableStyleId>
              </a:tblPr>
              <a:tblGrid>
                <a:gridCol w="1444818">
                  <a:extLst>
                    <a:ext uri="{9D8B030D-6E8A-4147-A177-3AD203B41FA5}">
                      <a16:colId xmlns:a16="http://schemas.microsoft.com/office/drawing/2014/main" val="3937693531"/>
                    </a:ext>
                  </a:extLst>
                </a:gridCol>
                <a:gridCol w="2819400">
                  <a:extLst>
                    <a:ext uri="{9D8B030D-6E8A-4147-A177-3AD203B41FA5}">
                      <a16:colId xmlns:a16="http://schemas.microsoft.com/office/drawing/2014/main" val="1205872595"/>
                    </a:ext>
                  </a:extLst>
                </a:gridCol>
                <a:gridCol w="2132109">
                  <a:extLst>
                    <a:ext uri="{9D8B030D-6E8A-4147-A177-3AD203B41FA5}">
                      <a16:colId xmlns:a16="http://schemas.microsoft.com/office/drawing/2014/main" val="1644326253"/>
                    </a:ext>
                  </a:extLst>
                </a:gridCol>
                <a:gridCol w="2132109">
                  <a:extLst>
                    <a:ext uri="{9D8B030D-6E8A-4147-A177-3AD203B41FA5}">
                      <a16:colId xmlns:a16="http://schemas.microsoft.com/office/drawing/2014/main" val="2313072413"/>
                    </a:ext>
                  </a:extLst>
                </a:gridCol>
              </a:tblGrid>
              <a:tr h="559731">
                <a:tc>
                  <a:txBody>
                    <a:bodyPr/>
                    <a:lstStyle/>
                    <a:p>
                      <a:pPr algn="ctr"/>
                      <a:r>
                        <a:rPr lang="en-US" sz="1200"/>
                        <a:t>Topic</a:t>
                      </a:r>
                    </a:p>
                  </a:txBody>
                  <a:tcPr/>
                </a:tc>
                <a:tc>
                  <a:txBody>
                    <a:bodyPr/>
                    <a:lstStyle/>
                    <a:p>
                      <a:pPr algn="ctr"/>
                      <a:r>
                        <a:rPr lang="en-US" sz="1200"/>
                        <a:t>ESSER I</a:t>
                      </a:r>
                    </a:p>
                  </a:txBody>
                  <a:tcPr/>
                </a:tc>
                <a:tc>
                  <a:txBody>
                    <a:bodyPr/>
                    <a:lstStyle/>
                    <a:p>
                      <a:pPr algn="ctr"/>
                      <a:r>
                        <a:rPr lang="en-US" sz="1200"/>
                        <a:t>ESSER II</a:t>
                      </a:r>
                    </a:p>
                  </a:txBody>
                  <a:tcPr/>
                </a:tc>
                <a:tc>
                  <a:txBody>
                    <a:bodyPr/>
                    <a:lstStyle/>
                    <a:p>
                      <a:pPr algn="ctr"/>
                      <a:r>
                        <a:rPr lang="en-US" sz="1200"/>
                        <a:t>ARP ESSER</a:t>
                      </a:r>
                    </a:p>
                  </a:txBody>
                  <a:tcPr/>
                </a:tc>
                <a:extLst>
                  <a:ext uri="{0D108BD9-81ED-4DB2-BD59-A6C34878D82A}">
                    <a16:rowId xmlns:a16="http://schemas.microsoft.com/office/drawing/2014/main" val="3187307409"/>
                  </a:ext>
                </a:extLst>
              </a:tr>
              <a:tr h="1792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t>Servicios</a:t>
                      </a:r>
                      <a:r>
                        <a:rPr lang="en-US" sz="1200"/>
                        <a:t> </a:t>
                      </a:r>
                      <a:r>
                        <a:rPr lang="en-US" sz="1200" err="1"/>
                        <a:t>equitativos</a:t>
                      </a:r>
                      <a:r>
                        <a:rPr lang="en-US" sz="1200"/>
                        <a:t>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s-ES" sz="1200"/>
                        <a:t>Una LEA que recibe fondos ESSER bajo la Ley CARES (sección 18005) debe proporcionar servicios equitativos a estudiantes y maestros de escuelas no públicas, de la misma manera que se establece en la sección 1117 del Título I, Parte A de la ESEA. 
</a:t>
                      </a:r>
                      <a:endParaRPr lang="en-US" sz="12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s-ES" sz="1200"/>
                        <a:t>La Ley CRRSA (sección 312 (d)) incluye un programa separado llamado Asistencia de Emergencia para Escuelas No Públicas bajo el cual las escuelas no públicas elegibles pueden solicitar a un SEA para recibir servicios o asistencia. </a:t>
                      </a:r>
                      <a:endParaRPr lang="en-US" sz="12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s-ES" sz="1200"/>
                        <a:t>El ARP (sección 2002) incluye ARP EANS. En consecuencia, las LEA no proporcionan servicios equitativos bajo ARP ESSER. ARP EANS requiere NPS elegible para atender a porcentajes significativos de estudiantes de bajos ingresos
</a:t>
                      </a:r>
                      <a:endParaRPr lang="en-US" sz="1200"/>
                    </a:p>
                  </a:txBody>
                  <a:tcPr/>
                </a:tc>
                <a:extLst>
                  <a:ext uri="{0D108BD9-81ED-4DB2-BD59-A6C34878D82A}">
                    <a16:rowId xmlns:a16="http://schemas.microsoft.com/office/drawing/2014/main" val="2650098812"/>
                  </a:ext>
                </a:extLst>
              </a:tr>
              <a:tr h="1163509">
                <a:tc>
                  <a:txBody>
                    <a:bodyPr/>
                    <a:lstStyle/>
                    <a:p>
                      <a:r>
                        <a:rPr lang="en-US" sz="1200" err="1"/>
                        <a:t>Mantenimiento</a:t>
                      </a:r>
                      <a:r>
                        <a:rPr lang="en-US" sz="1200"/>
                        <a:t> del </a:t>
                      </a:r>
                      <a:r>
                        <a:rPr lang="en-US" sz="1200" err="1"/>
                        <a:t>esfuerzo</a:t>
                      </a:r>
                      <a:r>
                        <a:rPr lang="en-US" sz="1200"/>
                        <a:t> (MOE)
</a:t>
                      </a:r>
                    </a:p>
                  </a:txBody>
                  <a:tcPr/>
                </a:tc>
                <a:tc>
                  <a:txBody>
                    <a:bodyPr/>
                    <a:lstStyle/>
                    <a:p>
                      <a:r>
                        <a:rPr lang="es-ES" sz="1200"/>
                        <a:t>Bajo la Ley CARES (sección 18008), existe un requisito estatal de MOE para cada uno de los años fiscales (FY) 2020 y 2021 (basado en los niveles en dólares de apoyo estatal para la educación).
</a:t>
                      </a:r>
                      <a:endParaRPr lang="en-US" sz="1200"/>
                    </a:p>
                  </a:txBody>
                  <a:tcPr/>
                </a:tc>
                <a:tc>
                  <a:txBody>
                    <a:bodyPr/>
                    <a:lstStyle/>
                    <a:p>
                      <a:r>
                        <a:rPr lang="es-ES" sz="1200"/>
                        <a:t>Bajo la Ley CRRSA (sección 317), existe un requisito del Ministerio de Educación del Estado para el año fiscal 2022 (basado en porcentajes del gasto total del Estado utilizados para apoyar la educación). 
</a:t>
                      </a:r>
                      <a:endParaRPr lang="en-US" sz="1200"/>
                    </a:p>
                  </a:txBody>
                  <a:tcPr/>
                </a:tc>
                <a:tc>
                  <a:txBody>
                    <a:bodyPr/>
                    <a:lstStyle/>
                    <a:p>
                      <a:r>
                        <a:rPr lang="es-ES" sz="1200"/>
                        <a:t>Bajo el ARP (sección 2004 (a)), existe un requisito del Ministerio de Educación del Estado para cada uno de los años fiscales 2022 y 2023 (basado en porcentajes del gasto total del Estado utilizados para apoyar la educación). 
</a:t>
                      </a:r>
                      <a:endParaRPr lang="en-US" sz="1200"/>
                    </a:p>
                  </a:txBody>
                  <a:tcPr/>
                </a:tc>
                <a:extLst>
                  <a:ext uri="{0D108BD9-81ED-4DB2-BD59-A6C34878D82A}">
                    <a16:rowId xmlns:a16="http://schemas.microsoft.com/office/drawing/2014/main" val="1715583451"/>
                  </a:ext>
                </a:extLst>
              </a:tr>
              <a:tr h="880811">
                <a:tc>
                  <a:txBody>
                    <a:bodyPr/>
                    <a:lstStyle/>
                    <a:p>
                      <a:r>
                        <a:rPr lang="en-US" sz="1200" err="1"/>
                        <a:t>Maintenencia</a:t>
                      </a:r>
                      <a:r>
                        <a:rPr lang="en-US" sz="1200"/>
                        <a:t> de </a:t>
                      </a:r>
                      <a:r>
                        <a:rPr lang="en-US" sz="1200" err="1"/>
                        <a:t>equidad</a:t>
                      </a:r>
                      <a:r>
                        <a:rPr lang="en-US" sz="1200"/>
                        <a:t>
</a:t>
                      </a:r>
                    </a:p>
                  </a:txBody>
                  <a:tcPr/>
                </a:tc>
                <a:tc>
                  <a:txBody>
                    <a:bodyPr/>
                    <a:lstStyle/>
                    <a:p>
                      <a:r>
                        <a:rPr lang="en-US" sz="1200"/>
                        <a:t>No </a:t>
                      </a:r>
                      <a:r>
                        <a:rPr lang="en-US" sz="1200" err="1"/>
                        <a:t>aplicable</a:t>
                      </a:r>
                      <a:r>
                        <a:rPr lang="en-US" sz="1200"/>
                        <a:t>
</a:t>
                      </a:r>
                    </a:p>
                  </a:txBody>
                  <a:tcPr/>
                </a:tc>
                <a:tc>
                  <a:txBody>
                    <a:bodyPr/>
                    <a:lstStyle/>
                    <a:p>
                      <a:r>
                        <a:rPr lang="en-US" sz="1200"/>
                        <a:t>No </a:t>
                      </a:r>
                      <a:r>
                        <a:rPr lang="en-US" sz="1200" err="1"/>
                        <a:t>aplicable</a:t>
                      </a:r>
                      <a:r>
                        <a:rPr lang="en-US" sz="1200"/>
                        <a:t>
</a:t>
                      </a:r>
                    </a:p>
                  </a:txBody>
                  <a:tcPr/>
                </a:tc>
                <a:tc>
                  <a:txBody>
                    <a:bodyPr/>
                    <a:lstStyle/>
                    <a:p>
                      <a:r>
                        <a:rPr lang="es-ES" sz="1200"/>
                        <a:t>El ARP (sección 2004 (b) y (c)) contiene requisitos estatales y LEA </a:t>
                      </a:r>
                      <a:r>
                        <a:rPr lang="es-ES" sz="1200" err="1"/>
                        <a:t>MOEquity</a:t>
                      </a:r>
                      <a:r>
                        <a:rPr lang="es-ES" sz="1200"/>
                        <a:t> para cada uno de los años fiscales 2022 y 2023
</a:t>
                      </a:r>
                      <a:endParaRPr lang="en-US" sz="1200"/>
                    </a:p>
                  </a:txBody>
                  <a:tcPr/>
                </a:tc>
                <a:extLst>
                  <a:ext uri="{0D108BD9-81ED-4DB2-BD59-A6C34878D82A}">
                    <a16:rowId xmlns:a16="http://schemas.microsoft.com/office/drawing/2014/main" val="4081218516"/>
                  </a:ext>
                </a:extLst>
              </a:tr>
            </a:tbl>
          </a:graphicData>
        </a:graphic>
      </p:graphicFrame>
    </p:spTree>
    <p:extLst>
      <p:ext uri="{BB962C8B-B14F-4D97-AF65-F5344CB8AC3E}">
        <p14:creationId xmlns:p14="http://schemas.microsoft.com/office/powerpoint/2010/main" val="2598438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0364"/>
          </a:xfrm>
        </p:spPr>
        <p:txBody>
          <a:bodyPr/>
          <a:lstStyle/>
          <a:p>
            <a:pPr algn="ctr"/>
            <a:r>
              <a:rPr lang="en-US" sz="3200"/>
              <a:t>ESSER</a:t>
            </a:r>
            <a:br>
              <a:rPr lang="en-US" sz="3200"/>
            </a:br>
            <a:endParaRPr lang="en-US" sz="3200"/>
          </a:p>
        </p:txBody>
      </p:sp>
      <p:sp>
        <p:nvSpPr>
          <p:cNvPr id="5" name="Slide Number Placeholder 4"/>
          <p:cNvSpPr>
            <a:spLocks noGrp="1"/>
          </p:cNvSpPr>
          <p:nvPr>
            <p:ph type="sldNum" sz="quarter" idx="11"/>
          </p:nvPr>
        </p:nvSpPr>
        <p:spPr/>
        <p:txBody>
          <a:bodyPr/>
          <a:lstStyle/>
          <a:p>
            <a:pPr defTabSz="457200">
              <a:defRPr/>
            </a:pPr>
            <a:fld id="{B2C71B27-CEE5-4781-91B8-39410E6C0618}" type="slidenum">
              <a:rPr lang="en-US" smtClean="0"/>
              <a:pPr defTabSz="457200">
                <a:defRPr/>
              </a:pPr>
              <a:t>46</a:t>
            </a:fld>
            <a:endParaRPr lang="en-US"/>
          </a:p>
        </p:txBody>
      </p:sp>
      <p:graphicFrame>
        <p:nvGraphicFramePr>
          <p:cNvPr id="10" name="Table 9">
            <a:extLst>
              <a:ext uri="{FF2B5EF4-FFF2-40B4-BE49-F238E27FC236}">
                <a16:creationId xmlns:a16="http://schemas.microsoft.com/office/drawing/2014/main" id="{6F2A9615-2C10-4EBF-A559-06402FF509B1}"/>
              </a:ext>
            </a:extLst>
          </p:cNvPr>
          <p:cNvGraphicFramePr>
            <a:graphicFrameLocks noGrp="1"/>
          </p:cNvGraphicFramePr>
          <p:nvPr>
            <p:extLst>
              <p:ext uri="{D42A27DB-BD31-4B8C-83A1-F6EECF244321}">
                <p14:modId xmlns:p14="http://schemas.microsoft.com/office/powerpoint/2010/main" val="211226080"/>
              </p:ext>
            </p:extLst>
          </p:nvPr>
        </p:nvGraphicFramePr>
        <p:xfrm>
          <a:off x="220337" y="605929"/>
          <a:ext cx="8533784" cy="6348686"/>
        </p:xfrm>
        <a:graphic>
          <a:graphicData uri="http://schemas.openxmlformats.org/drawingml/2006/table">
            <a:tbl>
              <a:tblPr firstRow="1" bandRow="1">
                <a:tableStyleId>{5C22544A-7EE6-4342-B048-85BDC9FD1C3A}</a:tableStyleId>
              </a:tblPr>
              <a:tblGrid>
                <a:gridCol w="1529122">
                  <a:extLst>
                    <a:ext uri="{9D8B030D-6E8A-4147-A177-3AD203B41FA5}">
                      <a16:colId xmlns:a16="http://schemas.microsoft.com/office/drawing/2014/main" val="2620693621"/>
                    </a:ext>
                  </a:extLst>
                </a:gridCol>
                <a:gridCol w="2262403">
                  <a:extLst>
                    <a:ext uri="{9D8B030D-6E8A-4147-A177-3AD203B41FA5}">
                      <a16:colId xmlns:a16="http://schemas.microsoft.com/office/drawing/2014/main" val="3737616153"/>
                    </a:ext>
                  </a:extLst>
                </a:gridCol>
                <a:gridCol w="2608813">
                  <a:extLst>
                    <a:ext uri="{9D8B030D-6E8A-4147-A177-3AD203B41FA5}">
                      <a16:colId xmlns:a16="http://schemas.microsoft.com/office/drawing/2014/main" val="4018426969"/>
                    </a:ext>
                  </a:extLst>
                </a:gridCol>
                <a:gridCol w="2133446">
                  <a:extLst>
                    <a:ext uri="{9D8B030D-6E8A-4147-A177-3AD203B41FA5}">
                      <a16:colId xmlns:a16="http://schemas.microsoft.com/office/drawing/2014/main" val="3221438309"/>
                    </a:ext>
                  </a:extLst>
                </a:gridCol>
              </a:tblGrid>
              <a:tr h="496526">
                <a:tc>
                  <a:txBody>
                    <a:bodyPr/>
                    <a:lstStyle/>
                    <a:p>
                      <a:pPr algn="ctr"/>
                      <a:r>
                        <a:rPr lang="en-US" sz="1200"/>
                        <a:t>Topic</a:t>
                      </a:r>
                    </a:p>
                  </a:txBody>
                  <a:tcPr/>
                </a:tc>
                <a:tc>
                  <a:txBody>
                    <a:bodyPr/>
                    <a:lstStyle/>
                    <a:p>
                      <a:pPr algn="ctr"/>
                      <a:r>
                        <a:rPr lang="en-US" sz="1200"/>
                        <a:t>ESSER I</a:t>
                      </a:r>
                    </a:p>
                  </a:txBody>
                  <a:tcPr/>
                </a:tc>
                <a:tc>
                  <a:txBody>
                    <a:bodyPr/>
                    <a:lstStyle/>
                    <a:p>
                      <a:pPr algn="ctr"/>
                      <a:r>
                        <a:rPr lang="en-US" sz="1200"/>
                        <a:t>ESSER II</a:t>
                      </a:r>
                    </a:p>
                  </a:txBody>
                  <a:tcPr/>
                </a:tc>
                <a:tc>
                  <a:txBody>
                    <a:bodyPr/>
                    <a:lstStyle/>
                    <a:p>
                      <a:pPr algn="ctr"/>
                      <a:r>
                        <a:rPr lang="en-US" sz="1200"/>
                        <a:t>ARP ESSER</a:t>
                      </a:r>
                    </a:p>
                  </a:txBody>
                  <a:tcPr/>
                </a:tc>
                <a:extLst>
                  <a:ext uri="{0D108BD9-81ED-4DB2-BD59-A6C34878D82A}">
                    <a16:rowId xmlns:a16="http://schemas.microsoft.com/office/drawing/2014/main" val="3923934356"/>
                  </a:ext>
                </a:extLst>
              </a:tr>
              <a:tr h="2787843">
                <a:tc>
                  <a:txBody>
                    <a:bodyPr/>
                    <a:lstStyle/>
                    <a:p>
                      <a:r>
                        <a:rPr lang="en-US" sz="1200" err="1"/>
                        <a:t>Informes</a:t>
                      </a:r>
                      <a:r>
                        <a:rPr lang="en-US" sz="1200"/>
                        <a:t>
</a:t>
                      </a:r>
                    </a:p>
                  </a:txBody>
                  <a:tcPr/>
                </a:tc>
                <a:tc>
                  <a:txBody>
                    <a:bodyPr/>
                    <a:lstStyle/>
                    <a:p>
                      <a:r>
                        <a:rPr lang="es-ES" sz="1200"/>
                        <a:t>Un SEA debe cumplir con los requisitos de presentación de informes de la sección 15011, que se satisfacen a través de los informes de la Ley Federal de Responsabilidad y Transparencia de Fondos (FFATA), y otros informes que el Secretario pueda requerir.
</a:t>
                      </a:r>
                      <a:endParaRPr lang="en-US" sz="1200"/>
                    </a:p>
                  </a:txBody>
                  <a:tcPr/>
                </a:tc>
                <a:tc>
                  <a:txBody>
                    <a:bodyPr/>
                    <a:lstStyle/>
                    <a:p>
                      <a:pPr algn="just"/>
                      <a:r>
                        <a:rPr lang="es-ES" sz="1200"/>
                        <a:t>Un SEA debe cumplir con los requisitos de presentación de informes de la Ley CARES que se aplican a los fondos ESSER y presentar un informe al Secretario dentro de los seis meses posteriores a la adjudicación que contenga una contabilidad detallada del uso de los fondos ESSER II, que incluya cómo el Estado está utilizando los fondos para medir y abordar la pérdida de aprendizaje entre los estudiantes afectados desproporcionadamente por el coronavirus y el cierre de escuelas.
</a:t>
                      </a:r>
                      <a:endParaRPr lang="en-US" sz="1200"/>
                    </a:p>
                  </a:txBody>
                  <a:tcPr/>
                </a:tc>
                <a:tc>
                  <a:txBody>
                    <a:bodyPr/>
                    <a:lstStyle/>
                    <a:p>
                      <a:r>
                        <a:rPr lang="es-ES" sz="1200"/>
                        <a:t>Un SEA debe cumplir con todos los requisitos de presentación de informes en el momento y de la manera y que contenga la información que el Secretario pueda requerir razonablemente que se apliquen los requisitos de presentación de informes de la FFATA. 
</a:t>
                      </a:r>
                      <a:endParaRPr lang="en-US" sz="1200"/>
                    </a:p>
                  </a:txBody>
                  <a:tcPr/>
                </a:tc>
                <a:extLst>
                  <a:ext uri="{0D108BD9-81ED-4DB2-BD59-A6C34878D82A}">
                    <a16:rowId xmlns:a16="http://schemas.microsoft.com/office/drawing/2014/main" val="1890453499"/>
                  </a:ext>
                </a:extLst>
              </a:tr>
              <a:tr h="989234">
                <a:tc>
                  <a:txBody>
                    <a:bodyPr/>
                    <a:lstStyle/>
                    <a:p>
                      <a:r>
                        <a:rPr lang="en-US" sz="1200"/>
                        <a:t>Informe </a:t>
                      </a:r>
                      <a:r>
                        <a:rPr lang="en-US" sz="1200" err="1"/>
                        <a:t>anual</a:t>
                      </a:r>
                      <a:r>
                        <a:rPr lang="en-US" sz="1200"/>
                        <a:t> de </a:t>
                      </a:r>
                      <a:r>
                        <a:rPr lang="en-US" sz="1200" err="1"/>
                        <a:t>rendimiento</a:t>
                      </a:r>
                      <a:r>
                        <a:rPr lang="en-US" sz="1200"/>
                        <a:t>
</a:t>
                      </a:r>
                    </a:p>
                  </a:txBody>
                  <a:tcPr/>
                </a:tc>
                <a:tc>
                  <a:txBody>
                    <a:bodyPr/>
                    <a:lstStyle/>
                    <a:p>
                      <a:pPr lvl="0">
                        <a:buNone/>
                      </a:pPr>
                      <a:r>
                        <a:rPr lang="es-ES" sz="1200"/>
                        <a:t>Correcciones del año 1: 21 de marzo - 1 de abril de 2022
Presentación del año 2: 16 de mayo - 10 de junio de 2022
</a:t>
                      </a:r>
                      <a:endParaRPr lang="en-US" sz="1200"/>
                    </a:p>
                  </a:txBody>
                  <a:tcPr/>
                </a:tc>
                <a:tc>
                  <a:txBody>
                    <a:bodyPr/>
                    <a:lstStyle/>
                    <a:p>
                      <a:pPr lvl="0">
                        <a:buNone/>
                      </a:pPr>
                      <a:r>
                        <a:rPr lang="es-ES" sz="1200" b="0" i="0" u="none" strike="noStrike" noProof="0">
                          <a:latin typeface="+mn-lt"/>
                        </a:rPr>
                        <a:t>Correcciones del año 1: 21 de marzo - 1 de abril de 2022
Presentación del año 2: 16 de mayo - 10 de junio de 2022
</a:t>
                      </a:r>
                      <a:endParaRPr lang="en-US" sz="1200"/>
                    </a:p>
                  </a:txBody>
                  <a:tcPr/>
                </a:tc>
                <a:tc>
                  <a:txBody>
                    <a:bodyPr/>
                    <a:lstStyle/>
                    <a:p>
                      <a:pPr lvl="0">
                        <a:buNone/>
                      </a:pPr>
                      <a:r>
                        <a:rPr lang="es-ES" sz="1200" b="0" i="0" u="none" strike="noStrike" noProof="0">
                          <a:latin typeface="+mn-lt"/>
                        </a:rPr>
                        <a:t>Correcciones del año 1: 21 de marzo - 1 de abril de 2022
Presentación del año 2: 16 de mayo - 10 de junio de 2022</a:t>
                      </a:r>
                      <a:endParaRPr lang="en-US" sz="1200"/>
                    </a:p>
                  </a:txBody>
                  <a:tcPr/>
                </a:tc>
                <a:extLst>
                  <a:ext uri="{0D108BD9-81ED-4DB2-BD59-A6C34878D82A}">
                    <a16:rowId xmlns:a16="http://schemas.microsoft.com/office/drawing/2014/main" val="1789574175"/>
                  </a:ext>
                </a:extLst>
              </a:tr>
              <a:tr h="809374">
                <a:tc>
                  <a:txBody>
                    <a:bodyPr/>
                    <a:lstStyle/>
                    <a:p>
                      <a:r>
                        <a:rPr lang="en-US" sz="1200" err="1"/>
                        <a:t>Revisiones</a:t>
                      </a:r>
                      <a:r>
                        <a:rPr lang="en-US" sz="1200"/>
                        <a:t> </a:t>
                      </a:r>
                      <a:r>
                        <a:rPr lang="en-US" sz="1200" err="1"/>
                        <a:t>trimestrales</a:t>
                      </a:r>
                      <a:r>
                        <a:rPr lang="en-US" sz="1200"/>
                        <a:t>
</a:t>
                      </a:r>
                    </a:p>
                  </a:txBody>
                  <a:tcPr/>
                </a:tc>
                <a:tc>
                  <a:txBody>
                    <a:bodyPr/>
                    <a:lstStyle/>
                    <a:p>
                      <a:r>
                        <a:rPr lang="es-ES" sz="1200"/>
                        <a:t>Eventos de monitoreo de temas específicos que comienzan en marzo para todos los Estados
</a:t>
                      </a:r>
                      <a:endParaRPr lang="en-US" sz="1200"/>
                    </a:p>
                  </a:txBody>
                  <a:tcPr/>
                </a:tc>
                <a:tc>
                  <a:txBody>
                    <a:bodyPr/>
                    <a:lstStyle/>
                    <a:p>
                      <a:pPr lvl="0">
                        <a:buNone/>
                      </a:pPr>
                      <a:r>
                        <a:rPr lang="es-ES" sz="1200" b="0" i="0" u="none" strike="noStrike" noProof="0">
                          <a:latin typeface="+mn-lt"/>
                        </a:rPr>
                        <a:t>Eventos de monitoreo de temas específicos que comienzan en marzo para todos los Estados
</a:t>
                      </a:r>
                      <a:endParaRPr lang="en-US" sz="1200"/>
                    </a:p>
                  </a:txBody>
                  <a:tcPr/>
                </a:tc>
                <a:tc>
                  <a:txBody>
                    <a:bodyPr/>
                    <a:lstStyle/>
                    <a:p>
                      <a:pPr lvl="0">
                        <a:buNone/>
                      </a:pPr>
                      <a:r>
                        <a:rPr lang="es-ES" sz="1200" b="0" i="0" u="none" strike="noStrike" noProof="0">
                          <a:latin typeface="+mn-lt"/>
                        </a:rPr>
                        <a:t>La conversación del trimestre 1 cubrirá el uso de fondos de LEA
</a:t>
                      </a:r>
                      <a:endParaRPr lang="en-US" sz="1200"/>
                    </a:p>
                  </a:txBody>
                  <a:tcPr/>
                </a:tc>
                <a:extLst>
                  <a:ext uri="{0D108BD9-81ED-4DB2-BD59-A6C34878D82A}">
                    <a16:rowId xmlns:a16="http://schemas.microsoft.com/office/drawing/2014/main" val="3885181030"/>
                  </a:ext>
                </a:extLst>
              </a:tr>
              <a:tr h="1169095">
                <a:tc>
                  <a:txBody>
                    <a:bodyPr/>
                    <a:lstStyle/>
                    <a:p>
                      <a:r>
                        <a:rPr lang="es-ES" sz="1200"/>
                        <a:t>Seguimiento de fondos
</a:t>
                      </a:r>
                      <a:endParaRPr lang="en-US" sz="1200"/>
                    </a:p>
                  </a:txBody>
                  <a:tcPr/>
                </a:tc>
                <a:tc>
                  <a:txBody>
                    <a:bodyPr/>
                    <a:lstStyle/>
                    <a:p>
                      <a:r>
                        <a:rPr lang="es-ES" sz="1200"/>
                        <a:t>Seguimiento de </a:t>
                      </a:r>
                      <a:r>
                        <a:rPr lang="es-ES" sz="1200" err="1"/>
                        <a:t>fundings</a:t>
                      </a:r>
                      <a:r>
                        <a:rPr lang="es-ES" sz="1200"/>
                        <a:t>
Los fondos ESSER deben rastrearse por separado de otros fondos (incluidos los fondos ESSER II y ARP ESSER).
</a:t>
                      </a:r>
                      <a:endParaRPr lang="en-US" sz="1200"/>
                    </a:p>
                  </a:txBody>
                  <a:tcPr/>
                </a:tc>
                <a:tc>
                  <a:txBody>
                    <a:bodyPr/>
                    <a:lstStyle/>
                    <a:p>
                      <a:r>
                        <a:rPr lang="es-ES" sz="1200"/>
                        <a:t>Los fondos ESSER II deben rastrearse por separado de otros fondos (incluidos los fondos ESSER y ARP ESSER).
</a:t>
                      </a:r>
                      <a:endParaRPr lang="en-US" sz="1200"/>
                    </a:p>
                  </a:txBody>
                  <a:tcPr/>
                </a:tc>
                <a:tc>
                  <a:txBody>
                    <a:bodyPr/>
                    <a:lstStyle/>
                    <a:p>
                      <a:r>
                        <a:rPr lang="es-ES" sz="1200"/>
                        <a:t>Los fondos ARP deben rastrearse por separado de otros fondos (incluidos los fondos ESSER y ESSER II).
</a:t>
                      </a:r>
                      <a:endParaRPr lang="en-US" sz="1200"/>
                    </a:p>
                  </a:txBody>
                  <a:tcPr/>
                </a:tc>
                <a:extLst>
                  <a:ext uri="{0D108BD9-81ED-4DB2-BD59-A6C34878D82A}">
                    <a16:rowId xmlns:a16="http://schemas.microsoft.com/office/drawing/2014/main" val="1233807165"/>
                  </a:ext>
                </a:extLst>
              </a:tr>
            </a:tbl>
          </a:graphicData>
        </a:graphic>
      </p:graphicFrame>
    </p:spTree>
    <p:extLst>
      <p:ext uri="{BB962C8B-B14F-4D97-AF65-F5344CB8AC3E}">
        <p14:creationId xmlns:p14="http://schemas.microsoft.com/office/powerpoint/2010/main" val="1254080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9C62-8160-3EC6-38CE-71D543B4E836}"/>
              </a:ext>
            </a:extLst>
          </p:cNvPr>
          <p:cNvSpPr>
            <a:spLocks noGrp="1"/>
          </p:cNvSpPr>
          <p:nvPr>
            <p:ph type="title"/>
          </p:nvPr>
        </p:nvSpPr>
        <p:spPr/>
        <p:txBody>
          <a:bodyPr/>
          <a:lstStyle/>
          <a:p>
            <a:pPr algn="ctr"/>
            <a:r>
              <a:rPr lang="en-US" err="1"/>
              <a:t>Recursos</a:t>
            </a:r>
            <a:r>
              <a:rPr lang="en-US"/>
              <a:t> </a:t>
            </a:r>
            <a:r>
              <a:rPr lang="en-US" err="1"/>
              <a:t>Disponibles</a:t>
            </a:r>
            <a:endParaRPr lang="en-US"/>
          </a:p>
        </p:txBody>
      </p:sp>
      <p:sp>
        <p:nvSpPr>
          <p:cNvPr id="3" name="Content Placeholder 2">
            <a:extLst>
              <a:ext uri="{FF2B5EF4-FFF2-40B4-BE49-F238E27FC236}">
                <a16:creationId xmlns:a16="http://schemas.microsoft.com/office/drawing/2014/main" id="{930EA7EC-2192-AFEB-915B-CF79F709CC3C}"/>
              </a:ext>
            </a:extLst>
          </p:cNvPr>
          <p:cNvSpPr>
            <a:spLocks noGrp="1"/>
          </p:cNvSpPr>
          <p:nvPr>
            <p:ph idx="1"/>
          </p:nvPr>
        </p:nvSpPr>
        <p:spPr>
          <a:xfrm>
            <a:off x="341523" y="1233889"/>
            <a:ext cx="8345277" cy="5122844"/>
          </a:xfrm>
        </p:spPr>
        <p:txBody>
          <a:bodyPr/>
          <a:lstStyle/>
          <a:p>
            <a:pPr marL="274320" indent="0">
              <a:buNone/>
            </a:pPr>
            <a:r>
              <a:rPr lang="en-US" sz="2200" err="1"/>
              <a:t>Orientación</a:t>
            </a:r>
            <a:r>
              <a:rPr lang="en-US" sz="2200"/>
              <a:t> </a:t>
            </a:r>
            <a:r>
              <a:rPr lang="en-US" sz="2200" err="1"/>
              <a:t>emitida</a:t>
            </a:r>
            <a:r>
              <a:rPr lang="en-US" sz="2200"/>
              <a:t> por el </a:t>
            </a:r>
            <a:r>
              <a:rPr lang="en-US" sz="2200" err="1"/>
              <a:t>Departamento</a:t>
            </a:r>
            <a:r>
              <a:rPr lang="en-US" sz="2200"/>
              <a:t>:</a:t>
            </a:r>
          </a:p>
        </p:txBody>
      </p:sp>
      <p:sp>
        <p:nvSpPr>
          <p:cNvPr id="5" name="Slide Number Placeholder 4">
            <a:extLst>
              <a:ext uri="{FF2B5EF4-FFF2-40B4-BE49-F238E27FC236}">
                <a16:creationId xmlns:a16="http://schemas.microsoft.com/office/drawing/2014/main" id="{9E38F52A-1C33-C93E-71D7-3CECCC95538B}"/>
              </a:ext>
            </a:extLst>
          </p:cNvPr>
          <p:cNvSpPr>
            <a:spLocks noGrp="1"/>
          </p:cNvSpPr>
          <p:nvPr>
            <p:ph type="sldNum" sz="quarter" idx="11"/>
          </p:nvPr>
        </p:nvSpPr>
        <p:spPr/>
        <p:txBody>
          <a:bodyPr/>
          <a:lstStyle/>
          <a:p>
            <a:pPr defTabSz="457200">
              <a:defRPr/>
            </a:pPr>
            <a:fld id="{D24C62AC-34AC-44FA-925B-65FA1B2D13C3}" type="slidenum">
              <a:rPr lang="en-US" smtClean="0"/>
              <a:pPr defTabSz="457200">
                <a:defRPr/>
              </a:pPr>
              <a:t>47</a:t>
            </a:fld>
            <a:endParaRPr lang="en-US"/>
          </a:p>
        </p:txBody>
      </p:sp>
      <p:sp>
        <p:nvSpPr>
          <p:cNvPr id="6" name="Content Placeholder 2">
            <a:extLst>
              <a:ext uri="{FF2B5EF4-FFF2-40B4-BE49-F238E27FC236}">
                <a16:creationId xmlns:a16="http://schemas.microsoft.com/office/drawing/2014/main" id="{B2A7AB7A-8D96-5E92-0D96-408AA84BFD29}"/>
              </a:ext>
            </a:extLst>
          </p:cNvPr>
          <p:cNvSpPr txBox="1">
            <a:spLocks/>
          </p:cNvSpPr>
          <p:nvPr/>
        </p:nvSpPr>
        <p:spPr>
          <a:xfrm>
            <a:off x="457200" y="1705855"/>
            <a:ext cx="8229600" cy="4923545"/>
          </a:xfrm>
          <a:prstGeom prst="rect">
            <a:avLst/>
          </a:prstGeom>
        </p:spPr>
        <p:txBody>
          <a:bodyPr vert="horz" lIns="91440" tIns="45720" rIns="91440" bIns="45720" anchor="t"/>
          <a:lstStyle>
            <a:lvl1pPr marL="548640" indent="-274320" algn="l" defTabSz="457200" rtl="0" fontAlgn="base">
              <a:spcBef>
                <a:spcPct val="20000"/>
              </a:spcBef>
              <a:spcAft>
                <a:spcPct val="0"/>
              </a:spcAft>
              <a:buClr>
                <a:srgbClr val="038A00"/>
              </a:buClr>
              <a:buFont typeface="Wingdings" charset="2"/>
              <a:buChar char="§"/>
              <a:defRPr sz="2400" kern="1200" baseline="0">
                <a:solidFill>
                  <a:srgbClr val="333333"/>
                </a:solidFill>
                <a:latin typeface="Tw Cen MT"/>
                <a:ea typeface="+mn-ea"/>
                <a:cs typeface="Tw Cen MT"/>
              </a:defRPr>
            </a:lvl1pPr>
            <a:lvl2pPr marL="1097280" indent="-292608" algn="l" defTabSz="457200" rtl="0" fontAlgn="base">
              <a:spcBef>
                <a:spcPct val="20000"/>
              </a:spcBef>
              <a:spcAft>
                <a:spcPct val="0"/>
              </a:spcAft>
              <a:buClr>
                <a:srgbClr val="038A00"/>
              </a:buClr>
              <a:buFont typeface="Arial" charset="0"/>
              <a:buChar char="–"/>
              <a:defRPr sz="2100" kern="1200">
                <a:solidFill>
                  <a:srgbClr val="333333"/>
                </a:solidFill>
                <a:latin typeface="Tw Cen MT"/>
                <a:ea typeface="+mn-ea"/>
                <a:cs typeface="Tw Cen MT"/>
              </a:defRPr>
            </a:lvl2pPr>
            <a:lvl3pPr marL="1627632" indent="-237744" algn="l" defTabSz="457200" rtl="0" fontAlgn="base">
              <a:spcBef>
                <a:spcPct val="20000"/>
              </a:spcBef>
              <a:spcAft>
                <a:spcPct val="0"/>
              </a:spcAft>
              <a:buClr>
                <a:srgbClr val="038A00"/>
              </a:buClr>
              <a:buFont typeface="Wingdings" charset="2"/>
              <a:buChar char="§"/>
              <a:defRPr sz="1800" kern="1200">
                <a:solidFill>
                  <a:srgbClr val="333333"/>
                </a:solidFill>
                <a:latin typeface="Tw Cen MT"/>
                <a:ea typeface="+mn-ea"/>
                <a:cs typeface="Tw Cen MT"/>
              </a:defRPr>
            </a:lvl3pPr>
            <a:lvl4pPr marL="2176272" indent="-274320" algn="l" defTabSz="457200" rtl="0" fontAlgn="base">
              <a:spcBef>
                <a:spcPct val="20000"/>
              </a:spcBef>
              <a:spcAft>
                <a:spcPct val="0"/>
              </a:spcAft>
              <a:buClr>
                <a:srgbClr val="038A00"/>
              </a:buClr>
              <a:buFont typeface="Arial" charset="0"/>
              <a:buChar char="–"/>
              <a:defRPr sz="1600" kern="1200">
                <a:solidFill>
                  <a:srgbClr val="333333"/>
                </a:solidFill>
                <a:latin typeface="Tw Cen MT"/>
                <a:ea typeface="+mn-ea"/>
                <a:cs typeface="Tw Cen MT"/>
              </a:defRPr>
            </a:lvl4pPr>
            <a:lvl5pPr marL="2057400" indent="-228600" algn="l" defTabSz="457200" rtl="0" fontAlgn="base">
              <a:spcBef>
                <a:spcPct val="20000"/>
              </a:spcBef>
              <a:spcAft>
                <a:spcPct val="0"/>
              </a:spcAft>
              <a:buClr>
                <a:srgbClr val="038A00"/>
              </a:buClr>
              <a:buFont typeface="Arial" charset="0"/>
              <a:buChar char="»"/>
              <a:defRPr sz="20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err="1">
                <a:latin typeface="+mn-lt"/>
              </a:rPr>
              <a:t>Preguntas</a:t>
            </a:r>
            <a:r>
              <a:rPr lang="en-US" sz="2200">
                <a:latin typeface="+mn-lt"/>
              </a:rPr>
              <a:t> </a:t>
            </a:r>
            <a:r>
              <a:rPr lang="en-US" sz="2200" err="1">
                <a:latin typeface="+mn-lt"/>
              </a:rPr>
              <a:t>Frecuentes</a:t>
            </a:r>
            <a:r>
              <a:rPr lang="en-US" sz="2200">
                <a:latin typeface="+mn-lt"/>
              </a:rPr>
              <a:t> </a:t>
            </a:r>
            <a:r>
              <a:rPr lang="en-US" sz="2200">
                <a:latin typeface="+mn-lt"/>
                <a:hlinkClick r:id="rId2"/>
              </a:rPr>
              <a:t>ESSER and GEER</a:t>
            </a:r>
          </a:p>
          <a:p>
            <a:r>
              <a:rPr lang="en-US" sz="2200" err="1">
                <a:latin typeface="+mn-lt"/>
                <a:ea typeface="Calibri" panose="020F0502020204030204" pitchFamily="34" charset="0"/>
                <a:cs typeface="Times New Roman"/>
                <a:hlinkClick r:id="rId3" tooltip="Preguntas frequentes ESSER/GEER en Espanol 5.26.2021"/>
              </a:rPr>
              <a:t>Preguntas</a:t>
            </a:r>
            <a:r>
              <a:rPr lang="en-US" sz="2200">
                <a:latin typeface="+mn-lt"/>
                <a:ea typeface="Calibri" panose="020F0502020204030204" pitchFamily="34" charset="0"/>
                <a:cs typeface="Times New Roman"/>
                <a:hlinkClick r:id="rId3" tooltip="Preguntas frequentes ESSER/GEER en Espanol 5.26.2021"/>
              </a:rPr>
              <a:t> </a:t>
            </a:r>
            <a:r>
              <a:rPr lang="en-US" sz="2200" err="1">
                <a:latin typeface="+mn-lt"/>
                <a:ea typeface="Calibri" panose="020F0502020204030204" pitchFamily="34" charset="0"/>
                <a:cs typeface="Times New Roman"/>
                <a:hlinkClick r:id="rId3" tooltip="Preguntas frequentes ESSER/GEER en Espanol 5.26.2021"/>
              </a:rPr>
              <a:t>Frecuentes</a:t>
            </a:r>
            <a:r>
              <a:rPr lang="en-US" sz="2200">
                <a:latin typeface="+mn-lt"/>
                <a:ea typeface="Calibri" panose="020F0502020204030204" pitchFamily="34" charset="0"/>
                <a:cs typeface="Times New Roman"/>
                <a:hlinkClick r:id="rId3" tooltip="Preguntas frequentes ESSER/GEER en Espanol 5.26.2021"/>
              </a:rPr>
              <a:t> ESSER y GEER 5.26.2021</a:t>
            </a:r>
            <a:endParaRPr lang="en-US" sz="2200">
              <a:latin typeface="+mn-lt"/>
              <a:hlinkClick r:id="rId2"/>
            </a:endParaRPr>
          </a:p>
          <a:p>
            <a:r>
              <a:rPr lang="en-US" sz="2200" err="1">
                <a:latin typeface="+mn-lt"/>
              </a:rPr>
              <a:t>Preguntas</a:t>
            </a:r>
            <a:r>
              <a:rPr lang="en-US" sz="2200">
                <a:latin typeface="+mn-lt"/>
              </a:rPr>
              <a:t> </a:t>
            </a:r>
            <a:r>
              <a:rPr lang="en-US" sz="2200" err="1">
                <a:latin typeface="+mn-lt"/>
              </a:rPr>
              <a:t>frequentes</a:t>
            </a:r>
            <a:r>
              <a:rPr lang="en-US" sz="2200">
                <a:latin typeface="+mn-lt"/>
              </a:rPr>
              <a:t> </a:t>
            </a:r>
            <a:r>
              <a:rPr lang="en-US" sz="2200" err="1">
                <a:latin typeface="+mn-lt"/>
              </a:rPr>
              <a:t>sobre</a:t>
            </a:r>
            <a:r>
              <a:rPr lang="en-US" sz="2200">
                <a:latin typeface="+mn-lt"/>
              </a:rPr>
              <a:t> </a:t>
            </a:r>
            <a:r>
              <a:rPr lang="en-US" sz="2200">
                <a:latin typeface="+mn-lt"/>
                <a:hlinkClick r:id="rId4"/>
              </a:rPr>
              <a:t>EANS</a:t>
            </a:r>
          </a:p>
          <a:p>
            <a:pPr marL="274320" indent="0">
              <a:buFont typeface="Wingdings" charset="2"/>
              <a:buNone/>
            </a:pPr>
            <a:endParaRPr lang="en-US" sz="2200">
              <a:latin typeface="+mn-lt"/>
            </a:endParaRPr>
          </a:p>
          <a:p>
            <a:pPr marL="274320" indent="0">
              <a:buFont typeface="Wingdings" charset="2"/>
              <a:buNone/>
            </a:pPr>
            <a:r>
              <a:rPr lang="en-US" sz="2200" err="1">
                <a:latin typeface="+mn-lt"/>
              </a:rPr>
              <a:t>Recursos</a:t>
            </a:r>
            <a:r>
              <a:rPr lang="en-US" sz="2200">
                <a:latin typeface="+mn-lt"/>
              </a:rPr>
              <a:t> </a:t>
            </a:r>
            <a:r>
              <a:rPr lang="en-US" sz="2200">
                <a:solidFill>
                  <a:schemeClr val="tx2"/>
                </a:solidFill>
                <a:latin typeface="+mn-lt"/>
              </a:rPr>
              <a:t>para</a:t>
            </a:r>
            <a:r>
              <a:rPr lang="en-US" sz="2200">
                <a:latin typeface="+mn-lt"/>
              </a:rPr>
              <a:t> </a:t>
            </a:r>
            <a:r>
              <a:rPr lang="en-US" sz="2200">
                <a:latin typeface="+mn-lt"/>
                <a:hlinkClick r:id="rId5"/>
              </a:rPr>
              <a:t>ARP ESSER</a:t>
            </a:r>
            <a:r>
              <a:rPr lang="en-US" sz="2200">
                <a:latin typeface="+mn-lt"/>
              </a:rPr>
              <a:t> </a:t>
            </a:r>
            <a:r>
              <a:rPr lang="en-US" sz="2200" err="1">
                <a:latin typeface="+mn-lt"/>
              </a:rPr>
              <a:t>en</a:t>
            </a:r>
            <a:r>
              <a:rPr lang="en-US" sz="2200">
                <a:latin typeface="+mn-lt"/>
              </a:rPr>
              <a:t> el sitio web del </a:t>
            </a:r>
            <a:r>
              <a:rPr lang="en-US" sz="2200" err="1">
                <a:latin typeface="+mn-lt"/>
              </a:rPr>
              <a:t>Departamento</a:t>
            </a:r>
            <a:r>
              <a:rPr lang="en-US" sz="2200">
                <a:latin typeface="+mn-lt"/>
              </a:rPr>
              <a:t>: </a:t>
            </a:r>
          </a:p>
          <a:p>
            <a:pPr lvl="1" indent="-292100"/>
            <a:r>
              <a:rPr lang="en-US" sz="2200" err="1">
                <a:latin typeface="+mn-lt"/>
              </a:rPr>
              <a:t>Adiestramientos</a:t>
            </a:r>
            <a:r>
              <a:rPr lang="en-US" sz="2200">
                <a:latin typeface="+mn-lt"/>
              </a:rPr>
              <a:t> </a:t>
            </a:r>
            <a:r>
              <a:rPr lang="en-US" sz="2200" err="1">
                <a:latin typeface="+mn-lt"/>
              </a:rPr>
              <a:t>grabados</a:t>
            </a:r>
            <a:r>
              <a:rPr lang="en-US" sz="2200">
                <a:latin typeface="+mn-lt"/>
              </a:rPr>
              <a:t> / </a:t>
            </a:r>
            <a:r>
              <a:rPr lang="en-US" sz="2200" i="1">
                <a:latin typeface="+mn-lt"/>
              </a:rPr>
              <a:t>webinars</a:t>
            </a:r>
            <a:r>
              <a:rPr lang="en-US" sz="2200">
                <a:latin typeface="+mn-lt"/>
              </a:rPr>
              <a:t>: </a:t>
            </a:r>
            <a:r>
              <a:rPr lang="en-US" sz="2200">
                <a:latin typeface="+mn-lt"/>
                <a:hlinkClick r:id="rId6"/>
              </a:rPr>
              <a:t>Here</a:t>
            </a:r>
            <a:endParaRPr lang="en-US" sz="2200">
              <a:latin typeface="+mn-lt"/>
            </a:endParaRPr>
          </a:p>
          <a:p>
            <a:pPr lvl="1" indent="-292100"/>
            <a:r>
              <a:rPr lang="en-US" sz="2200" i="1">
                <a:latin typeface="+mn-lt"/>
              </a:rPr>
              <a:t>Helpdesk</a:t>
            </a:r>
            <a:r>
              <a:rPr lang="en-US" sz="2200">
                <a:latin typeface="+mn-lt"/>
              </a:rPr>
              <a:t> para </a:t>
            </a:r>
            <a:r>
              <a:rPr lang="en-US" sz="2200" err="1">
                <a:latin typeface="+mn-lt"/>
              </a:rPr>
              <a:t>preguntas</a:t>
            </a:r>
            <a:r>
              <a:rPr lang="en-US" sz="2200">
                <a:latin typeface="+mn-lt"/>
              </a:rPr>
              <a:t> </a:t>
            </a:r>
            <a:r>
              <a:rPr lang="en-US" sz="2200" err="1">
                <a:latin typeface="+mn-lt"/>
              </a:rPr>
              <a:t>relacionadas</a:t>
            </a:r>
            <a:r>
              <a:rPr lang="en-US" sz="2200">
                <a:latin typeface="+mn-lt"/>
              </a:rPr>
              <a:t> con el </a:t>
            </a:r>
            <a:r>
              <a:rPr lang="en-US" sz="2200" err="1">
                <a:latin typeface="+mn-lt"/>
              </a:rPr>
              <a:t>informe</a:t>
            </a:r>
            <a:r>
              <a:rPr lang="en-US" sz="2200">
                <a:latin typeface="+mn-lt"/>
              </a:rPr>
              <a:t> </a:t>
            </a:r>
            <a:r>
              <a:rPr lang="en-US" sz="2200" err="1">
                <a:latin typeface="+mn-lt"/>
              </a:rPr>
              <a:t>Anual</a:t>
            </a:r>
            <a:r>
              <a:rPr lang="en-US" sz="2200">
                <a:latin typeface="+mn-lt"/>
              </a:rPr>
              <a:t> de </a:t>
            </a:r>
            <a:r>
              <a:rPr lang="en-US" sz="2200" err="1">
                <a:latin typeface="+mn-lt"/>
              </a:rPr>
              <a:t>Desempeño</a:t>
            </a:r>
            <a:endParaRPr lang="en-US" sz="2200">
              <a:latin typeface="+mn-lt"/>
            </a:endParaRPr>
          </a:p>
          <a:p>
            <a:pPr lvl="2" indent="-292100"/>
            <a:r>
              <a:rPr lang="en-US" sz="1900" err="1">
                <a:latin typeface="+mn-lt"/>
              </a:rPr>
              <a:t>Correo</a:t>
            </a:r>
            <a:r>
              <a:rPr lang="en-US" sz="1900">
                <a:latin typeface="+mn-lt"/>
              </a:rPr>
              <a:t> </a:t>
            </a:r>
            <a:r>
              <a:rPr lang="en-US" sz="1900" err="1">
                <a:latin typeface="+mn-lt"/>
              </a:rPr>
              <a:t>electrónico</a:t>
            </a:r>
            <a:r>
              <a:rPr lang="en-US" sz="1900">
                <a:latin typeface="+mn-lt"/>
              </a:rPr>
              <a:t>: </a:t>
            </a:r>
            <a:r>
              <a:rPr lang="en-US" sz="1900">
                <a:latin typeface="+mn-lt"/>
                <a:hlinkClick r:id="rId7"/>
              </a:rPr>
              <a:t>ESSER.GEER.EANS.AnnualReport@ed.gov</a:t>
            </a:r>
            <a:endParaRPr lang="en-US" sz="1900">
              <a:latin typeface="+mn-lt"/>
            </a:endParaRPr>
          </a:p>
          <a:p>
            <a:pPr lvl="1" indent="-292100"/>
            <a:r>
              <a:rPr lang="en-US" sz="2200" err="1">
                <a:latin typeface="+mn-lt"/>
              </a:rPr>
              <a:t>Protocolos</a:t>
            </a:r>
            <a:r>
              <a:rPr lang="en-US" sz="2200">
                <a:latin typeface="+mn-lt"/>
              </a:rPr>
              <a:t> de </a:t>
            </a:r>
            <a:r>
              <a:rPr lang="en-US" sz="2200" err="1">
                <a:latin typeface="+mn-lt"/>
              </a:rPr>
              <a:t>monitoreo</a:t>
            </a:r>
            <a:r>
              <a:rPr lang="en-US" sz="2200">
                <a:latin typeface="+mn-lt"/>
              </a:rPr>
              <a:t>: </a:t>
            </a:r>
            <a:r>
              <a:rPr lang="en-US" sz="2200">
                <a:latin typeface="+mn-lt"/>
                <a:hlinkClick r:id="rId8"/>
              </a:rPr>
              <a:t>Here</a:t>
            </a:r>
            <a:endParaRPr lang="en-US" sz="2200">
              <a:latin typeface="+mn-lt"/>
            </a:endParaRPr>
          </a:p>
          <a:p>
            <a:pPr lvl="1" indent="-292100"/>
            <a:r>
              <a:rPr lang="en-US" sz="2200">
                <a:latin typeface="+mn-lt"/>
              </a:rPr>
              <a:t>Plan </a:t>
            </a:r>
            <a:r>
              <a:rPr lang="en-US" sz="2200" err="1">
                <a:latin typeface="+mn-lt"/>
              </a:rPr>
              <a:t>Aprobado</a:t>
            </a:r>
            <a:r>
              <a:rPr lang="en-US" sz="2200">
                <a:latin typeface="+mn-lt"/>
              </a:rPr>
              <a:t> del DEPR - ARP ESSER: </a:t>
            </a:r>
            <a:r>
              <a:rPr lang="es-ES" sz="2200">
                <a:latin typeface="+mn-lt"/>
                <a:hlinkClick r:id="rId9"/>
              </a:rPr>
              <a:t>Puerto Rico ARP ESSER Plan</a:t>
            </a:r>
            <a:endParaRPr lang="en-US" sz="2200">
              <a:latin typeface="+mn-lt"/>
            </a:endParaRPr>
          </a:p>
          <a:p>
            <a:pPr marL="274320" indent="0">
              <a:buFont typeface="Wingdings" charset="2"/>
              <a:buNone/>
            </a:pPr>
            <a:endParaRPr lang="en-US" sz="2000">
              <a:latin typeface="+mn-lt"/>
              <a:hlinkClick r:id="rId10"/>
            </a:endParaRPr>
          </a:p>
          <a:p>
            <a:pPr marL="274320" indent="0">
              <a:buFont typeface="Wingdings" charset="2"/>
              <a:buNone/>
            </a:pPr>
            <a:endParaRPr lang="en-US"/>
          </a:p>
        </p:txBody>
      </p:sp>
    </p:spTree>
    <p:extLst>
      <p:ext uri="{BB962C8B-B14F-4D97-AF65-F5344CB8AC3E}">
        <p14:creationId xmlns:p14="http://schemas.microsoft.com/office/powerpoint/2010/main" val="1678132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FABE-B8AC-4134-9AF7-7E752AACA031}"/>
              </a:ext>
            </a:extLst>
          </p:cNvPr>
          <p:cNvSpPr>
            <a:spLocks noGrp="1"/>
          </p:cNvSpPr>
          <p:nvPr>
            <p:ph type="ctrTitle"/>
          </p:nvPr>
        </p:nvSpPr>
        <p:spPr>
          <a:xfrm>
            <a:off x="685800" y="2208364"/>
            <a:ext cx="7772400" cy="1220636"/>
          </a:xfrm>
        </p:spPr>
        <p:txBody>
          <a:bodyPr/>
          <a:lstStyle/>
          <a:p>
            <a:r>
              <a:rPr lang="en-US" sz="8000">
                <a:solidFill>
                  <a:srgbClr val="00B050"/>
                </a:solidFill>
              </a:rPr>
              <a:t>¡GRACIAS!</a:t>
            </a:r>
          </a:p>
        </p:txBody>
      </p:sp>
    </p:spTree>
    <p:extLst>
      <p:ext uri="{BB962C8B-B14F-4D97-AF65-F5344CB8AC3E}">
        <p14:creationId xmlns:p14="http://schemas.microsoft.com/office/powerpoint/2010/main" val="159544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F966-43D3-4D85-BA5C-DE4C21A44BB4}"/>
              </a:ext>
            </a:extLst>
          </p:cNvPr>
          <p:cNvSpPr>
            <a:spLocks noGrp="1"/>
          </p:cNvSpPr>
          <p:nvPr>
            <p:ph type="title"/>
          </p:nvPr>
        </p:nvSpPr>
        <p:spPr>
          <a:xfrm>
            <a:off x="457200" y="228600"/>
            <a:ext cx="8229600" cy="1143000"/>
          </a:xfrm>
        </p:spPr>
        <p:txBody>
          <a:bodyPr vert="horz" lIns="91440" tIns="45720" rIns="91440" bIns="45720" anchor="t"/>
          <a:lstStyle/>
          <a:p>
            <a:pPr algn="ctr"/>
            <a:r>
              <a:rPr lang="en-US"/>
              <a:t>FONDOS DE ESTABILIZACIÓN DE LA EDUCACIÓN </a:t>
            </a:r>
            <a:br>
              <a:rPr lang="en-US"/>
            </a:br>
            <a:endParaRPr lang="en-US"/>
          </a:p>
        </p:txBody>
      </p:sp>
      <p:sp>
        <p:nvSpPr>
          <p:cNvPr id="3" name="Content Placeholder 2">
            <a:extLst>
              <a:ext uri="{FF2B5EF4-FFF2-40B4-BE49-F238E27FC236}">
                <a16:creationId xmlns:a16="http://schemas.microsoft.com/office/drawing/2014/main" id="{18188091-0A80-4899-B561-DFCDC7905D93}"/>
              </a:ext>
            </a:extLst>
          </p:cNvPr>
          <p:cNvSpPr>
            <a:spLocks noGrp="1"/>
          </p:cNvSpPr>
          <p:nvPr>
            <p:ph idx="1"/>
          </p:nvPr>
        </p:nvSpPr>
        <p:spPr>
          <a:xfrm>
            <a:off x="429658" y="1299990"/>
            <a:ext cx="8257142" cy="4445173"/>
          </a:xfrm>
        </p:spPr>
        <p:txBody>
          <a:bodyPr vert="horz" lIns="91440" tIns="45720" rIns="91440" bIns="45720" anchor="t"/>
          <a:lstStyle/>
          <a:p>
            <a:pPr marL="274320" indent="0" algn="just">
              <a:buNone/>
            </a:pPr>
            <a:endParaRPr lang="en-US"/>
          </a:p>
          <a:p>
            <a:pPr marL="274320" indent="0" algn="just">
              <a:buNone/>
            </a:pPr>
            <a:r>
              <a:rPr lang="en-US"/>
              <a:t>La </a:t>
            </a:r>
            <a:r>
              <a:rPr lang="en-US" err="1"/>
              <a:t>oficina</a:t>
            </a:r>
            <a:r>
              <a:rPr lang="en-US"/>
              <a:t> de </a:t>
            </a:r>
            <a:r>
              <a:rPr lang="en-US" i="1"/>
              <a:t>State and Grantees Relations </a:t>
            </a:r>
            <a:r>
              <a:rPr lang="en-US"/>
              <a:t>(</a:t>
            </a:r>
            <a:r>
              <a:rPr lang="en-US" i="1"/>
              <a:t>SGR</a:t>
            </a:r>
            <a:r>
              <a:rPr lang="en-US"/>
              <a:t>) </a:t>
            </a:r>
            <a:r>
              <a:rPr lang="en-US" err="1"/>
              <a:t>administra</a:t>
            </a:r>
            <a:r>
              <a:rPr lang="en-US"/>
              <a:t> los </a:t>
            </a:r>
            <a:r>
              <a:rPr lang="en-US" err="1"/>
              <a:t>siguientes</a:t>
            </a:r>
            <a:r>
              <a:rPr lang="en-US"/>
              <a:t> programs de </a:t>
            </a:r>
            <a:r>
              <a:rPr lang="en-US" err="1"/>
              <a:t>ayuda</a:t>
            </a:r>
            <a:r>
              <a:rPr lang="en-US"/>
              <a:t> de </a:t>
            </a:r>
            <a:r>
              <a:rPr lang="en-US" err="1"/>
              <a:t>emergencias</a:t>
            </a:r>
            <a:r>
              <a:rPr lang="en-US"/>
              <a:t>:</a:t>
            </a:r>
          </a:p>
          <a:p>
            <a:pPr marL="274320" indent="0" algn="just">
              <a:buNone/>
            </a:pPr>
            <a:endParaRPr lang="en-US" b="1">
              <a:effectLst/>
              <a:latin typeface="+mj-lt"/>
            </a:endParaRPr>
          </a:p>
          <a:p>
            <a:pPr algn="just"/>
            <a:r>
              <a:rPr lang="en-US" b="1">
                <a:effectLst/>
                <a:latin typeface="+mj-lt"/>
              </a:rPr>
              <a:t>(1) los </a:t>
            </a:r>
            <a:r>
              <a:rPr lang="en-US" b="1" err="1">
                <a:effectLst/>
                <a:latin typeface="+mj-lt"/>
              </a:rPr>
              <a:t>fondos</a:t>
            </a:r>
            <a:r>
              <a:rPr lang="en-US" b="1">
                <a:effectLst/>
                <a:latin typeface="+mj-lt"/>
              </a:rPr>
              <a:t> ESSER de </a:t>
            </a:r>
            <a:r>
              <a:rPr lang="en-US" b="1" err="1">
                <a:effectLst/>
                <a:latin typeface="+mj-lt"/>
              </a:rPr>
              <a:t>ayuda</a:t>
            </a:r>
            <a:r>
              <a:rPr lang="en-US" b="1">
                <a:effectLst/>
                <a:latin typeface="+mj-lt"/>
              </a:rPr>
              <a:t> de </a:t>
            </a:r>
            <a:r>
              <a:rPr lang="en-US" b="1" err="1">
                <a:effectLst/>
                <a:latin typeface="+mj-lt"/>
              </a:rPr>
              <a:t>emergencia</a:t>
            </a:r>
            <a:r>
              <a:rPr lang="en-US" b="1">
                <a:effectLst/>
                <a:latin typeface="+mj-lt"/>
              </a:rPr>
              <a:t> para </a:t>
            </a:r>
            <a:r>
              <a:rPr lang="en-US" b="1" err="1">
                <a:effectLst/>
                <a:latin typeface="+mj-lt"/>
              </a:rPr>
              <a:t>escuelas</a:t>
            </a:r>
            <a:r>
              <a:rPr lang="en-US" b="1">
                <a:effectLst/>
                <a:latin typeface="+mj-lt"/>
              </a:rPr>
              <a:t> </a:t>
            </a:r>
            <a:r>
              <a:rPr lang="en-US" b="1" err="1">
                <a:effectLst/>
                <a:latin typeface="+mj-lt"/>
              </a:rPr>
              <a:t>primarias</a:t>
            </a:r>
            <a:r>
              <a:rPr lang="en-US" b="1">
                <a:effectLst/>
                <a:latin typeface="+mj-lt"/>
              </a:rPr>
              <a:t> y </a:t>
            </a:r>
            <a:r>
              <a:rPr lang="en-US" b="1" err="1">
                <a:effectLst/>
                <a:latin typeface="+mj-lt"/>
              </a:rPr>
              <a:t>secundarias</a:t>
            </a:r>
            <a:r>
              <a:rPr lang="en-US" b="1">
                <a:effectLst/>
                <a:latin typeface="+mj-lt"/>
              </a:rPr>
              <a:t>,</a:t>
            </a:r>
          </a:p>
          <a:p>
            <a:pPr algn="just"/>
            <a:r>
              <a:rPr lang="en-US">
                <a:effectLst/>
                <a:latin typeface="+mj-lt"/>
              </a:rPr>
              <a:t>(2) </a:t>
            </a:r>
            <a:r>
              <a:rPr lang="en-US">
                <a:latin typeface="+mj-lt"/>
              </a:rPr>
              <a:t>el</a:t>
            </a:r>
            <a:r>
              <a:rPr lang="en-US">
                <a:effectLst/>
                <a:latin typeface="+mj-lt"/>
              </a:rPr>
              <a:t> </a:t>
            </a:r>
            <a:r>
              <a:rPr lang="en-US" err="1">
                <a:effectLst/>
                <a:latin typeface="+mj-lt"/>
              </a:rPr>
              <a:t>fondo</a:t>
            </a:r>
            <a:r>
              <a:rPr lang="en-US">
                <a:effectLst/>
                <a:latin typeface="+mj-lt"/>
              </a:rPr>
              <a:t> de Alivio </a:t>
            </a:r>
            <a:r>
              <a:rPr lang="en-US" err="1">
                <a:effectLst/>
                <a:latin typeface="+mj-lt"/>
              </a:rPr>
              <a:t>Educativo</a:t>
            </a:r>
            <a:r>
              <a:rPr lang="en-US">
                <a:effectLst/>
                <a:latin typeface="+mj-lt"/>
              </a:rPr>
              <a:t> de </a:t>
            </a:r>
            <a:r>
              <a:rPr lang="en-US" err="1">
                <a:effectLst/>
                <a:latin typeface="+mj-lt"/>
              </a:rPr>
              <a:t>Emergencias</a:t>
            </a:r>
            <a:r>
              <a:rPr lang="en-US">
                <a:effectLst/>
                <a:latin typeface="+mj-lt"/>
              </a:rPr>
              <a:t> (GEER) -  </a:t>
            </a:r>
            <a:r>
              <a:rPr lang="en-US" err="1">
                <a:effectLst/>
                <a:latin typeface="+mj-lt"/>
              </a:rPr>
              <a:t>asignados</a:t>
            </a:r>
            <a:r>
              <a:rPr lang="en-US">
                <a:effectLst/>
                <a:latin typeface="+mj-lt"/>
              </a:rPr>
              <a:t> </a:t>
            </a:r>
            <a:r>
              <a:rPr lang="en-US">
                <a:latin typeface="+mj-lt"/>
              </a:rPr>
              <a:t>a los </a:t>
            </a:r>
            <a:r>
              <a:rPr lang="en-US" err="1">
                <a:latin typeface="+mj-lt"/>
              </a:rPr>
              <a:t>Gobernadores</a:t>
            </a:r>
            <a:r>
              <a:rPr lang="en-US">
                <a:latin typeface="+mj-lt"/>
              </a:rPr>
              <a:t>,</a:t>
            </a:r>
            <a:endParaRPr lang="en-US">
              <a:effectLst/>
              <a:latin typeface="+mj-lt"/>
            </a:endParaRPr>
          </a:p>
          <a:p>
            <a:pPr algn="just"/>
            <a:r>
              <a:rPr lang="en-US">
                <a:effectLst/>
                <a:latin typeface="+mj-lt"/>
              </a:rPr>
              <a:t>(3) </a:t>
            </a:r>
            <a:r>
              <a:rPr lang="en-US">
                <a:latin typeface="+mj-lt"/>
              </a:rPr>
              <a:t>l</a:t>
            </a:r>
            <a:r>
              <a:rPr lang="en-US">
                <a:effectLst/>
                <a:latin typeface="+mj-lt"/>
              </a:rPr>
              <a:t>os </a:t>
            </a:r>
            <a:r>
              <a:rPr lang="en-US" err="1">
                <a:effectLst/>
                <a:latin typeface="+mj-lt"/>
              </a:rPr>
              <a:t>fondos</a:t>
            </a:r>
            <a:r>
              <a:rPr lang="en-US">
                <a:effectLst/>
                <a:latin typeface="+mj-lt"/>
              </a:rPr>
              <a:t> del </a:t>
            </a:r>
            <a:r>
              <a:rPr lang="en-US" err="1">
                <a:effectLst/>
                <a:latin typeface="+mj-lt"/>
              </a:rPr>
              <a:t>programa</a:t>
            </a:r>
            <a:r>
              <a:rPr lang="en-US">
                <a:effectLst/>
                <a:latin typeface="+mj-lt"/>
              </a:rPr>
              <a:t> de </a:t>
            </a:r>
            <a:r>
              <a:rPr lang="en-US" err="1">
                <a:effectLst/>
                <a:latin typeface="+mj-lt"/>
              </a:rPr>
              <a:t>Asistencia</a:t>
            </a:r>
            <a:r>
              <a:rPr lang="en-US">
                <a:effectLst/>
                <a:latin typeface="+mj-lt"/>
              </a:rPr>
              <a:t> de </a:t>
            </a:r>
            <a:r>
              <a:rPr lang="en-US" err="1">
                <a:effectLst/>
                <a:latin typeface="+mj-lt"/>
              </a:rPr>
              <a:t>Emergencia</a:t>
            </a:r>
            <a:r>
              <a:rPr lang="en-US">
                <a:effectLst/>
                <a:latin typeface="+mj-lt"/>
              </a:rPr>
              <a:t> para las </a:t>
            </a:r>
            <a:r>
              <a:rPr lang="en-US" err="1">
                <a:effectLst/>
                <a:latin typeface="+mj-lt"/>
              </a:rPr>
              <a:t>Escuelas</a:t>
            </a:r>
            <a:r>
              <a:rPr lang="en-US">
                <a:effectLst/>
                <a:latin typeface="+mj-lt"/>
              </a:rPr>
              <a:t> NO </a:t>
            </a:r>
            <a:r>
              <a:rPr lang="en-US" err="1">
                <a:latin typeface="+mj-lt"/>
              </a:rPr>
              <a:t>P</a:t>
            </a:r>
            <a:r>
              <a:rPr lang="en-US" err="1">
                <a:effectLst/>
                <a:latin typeface="+mj-lt"/>
              </a:rPr>
              <a:t>úblicas</a:t>
            </a:r>
            <a:r>
              <a:rPr lang="en-US">
                <a:effectLst/>
                <a:latin typeface="+mj-lt"/>
              </a:rPr>
              <a:t> (EANS)</a:t>
            </a:r>
            <a:endParaRPr lang="en-US">
              <a:latin typeface="+mj-lt"/>
            </a:endParaRPr>
          </a:p>
          <a:p>
            <a:pPr algn="just"/>
            <a:endParaRPr lang="en-US">
              <a:effectLst/>
              <a:latin typeface="+mj-lt"/>
            </a:endParaRPr>
          </a:p>
        </p:txBody>
      </p:sp>
      <p:sp>
        <p:nvSpPr>
          <p:cNvPr id="5" name="Slide Number Placeholder 4">
            <a:extLst>
              <a:ext uri="{FF2B5EF4-FFF2-40B4-BE49-F238E27FC236}">
                <a16:creationId xmlns:a16="http://schemas.microsoft.com/office/drawing/2014/main" id="{21B6A4BA-A4C4-49D8-9A7C-9D88A82AB5EC}"/>
              </a:ext>
            </a:extLst>
          </p:cNvPr>
          <p:cNvSpPr>
            <a:spLocks noGrp="1"/>
          </p:cNvSpPr>
          <p:nvPr>
            <p:ph type="sldNum" sz="quarter" idx="11"/>
          </p:nvPr>
        </p:nvSpPr>
        <p:spPr/>
        <p:txBody>
          <a:bodyPr/>
          <a:lstStyle/>
          <a:p>
            <a:pPr defTabSz="457200">
              <a:defRPr/>
            </a:pPr>
            <a:fld id="{D24C62AC-34AC-44FA-925B-65FA1B2D13C3}" type="slidenum">
              <a:rPr lang="en-US"/>
              <a:pPr defTabSz="457200">
                <a:defRPr/>
              </a:pPr>
              <a:t>5</a:t>
            </a:fld>
            <a:endParaRPr lang="en-US"/>
          </a:p>
        </p:txBody>
      </p:sp>
    </p:spTree>
    <p:extLst>
      <p:ext uri="{BB962C8B-B14F-4D97-AF65-F5344CB8AC3E}">
        <p14:creationId xmlns:p14="http://schemas.microsoft.com/office/powerpoint/2010/main" val="303375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7127-D4E7-4D01-BEA1-4F6D7628947C}"/>
              </a:ext>
            </a:extLst>
          </p:cNvPr>
          <p:cNvSpPr>
            <a:spLocks noGrp="1"/>
          </p:cNvSpPr>
          <p:nvPr>
            <p:ph type="title"/>
          </p:nvPr>
        </p:nvSpPr>
        <p:spPr/>
        <p:txBody>
          <a:bodyPr vert="horz" lIns="91440" tIns="45720" rIns="91440" bIns="45720" anchor="t"/>
          <a:lstStyle/>
          <a:p>
            <a:pPr algn="ctr"/>
            <a:r>
              <a:rPr lang="en-US"/>
              <a:t>REQUERIMIENTOS </a:t>
            </a:r>
          </a:p>
        </p:txBody>
      </p:sp>
      <p:sp>
        <p:nvSpPr>
          <p:cNvPr id="3" name="Content Placeholder 2">
            <a:extLst>
              <a:ext uri="{FF2B5EF4-FFF2-40B4-BE49-F238E27FC236}">
                <a16:creationId xmlns:a16="http://schemas.microsoft.com/office/drawing/2014/main" id="{A3D14670-49EA-41F9-818D-FE262C4D5345}"/>
              </a:ext>
            </a:extLst>
          </p:cNvPr>
          <p:cNvSpPr>
            <a:spLocks noGrp="1"/>
          </p:cNvSpPr>
          <p:nvPr>
            <p:ph idx="1"/>
          </p:nvPr>
        </p:nvSpPr>
        <p:spPr>
          <a:xfrm>
            <a:off x="457200" y="1013559"/>
            <a:ext cx="8229600" cy="5559704"/>
          </a:xfrm>
        </p:spPr>
        <p:txBody>
          <a:bodyPr vert="horz" lIns="91440" tIns="45720" rIns="91440" bIns="45720" anchor="t"/>
          <a:lstStyle/>
          <a:p>
            <a:pPr marL="274320" indent="0" algn="just">
              <a:buNone/>
            </a:pPr>
            <a:r>
              <a:rPr lang="en-US" sz="2000"/>
              <a:t>A </a:t>
            </a:r>
            <a:r>
              <a:rPr lang="en-US" sz="2000" err="1"/>
              <a:t>cambio</a:t>
            </a:r>
            <a:r>
              <a:rPr lang="en-US" sz="2000"/>
              <a:t> de </a:t>
            </a:r>
            <a:r>
              <a:rPr lang="en-US" sz="2000" err="1"/>
              <a:t>aceptar</a:t>
            </a:r>
            <a:r>
              <a:rPr lang="en-US" sz="2000"/>
              <a:t> los </a:t>
            </a:r>
            <a:r>
              <a:rPr lang="en-US" sz="2000" err="1"/>
              <a:t>fondos</a:t>
            </a:r>
            <a:r>
              <a:rPr lang="en-US" sz="2000"/>
              <a:t> ESSER, </a:t>
            </a:r>
            <a:r>
              <a:rPr lang="en-US" sz="2000" err="1"/>
              <a:t>cada</a:t>
            </a:r>
            <a:r>
              <a:rPr lang="en-US" sz="2000"/>
              <a:t> </a:t>
            </a:r>
            <a:r>
              <a:rPr lang="en-US" sz="2000" err="1"/>
              <a:t>beneficiario</a:t>
            </a:r>
            <a:r>
              <a:rPr lang="en-US" sz="2000"/>
              <a:t> </a:t>
            </a:r>
            <a:r>
              <a:rPr lang="en-US" sz="2000" err="1"/>
              <a:t>acepta</a:t>
            </a:r>
            <a:r>
              <a:rPr lang="en-US" sz="2000"/>
              <a:t> lo </a:t>
            </a:r>
            <a:r>
              <a:rPr lang="en-US" sz="2000" err="1"/>
              <a:t>siguiente</a:t>
            </a:r>
            <a:r>
              <a:rPr lang="en-US" sz="2000"/>
              <a:t>: </a:t>
            </a:r>
          </a:p>
          <a:p>
            <a:pPr marL="274320" indent="0" algn="just">
              <a:buNone/>
            </a:pPr>
            <a:endParaRPr lang="en-US" sz="1800"/>
          </a:p>
          <a:p>
            <a:pPr lvl="1" indent="-292100" algn="just"/>
            <a:r>
              <a:rPr lang="en-US" sz="2000" err="1"/>
              <a:t>Mantenimiento</a:t>
            </a:r>
            <a:r>
              <a:rPr lang="en-US" sz="2000"/>
              <a:t> del </a:t>
            </a:r>
            <a:r>
              <a:rPr lang="en-US" sz="2000" err="1"/>
              <a:t>esfuerzo</a:t>
            </a:r>
            <a:r>
              <a:rPr lang="en-US" sz="2000"/>
              <a:t> fiscal (MOE) para el </a:t>
            </a:r>
            <a:r>
              <a:rPr lang="en-US" sz="2000" err="1"/>
              <a:t>financiamiento</a:t>
            </a:r>
            <a:r>
              <a:rPr lang="en-US" sz="2000"/>
              <a:t> de la </a:t>
            </a:r>
            <a:r>
              <a:rPr lang="en-US" sz="2000" err="1"/>
              <a:t>educación</a:t>
            </a:r>
            <a:r>
              <a:rPr lang="en-US" sz="2000"/>
              <a:t>  K-12 y superior (</a:t>
            </a:r>
            <a:r>
              <a:rPr lang="en-US" sz="2000" err="1"/>
              <a:t>todo</a:t>
            </a:r>
            <a:r>
              <a:rPr lang="en-US" sz="2000"/>
              <a:t> ESSER y GEER)</a:t>
            </a:r>
          </a:p>
          <a:p>
            <a:pPr marL="805180" lvl="1" indent="0" algn="just">
              <a:buNone/>
            </a:pPr>
            <a:endParaRPr lang="en-US" sz="800"/>
          </a:p>
          <a:p>
            <a:pPr lvl="1" indent="-292100" algn="just"/>
            <a:r>
              <a:rPr lang="en-US" sz="2000" err="1"/>
              <a:t>Mantenimiento</a:t>
            </a:r>
            <a:r>
              <a:rPr lang="en-US" sz="2000"/>
              <a:t> de la </a:t>
            </a:r>
            <a:r>
              <a:rPr lang="en-US" sz="2000" err="1"/>
              <a:t>Equidad</a:t>
            </a:r>
            <a:r>
              <a:rPr lang="en-US" sz="2000"/>
              <a:t> bajo ARP ESSER</a:t>
            </a:r>
          </a:p>
          <a:p>
            <a:pPr marL="805180" lvl="1" indent="0" algn="just">
              <a:buNone/>
            </a:pPr>
            <a:endParaRPr lang="en-US" sz="800"/>
          </a:p>
          <a:p>
            <a:pPr lvl="1" indent="-292100" algn="just"/>
            <a:r>
              <a:rPr lang="en-US" sz="2000" err="1"/>
              <a:t>Garantizar</a:t>
            </a:r>
            <a:r>
              <a:rPr lang="en-US" sz="2000"/>
              <a:t> que los </a:t>
            </a:r>
            <a:r>
              <a:rPr lang="en-US" sz="2000" err="1"/>
              <a:t>fondos</a:t>
            </a:r>
            <a:r>
              <a:rPr lang="en-US" sz="2000"/>
              <a:t> se </a:t>
            </a:r>
            <a:r>
              <a:rPr lang="en-US" sz="2000" err="1"/>
              <a:t>inviertan</a:t>
            </a:r>
            <a:r>
              <a:rPr lang="en-US" sz="2000"/>
              <a:t> </a:t>
            </a:r>
            <a:r>
              <a:rPr lang="en-US" sz="2000" err="1"/>
              <a:t>en</a:t>
            </a:r>
            <a:r>
              <a:rPr lang="en-US" sz="2000"/>
              <a:t> </a:t>
            </a:r>
            <a:r>
              <a:rPr lang="en-US" sz="2000" err="1"/>
              <a:t>usos</a:t>
            </a:r>
            <a:r>
              <a:rPr lang="en-US" sz="2000"/>
              <a:t> </a:t>
            </a:r>
            <a:r>
              <a:rPr lang="en-US" sz="2000" err="1"/>
              <a:t>permisibles</a:t>
            </a:r>
            <a:endParaRPr lang="en-US" sz="2000"/>
          </a:p>
          <a:p>
            <a:pPr marL="805180" lvl="1" indent="0" algn="just">
              <a:buNone/>
            </a:pPr>
            <a:endParaRPr lang="en-US" sz="800"/>
          </a:p>
          <a:p>
            <a:pPr lvl="1" indent="-292100" algn="just"/>
            <a:r>
              <a:rPr lang="en-US" sz="2000" err="1"/>
              <a:t>Requerimientos</a:t>
            </a:r>
            <a:r>
              <a:rPr lang="en-US" sz="2000"/>
              <a:t> de </a:t>
            </a:r>
            <a:r>
              <a:rPr lang="en-US" sz="2000" err="1"/>
              <a:t>Reportes</a:t>
            </a:r>
            <a:r>
              <a:rPr lang="en-US" sz="2000"/>
              <a:t> (FFTA y </a:t>
            </a:r>
            <a:r>
              <a:rPr lang="en-US" sz="2000" err="1"/>
              <a:t>Reportes</a:t>
            </a:r>
            <a:r>
              <a:rPr lang="en-US" sz="2000"/>
              <a:t> </a:t>
            </a:r>
            <a:r>
              <a:rPr lang="en-US" sz="2000" err="1"/>
              <a:t>Anuales</a:t>
            </a:r>
            <a:r>
              <a:rPr lang="en-US" sz="2000"/>
              <a:t>)</a:t>
            </a:r>
          </a:p>
          <a:p>
            <a:pPr marL="805180" lvl="1" indent="0" algn="just">
              <a:buNone/>
            </a:pPr>
            <a:endParaRPr lang="en-US" sz="800"/>
          </a:p>
          <a:p>
            <a:pPr lvl="1" indent="-292100" algn="just"/>
            <a:r>
              <a:rPr lang="en-US" sz="2000" err="1"/>
              <a:t>Reservas</a:t>
            </a:r>
            <a:r>
              <a:rPr lang="en-US" sz="2000"/>
              <a:t> </a:t>
            </a:r>
            <a:r>
              <a:rPr lang="en-US" sz="2000" err="1"/>
              <a:t>requeridas</a:t>
            </a:r>
            <a:r>
              <a:rPr lang="en-US" sz="2000"/>
              <a:t> (</a:t>
            </a:r>
            <a:r>
              <a:rPr lang="en-US" sz="2000" i="1"/>
              <a:t>set asides</a:t>
            </a:r>
            <a:r>
              <a:rPr lang="en-US" sz="2000"/>
              <a:t>) bajo ARP ESSER</a:t>
            </a:r>
          </a:p>
          <a:p>
            <a:pPr marL="805180" lvl="1" indent="0" algn="just">
              <a:buNone/>
            </a:pPr>
            <a:endParaRPr lang="en-US" sz="800"/>
          </a:p>
          <a:p>
            <a:pPr lvl="1" indent="-292100" algn="just"/>
            <a:r>
              <a:rPr lang="en-US" sz="2000" err="1"/>
              <a:t>Seguimiento</a:t>
            </a:r>
            <a:r>
              <a:rPr lang="en-US" sz="2000"/>
              <a:t> de </a:t>
            </a:r>
            <a:r>
              <a:rPr lang="en-US" sz="2000" err="1"/>
              <a:t>fondos</a:t>
            </a:r>
            <a:r>
              <a:rPr lang="en-US" sz="2000"/>
              <a:t> para </a:t>
            </a:r>
            <a:r>
              <a:rPr lang="en-US" sz="2000" err="1"/>
              <a:t>cada</a:t>
            </a:r>
            <a:r>
              <a:rPr lang="en-US" sz="2000"/>
              <a:t> </a:t>
            </a:r>
            <a:r>
              <a:rPr lang="en-US" sz="2000" err="1"/>
              <a:t>subvención</a:t>
            </a:r>
            <a:r>
              <a:rPr lang="en-US" sz="2000"/>
              <a:t> </a:t>
            </a:r>
            <a:r>
              <a:rPr lang="en-US" sz="2000" err="1"/>
              <a:t>concedida</a:t>
            </a:r>
            <a:endParaRPr lang="en-US" sz="2000"/>
          </a:p>
          <a:p>
            <a:pPr marL="805180" lvl="1" indent="0" algn="just">
              <a:buNone/>
            </a:pPr>
            <a:endParaRPr lang="en-US" sz="800"/>
          </a:p>
          <a:p>
            <a:pPr lvl="1" indent="-292100" algn="just"/>
            <a:r>
              <a:rPr lang="en-US" sz="2000" err="1"/>
              <a:t>Garantizar</a:t>
            </a:r>
            <a:r>
              <a:rPr lang="en-US" sz="2000"/>
              <a:t> que los </a:t>
            </a:r>
            <a:r>
              <a:rPr lang="en-US" sz="2000" err="1"/>
              <a:t>fondos</a:t>
            </a:r>
            <a:r>
              <a:rPr lang="en-US" sz="2000"/>
              <a:t> </a:t>
            </a:r>
            <a:r>
              <a:rPr lang="en-US" sz="2000" err="1"/>
              <a:t>estén</a:t>
            </a:r>
            <a:r>
              <a:rPr lang="en-US" sz="2000"/>
              <a:t> </a:t>
            </a:r>
            <a:r>
              <a:rPr lang="en-US" sz="2000" err="1"/>
              <a:t>obligados</a:t>
            </a:r>
            <a:r>
              <a:rPr lang="en-US" sz="2000"/>
              <a:t> para las </a:t>
            </a:r>
            <a:r>
              <a:rPr lang="en-US" sz="2000" err="1"/>
              <a:t>fechas</a:t>
            </a:r>
            <a:r>
              <a:rPr lang="en-US" sz="2000"/>
              <a:t> </a:t>
            </a:r>
            <a:r>
              <a:rPr lang="en-US" sz="2000" err="1"/>
              <a:t>requeridos</a:t>
            </a:r>
            <a:endParaRPr lang="en-US" sz="2000"/>
          </a:p>
          <a:p>
            <a:pPr marL="274320" indent="0" algn="just">
              <a:buNone/>
            </a:pPr>
            <a:endParaRPr lang="en-US" sz="1800"/>
          </a:p>
          <a:p>
            <a:pPr algn="just"/>
            <a:endParaRPr lang="en-US" sz="1800"/>
          </a:p>
          <a:p>
            <a:pPr marL="274320" indent="0" algn="just">
              <a:buNone/>
            </a:pPr>
            <a:endParaRPr lang="en-US" sz="1800"/>
          </a:p>
          <a:p>
            <a:pPr algn="just"/>
            <a:endParaRPr lang="en-US" sz="1800"/>
          </a:p>
        </p:txBody>
      </p:sp>
      <p:sp>
        <p:nvSpPr>
          <p:cNvPr id="5" name="Slide Number Placeholder 4">
            <a:extLst>
              <a:ext uri="{FF2B5EF4-FFF2-40B4-BE49-F238E27FC236}">
                <a16:creationId xmlns:a16="http://schemas.microsoft.com/office/drawing/2014/main" id="{43BD7884-9ABD-4C3C-A4CC-E010F2A89D0C}"/>
              </a:ext>
            </a:extLst>
          </p:cNvPr>
          <p:cNvSpPr>
            <a:spLocks noGrp="1"/>
          </p:cNvSpPr>
          <p:nvPr>
            <p:ph type="sldNum" sz="quarter" idx="11"/>
          </p:nvPr>
        </p:nvSpPr>
        <p:spPr/>
        <p:txBody>
          <a:bodyPr/>
          <a:lstStyle/>
          <a:p>
            <a:pPr defTabSz="457200">
              <a:defRPr/>
            </a:pPr>
            <a:fld id="{D24C62AC-34AC-44FA-925B-65FA1B2D13C3}" type="slidenum">
              <a:rPr lang="en-US"/>
              <a:pPr defTabSz="457200">
                <a:defRPr/>
              </a:pPr>
              <a:t>6</a:t>
            </a:fld>
            <a:endParaRPr lang="en-US"/>
          </a:p>
        </p:txBody>
      </p:sp>
    </p:spTree>
    <p:extLst>
      <p:ext uri="{BB962C8B-B14F-4D97-AF65-F5344CB8AC3E}">
        <p14:creationId xmlns:p14="http://schemas.microsoft.com/office/powerpoint/2010/main" val="343634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5335" y="470971"/>
            <a:ext cx="8229600" cy="563562"/>
          </a:xfrm>
        </p:spPr>
        <p:txBody>
          <a:bodyPr vert="horz" lIns="91440" tIns="45720" rIns="91440" bIns="45720" anchor="t"/>
          <a:lstStyle/>
          <a:p>
            <a:pPr algn="ctr"/>
            <a:r>
              <a:rPr lang="en-US" err="1"/>
              <a:t>PropÓsito</a:t>
            </a:r>
            <a:r>
              <a:rPr lang="en-US"/>
              <a:t> de </a:t>
            </a:r>
            <a:r>
              <a:rPr lang="en-US" err="1"/>
              <a:t>los</a:t>
            </a:r>
            <a:r>
              <a:rPr lang="en-US"/>
              <a:t> </a:t>
            </a:r>
            <a:r>
              <a:rPr lang="en-US" err="1"/>
              <a:t>Programas</a:t>
            </a:r>
            <a:r>
              <a:rPr lang="en-US"/>
              <a:t> ESSER </a:t>
            </a:r>
            <a:br>
              <a:rPr lang="en-US"/>
            </a:br>
            <a:endParaRPr lang="en-US"/>
          </a:p>
        </p:txBody>
      </p:sp>
      <p:sp>
        <p:nvSpPr>
          <p:cNvPr id="3" name="Content Placeholder 2"/>
          <p:cNvSpPr>
            <a:spLocks noGrp="1"/>
          </p:cNvSpPr>
          <p:nvPr>
            <p:ph idx="1"/>
          </p:nvPr>
        </p:nvSpPr>
        <p:spPr>
          <a:xfrm>
            <a:off x="457200" y="1556132"/>
            <a:ext cx="8229600" cy="5035499"/>
          </a:xfrm>
        </p:spPr>
        <p:txBody>
          <a:bodyPr vert="horz" lIns="91440" tIns="45720" rIns="91440" bIns="45720" anchor="t"/>
          <a:lstStyle/>
          <a:p>
            <a:pPr marL="274320" indent="0" algn="just">
              <a:buNone/>
            </a:pPr>
            <a:endParaRPr lang="en-US" sz="2600"/>
          </a:p>
          <a:p>
            <a:pPr marL="274320" indent="0" algn="just">
              <a:buNone/>
            </a:pPr>
            <a:r>
              <a:rPr lang="en-US" sz="2600"/>
              <a:t>Los </a:t>
            </a:r>
            <a:r>
              <a:rPr lang="en-US" sz="2600" err="1"/>
              <a:t>programas</a:t>
            </a:r>
            <a:r>
              <a:rPr lang="en-US" sz="2600"/>
              <a:t> </a:t>
            </a:r>
            <a:r>
              <a:rPr lang="en-US" sz="2600" err="1"/>
              <a:t>autorizados</a:t>
            </a:r>
            <a:r>
              <a:rPr lang="en-US" sz="2600"/>
              <a:t> </a:t>
            </a:r>
            <a:r>
              <a:rPr lang="en-US" sz="2600" err="1"/>
              <a:t>en</a:t>
            </a:r>
            <a:r>
              <a:rPr lang="en-US" sz="2600"/>
              <a:t> </a:t>
            </a:r>
            <a:r>
              <a:rPr lang="en-US" sz="2600" err="1"/>
              <a:t>virtud</a:t>
            </a:r>
            <a:r>
              <a:rPr lang="en-US" sz="2600"/>
              <a:t> de la Ley de </a:t>
            </a:r>
            <a:r>
              <a:rPr lang="en-US" sz="2600" err="1"/>
              <a:t>Seguridad</a:t>
            </a:r>
            <a:r>
              <a:rPr lang="en-US" sz="2600"/>
              <a:t> </a:t>
            </a:r>
            <a:r>
              <a:rPr lang="en-US" sz="2600" err="1"/>
              <a:t>Económica</a:t>
            </a:r>
            <a:r>
              <a:rPr lang="en-US" sz="2600"/>
              <a:t> y de Alivio y de </a:t>
            </a:r>
            <a:r>
              <a:rPr lang="en-US" sz="2600" err="1"/>
              <a:t>Ayuda</a:t>
            </a:r>
            <a:r>
              <a:rPr lang="en-US" sz="2600"/>
              <a:t> por el Coronavirus (CARES) de 2020; y la Ley de </a:t>
            </a:r>
            <a:r>
              <a:rPr lang="en-US" sz="2600" err="1"/>
              <a:t>Apropiación</a:t>
            </a:r>
            <a:r>
              <a:rPr lang="en-US" sz="2600"/>
              <a:t> </a:t>
            </a:r>
            <a:r>
              <a:rPr lang="en-US" sz="2600" err="1"/>
              <a:t>Consolidada</a:t>
            </a:r>
            <a:r>
              <a:rPr lang="en-US" sz="2600"/>
              <a:t> y Respuesta al Coronavirus (CRRSA) </a:t>
            </a:r>
            <a:r>
              <a:rPr lang="en-US" sz="2600" err="1"/>
              <a:t>están</a:t>
            </a:r>
            <a:r>
              <a:rPr lang="en-US" sz="2600"/>
              <a:t> </a:t>
            </a:r>
            <a:r>
              <a:rPr lang="en-US" sz="2600" err="1"/>
              <a:t>destinados</a:t>
            </a:r>
            <a:r>
              <a:rPr lang="en-US" sz="2600"/>
              <a:t> a </a:t>
            </a:r>
            <a:r>
              <a:rPr lang="en-US" sz="2600" b="1" err="1"/>
              <a:t>prevenir</a:t>
            </a:r>
            <a:r>
              <a:rPr lang="en-US" sz="2600" b="1"/>
              <a:t>, </a:t>
            </a:r>
            <a:r>
              <a:rPr lang="en-US" sz="2600" b="1" err="1"/>
              <a:t>prepararse</a:t>
            </a:r>
            <a:r>
              <a:rPr lang="en-US" sz="2600" b="1"/>
              <a:t> y responder</a:t>
            </a:r>
            <a:r>
              <a:rPr lang="en-US" sz="2600"/>
              <a:t> a la </a:t>
            </a:r>
            <a:r>
              <a:rPr lang="en-US" sz="2600" err="1"/>
              <a:t>emergencia</a:t>
            </a:r>
            <a:r>
              <a:rPr lang="en-US" sz="2600"/>
              <a:t> del Covid-19 y </a:t>
            </a:r>
            <a:r>
              <a:rPr lang="en-US" sz="2600" err="1"/>
              <a:t>atender</a:t>
            </a:r>
            <a:r>
              <a:rPr lang="en-US" sz="2600"/>
              <a:t> </a:t>
            </a:r>
            <a:r>
              <a:rPr lang="en-US" sz="2600" err="1"/>
              <a:t>diversas</a:t>
            </a:r>
            <a:r>
              <a:rPr lang="en-US" sz="2600"/>
              <a:t> </a:t>
            </a:r>
            <a:r>
              <a:rPr lang="en-US" sz="2600" err="1"/>
              <a:t>necesidades</a:t>
            </a:r>
            <a:r>
              <a:rPr lang="en-US" sz="2600"/>
              <a:t> que </a:t>
            </a:r>
            <a:r>
              <a:rPr lang="en-US" sz="2600" err="1"/>
              <a:t>surgen</a:t>
            </a:r>
            <a:r>
              <a:rPr lang="en-US" sz="2600"/>
              <a:t>, o son </a:t>
            </a:r>
            <a:r>
              <a:rPr lang="en-US" sz="2600" err="1"/>
              <a:t>exacerbadas</a:t>
            </a:r>
            <a:r>
              <a:rPr lang="en-US" sz="2600"/>
              <a:t>, por la </a:t>
            </a:r>
            <a:r>
              <a:rPr lang="en-US" sz="2600" err="1"/>
              <a:t>pandemia</a:t>
            </a:r>
            <a:r>
              <a:rPr lang="en-US" sz="2600"/>
              <a:t>.</a:t>
            </a:r>
          </a:p>
          <a:p>
            <a:pPr marL="274320" indent="0" algn="just">
              <a:buNone/>
            </a:pPr>
            <a:endParaRPr lang="en-US" sz="2600"/>
          </a:p>
          <a:p>
            <a:pPr marL="274320" indent="0" algn="just">
              <a:buNone/>
            </a:pPr>
            <a:endParaRPr lang="en-US" sz="2600"/>
          </a:p>
          <a:p>
            <a:pPr marL="274320" indent="0" algn="just">
              <a:buNone/>
            </a:pPr>
            <a:endParaRPr lang="en-US" sz="2600"/>
          </a:p>
          <a:p>
            <a:pPr marL="274320" indent="0" algn="just">
              <a:buNone/>
            </a:pPr>
            <a:endParaRPr lang="en-US" sz="2600">
              <a:solidFill>
                <a:srgbClr val="737373"/>
              </a:solidFill>
            </a:endParaRPr>
          </a:p>
          <a:p>
            <a:pPr marL="0" indent="0" algn="just">
              <a:buNone/>
            </a:pPr>
            <a:r>
              <a:rPr lang="en-US" sz="2600"/>
              <a:t>		</a:t>
            </a:r>
          </a:p>
          <a:p>
            <a:pPr marL="0" indent="0" algn="just">
              <a:buNone/>
            </a:pPr>
            <a:r>
              <a:rPr lang="en-US" sz="2600"/>
              <a:t>		</a:t>
            </a:r>
          </a:p>
        </p:txBody>
      </p:sp>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7</a:t>
            </a:fld>
            <a:endParaRPr lang="en-US"/>
          </a:p>
        </p:txBody>
      </p:sp>
    </p:spTree>
    <p:extLst>
      <p:ext uri="{BB962C8B-B14F-4D97-AF65-F5344CB8AC3E}">
        <p14:creationId xmlns:p14="http://schemas.microsoft.com/office/powerpoint/2010/main" val="143714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27A427-4871-57B4-E889-31E2F61777E5}"/>
              </a:ext>
            </a:extLst>
          </p:cNvPr>
          <p:cNvSpPr>
            <a:spLocks noGrp="1"/>
          </p:cNvSpPr>
          <p:nvPr>
            <p:ph type="sldNum" sz="quarter" idx="11"/>
          </p:nvPr>
        </p:nvSpPr>
        <p:spPr/>
        <p:txBody>
          <a:bodyPr/>
          <a:lstStyle/>
          <a:p>
            <a:pPr defTabSz="457200">
              <a:defRPr/>
            </a:pPr>
            <a:fld id="{D24C62AC-34AC-44FA-925B-65FA1B2D13C3}" type="slidenum">
              <a:rPr lang="en-US" smtClean="0"/>
              <a:pPr defTabSz="457200">
                <a:defRPr/>
              </a:pPr>
              <a:t>8</a:t>
            </a:fld>
            <a:endParaRPr lang="en-US"/>
          </a:p>
        </p:txBody>
      </p:sp>
      <p:sp>
        <p:nvSpPr>
          <p:cNvPr id="8" name="Title 1">
            <a:extLst>
              <a:ext uri="{FF2B5EF4-FFF2-40B4-BE49-F238E27FC236}">
                <a16:creationId xmlns:a16="http://schemas.microsoft.com/office/drawing/2014/main" id="{51742756-73A2-4B6F-A449-0E5D3E0942BA}"/>
              </a:ext>
            </a:extLst>
          </p:cNvPr>
          <p:cNvSpPr>
            <a:spLocks noGrp="1"/>
          </p:cNvSpPr>
          <p:nvPr>
            <p:ph type="title"/>
          </p:nvPr>
        </p:nvSpPr>
        <p:spPr>
          <a:xfrm>
            <a:off x="457200" y="427037"/>
            <a:ext cx="8229600" cy="563563"/>
          </a:xfrm>
        </p:spPr>
        <p:txBody>
          <a:bodyPr/>
          <a:lstStyle/>
          <a:p>
            <a:pPr algn="ctr"/>
            <a:r>
              <a:rPr lang="en-US" err="1"/>
              <a:t>Fechas</a:t>
            </a:r>
            <a:r>
              <a:rPr lang="en-US"/>
              <a:t> para </a:t>
            </a:r>
            <a:r>
              <a:rPr lang="en-US" err="1"/>
              <a:t>obligar</a:t>
            </a:r>
            <a:r>
              <a:rPr lang="en-US"/>
              <a:t> </a:t>
            </a:r>
            <a:r>
              <a:rPr lang="en-US" err="1"/>
              <a:t>Fondos</a:t>
            </a:r>
            <a:r>
              <a:rPr lang="en-US"/>
              <a:t> ESSER</a:t>
            </a:r>
          </a:p>
        </p:txBody>
      </p:sp>
      <p:sp>
        <p:nvSpPr>
          <p:cNvPr id="11" name="Content Placeholder 2">
            <a:extLst>
              <a:ext uri="{FF2B5EF4-FFF2-40B4-BE49-F238E27FC236}">
                <a16:creationId xmlns:a16="http://schemas.microsoft.com/office/drawing/2014/main" id="{48418B34-9FE1-40E6-9CEC-C75995B79C65}"/>
              </a:ext>
            </a:extLst>
          </p:cNvPr>
          <p:cNvSpPr>
            <a:spLocks noGrp="1"/>
          </p:cNvSpPr>
          <p:nvPr>
            <p:ph idx="1"/>
          </p:nvPr>
        </p:nvSpPr>
        <p:spPr>
          <a:xfrm>
            <a:off x="545335" y="1648991"/>
            <a:ext cx="8229600" cy="4449763"/>
          </a:xfrm>
        </p:spPr>
        <p:txBody>
          <a:bodyPr vert="horz" lIns="91440" tIns="45720" rIns="91440" bIns="45720" anchor="t"/>
          <a:lstStyle/>
          <a:p>
            <a:pPr marL="342900" indent="-342900"/>
            <a:r>
              <a:rPr lang="en-US" sz="2600"/>
              <a:t>ESSER I:</a:t>
            </a:r>
          </a:p>
          <a:p>
            <a:pPr marL="891540" lvl="1" indent="-342900"/>
            <a:r>
              <a:rPr lang="en-US" sz="2300"/>
              <a:t> (</a:t>
            </a:r>
            <a:r>
              <a:rPr lang="en-US" sz="2300" err="1"/>
              <a:t>fondos</a:t>
            </a:r>
            <a:r>
              <a:rPr lang="en-US" sz="2300"/>
              <a:t> </a:t>
            </a:r>
            <a:r>
              <a:rPr lang="en-US" sz="2300" err="1"/>
              <a:t>tienen</a:t>
            </a:r>
            <a:r>
              <a:rPr lang="en-US" sz="2300"/>
              <a:t> que ser </a:t>
            </a:r>
            <a:r>
              <a:rPr lang="en-US" sz="2300" err="1"/>
              <a:t>obligados</a:t>
            </a:r>
            <a:r>
              <a:rPr lang="en-US" sz="2300"/>
              <a:t> al 30 de </a:t>
            </a:r>
            <a:r>
              <a:rPr lang="en-US" sz="2300" err="1"/>
              <a:t>septiembre</a:t>
            </a:r>
            <a:r>
              <a:rPr lang="en-US" sz="2300"/>
              <a:t> 2022)	</a:t>
            </a:r>
          </a:p>
          <a:p>
            <a:pPr marL="342900" indent="-342900"/>
            <a:endParaRPr lang="en-US" sz="2600"/>
          </a:p>
          <a:p>
            <a:pPr marL="342900" indent="-342900"/>
            <a:r>
              <a:rPr lang="en-US" sz="2600"/>
              <a:t>ESSER II:</a:t>
            </a:r>
          </a:p>
          <a:p>
            <a:pPr marL="891540" lvl="1" indent="-342900"/>
            <a:r>
              <a:rPr lang="en-US" sz="2300"/>
              <a:t> (</a:t>
            </a:r>
            <a:r>
              <a:rPr lang="en-US" sz="2300" err="1"/>
              <a:t>fondos</a:t>
            </a:r>
            <a:r>
              <a:rPr lang="en-US" sz="2300"/>
              <a:t> </a:t>
            </a:r>
            <a:r>
              <a:rPr lang="en-US" sz="2300" err="1"/>
              <a:t>tienen</a:t>
            </a:r>
            <a:r>
              <a:rPr lang="en-US" sz="2300"/>
              <a:t> que ser </a:t>
            </a:r>
            <a:r>
              <a:rPr lang="en-US" sz="2300" err="1"/>
              <a:t>obligados</a:t>
            </a:r>
            <a:r>
              <a:rPr lang="en-US" sz="2300"/>
              <a:t> al 30 de </a:t>
            </a:r>
            <a:r>
              <a:rPr lang="en-US" sz="2300" err="1"/>
              <a:t>septiembre</a:t>
            </a:r>
            <a:r>
              <a:rPr lang="en-US" sz="2300"/>
              <a:t> de 2023) </a:t>
            </a:r>
          </a:p>
          <a:p>
            <a:pPr marL="342900" indent="-342900"/>
            <a:endParaRPr lang="en-US" sz="2600"/>
          </a:p>
          <a:p>
            <a:pPr marL="342900" indent="-342900"/>
            <a:r>
              <a:rPr lang="en-US" sz="2600"/>
              <a:t>ARP ESSER</a:t>
            </a:r>
          </a:p>
          <a:p>
            <a:pPr marL="891540" lvl="1" indent="-342900"/>
            <a:r>
              <a:rPr lang="en-US" sz="2300"/>
              <a:t> (</a:t>
            </a:r>
            <a:r>
              <a:rPr lang="en-US" sz="2300" err="1"/>
              <a:t>fondos</a:t>
            </a:r>
            <a:r>
              <a:rPr lang="en-US" sz="2300"/>
              <a:t> </a:t>
            </a:r>
            <a:r>
              <a:rPr lang="en-US" sz="2300" err="1"/>
              <a:t>tienen</a:t>
            </a:r>
            <a:r>
              <a:rPr lang="en-US" sz="2300"/>
              <a:t> que ser </a:t>
            </a:r>
            <a:r>
              <a:rPr lang="en-US" sz="2300" err="1"/>
              <a:t>obligados</a:t>
            </a:r>
            <a:r>
              <a:rPr lang="en-US" sz="2300"/>
              <a:t> al 30 de </a:t>
            </a:r>
            <a:r>
              <a:rPr lang="en-US" sz="2300" err="1"/>
              <a:t>septiembre</a:t>
            </a:r>
            <a:r>
              <a:rPr lang="en-US" sz="2300"/>
              <a:t> de 2024)</a:t>
            </a:r>
          </a:p>
          <a:p>
            <a:endParaRPr lang="en-US" sz="2600"/>
          </a:p>
        </p:txBody>
      </p:sp>
    </p:spTree>
    <p:extLst>
      <p:ext uri="{BB962C8B-B14F-4D97-AF65-F5344CB8AC3E}">
        <p14:creationId xmlns:p14="http://schemas.microsoft.com/office/powerpoint/2010/main" val="291600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5A9BC2-7DC9-46F9-B5A5-F33895FFB139}"/>
              </a:ext>
            </a:extLst>
          </p:cNvPr>
          <p:cNvSpPr>
            <a:spLocks noGrp="1"/>
          </p:cNvSpPr>
          <p:nvPr>
            <p:ph type="sldNum" sz="quarter" idx="11"/>
          </p:nvPr>
        </p:nvSpPr>
        <p:spPr/>
        <p:txBody>
          <a:bodyPr/>
          <a:lstStyle/>
          <a:p>
            <a:pPr defTabSz="457200">
              <a:defRPr/>
            </a:pPr>
            <a:fld id="{D24C62AC-34AC-44FA-925B-65FA1B2D13C3}" type="slidenum">
              <a:rPr lang="en-US" smtClean="0"/>
              <a:pPr defTabSz="457200">
                <a:defRPr/>
              </a:pPr>
              <a:t>9</a:t>
            </a:fld>
            <a:endParaRPr lang="en-US"/>
          </a:p>
        </p:txBody>
      </p:sp>
      <p:sp>
        <p:nvSpPr>
          <p:cNvPr id="9" name="Title 1">
            <a:extLst>
              <a:ext uri="{FF2B5EF4-FFF2-40B4-BE49-F238E27FC236}">
                <a16:creationId xmlns:a16="http://schemas.microsoft.com/office/drawing/2014/main" id="{BDC33BDD-BA36-4C91-8683-33E4647F4A04}"/>
              </a:ext>
            </a:extLst>
          </p:cNvPr>
          <p:cNvSpPr>
            <a:spLocks noGrp="1"/>
          </p:cNvSpPr>
          <p:nvPr>
            <p:ph type="title"/>
          </p:nvPr>
        </p:nvSpPr>
        <p:spPr>
          <a:xfrm>
            <a:off x="457200" y="228600"/>
            <a:ext cx="8229600" cy="563563"/>
          </a:xfrm>
        </p:spPr>
        <p:txBody>
          <a:bodyPr/>
          <a:lstStyle/>
          <a:p>
            <a:pPr algn="ctr"/>
            <a:r>
              <a:rPr lang="en-US"/>
              <a:t>FONDOS ESSER AL DEPR</a:t>
            </a:r>
          </a:p>
        </p:txBody>
      </p:sp>
      <p:sp>
        <p:nvSpPr>
          <p:cNvPr id="15" name="Content Placeholder 2">
            <a:extLst>
              <a:ext uri="{FF2B5EF4-FFF2-40B4-BE49-F238E27FC236}">
                <a16:creationId xmlns:a16="http://schemas.microsoft.com/office/drawing/2014/main" id="{895256BE-254B-451D-A190-B525123A3A17}"/>
              </a:ext>
            </a:extLst>
          </p:cNvPr>
          <p:cNvSpPr>
            <a:spLocks noGrp="1"/>
          </p:cNvSpPr>
          <p:nvPr>
            <p:ph idx="1"/>
          </p:nvPr>
        </p:nvSpPr>
        <p:spPr>
          <a:xfrm>
            <a:off x="457200" y="1132348"/>
            <a:ext cx="8229600" cy="5497052"/>
          </a:xfrm>
        </p:spPr>
        <p:txBody>
          <a:bodyPr vert="horz" lIns="91440" tIns="45720" rIns="91440" bIns="45720" anchor="t"/>
          <a:lstStyle/>
          <a:p>
            <a:r>
              <a:rPr lang="en-US" err="1"/>
              <a:t>Fondos</a:t>
            </a:r>
            <a:r>
              <a:rPr lang="en-US"/>
              <a:t> al DEPR:</a:t>
            </a:r>
          </a:p>
          <a:p>
            <a:pPr lvl="1" indent="-292100"/>
            <a:r>
              <a:rPr lang="en-US"/>
              <a:t>ESSER I, ESSER II, ARP ESSER</a:t>
            </a:r>
          </a:p>
          <a:p>
            <a:pPr lvl="1" indent="-292100"/>
            <a:endParaRPr lang="en-US"/>
          </a:p>
          <a:p>
            <a:pPr marL="274320" indent="0">
              <a:buNone/>
            </a:pPr>
            <a:endParaRPr lang="en-US"/>
          </a:p>
          <a:p>
            <a:pPr marL="274320" indent="0">
              <a:buNone/>
            </a:pPr>
            <a:endParaRPr lang="en-US"/>
          </a:p>
          <a:p>
            <a:pPr marL="274320" indent="0">
              <a:buNone/>
            </a:pPr>
            <a:endParaRPr lang="en-US"/>
          </a:p>
          <a:p>
            <a:r>
              <a:rPr lang="en-US"/>
              <a:t>DEPR’s SEA </a:t>
            </a:r>
            <a:r>
              <a:rPr lang="en-US" err="1"/>
              <a:t>Reserva</a:t>
            </a:r>
            <a:r>
              <a:rPr lang="en-US"/>
              <a:t> y </a:t>
            </a:r>
            <a:r>
              <a:rPr lang="en-US" err="1"/>
              <a:t>Gastos</a:t>
            </a:r>
            <a:r>
              <a:rPr lang="en-US"/>
              <a:t> </a:t>
            </a:r>
            <a:r>
              <a:rPr lang="en-US" err="1"/>
              <a:t>Administrativos</a:t>
            </a:r>
            <a:r>
              <a:rPr lang="en-US"/>
              <a:t>: </a:t>
            </a:r>
          </a:p>
          <a:p>
            <a:endParaRPr lang="en-US"/>
          </a:p>
          <a:p>
            <a:endParaRPr lang="en-US"/>
          </a:p>
        </p:txBody>
      </p:sp>
      <p:pic>
        <p:nvPicPr>
          <p:cNvPr id="16" name="Picture 15">
            <a:extLst>
              <a:ext uri="{FF2B5EF4-FFF2-40B4-BE49-F238E27FC236}">
                <a16:creationId xmlns:a16="http://schemas.microsoft.com/office/drawing/2014/main" id="{AA531A7D-776B-4D2F-91D3-B5044AD9B64D}"/>
              </a:ext>
            </a:extLst>
          </p:cNvPr>
          <p:cNvPicPr>
            <a:picLocks noChangeAspect="1"/>
          </p:cNvPicPr>
          <p:nvPr/>
        </p:nvPicPr>
        <p:blipFill>
          <a:blip r:embed="rId3"/>
          <a:stretch>
            <a:fillRect/>
          </a:stretch>
        </p:blipFill>
        <p:spPr>
          <a:xfrm>
            <a:off x="1219200" y="2033035"/>
            <a:ext cx="6139204" cy="1609483"/>
          </a:xfrm>
          <a:prstGeom prst="rect">
            <a:avLst/>
          </a:prstGeom>
        </p:spPr>
      </p:pic>
      <p:pic>
        <p:nvPicPr>
          <p:cNvPr id="17" name="Picture 16">
            <a:extLst>
              <a:ext uri="{FF2B5EF4-FFF2-40B4-BE49-F238E27FC236}">
                <a16:creationId xmlns:a16="http://schemas.microsoft.com/office/drawing/2014/main" id="{6B2CA170-365A-4765-910A-34E92CAF60DA}"/>
              </a:ext>
            </a:extLst>
          </p:cNvPr>
          <p:cNvPicPr>
            <a:picLocks noChangeAspect="1"/>
          </p:cNvPicPr>
          <p:nvPr/>
        </p:nvPicPr>
        <p:blipFill>
          <a:blip r:embed="rId4"/>
          <a:stretch>
            <a:fillRect/>
          </a:stretch>
        </p:blipFill>
        <p:spPr>
          <a:xfrm>
            <a:off x="1219200" y="4202982"/>
            <a:ext cx="6139204" cy="2426418"/>
          </a:xfrm>
          <a:prstGeom prst="rect">
            <a:avLst/>
          </a:prstGeom>
        </p:spPr>
      </p:pic>
    </p:spTree>
    <p:extLst>
      <p:ext uri="{BB962C8B-B14F-4D97-AF65-F5344CB8AC3E}">
        <p14:creationId xmlns:p14="http://schemas.microsoft.com/office/powerpoint/2010/main" val="702995615"/>
      </p:ext>
    </p:extLst>
  </p:cSld>
  <p:clrMapOvr>
    <a:masterClrMapping/>
  </p:clrMapOvr>
</p:sld>
</file>

<file path=ppt/theme/theme1.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f3a883b-549d-4198-8135-15d15d6d316b">
      <UserInfo>
        <DisplayName>Jaime, Ivonne</DisplayName>
        <AccountId>31</AccountId>
        <AccountType/>
      </UserInfo>
      <UserInfo>
        <DisplayName>Budman, Molly</DisplayName>
        <AccountId>14</AccountId>
        <AccountType/>
      </UserInfo>
      <UserInfo>
        <DisplayName>Jung, Britt E.</DisplayName>
        <AccountId>18</AccountId>
        <AccountType/>
      </UserInfo>
      <UserInfo>
        <DisplayName>Schroeder, Melissa</DisplayName>
        <AccountId>39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1C3F4B2C09D44AB8E336357FB2140B" ma:contentTypeVersion="7" ma:contentTypeDescription="Create a new document." ma:contentTypeScope="" ma:versionID="6acacee9b5b284de8e02e277bff28fe7">
  <xsd:schema xmlns:xsd="http://www.w3.org/2001/XMLSchema" xmlns:xs="http://www.w3.org/2001/XMLSchema" xmlns:p="http://schemas.microsoft.com/office/2006/metadata/properties" xmlns:ns3="bef71562-cae8-4176-8f14-cb98e7b4d2fb" xmlns:ns4="df3a883b-549d-4198-8135-15d15d6d316b" targetNamespace="http://schemas.microsoft.com/office/2006/metadata/properties" ma:root="true" ma:fieldsID="5c51c2acc1dc98e1c26dcd6653653015" ns3:_="" ns4:_="">
    <xsd:import namespace="bef71562-cae8-4176-8f14-cb98e7b4d2fb"/>
    <xsd:import namespace="df3a883b-549d-4198-8135-15d15d6d316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71562-cae8-4176-8f14-cb98e7b4d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3a883b-549d-4198-8135-15d15d6d31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1FCBD4-433E-4A55-B555-DA979F22340A}">
  <ds:schemaRefs>
    <ds:schemaRef ds:uri="bef71562-cae8-4176-8f14-cb98e7b4d2fb"/>
    <ds:schemaRef ds:uri="df3a883b-549d-4198-8135-15d15d6d31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CE7706-AC29-4407-A1B4-3C4B23BD84EF}">
  <ds:schemaRefs>
    <ds:schemaRef ds:uri="http://schemas.microsoft.com/sharepoint/v3/contenttype/forms"/>
  </ds:schemaRefs>
</ds:datastoreItem>
</file>

<file path=customXml/itemProps3.xml><?xml version="1.0" encoding="utf-8"?>
<ds:datastoreItem xmlns:ds="http://schemas.openxmlformats.org/officeDocument/2006/customXml" ds:itemID="{1E1F72DE-3687-4F7A-9B71-22FF241523D4}">
  <ds:schemaRefs>
    <ds:schemaRef ds:uri="bef71562-cae8-4176-8f14-cb98e7b4d2fb"/>
    <ds:schemaRef ds:uri="df3a883b-549d-4198-8135-15d15d6d31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6329</Words>
  <Application>Microsoft Office PowerPoint</Application>
  <PresentationFormat>On-screen Show (4:3)</PresentationFormat>
  <Paragraphs>455</Paragraphs>
  <Slides>48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Montserrat Medium</vt:lpstr>
      <vt:lpstr>Segoe UI</vt:lpstr>
      <vt:lpstr>Tw Cen MT</vt:lpstr>
      <vt:lpstr>Wingdings</vt:lpstr>
      <vt:lpstr>Dept of Ed</vt:lpstr>
      <vt:lpstr>Fondos de alivio de Covid para la educación K-12 Descripción general del programa ESSER   </vt:lpstr>
      <vt:lpstr>PROPÓSITO Y RESULTADOS  </vt:lpstr>
      <vt:lpstr>Agenda </vt:lpstr>
      <vt:lpstr>  Presentaciones y propósito del programa</vt:lpstr>
      <vt:lpstr>FONDOS DE ESTABILIZACIÓN DE LA EDUCACIÓN  </vt:lpstr>
      <vt:lpstr>REQUERIMIENTOS </vt:lpstr>
      <vt:lpstr>PropÓsito de los Programas ESSER  </vt:lpstr>
      <vt:lpstr>Fechas para obligar Fondos ESSER</vt:lpstr>
      <vt:lpstr>FONDOS ESSER AL DEPR</vt:lpstr>
      <vt:lpstr>Diferencias principales  ENTRE ESSER’S </vt:lpstr>
      <vt:lpstr>Uso de fondos esser I en depr</vt:lpstr>
      <vt:lpstr>InformaciÓn general de ARP ESSER</vt:lpstr>
      <vt:lpstr>Plan estatal ARP ESSER</vt:lpstr>
      <vt:lpstr>ARP ESSER –  Plan Estatal Aprobado del DEPR</vt:lpstr>
      <vt:lpstr>ARP ESSER –  Plan Estatal Aprobado del DEPR (2)</vt:lpstr>
      <vt:lpstr>ASPECTOS DESTACADOS DEL Plan estatal Arp ESSer de Puerto Rico 
</vt:lpstr>
      <vt:lpstr>Aspectos destacados del Plan de PRDE 
</vt:lpstr>
      <vt:lpstr>Comprobación de conocimientos
</vt:lpstr>
      <vt:lpstr>  Factores que deben considerar cuÁndo están determinando la permisibilidad </vt:lpstr>
      <vt:lpstr> FONDOS ESSER </vt:lpstr>
      <vt:lpstr> FONDOS ESSER</vt:lpstr>
      <vt:lpstr> FONDOS Esser </vt:lpstr>
      <vt:lpstr>Uso de los fondos de Esser (18003 d) (abreviado) 
</vt:lpstr>
      <vt:lpstr>Uso de los fondos de Esser (18003 d) (abreviado) 
</vt:lpstr>
      <vt:lpstr>Uso de los fondos de Esser (18003 d) (abreviado) 
</vt:lpstr>
      <vt:lpstr>Uso de los fondos de Esser (18003 d) (abreviado) 
</vt:lpstr>
      <vt:lpstr>Uso de los fondos ESSER (18003(d) (abreviado)
</vt:lpstr>
      <vt:lpstr>Actividad de comprobación de conocimientos
</vt:lpstr>
      <vt:lpstr>Respuestas a la comprobación de conocimientos
</vt:lpstr>
      <vt:lpstr>PowerPoint Presentation</vt:lpstr>
      <vt:lpstr>PowerPoint Presentation</vt:lpstr>
      <vt:lpstr>PowerPoint Presentation</vt:lpstr>
      <vt:lpstr>PowerPoint Presentation</vt:lpstr>
      <vt:lpstr>Metas del DEPR</vt:lpstr>
      <vt:lpstr>PowerPoint Presentation</vt:lpstr>
      <vt:lpstr>PowerPoint Presentation</vt:lpstr>
      <vt:lpstr>PowerPoint Presentation</vt:lpstr>
      <vt:lpstr>Oficina regional educativa (ORE)  
</vt:lpstr>
      <vt:lpstr>Plan regionales (ore)</vt:lpstr>
      <vt:lpstr>Plan regionales (ore)</vt:lpstr>
      <vt:lpstr>Parking lot
</vt:lpstr>
      <vt:lpstr> Preguntas y respuestas 
</vt:lpstr>
      <vt:lpstr>Apéndice/Recursos  </vt:lpstr>
      <vt:lpstr>ESSER </vt:lpstr>
      <vt:lpstr>ESSER </vt:lpstr>
      <vt:lpstr>ESSER </vt:lpstr>
      <vt:lpstr>Recursos Disponibles</vt:lpstr>
      <vt:lpstr>¡GRACIAS!</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ERA FOR ESEA</dc:title>
  <dc:creator>Williams, Bradie</dc:creator>
  <cp:lastModifiedBy>Esthela R. Allison</cp:lastModifiedBy>
  <cp:revision>3</cp:revision>
  <cp:lastPrinted>2023-01-09T13:24:15Z</cp:lastPrinted>
  <dcterms:created xsi:type="dcterms:W3CDTF">2016-04-22T18:46:00Z</dcterms:created>
  <dcterms:modified xsi:type="dcterms:W3CDTF">2023-12-04T15:17:14Z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0x010100BA1C3F4B2C09D44AB8E336357FB2140B</vt:lpwstr>
  </property>
  <property fmtid="{D5CDD505-2E9C-101B-9397-08002B2CF9AE}" pid="3" name="Secondary Subject">
    <vt:lpwstr/>
  </property>
  <property fmtid="{D5CDD505-2E9C-101B-9397-08002B2CF9AE}" pid="4" name="Fiscal Year">
    <vt:lpwstr>14;#2021|a9b09679-9681-4840-9409-cc087bb840af</vt:lpwstr>
  </property>
  <property fmtid="{D5CDD505-2E9C-101B-9397-08002B2CF9AE}" pid="5" name="ProgramCFDA">
    <vt:lpwstr/>
  </property>
  <property fmtid="{D5CDD505-2E9C-101B-9397-08002B2CF9AE}" pid="6" name="Approval Status">
    <vt:lpwstr/>
  </property>
  <property fmtid="{D5CDD505-2E9C-101B-9397-08002B2CF9AE}" pid="7" name="OESE Office">
    <vt:lpwstr>10;#State and Grantee Relations|210e2a7a-39db-48db-922d-267cabacb1ad</vt:lpwstr>
  </property>
  <property fmtid="{D5CDD505-2E9C-101B-9397-08002B2CF9AE}" pid="8" name="Document Type">
    <vt:lpwstr/>
  </property>
  <property fmtid="{D5CDD505-2E9C-101B-9397-08002B2CF9AE}" pid="9" name="Catagory">
    <vt:lpwstr/>
  </property>
  <property fmtid="{D5CDD505-2E9C-101B-9397-08002B2CF9AE}" pid="10" name="SharedWithUsers">
    <vt:lpwstr>52;#Huber, Amy;#264;#Jung, Britt E.;#990;#Jimenez, Laura;#248;#OESE State and Grantee Relations</vt:lpwstr>
  </property>
  <property fmtid="{D5CDD505-2E9C-101B-9397-08002B2CF9AE}" pid="11" name="MediaServiceImageTags">
    <vt:lpwstr/>
  </property>
</Properties>
</file>