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45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730250"/>
          </a:xfrm>
          <a:custGeom>
            <a:avLst/>
            <a:gdLst/>
            <a:ahLst/>
            <a:cxnLst/>
            <a:rect l="l" t="t" r="r" b="b"/>
            <a:pathLst>
              <a:path w="6858000" h="730250">
                <a:moveTo>
                  <a:pt x="0" y="729996"/>
                </a:moveTo>
                <a:lnTo>
                  <a:pt x="6858000" y="729996"/>
                </a:lnTo>
                <a:lnTo>
                  <a:pt x="6858000" y="0"/>
                </a:lnTo>
                <a:lnTo>
                  <a:pt x="0" y="0"/>
                </a:lnTo>
                <a:lnTo>
                  <a:pt x="0" y="729996"/>
                </a:lnTo>
                <a:close/>
              </a:path>
            </a:pathLst>
          </a:custGeom>
          <a:solidFill>
            <a:srgbClr val="01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6858000" cy="730250"/>
          </a:xfrm>
          <a:custGeom>
            <a:avLst/>
            <a:gdLst/>
            <a:ahLst/>
            <a:cxnLst/>
            <a:rect l="l" t="t" r="r" b="b"/>
            <a:pathLst>
              <a:path w="6858000" h="730250">
                <a:moveTo>
                  <a:pt x="0" y="729996"/>
                </a:moveTo>
                <a:lnTo>
                  <a:pt x="6858000" y="729996"/>
                </a:lnTo>
                <a:lnTo>
                  <a:pt x="6858000" y="0"/>
                </a:lnTo>
                <a:lnTo>
                  <a:pt x="0" y="0"/>
                </a:lnTo>
                <a:lnTo>
                  <a:pt x="0" y="729996"/>
                </a:lnTo>
                <a:close/>
              </a:path>
            </a:pathLst>
          </a:custGeom>
          <a:ln w="12191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3804" y="0"/>
            <a:ext cx="2773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559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Title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IV-B 21st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Century  Community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1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Centers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496823"/>
            <a:ext cx="49530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2846" y="1010921"/>
            <a:ext cx="18249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57979"/>
                </a:solidFill>
                <a:latin typeface="Calibri"/>
                <a:cs typeface="Calibri"/>
              </a:rPr>
              <a:t>PURPOSE </a:t>
            </a:r>
            <a:r>
              <a:rPr sz="1200" b="1" dirty="0">
                <a:solidFill>
                  <a:srgbClr val="057979"/>
                </a:solidFill>
                <a:latin typeface="Calibri"/>
                <a:cs typeface="Calibri"/>
              </a:rPr>
              <a:t>OF THE</a:t>
            </a:r>
            <a:r>
              <a:rPr sz="1200" b="1" spc="-60" dirty="0">
                <a:solidFill>
                  <a:srgbClr val="057979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057979"/>
                </a:solidFill>
                <a:latin typeface="Calibri"/>
                <a:cs typeface="Calibri"/>
              </a:rPr>
              <a:t>PROGRAM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195" y="3200400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1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331" y="8583676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1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023604"/>
            <a:ext cx="6858000" cy="117475"/>
          </a:xfrm>
          <a:custGeom>
            <a:avLst/>
            <a:gdLst/>
            <a:ahLst/>
            <a:cxnLst/>
            <a:rect l="l" t="t" r="r" b="b"/>
            <a:pathLst>
              <a:path w="6858000" h="117475">
                <a:moveTo>
                  <a:pt x="0" y="117348"/>
                </a:moveTo>
                <a:lnTo>
                  <a:pt x="6858000" y="117348"/>
                </a:lnTo>
                <a:lnTo>
                  <a:pt x="685800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01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9023604"/>
            <a:ext cx="6858000" cy="117475"/>
          </a:xfrm>
          <a:custGeom>
            <a:avLst/>
            <a:gdLst/>
            <a:ahLst/>
            <a:cxnLst/>
            <a:rect l="l" t="t" r="r" b="b"/>
            <a:pathLst>
              <a:path w="6858000" h="117475">
                <a:moveTo>
                  <a:pt x="0" y="117348"/>
                </a:moveTo>
                <a:lnTo>
                  <a:pt x="6858000" y="117348"/>
                </a:lnTo>
                <a:lnTo>
                  <a:pt x="685800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12191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1294" y="3425412"/>
            <a:ext cx="5954395" cy="5032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7E7E7E"/>
                </a:solidFill>
                <a:latin typeface="Calibri"/>
                <a:cs typeface="Calibri"/>
              </a:rPr>
              <a:t>Allowable activities </a:t>
            </a:r>
            <a:r>
              <a:rPr sz="1100" b="1" spc="-5" dirty="0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100" b="1" dirty="0">
                <a:solidFill>
                  <a:srgbClr val="7E7E7E"/>
                </a:solidFill>
                <a:latin typeface="Calibri"/>
                <a:cs typeface="Calibri"/>
              </a:rPr>
              <a:t>include, but are not limited</a:t>
            </a:r>
            <a:r>
              <a:rPr sz="1100" b="1" spc="-8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b="1" dirty="0" smtClean="0">
                <a:solidFill>
                  <a:srgbClr val="7E7E7E"/>
                </a:solidFill>
                <a:latin typeface="Calibri"/>
                <a:cs typeface="Calibri"/>
              </a:rPr>
              <a:t>to:</a:t>
            </a:r>
            <a:endParaRPr lang="en-US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1100" spc="-5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Each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eligible entity that receives an award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state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use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funds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to carry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out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 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broad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array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of before-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after-school activities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(including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those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held during summer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recess 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periods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)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to advance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student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achievement.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These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activities</a:t>
            </a:r>
            <a:r>
              <a:rPr sz="1100" spc="1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include: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Calibri"/>
              <a:cs typeface="Calibri"/>
            </a:endParaRPr>
          </a:p>
          <a:p>
            <a:pPr marL="1143000" marR="164465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Remedial education activities and academic enrichment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learning programs, including 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those which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provide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additional assistance to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students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to allow the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students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improve 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their academic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achievement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164465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Mathematics and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science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education activities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Arts and music education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activities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Entrepreneurial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education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programs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marR="16637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Tutoring services, including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those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provided by senior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citizen volunteers, and mentoring 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programs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16637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marR="9398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Programs that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provide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after-school activities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for limited English proficient (LEP) students 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that emphasize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language skills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academic</a:t>
            </a:r>
            <a:r>
              <a:rPr sz="1100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achievement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9398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Recreational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activities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Telecommunications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technology education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programs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Expanded library service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hours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Programs that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promote parental involvement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family</a:t>
            </a:r>
            <a:r>
              <a:rPr sz="1100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literacy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marR="37719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Programs that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provide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assistance to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students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have been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truant,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suspended, 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or</a:t>
            </a:r>
            <a:r>
              <a:rPr lang="en-US"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expelled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to allow them to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improve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their academic achievement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37719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Drug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and violence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prevention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programs</a:t>
            </a:r>
            <a:r>
              <a:rPr sz="1100" spc="-5" dirty="0" smtClean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Counseling programs;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 smtClean="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endParaRPr lang="en-US" sz="1100" dirty="0" smtClean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Character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education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programs.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952" y="1366519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5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7743" y="32003"/>
            <a:ext cx="1763268" cy="629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7911" y="1524000"/>
            <a:ext cx="6006465" cy="152875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This program supports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the creation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community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learning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centers that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provide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academic  enrichment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opportunities during non-school hours for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children,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particularly students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who attend 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high-poverty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low-performing schools. </a:t>
            </a:r>
            <a:endParaRPr lang="en-US" sz="1200" spc="-5" dirty="0" smtClean="0">
              <a:solidFill>
                <a:srgbClr val="057979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endParaRPr lang="en-US" sz="1200" spc="-5" dirty="0">
              <a:solidFill>
                <a:srgbClr val="057979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sz="1200" spc="-5" dirty="0" smtClean="0">
                <a:solidFill>
                  <a:srgbClr val="057979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program helps students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meet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state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local  student standards in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core academic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subjects, such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as reading and math;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offers students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broad 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array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enrichment activities that can complement their regular academic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programs;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offers  literacy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other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educational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services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to the </a:t>
            </a:r>
            <a:r>
              <a:rPr sz="1200" spc="-5" dirty="0">
                <a:solidFill>
                  <a:srgbClr val="057979"/>
                </a:solidFill>
                <a:latin typeface="Calibri"/>
                <a:cs typeface="Calibri"/>
              </a:rPr>
              <a:t>families of participating</a:t>
            </a:r>
            <a:r>
              <a:rPr sz="1200" spc="-30" dirty="0">
                <a:solidFill>
                  <a:srgbClr val="057979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57979"/>
                </a:solidFill>
                <a:latin typeface="Calibri"/>
                <a:cs typeface="Calibri"/>
              </a:rPr>
              <a:t>children.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object 8"/>
          <p:cNvSpPr/>
          <p:nvPr/>
        </p:nvSpPr>
        <p:spPr>
          <a:xfrm>
            <a:off x="336550" y="6659880"/>
            <a:ext cx="730250" cy="594360"/>
          </a:xfrm>
          <a:custGeom>
            <a:avLst/>
            <a:gdLst/>
            <a:ahLst/>
            <a:cxnLst/>
            <a:rect l="l" t="t" r="r" b="b"/>
            <a:pathLst>
              <a:path w="730250" h="539750">
                <a:moveTo>
                  <a:pt x="640080" y="0"/>
                </a:moveTo>
                <a:lnTo>
                  <a:pt x="89916" y="0"/>
                </a:lnTo>
                <a:lnTo>
                  <a:pt x="54917" y="7066"/>
                </a:lnTo>
                <a:lnTo>
                  <a:pt x="26336" y="26336"/>
                </a:lnTo>
                <a:lnTo>
                  <a:pt x="7066" y="54917"/>
                </a:lnTo>
                <a:lnTo>
                  <a:pt x="0" y="89915"/>
                </a:lnTo>
                <a:lnTo>
                  <a:pt x="0" y="449579"/>
                </a:lnTo>
                <a:lnTo>
                  <a:pt x="7066" y="484578"/>
                </a:lnTo>
                <a:lnTo>
                  <a:pt x="26336" y="513159"/>
                </a:lnTo>
                <a:lnTo>
                  <a:pt x="54917" y="532429"/>
                </a:lnTo>
                <a:lnTo>
                  <a:pt x="89916" y="539495"/>
                </a:lnTo>
                <a:lnTo>
                  <a:pt x="640080" y="539495"/>
                </a:lnTo>
                <a:lnTo>
                  <a:pt x="675078" y="532429"/>
                </a:lnTo>
                <a:lnTo>
                  <a:pt x="703659" y="513159"/>
                </a:lnTo>
                <a:lnTo>
                  <a:pt x="722929" y="484578"/>
                </a:lnTo>
                <a:lnTo>
                  <a:pt x="729996" y="449579"/>
                </a:lnTo>
                <a:lnTo>
                  <a:pt x="729996" y="89915"/>
                </a:lnTo>
                <a:lnTo>
                  <a:pt x="722929" y="54917"/>
                </a:lnTo>
                <a:lnTo>
                  <a:pt x="703659" y="26336"/>
                </a:lnTo>
                <a:lnTo>
                  <a:pt x="675078" y="7066"/>
                </a:lnTo>
                <a:lnTo>
                  <a:pt x="64008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/>
          <p:cNvSpPr/>
          <p:nvPr/>
        </p:nvSpPr>
        <p:spPr>
          <a:xfrm>
            <a:off x="336972" y="7635240"/>
            <a:ext cx="729407" cy="594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/>
        </p:nvSpPr>
        <p:spPr>
          <a:xfrm>
            <a:off x="340766" y="5669280"/>
            <a:ext cx="721818" cy="594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354401" y="4663440"/>
            <a:ext cx="694549" cy="5943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962" y="4812637"/>
            <a:ext cx="284174" cy="260099"/>
          </a:xfrm>
          <a:prstGeom prst="rect">
            <a:avLst/>
          </a:prstGeom>
        </p:spPr>
      </p:pic>
      <p:sp>
        <p:nvSpPr>
          <p:cNvPr id="21" name="object 16"/>
          <p:cNvSpPr/>
          <p:nvPr/>
        </p:nvSpPr>
        <p:spPr>
          <a:xfrm>
            <a:off x="416838" y="4750067"/>
            <a:ext cx="402154" cy="439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86" y="6005775"/>
            <a:ext cx="236486" cy="23648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08" y="5727384"/>
            <a:ext cx="256083" cy="2560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6" y="5697728"/>
            <a:ext cx="324570" cy="3245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0" y="6710589"/>
            <a:ext cx="527649" cy="5276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70" y="7650480"/>
            <a:ext cx="549530" cy="549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286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 L. Diaz</dc:creator>
  <cp:lastModifiedBy>Johanna Diaz</cp:lastModifiedBy>
  <cp:revision>3</cp:revision>
  <dcterms:created xsi:type="dcterms:W3CDTF">2020-02-07T18:37:31Z</dcterms:created>
  <dcterms:modified xsi:type="dcterms:W3CDTF">2020-02-07T19:08:38Z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2020-02-07T00:00:00Z</vt:filetime>
  </property>
</Properties>
</file>