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164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730250"/>
          </a:xfrm>
          <a:custGeom>
            <a:avLst/>
            <a:gdLst/>
            <a:ahLst/>
            <a:cxnLst/>
            <a:rect l="l" t="t" r="r" b="b"/>
            <a:pathLst>
              <a:path w="6858000" h="730250">
                <a:moveTo>
                  <a:pt x="0" y="729996"/>
                </a:moveTo>
                <a:lnTo>
                  <a:pt x="6858000" y="729996"/>
                </a:lnTo>
                <a:lnTo>
                  <a:pt x="6858000" y="0"/>
                </a:lnTo>
                <a:lnTo>
                  <a:pt x="0" y="0"/>
                </a:lnTo>
                <a:lnTo>
                  <a:pt x="0" y="729996"/>
                </a:lnTo>
                <a:close/>
              </a:path>
            </a:pathLst>
          </a:custGeom>
          <a:solidFill>
            <a:srgbClr val="01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6858000" cy="730250"/>
          </a:xfrm>
          <a:custGeom>
            <a:avLst/>
            <a:gdLst/>
            <a:ahLst/>
            <a:cxnLst/>
            <a:rect l="l" t="t" r="r" b="b"/>
            <a:pathLst>
              <a:path w="6858000" h="730250">
                <a:moveTo>
                  <a:pt x="0" y="729996"/>
                </a:moveTo>
                <a:lnTo>
                  <a:pt x="6858000" y="729996"/>
                </a:lnTo>
                <a:lnTo>
                  <a:pt x="6858000" y="0"/>
                </a:lnTo>
                <a:lnTo>
                  <a:pt x="0" y="0"/>
                </a:lnTo>
                <a:lnTo>
                  <a:pt x="0" y="729996"/>
                </a:lnTo>
                <a:close/>
              </a:path>
            </a:pathLst>
          </a:custGeom>
          <a:ln w="12191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0"/>
            <a:ext cx="518160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5595" algn="ctr">
              <a:lnSpc>
                <a:spcPct val="100000"/>
              </a:lnSpc>
              <a:spcBef>
                <a:spcPts val="100"/>
              </a:spcBef>
            </a:pPr>
            <a:r>
              <a:rPr lang="es-ES" sz="1800" b="1" spc="-5" dirty="0">
                <a:solidFill>
                  <a:srgbClr val="FFFFFF"/>
                </a:solidFill>
                <a:latin typeface="Calibri"/>
                <a:cs typeface="Calibri"/>
              </a:rPr>
              <a:t>Título IV-B </a:t>
            </a:r>
          </a:p>
          <a:p>
            <a:pPr marL="12700" marR="5080" indent="315595" algn="ctr">
              <a:lnSpc>
                <a:spcPct val="100000"/>
              </a:lnSpc>
              <a:spcBef>
                <a:spcPts val="100"/>
              </a:spcBef>
            </a:pPr>
            <a:r>
              <a:rPr lang="es-ES" sz="1800" b="1" spc="-5" dirty="0">
                <a:solidFill>
                  <a:srgbClr val="FFFFFF"/>
                </a:solidFill>
                <a:latin typeface="Calibri"/>
                <a:cs typeface="Calibri"/>
              </a:rPr>
              <a:t>Centros Comunitarios de Aprendizaje del Siglo XXI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496823"/>
            <a:ext cx="4953000" cy="214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911" y="934497"/>
            <a:ext cx="18249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PR" sz="1200" b="1" spc="-5" dirty="0">
                <a:solidFill>
                  <a:srgbClr val="057979"/>
                </a:solidFill>
                <a:latin typeface="Calibri"/>
                <a:cs typeface="Calibri"/>
              </a:rPr>
              <a:t>PROPÓSITO DEL PROGRAMA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5195" y="3200400"/>
            <a:ext cx="6165850" cy="0"/>
          </a:xfrm>
          <a:custGeom>
            <a:avLst/>
            <a:gdLst/>
            <a:ahLst/>
            <a:cxnLst/>
            <a:rect l="l" t="t" r="r" b="b"/>
            <a:pathLst>
              <a:path w="6165850">
                <a:moveTo>
                  <a:pt x="0" y="0"/>
                </a:moveTo>
                <a:lnTo>
                  <a:pt x="6165596" y="0"/>
                </a:lnTo>
              </a:path>
            </a:pathLst>
          </a:custGeom>
          <a:ln w="9144">
            <a:solidFill>
              <a:srgbClr val="0179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331" y="8583676"/>
            <a:ext cx="6165850" cy="0"/>
          </a:xfrm>
          <a:custGeom>
            <a:avLst/>
            <a:gdLst/>
            <a:ahLst/>
            <a:cxnLst/>
            <a:rect l="l" t="t" r="r" b="b"/>
            <a:pathLst>
              <a:path w="6165850">
                <a:moveTo>
                  <a:pt x="0" y="0"/>
                </a:moveTo>
                <a:lnTo>
                  <a:pt x="6165596" y="0"/>
                </a:lnTo>
              </a:path>
            </a:pathLst>
          </a:custGeom>
          <a:ln w="9144">
            <a:solidFill>
              <a:srgbClr val="0179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023604"/>
            <a:ext cx="6858000" cy="117475"/>
          </a:xfrm>
          <a:custGeom>
            <a:avLst/>
            <a:gdLst/>
            <a:ahLst/>
            <a:cxnLst/>
            <a:rect l="l" t="t" r="r" b="b"/>
            <a:pathLst>
              <a:path w="6858000" h="117475">
                <a:moveTo>
                  <a:pt x="0" y="117348"/>
                </a:moveTo>
                <a:lnTo>
                  <a:pt x="6858000" y="117348"/>
                </a:lnTo>
                <a:lnTo>
                  <a:pt x="6858000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01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9023604"/>
            <a:ext cx="6858000" cy="117475"/>
          </a:xfrm>
          <a:custGeom>
            <a:avLst/>
            <a:gdLst/>
            <a:ahLst/>
            <a:cxnLst/>
            <a:rect l="l" t="t" r="r" b="b"/>
            <a:pathLst>
              <a:path w="6858000" h="117475">
                <a:moveTo>
                  <a:pt x="0" y="117348"/>
                </a:moveTo>
                <a:lnTo>
                  <a:pt x="6858000" y="117348"/>
                </a:lnTo>
                <a:lnTo>
                  <a:pt x="6858000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12191">
            <a:solidFill>
              <a:srgbClr val="42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3166" y="3278583"/>
            <a:ext cx="5954395" cy="55406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1100" b="1" dirty="0">
                <a:solidFill>
                  <a:srgbClr val="7E7E7E"/>
                </a:solidFill>
                <a:latin typeface="Calibri"/>
                <a:cs typeface="Calibri"/>
              </a:rPr>
              <a:t>Las actividades permitidas pueden incluir, pero no se limitan a: </a:t>
            </a:r>
            <a:endParaRPr lang="en-US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1100" spc="-5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Cada entidad eligible que recibe una subvención del estado </a:t>
            </a: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puede utilizar los fondos para llevar a cabo  una amplia variedad de actividades </a:t>
            </a:r>
            <a:r>
              <a:rPr lang="en-US" sz="1100" spc="-5" dirty="0">
                <a:solidFill>
                  <a:srgbClr val="7E7E7E"/>
                </a:solidFill>
                <a:latin typeface="Calibri"/>
                <a:cs typeface="Calibri"/>
              </a:rPr>
              <a:t>antes </a:t>
            </a: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y después del horario escolar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lang="es-ES" sz="1100" spc="-5" dirty="0">
                <a:solidFill>
                  <a:srgbClr val="7E7E7E"/>
                </a:solidFill>
                <a:latin typeface="Calibri"/>
                <a:cs typeface="Calibri"/>
              </a:rPr>
              <a:t>incluidas las actividades que se llevan a cabo durante el receso académico de verano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) </a:t>
            </a: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para mejorar el aprovechamiento académico del estudiantado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. </a:t>
            </a: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Estas actividades incluyen:</a:t>
            </a:r>
            <a:endParaRPr lang="es-P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s-PR" sz="1050" dirty="0">
              <a:latin typeface="Calibri"/>
              <a:cs typeface="Calibri"/>
            </a:endParaRPr>
          </a:p>
          <a:p>
            <a:pPr marL="1143000" marR="164465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Actividades de educación remedial y programas de enriquecimiento académico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, </a:t>
            </a:r>
            <a:r>
              <a:rPr lang="es-ES" sz="1100" spc="-5" dirty="0">
                <a:solidFill>
                  <a:srgbClr val="7E7E7E"/>
                </a:solidFill>
                <a:latin typeface="Calibri"/>
                <a:cs typeface="Calibri"/>
              </a:rPr>
              <a:t>incluyendo aquellos que brindan asistencia adicional al estudiantado para que mejore su rendimiento académico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164465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Actividades de educación en ciencias y matemáticas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Actividades de educación artística y musical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Programas de educación empresarial;</a:t>
            </a: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lang="es-PR" sz="300" dirty="0">
              <a:latin typeface="Calibri"/>
              <a:cs typeface="Calibri"/>
            </a:endParaRPr>
          </a:p>
          <a:p>
            <a:pPr marL="1143000" marR="16637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Servicios de tutorías, incluyendo aquellos servicios ofrecidos de manera voluntaria por personas mayores, y programas de mentoría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16637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marR="9398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ES" sz="1100" dirty="0">
                <a:solidFill>
                  <a:srgbClr val="7E7E7E"/>
                </a:solidFill>
                <a:latin typeface="Calibri"/>
                <a:cs typeface="Calibri"/>
              </a:rPr>
              <a:t>Programas que brindan actividades después del horario escolar al estudiantado con dominio limitado del inglés (LEP) y que enfatizan las habilidades lingüísticas y el rendimiento académico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9398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Actividades recreativas;</a:t>
            </a: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lang="es-PR"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Programas de educación en telecomunicaciones y tecnología;</a:t>
            </a: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Horario extendido de servicios bibliotecarios;</a:t>
            </a: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dirty="0">
                <a:solidFill>
                  <a:srgbClr val="7E7E7E"/>
                </a:solidFill>
                <a:latin typeface="Calibri"/>
                <a:cs typeface="Calibri"/>
              </a:rPr>
              <a:t>Programas que promueven la participación y alfabetización familiar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marR="37719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ES" sz="1100" dirty="0">
                <a:solidFill>
                  <a:srgbClr val="7E7E7E"/>
                </a:solidFill>
                <a:latin typeface="Calibri"/>
                <a:cs typeface="Calibri"/>
              </a:rPr>
              <a:t>Programas que brindan asistencia al estudiantado que ha sido suspendido, expulsado o se ha ausentado frecuentemente para permitirle mejorar su rendimiento académico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marR="37719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Programas de prevención de drogas y violencia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;</a:t>
            </a:r>
            <a:endParaRPr lang="en-US" sz="1100" spc="-5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Programas de consejería; y</a:t>
            </a:r>
            <a:endParaRPr lang="es-PR" sz="1100" dirty="0">
              <a:solidFill>
                <a:srgbClr val="7E7E7E"/>
              </a:solidFill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endParaRPr lang="es-PR" sz="300" dirty="0">
              <a:latin typeface="Calibri"/>
              <a:cs typeface="Calibri"/>
            </a:endParaRPr>
          </a:p>
          <a:p>
            <a:pPr marL="1143000" indent="-342900" algn="just" defTabSz="9715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43000" algn="l"/>
              </a:tabLst>
            </a:pPr>
            <a:r>
              <a:rPr lang="es-PR" sz="1100" spc="-5" dirty="0">
                <a:solidFill>
                  <a:srgbClr val="7E7E7E"/>
                </a:solidFill>
                <a:latin typeface="Calibri"/>
                <a:cs typeface="Calibri"/>
              </a:rPr>
              <a:t>Programas de educación del carácter. </a:t>
            </a:r>
            <a:endParaRPr lang="es-PR"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7946" y="1219200"/>
            <a:ext cx="6165850" cy="0"/>
          </a:xfrm>
          <a:custGeom>
            <a:avLst/>
            <a:gdLst/>
            <a:ahLst/>
            <a:cxnLst/>
            <a:rect l="l" t="t" r="r" b="b"/>
            <a:pathLst>
              <a:path w="6165850">
                <a:moveTo>
                  <a:pt x="0" y="0"/>
                </a:moveTo>
                <a:lnTo>
                  <a:pt x="6165596" y="0"/>
                </a:lnTo>
              </a:path>
            </a:pathLst>
          </a:custGeom>
          <a:ln w="9144">
            <a:solidFill>
              <a:srgbClr val="05797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7743" y="32003"/>
            <a:ext cx="1763268" cy="629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64080" y="1300972"/>
            <a:ext cx="6006465" cy="18958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r>
              <a:rPr lang="es-ES" sz="1200" spc="-5" dirty="0">
                <a:solidFill>
                  <a:srgbClr val="057979"/>
                </a:solidFill>
                <a:latin typeface="Calibri"/>
                <a:cs typeface="Calibri"/>
              </a:rPr>
              <a:t>Este programa apoya la creación de centros comunitarios de aprendizaje para brindar al estudiantado oportunidades de enriquecimiento académico fuera del horario escolar, en particular para el estudiantado que asiste a escuelas de alto nivel de pobreza y con bajo rendimiento académico.</a:t>
            </a:r>
          </a:p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endParaRPr lang="es-ES" sz="1200" spc="-5" dirty="0">
              <a:solidFill>
                <a:srgbClr val="057979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r>
              <a:rPr lang="es-ES" sz="1200" spc="-5" dirty="0">
                <a:solidFill>
                  <a:srgbClr val="057979"/>
                </a:solidFill>
                <a:latin typeface="Calibri"/>
                <a:cs typeface="Calibri"/>
              </a:rPr>
              <a:t>El programa ayuda al estudiantado alcanzar los estándares locales y estatales establecidos para las materias académicas básicas, como lectura y matemáticas; ofrece además, una amplia variedad de actividades de enriquecimiento, diseñadas para reforzar y complementar el programa académico regular del participante; también ofrece servicios de alfabetización y otros servicios educativos a las familias del participante.</a:t>
            </a:r>
          </a:p>
        </p:txBody>
      </p:sp>
      <p:sp>
        <p:nvSpPr>
          <p:cNvPr id="15" name="object 8"/>
          <p:cNvSpPr/>
          <p:nvPr/>
        </p:nvSpPr>
        <p:spPr>
          <a:xfrm>
            <a:off x="336550" y="6659880"/>
            <a:ext cx="730250" cy="594360"/>
          </a:xfrm>
          <a:custGeom>
            <a:avLst/>
            <a:gdLst/>
            <a:ahLst/>
            <a:cxnLst/>
            <a:rect l="l" t="t" r="r" b="b"/>
            <a:pathLst>
              <a:path w="730250" h="539750">
                <a:moveTo>
                  <a:pt x="640080" y="0"/>
                </a:moveTo>
                <a:lnTo>
                  <a:pt x="89916" y="0"/>
                </a:lnTo>
                <a:lnTo>
                  <a:pt x="54917" y="7066"/>
                </a:lnTo>
                <a:lnTo>
                  <a:pt x="26336" y="26336"/>
                </a:lnTo>
                <a:lnTo>
                  <a:pt x="7066" y="54917"/>
                </a:lnTo>
                <a:lnTo>
                  <a:pt x="0" y="89915"/>
                </a:lnTo>
                <a:lnTo>
                  <a:pt x="0" y="449579"/>
                </a:lnTo>
                <a:lnTo>
                  <a:pt x="7066" y="484578"/>
                </a:lnTo>
                <a:lnTo>
                  <a:pt x="26336" y="513159"/>
                </a:lnTo>
                <a:lnTo>
                  <a:pt x="54917" y="532429"/>
                </a:lnTo>
                <a:lnTo>
                  <a:pt x="89916" y="539495"/>
                </a:lnTo>
                <a:lnTo>
                  <a:pt x="640080" y="539495"/>
                </a:lnTo>
                <a:lnTo>
                  <a:pt x="675078" y="532429"/>
                </a:lnTo>
                <a:lnTo>
                  <a:pt x="703659" y="513159"/>
                </a:lnTo>
                <a:lnTo>
                  <a:pt x="722929" y="484578"/>
                </a:lnTo>
                <a:lnTo>
                  <a:pt x="729996" y="449579"/>
                </a:lnTo>
                <a:lnTo>
                  <a:pt x="729996" y="89915"/>
                </a:lnTo>
                <a:lnTo>
                  <a:pt x="722929" y="54917"/>
                </a:lnTo>
                <a:lnTo>
                  <a:pt x="703659" y="26336"/>
                </a:lnTo>
                <a:lnTo>
                  <a:pt x="675078" y="7066"/>
                </a:lnTo>
                <a:lnTo>
                  <a:pt x="64008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/>
          <p:cNvSpPr/>
          <p:nvPr/>
        </p:nvSpPr>
        <p:spPr>
          <a:xfrm>
            <a:off x="336972" y="7635240"/>
            <a:ext cx="729407" cy="594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/>
          <p:nvPr/>
        </p:nvSpPr>
        <p:spPr>
          <a:xfrm>
            <a:off x="340766" y="5669280"/>
            <a:ext cx="721818" cy="594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354401" y="4663440"/>
            <a:ext cx="694549" cy="5943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9962" y="4812637"/>
            <a:ext cx="284174" cy="260099"/>
          </a:xfrm>
          <a:prstGeom prst="rect">
            <a:avLst/>
          </a:prstGeom>
        </p:spPr>
      </p:pic>
      <p:sp>
        <p:nvSpPr>
          <p:cNvPr id="21" name="object 16"/>
          <p:cNvSpPr/>
          <p:nvPr/>
        </p:nvSpPr>
        <p:spPr>
          <a:xfrm>
            <a:off x="416838" y="4750067"/>
            <a:ext cx="402154" cy="439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86" y="6005775"/>
            <a:ext cx="236486" cy="23648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08" y="5727384"/>
            <a:ext cx="256083" cy="2560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6" y="5697728"/>
            <a:ext cx="324570" cy="3245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0" y="6710589"/>
            <a:ext cx="527649" cy="5276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70" y="7650480"/>
            <a:ext cx="549530" cy="5495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347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 L. Diaz</dc:creator>
  <cp:lastModifiedBy>Johanna L.</cp:lastModifiedBy>
  <cp:revision>14</cp:revision>
  <dcterms:created xsi:type="dcterms:W3CDTF">2020-02-07T18:37:31Z</dcterms:created>
  <dcterms:modified xsi:type="dcterms:W3CDTF">2020-10-19T20:46:20Z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2020-02-07T00:00:00Z</vt:filetime>
  </property>
</Properties>
</file>