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0" d="100"/>
          <a:sy n="60" d="100"/>
        </p:scale>
        <p:origin x="2458" y="53"/>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14350" y="2834640"/>
            <a:ext cx="5829300" cy="192024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028700" y="5120640"/>
            <a:ext cx="4800600" cy="22860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2/7/2020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2/7/2020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342900" y="2103120"/>
            <a:ext cx="2983230" cy="603504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3531870" y="2103120"/>
            <a:ext cx="2983230" cy="603504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2/7/2020</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2/7/2020</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2/7/2020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6858000" cy="730250"/>
          </a:xfrm>
          <a:custGeom>
            <a:avLst/>
            <a:gdLst/>
            <a:ahLst/>
            <a:cxnLst/>
            <a:rect l="l" t="t" r="r" b="b"/>
            <a:pathLst>
              <a:path w="6858000" h="730250">
                <a:moveTo>
                  <a:pt x="0" y="729996"/>
                </a:moveTo>
                <a:lnTo>
                  <a:pt x="6858000" y="729996"/>
                </a:lnTo>
                <a:lnTo>
                  <a:pt x="6858000" y="0"/>
                </a:lnTo>
                <a:lnTo>
                  <a:pt x="0" y="0"/>
                </a:lnTo>
                <a:lnTo>
                  <a:pt x="0" y="729996"/>
                </a:lnTo>
                <a:close/>
              </a:path>
            </a:pathLst>
          </a:custGeom>
          <a:solidFill>
            <a:srgbClr val="017979"/>
          </a:solidFill>
        </p:spPr>
        <p:txBody>
          <a:bodyPr wrap="square" lIns="0" tIns="0" rIns="0" bIns="0" rtlCol="0"/>
          <a:lstStyle/>
          <a:p>
            <a:endParaRPr/>
          </a:p>
        </p:txBody>
      </p:sp>
      <p:sp>
        <p:nvSpPr>
          <p:cNvPr id="17" name="bk object 17"/>
          <p:cNvSpPr/>
          <p:nvPr/>
        </p:nvSpPr>
        <p:spPr>
          <a:xfrm>
            <a:off x="0" y="0"/>
            <a:ext cx="6858000" cy="730250"/>
          </a:xfrm>
          <a:custGeom>
            <a:avLst/>
            <a:gdLst/>
            <a:ahLst/>
            <a:cxnLst/>
            <a:rect l="l" t="t" r="r" b="b"/>
            <a:pathLst>
              <a:path w="6858000" h="730250">
                <a:moveTo>
                  <a:pt x="0" y="729996"/>
                </a:moveTo>
                <a:lnTo>
                  <a:pt x="6858000" y="729996"/>
                </a:lnTo>
                <a:lnTo>
                  <a:pt x="6858000" y="0"/>
                </a:lnTo>
                <a:lnTo>
                  <a:pt x="0" y="0"/>
                </a:lnTo>
                <a:lnTo>
                  <a:pt x="0" y="729996"/>
                </a:lnTo>
                <a:close/>
              </a:path>
            </a:pathLst>
          </a:custGeom>
          <a:ln w="12191">
            <a:solidFill>
              <a:srgbClr val="42709B"/>
            </a:solidFill>
          </a:ln>
        </p:spPr>
        <p:txBody>
          <a:bodyPr wrap="square" lIns="0" tIns="0" rIns="0" bIns="0" rtlCol="0"/>
          <a:lstStyle/>
          <a:p>
            <a:endParaRPr/>
          </a:p>
        </p:txBody>
      </p:sp>
      <p:sp>
        <p:nvSpPr>
          <p:cNvPr id="2" name="Holder 2"/>
          <p:cNvSpPr>
            <a:spLocks noGrp="1"/>
          </p:cNvSpPr>
          <p:nvPr>
            <p:ph type="title"/>
          </p:nvPr>
        </p:nvSpPr>
        <p:spPr>
          <a:xfrm>
            <a:off x="342900" y="365760"/>
            <a:ext cx="6172200" cy="146304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342900" y="2103120"/>
            <a:ext cx="6172200" cy="603504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2331720" y="8503920"/>
            <a:ext cx="2194560" cy="4572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42900" y="8503920"/>
            <a:ext cx="1577340" cy="4572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2/7/2020</a:t>
            </a:fld>
            <a:endParaRPr lang="en-US"/>
          </a:p>
        </p:txBody>
      </p:sp>
      <p:sp>
        <p:nvSpPr>
          <p:cNvPr id="6" name="Holder 6"/>
          <p:cNvSpPr>
            <a:spLocks noGrp="1"/>
          </p:cNvSpPr>
          <p:nvPr>
            <p:ph type="sldNum" sz="quarter" idx="7"/>
          </p:nvPr>
        </p:nvSpPr>
        <p:spPr>
          <a:xfrm>
            <a:off x="4937760" y="8503920"/>
            <a:ext cx="1577340" cy="4572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jp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image" Target="../media/image2.jp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5.png"/><Relationship Id="rId5" Type="http://schemas.openxmlformats.org/officeDocument/2006/relationships/image" Target="../media/image4.jpg"/><Relationship Id="rId10" Type="http://schemas.openxmlformats.org/officeDocument/2006/relationships/image" Target="../media/image14.png"/><Relationship Id="rId4" Type="http://schemas.openxmlformats.org/officeDocument/2006/relationships/image" Target="../media/image3.png"/><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084334" y="29223"/>
            <a:ext cx="2431415" cy="574040"/>
          </a:xfrm>
          <a:prstGeom prst="rect">
            <a:avLst/>
          </a:prstGeom>
        </p:spPr>
        <p:txBody>
          <a:bodyPr vert="horz" wrap="square" lIns="0" tIns="12700" rIns="0" bIns="0" rtlCol="0">
            <a:spAutoFit/>
          </a:bodyPr>
          <a:lstStyle/>
          <a:p>
            <a:pPr marL="259079" marR="5080" indent="-247015">
              <a:lnSpc>
                <a:spcPct val="100000"/>
              </a:lnSpc>
              <a:spcBef>
                <a:spcPts val="100"/>
              </a:spcBef>
            </a:pPr>
            <a:r>
              <a:rPr sz="1800" b="1" spc="-5" dirty="0">
                <a:solidFill>
                  <a:srgbClr val="FFFFFF"/>
                </a:solidFill>
                <a:latin typeface="Calibri"/>
                <a:cs typeface="Calibri"/>
              </a:rPr>
              <a:t>Title </a:t>
            </a:r>
            <a:r>
              <a:rPr sz="1800" b="1" dirty="0">
                <a:solidFill>
                  <a:srgbClr val="FFFFFF"/>
                </a:solidFill>
                <a:latin typeface="Calibri"/>
                <a:cs typeface="Calibri"/>
              </a:rPr>
              <a:t>II, </a:t>
            </a:r>
            <a:r>
              <a:rPr sz="1800" b="1" spc="-5" dirty="0">
                <a:solidFill>
                  <a:srgbClr val="FFFFFF"/>
                </a:solidFill>
                <a:latin typeface="Calibri"/>
                <a:cs typeface="Calibri"/>
              </a:rPr>
              <a:t>Part</a:t>
            </a:r>
            <a:r>
              <a:rPr sz="1800" b="1" spc="-95" dirty="0">
                <a:solidFill>
                  <a:srgbClr val="FFFFFF"/>
                </a:solidFill>
                <a:latin typeface="Calibri"/>
                <a:cs typeface="Calibri"/>
              </a:rPr>
              <a:t> </a:t>
            </a:r>
            <a:r>
              <a:rPr sz="1800" b="1" dirty="0">
                <a:solidFill>
                  <a:srgbClr val="FFFFFF"/>
                </a:solidFill>
                <a:latin typeface="Calibri"/>
                <a:cs typeface="Calibri"/>
              </a:rPr>
              <a:t>A-Supporting  Effective</a:t>
            </a:r>
            <a:r>
              <a:rPr sz="1800" b="1" spc="-20" dirty="0">
                <a:solidFill>
                  <a:srgbClr val="FFFFFF"/>
                </a:solidFill>
                <a:latin typeface="Calibri"/>
                <a:cs typeface="Calibri"/>
              </a:rPr>
              <a:t> </a:t>
            </a:r>
            <a:r>
              <a:rPr sz="1800" b="1" dirty="0">
                <a:solidFill>
                  <a:srgbClr val="FFFFFF"/>
                </a:solidFill>
                <a:latin typeface="Calibri"/>
                <a:cs typeface="Calibri"/>
              </a:rPr>
              <a:t>Instruction</a:t>
            </a:r>
            <a:endParaRPr sz="1800">
              <a:latin typeface="Calibri"/>
              <a:cs typeface="Calibri"/>
            </a:endParaRPr>
          </a:p>
        </p:txBody>
      </p:sp>
      <p:sp>
        <p:nvSpPr>
          <p:cNvPr id="3" name="object 3"/>
          <p:cNvSpPr/>
          <p:nvPr/>
        </p:nvSpPr>
        <p:spPr>
          <a:xfrm>
            <a:off x="1905000" y="496823"/>
            <a:ext cx="4953000" cy="214883"/>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381000" y="2667000"/>
            <a:ext cx="6165850" cy="0"/>
          </a:xfrm>
          <a:custGeom>
            <a:avLst/>
            <a:gdLst/>
            <a:ahLst/>
            <a:cxnLst/>
            <a:rect l="l" t="t" r="r" b="b"/>
            <a:pathLst>
              <a:path w="6165850">
                <a:moveTo>
                  <a:pt x="0" y="0"/>
                </a:moveTo>
                <a:lnTo>
                  <a:pt x="6165596" y="0"/>
                </a:lnTo>
              </a:path>
            </a:pathLst>
          </a:custGeom>
          <a:ln w="9144">
            <a:solidFill>
              <a:srgbClr val="017979"/>
            </a:solidFill>
            <a:prstDash val="sysDash"/>
          </a:ln>
        </p:spPr>
        <p:txBody>
          <a:bodyPr wrap="square" lIns="0" tIns="0" rIns="0" bIns="0" rtlCol="0"/>
          <a:lstStyle/>
          <a:p>
            <a:endParaRPr/>
          </a:p>
        </p:txBody>
      </p:sp>
      <p:sp>
        <p:nvSpPr>
          <p:cNvPr id="5" name="object 5"/>
          <p:cNvSpPr/>
          <p:nvPr/>
        </p:nvSpPr>
        <p:spPr>
          <a:xfrm>
            <a:off x="370332" y="8875776"/>
            <a:ext cx="6165850" cy="0"/>
          </a:xfrm>
          <a:custGeom>
            <a:avLst/>
            <a:gdLst/>
            <a:ahLst/>
            <a:cxnLst/>
            <a:rect l="l" t="t" r="r" b="b"/>
            <a:pathLst>
              <a:path w="6165850">
                <a:moveTo>
                  <a:pt x="0" y="0"/>
                </a:moveTo>
                <a:lnTo>
                  <a:pt x="6165596" y="0"/>
                </a:lnTo>
              </a:path>
            </a:pathLst>
          </a:custGeom>
          <a:ln w="9144">
            <a:solidFill>
              <a:srgbClr val="017979"/>
            </a:solidFill>
            <a:prstDash val="sysDash"/>
          </a:ln>
        </p:spPr>
        <p:txBody>
          <a:bodyPr wrap="square" lIns="0" tIns="0" rIns="0" bIns="0" rtlCol="0"/>
          <a:lstStyle/>
          <a:p>
            <a:endParaRPr/>
          </a:p>
        </p:txBody>
      </p:sp>
      <p:sp>
        <p:nvSpPr>
          <p:cNvPr id="6" name="object 6"/>
          <p:cNvSpPr/>
          <p:nvPr/>
        </p:nvSpPr>
        <p:spPr>
          <a:xfrm>
            <a:off x="0" y="9023604"/>
            <a:ext cx="6858000" cy="117475"/>
          </a:xfrm>
          <a:custGeom>
            <a:avLst/>
            <a:gdLst/>
            <a:ahLst/>
            <a:cxnLst/>
            <a:rect l="l" t="t" r="r" b="b"/>
            <a:pathLst>
              <a:path w="6858000" h="117475">
                <a:moveTo>
                  <a:pt x="0" y="117348"/>
                </a:moveTo>
                <a:lnTo>
                  <a:pt x="6858000" y="117348"/>
                </a:lnTo>
                <a:lnTo>
                  <a:pt x="6858000" y="0"/>
                </a:lnTo>
                <a:lnTo>
                  <a:pt x="0" y="0"/>
                </a:lnTo>
                <a:lnTo>
                  <a:pt x="0" y="117348"/>
                </a:lnTo>
                <a:close/>
              </a:path>
            </a:pathLst>
          </a:custGeom>
          <a:solidFill>
            <a:srgbClr val="017979"/>
          </a:solidFill>
        </p:spPr>
        <p:txBody>
          <a:bodyPr wrap="square" lIns="0" tIns="0" rIns="0" bIns="0" rtlCol="0"/>
          <a:lstStyle/>
          <a:p>
            <a:endParaRPr/>
          </a:p>
        </p:txBody>
      </p:sp>
      <p:sp>
        <p:nvSpPr>
          <p:cNvPr id="7" name="object 7"/>
          <p:cNvSpPr/>
          <p:nvPr/>
        </p:nvSpPr>
        <p:spPr>
          <a:xfrm>
            <a:off x="0" y="9023604"/>
            <a:ext cx="6858000" cy="117475"/>
          </a:xfrm>
          <a:custGeom>
            <a:avLst/>
            <a:gdLst/>
            <a:ahLst/>
            <a:cxnLst/>
            <a:rect l="l" t="t" r="r" b="b"/>
            <a:pathLst>
              <a:path w="6858000" h="117475">
                <a:moveTo>
                  <a:pt x="0" y="117348"/>
                </a:moveTo>
                <a:lnTo>
                  <a:pt x="6858000" y="117348"/>
                </a:lnTo>
                <a:lnTo>
                  <a:pt x="6858000" y="0"/>
                </a:lnTo>
                <a:lnTo>
                  <a:pt x="0" y="0"/>
                </a:lnTo>
                <a:lnTo>
                  <a:pt x="0" y="117348"/>
                </a:lnTo>
                <a:close/>
              </a:path>
            </a:pathLst>
          </a:custGeom>
          <a:ln w="12191">
            <a:solidFill>
              <a:srgbClr val="42709B"/>
            </a:solidFill>
          </a:ln>
        </p:spPr>
        <p:txBody>
          <a:bodyPr wrap="square" lIns="0" tIns="0" rIns="0" bIns="0" rtlCol="0"/>
          <a:lstStyle/>
          <a:p>
            <a:endParaRPr/>
          </a:p>
        </p:txBody>
      </p:sp>
      <p:sp>
        <p:nvSpPr>
          <p:cNvPr id="9" name="object 9"/>
          <p:cNvSpPr/>
          <p:nvPr/>
        </p:nvSpPr>
        <p:spPr>
          <a:xfrm>
            <a:off x="377951" y="1066800"/>
            <a:ext cx="6165850" cy="0"/>
          </a:xfrm>
          <a:custGeom>
            <a:avLst/>
            <a:gdLst/>
            <a:ahLst/>
            <a:cxnLst/>
            <a:rect l="l" t="t" r="r" b="b"/>
            <a:pathLst>
              <a:path w="6165850">
                <a:moveTo>
                  <a:pt x="0" y="0"/>
                </a:moveTo>
                <a:lnTo>
                  <a:pt x="6165596" y="0"/>
                </a:lnTo>
              </a:path>
            </a:pathLst>
          </a:custGeom>
          <a:ln w="9144">
            <a:solidFill>
              <a:srgbClr val="057979"/>
            </a:solidFill>
            <a:prstDash val="sysDash"/>
          </a:ln>
        </p:spPr>
        <p:txBody>
          <a:bodyPr wrap="square" lIns="0" tIns="0" rIns="0" bIns="0" rtlCol="0"/>
          <a:lstStyle/>
          <a:p>
            <a:endParaRPr/>
          </a:p>
        </p:txBody>
      </p:sp>
      <p:sp>
        <p:nvSpPr>
          <p:cNvPr id="10" name="object 10"/>
          <p:cNvSpPr/>
          <p:nvPr/>
        </p:nvSpPr>
        <p:spPr>
          <a:xfrm>
            <a:off x="237743" y="32003"/>
            <a:ext cx="1763268" cy="629412"/>
          </a:xfrm>
          <a:prstGeom prst="rect">
            <a:avLst/>
          </a:prstGeom>
          <a:blipFill>
            <a:blip r:embed="rId3" cstate="print"/>
            <a:stretch>
              <a:fillRect/>
            </a:stretch>
          </a:blipFill>
        </p:spPr>
        <p:txBody>
          <a:bodyPr wrap="square" lIns="0" tIns="0" rIns="0" bIns="0" rtlCol="0"/>
          <a:lstStyle/>
          <a:p>
            <a:endParaRPr/>
          </a:p>
        </p:txBody>
      </p:sp>
      <p:sp>
        <p:nvSpPr>
          <p:cNvPr id="11" name="object 11"/>
          <p:cNvSpPr txBox="1"/>
          <p:nvPr/>
        </p:nvSpPr>
        <p:spPr>
          <a:xfrm>
            <a:off x="436348" y="821228"/>
            <a:ext cx="5964452" cy="8153001"/>
          </a:xfrm>
          <a:prstGeom prst="rect">
            <a:avLst/>
          </a:prstGeom>
        </p:spPr>
        <p:txBody>
          <a:bodyPr vert="horz" wrap="square" lIns="0" tIns="12700" rIns="0" bIns="0" rtlCol="0">
            <a:spAutoFit/>
          </a:bodyPr>
          <a:lstStyle/>
          <a:p>
            <a:pPr marL="12700">
              <a:lnSpc>
                <a:spcPct val="100000"/>
              </a:lnSpc>
              <a:spcBef>
                <a:spcPts val="100"/>
              </a:spcBef>
            </a:pPr>
            <a:r>
              <a:rPr sz="1200" b="1" spc="-5" dirty="0">
                <a:solidFill>
                  <a:srgbClr val="057979"/>
                </a:solidFill>
                <a:latin typeface="Calibri"/>
                <a:cs typeface="Calibri"/>
              </a:rPr>
              <a:t>PURPOSE </a:t>
            </a:r>
            <a:r>
              <a:rPr sz="1200" b="1" dirty="0">
                <a:solidFill>
                  <a:srgbClr val="057979"/>
                </a:solidFill>
                <a:latin typeface="Calibri"/>
                <a:cs typeface="Calibri"/>
              </a:rPr>
              <a:t>OF THE</a:t>
            </a:r>
            <a:r>
              <a:rPr sz="1200" b="1" spc="10" dirty="0">
                <a:solidFill>
                  <a:srgbClr val="057979"/>
                </a:solidFill>
                <a:latin typeface="Calibri"/>
                <a:cs typeface="Calibri"/>
              </a:rPr>
              <a:t> </a:t>
            </a:r>
            <a:r>
              <a:rPr sz="1200" b="1" spc="-5" dirty="0">
                <a:solidFill>
                  <a:srgbClr val="057979"/>
                </a:solidFill>
                <a:latin typeface="Calibri"/>
                <a:cs typeface="Calibri"/>
              </a:rPr>
              <a:t>PROGRAM</a:t>
            </a:r>
            <a:endParaRPr sz="1200" dirty="0">
              <a:latin typeface="Calibri"/>
              <a:cs typeface="Calibri"/>
            </a:endParaRPr>
          </a:p>
          <a:p>
            <a:pPr>
              <a:lnSpc>
                <a:spcPct val="100000"/>
              </a:lnSpc>
              <a:spcBef>
                <a:spcPts val="5"/>
              </a:spcBef>
            </a:pPr>
            <a:endParaRPr sz="700" dirty="0">
              <a:latin typeface="Calibri"/>
              <a:cs typeface="Calibri"/>
            </a:endParaRPr>
          </a:p>
          <a:p>
            <a:pPr marL="64769" marR="27940" algn="just">
              <a:lnSpc>
                <a:spcPct val="100800"/>
              </a:lnSpc>
            </a:pPr>
            <a:r>
              <a:rPr sz="1200" spc="-5" dirty="0">
                <a:solidFill>
                  <a:srgbClr val="057979"/>
                </a:solidFill>
                <a:latin typeface="Calibri"/>
                <a:cs typeface="Calibri"/>
              </a:rPr>
              <a:t>The purpose of Title </a:t>
            </a:r>
            <a:r>
              <a:rPr sz="1200" dirty="0">
                <a:solidFill>
                  <a:srgbClr val="057979"/>
                </a:solidFill>
                <a:latin typeface="Calibri"/>
                <a:cs typeface="Calibri"/>
              </a:rPr>
              <a:t>II, Part A </a:t>
            </a:r>
            <a:r>
              <a:rPr sz="1200" spc="-5" dirty="0">
                <a:solidFill>
                  <a:srgbClr val="057979"/>
                </a:solidFill>
                <a:latin typeface="Calibri"/>
                <a:cs typeface="Calibri"/>
              </a:rPr>
              <a:t>is </a:t>
            </a:r>
            <a:r>
              <a:rPr sz="1200" dirty="0">
                <a:solidFill>
                  <a:srgbClr val="057979"/>
                </a:solidFill>
                <a:latin typeface="Calibri"/>
                <a:cs typeface="Calibri"/>
              </a:rPr>
              <a:t>to </a:t>
            </a:r>
            <a:r>
              <a:rPr sz="1200" spc="-5" dirty="0">
                <a:solidFill>
                  <a:srgbClr val="057979"/>
                </a:solidFill>
                <a:latin typeface="Calibri"/>
                <a:cs typeface="Calibri"/>
              </a:rPr>
              <a:t>increase student </a:t>
            </a:r>
            <a:r>
              <a:rPr sz="1200" dirty="0">
                <a:solidFill>
                  <a:srgbClr val="057979"/>
                </a:solidFill>
                <a:latin typeface="Calibri"/>
                <a:cs typeface="Calibri"/>
              </a:rPr>
              <a:t>achievement consistent with the  challenging </a:t>
            </a:r>
            <a:r>
              <a:rPr sz="1200" spc="-5" dirty="0">
                <a:solidFill>
                  <a:srgbClr val="057979"/>
                </a:solidFill>
                <a:latin typeface="Calibri"/>
                <a:cs typeface="Calibri"/>
              </a:rPr>
              <a:t>State </a:t>
            </a:r>
            <a:r>
              <a:rPr sz="1200" dirty="0">
                <a:solidFill>
                  <a:srgbClr val="057979"/>
                </a:solidFill>
                <a:latin typeface="Calibri"/>
                <a:cs typeface="Calibri"/>
              </a:rPr>
              <a:t>academic </a:t>
            </a:r>
            <a:r>
              <a:rPr sz="1200" spc="-5" dirty="0">
                <a:solidFill>
                  <a:srgbClr val="057979"/>
                </a:solidFill>
                <a:latin typeface="Calibri"/>
                <a:cs typeface="Calibri"/>
              </a:rPr>
              <a:t>standards; improve </a:t>
            </a:r>
            <a:r>
              <a:rPr sz="1200" dirty="0">
                <a:solidFill>
                  <a:srgbClr val="057979"/>
                </a:solidFill>
                <a:latin typeface="Calibri"/>
                <a:cs typeface="Calibri"/>
              </a:rPr>
              <a:t>the </a:t>
            </a:r>
            <a:r>
              <a:rPr sz="1200" spc="-5" dirty="0">
                <a:solidFill>
                  <a:srgbClr val="057979"/>
                </a:solidFill>
                <a:latin typeface="Calibri"/>
                <a:cs typeface="Calibri"/>
              </a:rPr>
              <a:t>quality </a:t>
            </a:r>
            <a:r>
              <a:rPr sz="1200" dirty="0">
                <a:solidFill>
                  <a:srgbClr val="057979"/>
                </a:solidFill>
                <a:latin typeface="Calibri"/>
                <a:cs typeface="Calibri"/>
              </a:rPr>
              <a:t>and effectiveness </a:t>
            </a:r>
            <a:r>
              <a:rPr sz="1200" spc="-5" dirty="0">
                <a:solidFill>
                  <a:srgbClr val="057979"/>
                </a:solidFill>
                <a:latin typeface="Calibri"/>
                <a:cs typeface="Calibri"/>
              </a:rPr>
              <a:t>of </a:t>
            </a:r>
            <a:r>
              <a:rPr sz="1200" dirty="0">
                <a:solidFill>
                  <a:srgbClr val="057979"/>
                </a:solidFill>
                <a:latin typeface="Calibri"/>
                <a:cs typeface="Calibri"/>
              </a:rPr>
              <a:t>teachers,  </a:t>
            </a:r>
            <a:r>
              <a:rPr sz="1200" spc="-5" dirty="0">
                <a:solidFill>
                  <a:srgbClr val="057979"/>
                </a:solidFill>
                <a:latin typeface="Calibri"/>
                <a:cs typeface="Calibri"/>
              </a:rPr>
              <a:t>principals, </a:t>
            </a:r>
            <a:r>
              <a:rPr sz="1200" dirty="0">
                <a:solidFill>
                  <a:srgbClr val="057979"/>
                </a:solidFill>
                <a:latin typeface="Calibri"/>
                <a:cs typeface="Calibri"/>
              </a:rPr>
              <a:t>and </a:t>
            </a:r>
            <a:r>
              <a:rPr sz="1200" spc="-5" dirty="0">
                <a:solidFill>
                  <a:srgbClr val="057979"/>
                </a:solidFill>
                <a:latin typeface="Calibri"/>
                <a:cs typeface="Calibri"/>
              </a:rPr>
              <a:t>other school leaders; increase </a:t>
            </a:r>
            <a:r>
              <a:rPr sz="1200" dirty="0">
                <a:solidFill>
                  <a:srgbClr val="057979"/>
                </a:solidFill>
                <a:latin typeface="Calibri"/>
                <a:cs typeface="Calibri"/>
              </a:rPr>
              <a:t>the </a:t>
            </a:r>
            <a:r>
              <a:rPr sz="1200" spc="-5" dirty="0">
                <a:solidFill>
                  <a:srgbClr val="057979"/>
                </a:solidFill>
                <a:latin typeface="Calibri"/>
                <a:cs typeface="Calibri"/>
              </a:rPr>
              <a:t>number of </a:t>
            </a:r>
            <a:r>
              <a:rPr sz="1200" dirty="0">
                <a:solidFill>
                  <a:srgbClr val="057979"/>
                </a:solidFill>
                <a:latin typeface="Calibri"/>
                <a:cs typeface="Calibri"/>
              </a:rPr>
              <a:t>effective teachers, </a:t>
            </a:r>
            <a:r>
              <a:rPr sz="1200" spc="-5" dirty="0">
                <a:solidFill>
                  <a:srgbClr val="057979"/>
                </a:solidFill>
                <a:latin typeface="Calibri"/>
                <a:cs typeface="Calibri"/>
              </a:rPr>
              <a:t>principals, </a:t>
            </a:r>
            <a:r>
              <a:rPr sz="1200" dirty="0">
                <a:solidFill>
                  <a:srgbClr val="057979"/>
                </a:solidFill>
                <a:latin typeface="Calibri"/>
                <a:cs typeface="Calibri"/>
              </a:rPr>
              <a:t>and  </a:t>
            </a:r>
            <a:r>
              <a:rPr sz="1200" spc="-5" dirty="0">
                <a:solidFill>
                  <a:srgbClr val="057979"/>
                </a:solidFill>
                <a:latin typeface="Calibri"/>
                <a:cs typeface="Calibri"/>
              </a:rPr>
              <a:t>other school leaders </a:t>
            </a:r>
            <a:r>
              <a:rPr sz="1200" dirty="0">
                <a:solidFill>
                  <a:srgbClr val="057979"/>
                </a:solidFill>
                <a:latin typeface="Calibri"/>
                <a:cs typeface="Calibri"/>
              </a:rPr>
              <a:t>who are effective </a:t>
            </a:r>
            <a:r>
              <a:rPr sz="1200" spc="-5" dirty="0">
                <a:solidFill>
                  <a:srgbClr val="057979"/>
                </a:solidFill>
                <a:latin typeface="Calibri"/>
                <a:cs typeface="Calibri"/>
              </a:rPr>
              <a:t>in improving student </a:t>
            </a:r>
            <a:r>
              <a:rPr sz="1200" dirty="0">
                <a:solidFill>
                  <a:srgbClr val="057979"/>
                </a:solidFill>
                <a:latin typeface="Calibri"/>
                <a:cs typeface="Calibri"/>
              </a:rPr>
              <a:t>academic achievement </a:t>
            </a:r>
            <a:r>
              <a:rPr sz="1200" spc="-5" dirty="0">
                <a:solidFill>
                  <a:srgbClr val="057979"/>
                </a:solidFill>
                <a:latin typeface="Calibri"/>
                <a:cs typeface="Calibri"/>
              </a:rPr>
              <a:t>in schools;  </a:t>
            </a:r>
            <a:r>
              <a:rPr sz="1200" dirty="0">
                <a:solidFill>
                  <a:srgbClr val="057979"/>
                </a:solidFill>
                <a:latin typeface="Calibri"/>
                <a:cs typeface="Calibri"/>
              </a:rPr>
              <a:t>and </a:t>
            </a:r>
            <a:r>
              <a:rPr sz="1200" spc="-5" dirty="0">
                <a:solidFill>
                  <a:srgbClr val="057979"/>
                </a:solidFill>
                <a:latin typeface="Calibri"/>
                <a:cs typeface="Calibri"/>
              </a:rPr>
              <a:t>provide low-income </a:t>
            </a:r>
            <a:r>
              <a:rPr sz="1200" dirty="0">
                <a:solidFill>
                  <a:srgbClr val="057979"/>
                </a:solidFill>
                <a:latin typeface="Calibri"/>
                <a:cs typeface="Calibri"/>
              </a:rPr>
              <a:t>and minority </a:t>
            </a:r>
            <a:r>
              <a:rPr sz="1200" spc="-5" dirty="0">
                <a:solidFill>
                  <a:srgbClr val="057979"/>
                </a:solidFill>
                <a:latin typeface="Calibri"/>
                <a:cs typeface="Calibri"/>
              </a:rPr>
              <a:t>students </a:t>
            </a:r>
            <a:r>
              <a:rPr sz="1200" dirty="0">
                <a:solidFill>
                  <a:srgbClr val="057979"/>
                </a:solidFill>
                <a:latin typeface="Calibri"/>
                <a:cs typeface="Calibri"/>
              </a:rPr>
              <a:t>greater access to effective teachers, </a:t>
            </a:r>
            <a:r>
              <a:rPr sz="1200" spc="-5" dirty="0">
                <a:solidFill>
                  <a:srgbClr val="057979"/>
                </a:solidFill>
                <a:latin typeface="Calibri"/>
                <a:cs typeface="Calibri"/>
              </a:rPr>
              <a:t>principals,  </a:t>
            </a:r>
            <a:r>
              <a:rPr sz="1200" dirty="0">
                <a:solidFill>
                  <a:srgbClr val="057979"/>
                </a:solidFill>
                <a:latin typeface="Calibri"/>
                <a:cs typeface="Calibri"/>
              </a:rPr>
              <a:t>and </a:t>
            </a:r>
            <a:r>
              <a:rPr sz="1200" spc="-5" dirty="0">
                <a:solidFill>
                  <a:srgbClr val="057979"/>
                </a:solidFill>
                <a:latin typeface="Calibri"/>
                <a:cs typeface="Calibri"/>
              </a:rPr>
              <a:t>other school leaders. The intent of </a:t>
            </a:r>
            <a:r>
              <a:rPr sz="1200" dirty="0">
                <a:solidFill>
                  <a:srgbClr val="057979"/>
                </a:solidFill>
                <a:latin typeface="Calibri"/>
                <a:cs typeface="Calibri"/>
              </a:rPr>
              <a:t>the </a:t>
            </a:r>
            <a:r>
              <a:rPr sz="1200" spc="-5" dirty="0">
                <a:solidFill>
                  <a:srgbClr val="057979"/>
                </a:solidFill>
                <a:latin typeface="Calibri"/>
                <a:cs typeface="Calibri"/>
              </a:rPr>
              <a:t>funding is </a:t>
            </a:r>
            <a:r>
              <a:rPr sz="1200" dirty="0">
                <a:solidFill>
                  <a:srgbClr val="057979"/>
                </a:solidFill>
                <a:latin typeface="Calibri"/>
                <a:cs typeface="Calibri"/>
              </a:rPr>
              <a:t>to </a:t>
            </a:r>
            <a:r>
              <a:rPr sz="1200" spc="-5" dirty="0">
                <a:solidFill>
                  <a:srgbClr val="057979"/>
                </a:solidFill>
                <a:latin typeface="Calibri"/>
                <a:cs typeface="Calibri"/>
              </a:rPr>
              <a:t>support </a:t>
            </a:r>
            <a:r>
              <a:rPr sz="1200" dirty="0">
                <a:solidFill>
                  <a:srgbClr val="057979"/>
                </a:solidFill>
                <a:latin typeface="Calibri"/>
                <a:cs typeface="Calibri"/>
              </a:rPr>
              <a:t>educators </a:t>
            </a:r>
            <a:r>
              <a:rPr sz="1200" spc="-5" dirty="0">
                <a:solidFill>
                  <a:srgbClr val="057979"/>
                </a:solidFill>
                <a:latin typeface="Calibri"/>
                <a:cs typeface="Calibri"/>
              </a:rPr>
              <a:t>in </a:t>
            </a:r>
            <a:r>
              <a:rPr sz="1200" dirty="0">
                <a:solidFill>
                  <a:srgbClr val="057979"/>
                </a:solidFill>
                <a:latin typeface="Calibri"/>
                <a:cs typeface="Calibri"/>
              </a:rPr>
              <a:t>their work to  </a:t>
            </a:r>
            <a:r>
              <a:rPr sz="1200" spc="-5" dirty="0">
                <a:solidFill>
                  <a:srgbClr val="057979"/>
                </a:solidFill>
                <a:latin typeface="Calibri"/>
                <a:cs typeface="Calibri"/>
              </a:rPr>
              <a:t>improve </a:t>
            </a:r>
            <a:r>
              <a:rPr sz="1200" dirty="0">
                <a:solidFill>
                  <a:srgbClr val="057979"/>
                </a:solidFill>
                <a:latin typeface="Calibri"/>
                <a:cs typeface="Calibri"/>
              </a:rPr>
              <a:t>the </a:t>
            </a:r>
            <a:r>
              <a:rPr sz="1200" spc="-5" dirty="0">
                <a:solidFill>
                  <a:srgbClr val="057979"/>
                </a:solidFill>
                <a:latin typeface="Calibri"/>
                <a:cs typeface="Calibri"/>
              </a:rPr>
              <a:t>overall quality of instruction </a:t>
            </a:r>
            <a:r>
              <a:rPr sz="1200" dirty="0">
                <a:solidFill>
                  <a:srgbClr val="057979"/>
                </a:solidFill>
                <a:latin typeface="Calibri"/>
                <a:cs typeface="Calibri"/>
              </a:rPr>
              <a:t>and ensure equity </a:t>
            </a:r>
            <a:r>
              <a:rPr sz="1200" spc="-5" dirty="0">
                <a:solidFill>
                  <a:srgbClr val="057979"/>
                </a:solidFill>
                <a:latin typeface="Calibri"/>
                <a:cs typeface="Calibri"/>
              </a:rPr>
              <a:t>of </a:t>
            </a:r>
            <a:r>
              <a:rPr sz="1200" dirty="0">
                <a:solidFill>
                  <a:srgbClr val="057979"/>
                </a:solidFill>
                <a:latin typeface="Calibri"/>
                <a:cs typeface="Calibri"/>
              </a:rPr>
              <a:t>educational </a:t>
            </a:r>
            <a:r>
              <a:rPr sz="1200" spc="-5" dirty="0">
                <a:solidFill>
                  <a:srgbClr val="057979"/>
                </a:solidFill>
                <a:latin typeface="Calibri"/>
                <a:cs typeface="Calibri"/>
              </a:rPr>
              <a:t>opportunity for </a:t>
            </a:r>
            <a:r>
              <a:rPr sz="1200" dirty="0">
                <a:solidFill>
                  <a:srgbClr val="057979"/>
                </a:solidFill>
                <a:latin typeface="Calibri"/>
                <a:cs typeface="Calibri"/>
              </a:rPr>
              <a:t>all  </a:t>
            </a:r>
            <a:r>
              <a:rPr sz="1200" spc="-5" dirty="0">
                <a:solidFill>
                  <a:srgbClr val="057979"/>
                </a:solidFill>
                <a:latin typeface="Calibri"/>
                <a:cs typeface="Calibri"/>
              </a:rPr>
              <a:t>students.</a:t>
            </a:r>
            <a:endParaRPr sz="1200" dirty="0">
              <a:latin typeface="Calibri"/>
              <a:cs typeface="Calibri"/>
            </a:endParaRPr>
          </a:p>
          <a:p>
            <a:pPr>
              <a:lnSpc>
                <a:spcPct val="100000"/>
              </a:lnSpc>
            </a:pPr>
            <a:endParaRPr sz="1000" dirty="0">
              <a:latin typeface="Calibri"/>
              <a:cs typeface="Calibri"/>
            </a:endParaRPr>
          </a:p>
          <a:p>
            <a:pPr marL="74295">
              <a:lnSpc>
                <a:spcPct val="100000"/>
              </a:lnSpc>
              <a:spcBef>
                <a:spcPts val="5"/>
              </a:spcBef>
            </a:pPr>
            <a:r>
              <a:rPr sz="1100" b="1" dirty="0">
                <a:solidFill>
                  <a:srgbClr val="7E7E7E"/>
                </a:solidFill>
                <a:latin typeface="Calibri"/>
                <a:cs typeface="Calibri"/>
              </a:rPr>
              <a:t>Allowable activities </a:t>
            </a:r>
            <a:r>
              <a:rPr sz="1100" b="1" spc="-5" dirty="0">
                <a:solidFill>
                  <a:srgbClr val="7E7E7E"/>
                </a:solidFill>
                <a:latin typeface="Calibri"/>
                <a:cs typeface="Calibri"/>
              </a:rPr>
              <a:t>may </a:t>
            </a:r>
            <a:r>
              <a:rPr sz="1100" b="1" dirty="0">
                <a:solidFill>
                  <a:srgbClr val="7E7E7E"/>
                </a:solidFill>
                <a:latin typeface="Calibri"/>
                <a:cs typeface="Calibri"/>
              </a:rPr>
              <a:t>include, but are not limited</a:t>
            </a:r>
            <a:r>
              <a:rPr sz="1100" b="1" spc="-85" dirty="0">
                <a:solidFill>
                  <a:srgbClr val="7E7E7E"/>
                </a:solidFill>
                <a:latin typeface="Calibri"/>
                <a:cs typeface="Calibri"/>
              </a:rPr>
              <a:t> </a:t>
            </a:r>
            <a:r>
              <a:rPr sz="1100" b="1" dirty="0" smtClean="0">
                <a:solidFill>
                  <a:srgbClr val="7E7E7E"/>
                </a:solidFill>
                <a:latin typeface="Calibri"/>
                <a:cs typeface="Calibri"/>
              </a:rPr>
              <a:t>to:</a:t>
            </a:r>
            <a:endParaRPr lang="en-US" sz="1100" dirty="0">
              <a:latin typeface="Calibri"/>
              <a:cs typeface="Calibri"/>
            </a:endParaRPr>
          </a:p>
          <a:p>
            <a:pPr marL="74295">
              <a:lnSpc>
                <a:spcPct val="100000"/>
              </a:lnSpc>
              <a:spcBef>
                <a:spcPts val="5"/>
              </a:spcBef>
            </a:pPr>
            <a:endParaRPr lang="en-US" sz="400" dirty="0">
              <a:solidFill>
                <a:srgbClr val="7E7E7E"/>
              </a:solidFill>
              <a:latin typeface="Calibri"/>
              <a:cs typeface="Calibri"/>
            </a:endParaRPr>
          </a:p>
          <a:p>
            <a:pPr marL="74295" algn="just">
              <a:lnSpc>
                <a:spcPct val="100000"/>
              </a:lnSpc>
              <a:spcBef>
                <a:spcPts val="5"/>
              </a:spcBef>
            </a:pPr>
            <a:r>
              <a:rPr sz="1100" dirty="0" smtClean="0">
                <a:solidFill>
                  <a:srgbClr val="7E7E7E"/>
                </a:solidFill>
                <a:latin typeface="Calibri"/>
                <a:cs typeface="Calibri"/>
              </a:rPr>
              <a:t>A </a:t>
            </a:r>
            <a:r>
              <a:rPr sz="1100" spc="-5" dirty="0">
                <a:solidFill>
                  <a:srgbClr val="7E7E7E"/>
                </a:solidFill>
                <a:latin typeface="Calibri"/>
                <a:cs typeface="Calibri"/>
              </a:rPr>
              <a:t>local </a:t>
            </a:r>
            <a:r>
              <a:rPr sz="1100" dirty="0">
                <a:solidFill>
                  <a:srgbClr val="7E7E7E"/>
                </a:solidFill>
                <a:latin typeface="Calibri"/>
                <a:cs typeface="Calibri"/>
              </a:rPr>
              <a:t>educational agency that receives a </a:t>
            </a:r>
            <a:r>
              <a:rPr sz="1100" spc="-5" dirty="0">
                <a:solidFill>
                  <a:srgbClr val="7E7E7E"/>
                </a:solidFill>
                <a:latin typeface="Calibri"/>
                <a:cs typeface="Calibri"/>
              </a:rPr>
              <a:t>subgrant under section </a:t>
            </a:r>
            <a:r>
              <a:rPr sz="1100" dirty="0">
                <a:solidFill>
                  <a:srgbClr val="7E7E7E"/>
                </a:solidFill>
                <a:latin typeface="Calibri"/>
                <a:cs typeface="Calibri"/>
              </a:rPr>
              <a:t>2102 </a:t>
            </a:r>
            <a:r>
              <a:rPr sz="1100" spc="-5" dirty="0">
                <a:solidFill>
                  <a:srgbClr val="7E7E7E"/>
                </a:solidFill>
                <a:latin typeface="Calibri"/>
                <a:cs typeface="Calibri"/>
              </a:rPr>
              <a:t>shall use </a:t>
            </a:r>
            <a:r>
              <a:rPr sz="1100" dirty="0">
                <a:solidFill>
                  <a:srgbClr val="7E7E7E"/>
                </a:solidFill>
                <a:latin typeface="Calibri"/>
                <a:cs typeface="Calibri"/>
              </a:rPr>
              <a:t>the </a:t>
            </a:r>
            <a:r>
              <a:rPr sz="1100" spc="-5" dirty="0">
                <a:solidFill>
                  <a:srgbClr val="7E7E7E"/>
                </a:solidFill>
                <a:latin typeface="Calibri"/>
                <a:cs typeface="Calibri"/>
              </a:rPr>
              <a:t>funds  </a:t>
            </a:r>
            <a:r>
              <a:rPr sz="1100" dirty="0">
                <a:solidFill>
                  <a:srgbClr val="7E7E7E"/>
                </a:solidFill>
                <a:latin typeface="Calibri"/>
                <a:cs typeface="Calibri"/>
              </a:rPr>
              <a:t>made available through the </a:t>
            </a:r>
            <a:r>
              <a:rPr sz="1100" spc="-5" dirty="0">
                <a:solidFill>
                  <a:srgbClr val="7E7E7E"/>
                </a:solidFill>
                <a:latin typeface="Calibri"/>
                <a:cs typeface="Calibri"/>
              </a:rPr>
              <a:t>subgrant </a:t>
            </a:r>
            <a:r>
              <a:rPr sz="1100" dirty="0">
                <a:solidFill>
                  <a:srgbClr val="7E7E7E"/>
                </a:solidFill>
                <a:latin typeface="Calibri"/>
                <a:cs typeface="Calibri"/>
              </a:rPr>
              <a:t>to </a:t>
            </a:r>
            <a:r>
              <a:rPr sz="1100" spc="-5" dirty="0">
                <a:solidFill>
                  <a:srgbClr val="7E7E7E"/>
                </a:solidFill>
                <a:latin typeface="Calibri"/>
                <a:cs typeface="Calibri"/>
              </a:rPr>
              <a:t>develop, implement, </a:t>
            </a:r>
            <a:r>
              <a:rPr sz="1100" dirty="0">
                <a:solidFill>
                  <a:srgbClr val="7E7E7E"/>
                </a:solidFill>
                <a:latin typeface="Calibri"/>
                <a:cs typeface="Calibri"/>
              </a:rPr>
              <a:t>and evaluate comprehensive  </a:t>
            </a:r>
            <a:r>
              <a:rPr sz="1100" spc="-5" dirty="0">
                <a:solidFill>
                  <a:srgbClr val="7E7E7E"/>
                </a:solidFill>
                <a:latin typeface="Calibri"/>
                <a:cs typeface="Calibri"/>
              </a:rPr>
              <a:t>programs </a:t>
            </a:r>
            <a:r>
              <a:rPr sz="1100" dirty="0">
                <a:solidFill>
                  <a:srgbClr val="7E7E7E"/>
                </a:solidFill>
                <a:latin typeface="Calibri"/>
                <a:cs typeface="Calibri"/>
              </a:rPr>
              <a:t>and activities, </a:t>
            </a:r>
            <a:r>
              <a:rPr sz="1100" spc="-5" dirty="0">
                <a:solidFill>
                  <a:srgbClr val="7E7E7E"/>
                </a:solidFill>
                <a:latin typeface="Calibri"/>
                <a:cs typeface="Calibri"/>
              </a:rPr>
              <a:t>such</a:t>
            </a:r>
            <a:r>
              <a:rPr sz="1100" dirty="0">
                <a:solidFill>
                  <a:srgbClr val="7E7E7E"/>
                </a:solidFill>
                <a:latin typeface="Calibri"/>
                <a:cs typeface="Calibri"/>
              </a:rPr>
              <a:t> as</a:t>
            </a:r>
            <a:r>
              <a:rPr sz="1100" dirty="0" smtClean="0">
                <a:solidFill>
                  <a:srgbClr val="7E7E7E"/>
                </a:solidFill>
                <a:latin typeface="Calibri"/>
                <a:cs typeface="Calibri"/>
              </a:rPr>
              <a:t>:</a:t>
            </a:r>
            <a:endParaRPr lang="en-US" sz="1100" dirty="0" smtClean="0">
              <a:solidFill>
                <a:srgbClr val="7E7E7E"/>
              </a:solidFill>
              <a:latin typeface="Calibri"/>
              <a:cs typeface="Calibri"/>
            </a:endParaRPr>
          </a:p>
          <a:p>
            <a:pPr marL="74295" algn="just">
              <a:lnSpc>
                <a:spcPct val="100000"/>
              </a:lnSpc>
              <a:spcBef>
                <a:spcPts val="5"/>
              </a:spcBef>
            </a:pPr>
            <a:endParaRPr sz="300" dirty="0">
              <a:latin typeface="Calibri"/>
              <a:cs typeface="Calibri"/>
            </a:endParaRPr>
          </a:p>
          <a:p>
            <a:pPr marL="808990" marR="71755" indent="-171450" algn="just">
              <a:lnSpc>
                <a:spcPct val="100000"/>
              </a:lnSpc>
              <a:spcBef>
                <a:spcPts val="15"/>
              </a:spcBef>
              <a:buFont typeface="Wingdings" panose="05000000000000000000" pitchFamily="2" charset="2"/>
              <a:buChar char="§"/>
              <a:tabLst>
                <a:tab pos="835660" algn="l"/>
              </a:tabLst>
            </a:pPr>
            <a:r>
              <a:rPr sz="1100" spc="-5" dirty="0">
                <a:solidFill>
                  <a:srgbClr val="7E7E7E"/>
                </a:solidFill>
                <a:latin typeface="Calibri"/>
                <a:cs typeface="Calibri"/>
              </a:rPr>
              <a:t>developing or improving </a:t>
            </a:r>
            <a:r>
              <a:rPr sz="1100" dirty="0">
                <a:solidFill>
                  <a:srgbClr val="7E7E7E"/>
                </a:solidFill>
                <a:latin typeface="Calibri"/>
                <a:cs typeface="Calibri"/>
              </a:rPr>
              <a:t>a rigorous, transparent, and </a:t>
            </a:r>
            <a:r>
              <a:rPr sz="1100" spc="-5" dirty="0">
                <a:solidFill>
                  <a:srgbClr val="7E7E7E"/>
                </a:solidFill>
                <a:latin typeface="Calibri"/>
                <a:cs typeface="Calibri"/>
              </a:rPr>
              <a:t>fair </a:t>
            </a:r>
            <a:r>
              <a:rPr sz="1100" dirty="0">
                <a:solidFill>
                  <a:srgbClr val="7E7E7E"/>
                </a:solidFill>
                <a:latin typeface="Calibri"/>
                <a:cs typeface="Calibri"/>
              </a:rPr>
              <a:t>evaluation and </a:t>
            </a:r>
            <a:r>
              <a:rPr sz="1100" spc="-5" dirty="0">
                <a:solidFill>
                  <a:srgbClr val="7E7E7E"/>
                </a:solidFill>
                <a:latin typeface="Calibri"/>
                <a:cs typeface="Calibri"/>
              </a:rPr>
              <a:t>support system  for </a:t>
            </a:r>
            <a:r>
              <a:rPr sz="1100" dirty="0">
                <a:solidFill>
                  <a:srgbClr val="7E7E7E"/>
                </a:solidFill>
                <a:latin typeface="Calibri"/>
                <a:cs typeface="Calibri"/>
              </a:rPr>
              <a:t>teachers, </a:t>
            </a:r>
            <a:r>
              <a:rPr sz="1100" spc="-5" dirty="0">
                <a:solidFill>
                  <a:srgbClr val="7E7E7E"/>
                </a:solidFill>
                <a:latin typeface="Calibri"/>
                <a:cs typeface="Calibri"/>
              </a:rPr>
              <a:t>principals, or other school</a:t>
            </a:r>
            <a:r>
              <a:rPr sz="1100" spc="15" dirty="0">
                <a:solidFill>
                  <a:srgbClr val="7E7E7E"/>
                </a:solidFill>
                <a:latin typeface="Calibri"/>
                <a:cs typeface="Calibri"/>
              </a:rPr>
              <a:t> </a:t>
            </a:r>
            <a:r>
              <a:rPr sz="1100" spc="-5" dirty="0">
                <a:solidFill>
                  <a:srgbClr val="7E7E7E"/>
                </a:solidFill>
                <a:latin typeface="Calibri"/>
                <a:cs typeface="Calibri"/>
              </a:rPr>
              <a:t>leaders</a:t>
            </a:r>
            <a:endParaRPr sz="1100" dirty="0">
              <a:latin typeface="Calibri"/>
              <a:cs typeface="Calibri"/>
            </a:endParaRPr>
          </a:p>
          <a:p>
            <a:pPr marL="808990" marR="61594" indent="-171450" algn="just">
              <a:lnSpc>
                <a:spcPct val="100000"/>
              </a:lnSpc>
              <a:spcBef>
                <a:spcPts val="10"/>
              </a:spcBef>
              <a:buFont typeface="Wingdings" panose="05000000000000000000" pitchFamily="2" charset="2"/>
              <a:buChar char="§"/>
              <a:tabLst>
                <a:tab pos="830580" algn="l"/>
              </a:tabLst>
            </a:pPr>
            <a:r>
              <a:rPr sz="1100" spc="-5" dirty="0">
                <a:solidFill>
                  <a:srgbClr val="7E7E7E"/>
                </a:solidFill>
                <a:latin typeface="Calibri"/>
                <a:cs typeface="Calibri"/>
              </a:rPr>
              <a:t>developing </a:t>
            </a:r>
            <a:r>
              <a:rPr sz="1100" dirty="0">
                <a:solidFill>
                  <a:srgbClr val="7E7E7E"/>
                </a:solidFill>
                <a:latin typeface="Calibri"/>
                <a:cs typeface="Calibri"/>
              </a:rPr>
              <a:t>and </a:t>
            </a:r>
            <a:r>
              <a:rPr sz="1100" spc="-5" dirty="0">
                <a:solidFill>
                  <a:srgbClr val="7E7E7E"/>
                </a:solidFill>
                <a:latin typeface="Calibri"/>
                <a:cs typeface="Calibri"/>
              </a:rPr>
              <a:t>implementing initiatives </a:t>
            </a:r>
            <a:r>
              <a:rPr sz="1100" dirty="0">
                <a:solidFill>
                  <a:srgbClr val="7E7E7E"/>
                </a:solidFill>
                <a:latin typeface="Calibri"/>
                <a:cs typeface="Calibri"/>
              </a:rPr>
              <a:t>to assist </a:t>
            </a:r>
            <a:r>
              <a:rPr sz="1100" spc="-5" dirty="0">
                <a:solidFill>
                  <a:srgbClr val="7E7E7E"/>
                </a:solidFill>
                <a:latin typeface="Calibri"/>
                <a:cs typeface="Calibri"/>
              </a:rPr>
              <a:t>in </a:t>
            </a:r>
            <a:r>
              <a:rPr sz="1100" dirty="0">
                <a:solidFill>
                  <a:srgbClr val="7E7E7E"/>
                </a:solidFill>
                <a:latin typeface="Calibri"/>
                <a:cs typeface="Calibri"/>
              </a:rPr>
              <a:t>recruiting, </a:t>
            </a:r>
            <a:r>
              <a:rPr sz="1100" spc="-5" dirty="0">
                <a:solidFill>
                  <a:srgbClr val="7E7E7E"/>
                </a:solidFill>
                <a:latin typeface="Calibri"/>
                <a:cs typeface="Calibri"/>
              </a:rPr>
              <a:t>hiring, </a:t>
            </a:r>
            <a:r>
              <a:rPr sz="1100" dirty="0">
                <a:solidFill>
                  <a:srgbClr val="7E7E7E"/>
                </a:solidFill>
                <a:latin typeface="Calibri"/>
                <a:cs typeface="Calibri"/>
              </a:rPr>
              <a:t>and retaining  effective teachers, </a:t>
            </a:r>
            <a:r>
              <a:rPr sz="1100" spc="-5" dirty="0">
                <a:solidFill>
                  <a:srgbClr val="7E7E7E"/>
                </a:solidFill>
                <a:latin typeface="Calibri"/>
                <a:cs typeface="Calibri"/>
              </a:rPr>
              <a:t>particularly in low-income schools </a:t>
            </a:r>
            <a:r>
              <a:rPr sz="1100" dirty="0">
                <a:solidFill>
                  <a:srgbClr val="7E7E7E"/>
                </a:solidFill>
                <a:latin typeface="Calibri"/>
                <a:cs typeface="Calibri"/>
              </a:rPr>
              <a:t>with </a:t>
            </a:r>
            <a:r>
              <a:rPr sz="1100" spc="-5" dirty="0">
                <a:solidFill>
                  <a:srgbClr val="7E7E7E"/>
                </a:solidFill>
                <a:latin typeface="Calibri"/>
                <a:cs typeface="Calibri"/>
              </a:rPr>
              <a:t>high percentages of ineffective  </a:t>
            </a:r>
            <a:r>
              <a:rPr sz="1100" dirty="0">
                <a:solidFill>
                  <a:srgbClr val="7E7E7E"/>
                </a:solidFill>
                <a:latin typeface="Calibri"/>
                <a:cs typeface="Calibri"/>
              </a:rPr>
              <a:t>teachers and </a:t>
            </a:r>
            <a:r>
              <a:rPr sz="1100" spc="-5" dirty="0">
                <a:solidFill>
                  <a:srgbClr val="7E7E7E"/>
                </a:solidFill>
                <a:latin typeface="Calibri"/>
                <a:cs typeface="Calibri"/>
              </a:rPr>
              <a:t>high percentages of students </a:t>
            </a:r>
            <a:r>
              <a:rPr sz="1100" dirty="0">
                <a:solidFill>
                  <a:srgbClr val="7E7E7E"/>
                </a:solidFill>
                <a:latin typeface="Calibri"/>
                <a:cs typeface="Calibri"/>
              </a:rPr>
              <a:t>who </a:t>
            </a:r>
            <a:r>
              <a:rPr sz="1100" spc="-5" dirty="0">
                <a:solidFill>
                  <a:srgbClr val="7E7E7E"/>
                </a:solidFill>
                <a:latin typeface="Calibri"/>
                <a:cs typeface="Calibri"/>
              </a:rPr>
              <a:t>do not </a:t>
            </a:r>
            <a:r>
              <a:rPr sz="1100" dirty="0">
                <a:solidFill>
                  <a:srgbClr val="7E7E7E"/>
                </a:solidFill>
                <a:latin typeface="Calibri"/>
                <a:cs typeface="Calibri"/>
              </a:rPr>
              <a:t>meet the challenging </a:t>
            </a:r>
            <a:r>
              <a:rPr sz="1100" spc="-5" dirty="0">
                <a:solidFill>
                  <a:srgbClr val="7E7E7E"/>
                </a:solidFill>
                <a:latin typeface="Calibri"/>
                <a:cs typeface="Calibri"/>
              </a:rPr>
              <a:t>State </a:t>
            </a:r>
            <a:r>
              <a:rPr sz="1100" dirty="0">
                <a:solidFill>
                  <a:srgbClr val="7E7E7E"/>
                </a:solidFill>
                <a:latin typeface="Calibri"/>
                <a:cs typeface="Calibri"/>
              </a:rPr>
              <a:t>academic  </a:t>
            </a:r>
            <a:r>
              <a:rPr sz="1100" spc="-5" dirty="0">
                <a:solidFill>
                  <a:srgbClr val="7E7E7E"/>
                </a:solidFill>
                <a:latin typeface="Calibri"/>
                <a:cs typeface="Calibri"/>
              </a:rPr>
              <a:t>standards, </a:t>
            </a:r>
            <a:r>
              <a:rPr sz="1100" dirty="0">
                <a:solidFill>
                  <a:srgbClr val="7E7E7E"/>
                </a:solidFill>
                <a:latin typeface="Calibri"/>
                <a:cs typeface="Calibri"/>
              </a:rPr>
              <a:t>consistent with </a:t>
            </a:r>
            <a:r>
              <a:rPr sz="1100" spc="-5" dirty="0">
                <a:solidFill>
                  <a:srgbClr val="7E7E7E"/>
                </a:solidFill>
                <a:latin typeface="Calibri"/>
                <a:cs typeface="Calibri"/>
              </a:rPr>
              <a:t>section</a:t>
            </a:r>
            <a:r>
              <a:rPr sz="1100" dirty="0">
                <a:solidFill>
                  <a:srgbClr val="7E7E7E"/>
                </a:solidFill>
                <a:latin typeface="Calibri"/>
                <a:cs typeface="Calibri"/>
              </a:rPr>
              <a:t> 1111(g)(1)(B)</a:t>
            </a:r>
            <a:endParaRPr sz="1100" dirty="0">
              <a:latin typeface="Calibri"/>
              <a:cs typeface="Calibri"/>
            </a:endParaRPr>
          </a:p>
          <a:p>
            <a:pPr marL="808990" marR="5080" indent="-171450" algn="just">
              <a:lnSpc>
                <a:spcPct val="100000"/>
              </a:lnSpc>
              <a:spcBef>
                <a:spcPts val="20"/>
              </a:spcBef>
              <a:buFont typeface="Wingdings" panose="05000000000000000000" pitchFamily="2" charset="2"/>
              <a:buChar char="§"/>
              <a:tabLst>
                <a:tab pos="829310" algn="l"/>
              </a:tabLst>
            </a:pPr>
            <a:r>
              <a:rPr sz="1100" dirty="0">
                <a:solidFill>
                  <a:srgbClr val="7E7E7E"/>
                </a:solidFill>
                <a:latin typeface="Calibri"/>
                <a:cs typeface="Calibri"/>
              </a:rPr>
              <a:t>the </a:t>
            </a:r>
            <a:r>
              <a:rPr sz="1100" spc="-5" dirty="0">
                <a:solidFill>
                  <a:srgbClr val="7E7E7E"/>
                </a:solidFill>
                <a:latin typeface="Calibri"/>
                <a:cs typeface="Calibri"/>
              </a:rPr>
              <a:t>development </a:t>
            </a:r>
            <a:r>
              <a:rPr sz="1100" dirty="0">
                <a:solidFill>
                  <a:srgbClr val="7E7E7E"/>
                </a:solidFill>
                <a:latin typeface="Calibri"/>
                <a:cs typeface="Calibri"/>
              </a:rPr>
              <a:t>and </a:t>
            </a:r>
            <a:r>
              <a:rPr sz="1100" spc="-5" dirty="0">
                <a:solidFill>
                  <a:srgbClr val="7E7E7E"/>
                </a:solidFill>
                <a:latin typeface="Calibri"/>
                <a:cs typeface="Calibri"/>
              </a:rPr>
              <a:t>provision of </a:t>
            </a:r>
            <a:r>
              <a:rPr sz="1100" dirty="0">
                <a:solidFill>
                  <a:srgbClr val="7E7E7E"/>
                </a:solidFill>
                <a:latin typeface="Calibri"/>
                <a:cs typeface="Calibri"/>
              </a:rPr>
              <a:t>training </a:t>
            </a:r>
            <a:r>
              <a:rPr sz="1100" spc="-5" dirty="0">
                <a:solidFill>
                  <a:srgbClr val="7E7E7E"/>
                </a:solidFill>
                <a:latin typeface="Calibri"/>
                <a:cs typeface="Calibri"/>
              </a:rPr>
              <a:t>for school leaders, </a:t>
            </a:r>
            <a:r>
              <a:rPr sz="1100" dirty="0">
                <a:solidFill>
                  <a:srgbClr val="7E7E7E"/>
                </a:solidFill>
                <a:latin typeface="Calibri"/>
                <a:cs typeface="Calibri"/>
              </a:rPr>
              <a:t>coaches, mentors, and  evaluators </a:t>
            </a:r>
            <a:r>
              <a:rPr sz="1100" spc="-5" dirty="0">
                <a:solidFill>
                  <a:srgbClr val="7E7E7E"/>
                </a:solidFill>
                <a:latin typeface="Calibri"/>
                <a:cs typeface="Calibri"/>
              </a:rPr>
              <a:t>on how </a:t>
            </a:r>
            <a:r>
              <a:rPr sz="1100" dirty="0">
                <a:solidFill>
                  <a:srgbClr val="7E7E7E"/>
                </a:solidFill>
                <a:latin typeface="Calibri"/>
                <a:cs typeface="Calibri"/>
              </a:rPr>
              <a:t>accurately to </a:t>
            </a:r>
            <a:r>
              <a:rPr sz="1100" spc="-5" dirty="0">
                <a:solidFill>
                  <a:srgbClr val="7E7E7E"/>
                </a:solidFill>
                <a:latin typeface="Calibri"/>
                <a:cs typeface="Calibri"/>
              </a:rPr>
              <a:t>differentiate performance, provide useful feedback, </a:t>
            </a:r>
            <a:r>
              <a:rPr sz="1100" dirty="0">
                <a:solidFill>
                  <a:srgbClr val="7E7E7E"/>
                </a:solidFill>
                <a:latin typeface="Calibri"/>
                <a:cs typeface="Calibri"/>
              </a:rPr>
              <a:t>and </a:t>
            </a:r>
            <a:r>
              <a:rPr sz="1100" spc="-5" dirty="0">
                <a:solidFill>
                  <a:srgbClr val="7E7E7E"/>
                </a:solidFill>
                <a:latin typeface="Calibri"/>
                <a:cs typeface="Calibri"/>
              </a:rPr>
              <a:t>use  </a:t>
            </a:r>
            <a:r>
              <a:rPr sz="1100" dirty="0">
                <a:solidFill>
                  <a:srgbClr val="7E7E7E"/>
                </a:solidFill>
                <a:latin typeface="Calibri"/>
                <a:cs typeface="Calibri"/>
              </a:rPr>
              <a:t>evaluation results to </a:t>
            </a:r>
            <a:r>
              <a:rPr sz="1100" spc="-5" dirty="0">
                <a:solidFill>
                  <a:srgbClr val="7E7E7E"/>
                </a:solidFill>
                <a:latin typeface="Calibri"/>
                <a:cs typeface="Calibri"/>
              </a:rPr>
              <a:t>inform decision </a:t>
            </a:r>
            <a:r>
              <a:rPr sz="1100" dirty="0">
                <a:solidFill>
                  <a:srgbClr val="7E7E7E"/>
                </a:solidFill>
                <a:latin typeface="Calibri"/>
                <a:cs typeface="Calibri"/>
              </a:rPr>
              <a:t>making about </a:t>
            </a:r>
            <a:r>
              <a:rPr sz="1100" spc="-5" dirty="0">
                <a:solidFill>
                  <a:srgbClr val="7E7E7E"/>
                </a:solidFill>
                <a:latin typeface="Calibri"/>
                <a:cs typeface="Calibri"/>
              </a:rPr>
              <a:t>professional development, improvement  strategies, </a:t>
            </a:r>
            <a:r>
              <a:rPr sz="1100" dirty="0">
                <a:solidFill>
                  <a:srgbClr val="7E7E7E"/>
                </a:solidFill>
                <a:latin typeface="Calibri"/>
                <a:cs typeface="Calibri"/>
              </a:rPr>
              <a:t>and </a:t>
            </a:r>
            <a:r>
              <a:rPr sz="1100" spc="-5" dirty="0">
                <a:solidFill>
                  <a:srgbClr val="7E7E7E"/>
                </a:solidFill>
                <a:latin typeface="Calibri"/>
                <a:cs typeface="Calibri"/>
              </a:rPr>
              <a:t>personnel decisions;</a:t>
            </a:r>
            <a:r>
              <a:rPr sz="1100" spc="5" dirty="0">
                <a:solidFill>
                  <a:srgbClr val="7E7E7E"/>
                </a:solidFill>
                <a:latin typeface="Calibri"/>
                <a:cs typeface="Calibri"/>
              </a:rPr>
              <a:t> </a:t>
            </a:r>
            <a:r>
              <a:rPr sz="1100" dirty="0">
                <a:solidFill>
                  <a:srgbClr val="7E7E7E"/>
                </a:solidFill>
                <a:latin typeface="Calibri"/>
                <a:cs typeface="Calibri"/>
              </a:rPr>
              <a:t>and</a:t>
            </a:r>
            <a:endParaRPr sz="1100" dirty="0">
              <a:latin typeface="Calibri"/>
              <a:cs typeface="Calibri"/>
            </a:endParaRPr>
          </a:p>
          <a:p>
            <a:pPr marL="840105" indent="-203200" algn="just">
              <a:lnSpc>
                <a:spcPct val="100000"/>
              </a:lnSpc>
              <a:spcBef>
                <a:spcPts val="20"/>
              </a:spcBef>
              <a:buFont typeface="Wingdings" panose="05000000000000000000" pitchFamily="2" charset="2"/>
              <a:buChar char="§"/>
              <a:tabLst>
                <a:tab pos="840740" algn="l"/>
              </a:tabLst>
            </a:pPr>
            <a:r>
              <a:rPr sz="1100" dirty="0">
                <a:solidFill>
                  <a:srgbClr val="7E7E7E"/>
                </a:solidFill>
                <a:latin typeface="Calibri"/>
                <a:cs typeface="Calibri"/>
              </a:rPr>
              <a:t>a </a:t>
            </a:r>
            <a:r>
              <a:rPr sz="1100" spc="-5" dirty="0">
                <a:solidFill>
                  <a:srgbClr val="7E7E7E"/>
                </a:solidFill>
                <a:latin typeface="Calibri"/>
                <a:cs typeface="Calibri"/>
              </a:rPr>
              <a:t>system for </a:t>
            </a:r>
            <a:r>
              <a:rPr sz="1100" dirty="0">
                <a:solidFill>
                  <a:srgbClr val="7E7E7E"/>
                </a:solidFill>
                <a:latin typeface="Calibri"/>
                <a:cs typeface="Calibri"/>
              </a:rPr>
              <a:t>auditing the </a:t>
            </a:r>
            <a:r>
              <a:rPr sz="1100" spc="-5" dirty="0">
                <a:solidFill>
                  <a:srgbClr val="7E7E7E"/>
                </a:solidFill>
                <a:latin typeface="Calibri"/>
                <a:cs typeface="Calibri"/>
              </a:rPr>
              <a:t>quality of </a:t>
            </a:r>
            <a:r>
              <a:rPr sz="1100" dirty="0">
                <a:solidFill>
                  <a:srgbClr val="7E7E7E"/>
                </a:solidFill>
                <a:latin typeface="Calibri"/>
                <a:cs typeface="Calibri"/>
              </a:rPr>
              <a:t>evaluation and </a:t>
            </a:r>
            <a:r>
              <a:rPr sz="1100" spc="-5" dirty="0">
                <a:solidFill>
                  <a:srgbClr val="7E7E7E"/>
                </a:solidFill>
                <a:latin typeface="Calibri"/>
                <a:cs typeface="Calibri"/>
              </a:rPr>
              <a:t>support</a:t>
            </a:r>
            <a:r>
              <a:rPr sz="1100" spc="25" dirty="0">
                <a:solidFill>
                  <a:srgbClr val="7E7E7E"/>
                </a:solidFill>
                <a:latin typeface="Calibri"/>
                <a:cs typeface="Calibri"/>
              </a:rPr>
              <a:t> </a:t>
            </a:r>
            <a:r>
              <a:rPr sz="1100" spc="-5" dirty="0">
                <a:solidFill>
                  <a:srgbClr val="7E7E7E"/>
                </a:solidFill>
                <a:latin typeface="Calibri"/>
                <a:cs typeface="Calibri"/>
              </a:rPr>
              <a:t>systems;</a:t>
            </a:r>
            <a:endParaRPr sz="1100" dirty="0">
              <a:latin typeface="Calibri"/>
              <a:cs typeface="Calibri"/>
            </a:endParaRPr>
          </a:p>
          <a:p>
            <a:pPr marL="808990" marR="6985" indent="-171450" algn="just">
              <a:lnSpc>
                <a:spcPct val="100000"/>
              </a:lnSpc>
              <a:spcBef>
                <a:spcPts val="5"/>
              </a:spcBef>
              <a:buFont typeface="Wingdings" panose="05000000000000000000" pitchFamily="2" charset="2"/>
              <a:buChar char="§"/>
              <a:tabLst>
                <a:tab pos="822960" algn="l"/>
              </a:tabLst>
            </a:pPr>
            <a:r>
              <a:rPr sz="1100" dirty="0">
                <a:solidFill>
                  <a:srgbClr val="7E7E7E"/>
                </a:solidFill>
                <a:latin typeface="Calibri"/>
                <a:cs typeface="Calibri"/>
              </a:rPr>
              <a:t>recruiting </a:t>
            </a:r>
            <a:r>
              <a:rPr sz="1100" spc="-5" dirty="0">
                <a:solidFill>
                  <a:srgbClr val="7E7E7E"/>
                </a:solidFill>
                <a:latin typeface="Calibri"/>
                <a:cs typeface="Calibri"/>
              </a:rPr>
              <a:t>qualified individuals from other fields </a:t>
            </a:r>
            <a:r>
              <a:rPr sz="1100" dirty="0">
                <a:solidFill>
                  <a:srgbClr val="7E7E7E"/>
                </a:solidFill>
                <a:latin typeface="Calibri"/>
                <a:cs typeface="Calibri"/>
              </a:rPr>
              <a:t>to </a:t>
            </a:r>
            <a:r>
              <a:rPr sz="1100" spc="-5" dirty="0">
                <a:solidFill>
                  <a:srgbClr val="7E7E7E"/>
                </a:solidFill>
                <a:latin typeface="Calibri"/>
                <a:cs typeface="Calibri"/>
              </a:rPr>
              <a:t>become </a:t>
            </a:r>
            <a:r>
              <a:rPr sz="1100" dirty="0">
                <a:solidFill>
                  <a:srgbClr val="7E7E7E"/>
                </a:solidFill>
                <a:latin typeface="Calibri"/>
                <a:cs typeface="Calibri"/>
              </a:rPr>
              <a:t>teachers, </a:t>
            </a:r>
            <a:r>
              <a:rPr sz="1100" spc="-5" dirty="0">
                <a:solidFill>
                  <a:srgbClr val="7E7E7E"/>
                </a:solidFill>
                <a:latin typeface="Calibri"/>
                <a:cs typeface="Calibri"/>
              </a:rPr>
              <a:t>principals, or other  school leaders, including </a:t>
            </a:r>
            <a:r>
              <a:rPr sz="1100" dirty="0">
                <a:solidFill>
                  <a:srgbClr val="7E7E7E"/>
                </a:solidFill>
                <a:latin typeface="Calibri"/>
                <a:cs typeface="Calibri"/>
              </a:rPr>
              <a:t>mid-career </a:t>
            </a:r>
            <a:r>
              <a:rPr sz="1100" spc="-5" dirty="0">
                <a:solidFill>
                  <a:srgbClr val="7E7E7E"/>
                </a:solidFill>
                <a:latin typeface="Calibri"/>
                <a:cs typeface="Calibri"/>
              </a:rPr>
              <a:t>professionals from other occupations, former </a:t>
            </a:r>
            <a:r>
              <a:rPr sz="1100" dirty="0">
                <a:solidFill>
                  <a:srgbClr val="7E7E7E"/>
                </a:solidFill>
                <a:latin typeface="Calibri"/>
                <a:cs typeface="Calibri"/>
              </a:rPr>
              <a:t>military  </a:t>
            </a:r>
            <a:r>
              <a:rPr sz="1100" spc="-5" dirty="0">
                <a:solidFill>
                  <a:srgbClr val="7E7E7E"/>
                </a:solidFill>
                <a:latin typeface="Calibri"/>
                <a:cs typeface="Calibri"/>
              </a:rPr>
              <a:t>personnel, </a:t>
            </a:r>
            <a:r>
              <a:rPr sz="1100" dirty="0">
                <a:solidFill>
                  <a:srgbClr val="7E7E7E"/>
                </a:solidFill>
                <a:latin typeface="Calibri"/>
                <a:cs typeface="Calibri"/>
              </a:rPr>
              <a:t>and recent graduates </a:t>
            </a:r>
            <a:r>
              <a:rPr sz="1100" spc="-5" dirty="0">
                <a:solidFill>
                  <a:srgbClr val="7E7E7E"/>
                </a:solidFill>
                <a:latin typeface="Calibri"/>
                <a:cs typeface="Calibri"/>
              </a:rPr>
              <a:t>of institutions of higher </a:t>
            </a:r>
            <a:r>
              <a:rPr sz="1100" dirty="0">
                <a:solidFill>
                  <a:srgbClr val="7E7E7E"/>
                </a:solidFill>
                <a:latin typeface="Calibri"/>
                <a:cs typeface="Calibri"/>
              </a:rPr>
              <a:t>education with records </a:t>
            </a:r>
            <a:r>
              <a:rPr sz="1100" spc="-5" dirty="0">
                <a:solidFill>
                  <a:srgbClr val="7E7E7E"/>
                </a:solidFill>
                <a:latin typeface="Calibri"/>
                <a:cs typeface="Calibri"/>
              </a:rPr>
              <a:t>of </a:t>
            </a:r>
            <a:r>
              <a:rPr sz="1100" dirty="0">
                <a:solidFill>
                  <a:srgbClr val="7E7E7E"/>
                </a:solidFill>
                <a:latin typeface="Calibri"/>
                <a:cs typeface="Calibri"/>
              </a:rPr>
              <a:t>academic  </a:t>
            </a:r>
            <a:r>
              <a:rPr sz="1100" spc="-5" dirty="0">
                <a:solidFill>
                  <a:srgbClr val="7E7E7E"/>
                </a:solidFill>
                <a:latin typeface="Calibri"/>
                <a:cs typeface="Calibri"/>
              </a:rPr>
              <a:t>distinction </a:t>
            </a:r>
            <a:r>
              <a:rPr sz="1100" dirty="0">
                <a:solidFill>
                  <a:srgbClr val="7E7E7E"/>
                </a:solidFill>
                <a:latin typeface="Calibri"/>
                <a:cs typeface="Calibri"/>
              </a:rPr>
              <a:t>who </a:t>
            </a:r>
            <a:r>
              <a:rPr sz="1100" spc="-5" dirty="0">
                <a:solidFill>
                  <a:srgbClr val="7E7E7E"/>
                </a:solidFill>
                <a:latin typeface="Calibri"/>
                <a:cs typeface="Calibri"/>
              </a:rPr>
              <a:t>demonstrate potential </a:t>
            </a:r>
            <a:r>
              <a:rPr sz="1100" dirty="0">
                <a:solidFill>
                  <a:srgbClr val="7E7E7E"/>
                </a:solidFill>
                <a:latin typeface="Calibri"/>
                <a:cs typeface="Calibri"/>
              </a:rPr>
              <a:t>to </a:t>
            </a:r>
            <a:r>
              <a:rPr sz="1100" spc="-5" dirty="0">
                <a:solidFill>
                  <a:srgbClr val="7E7E7E"/>
                </a:solidFill>
                <a:latin typeface="Calibri"/>
                <a:cs typeface="Calibri"/>
              </a:rPr>
              <a:t>become </a:t>
            </a:r>
            <a:r>
              <a:rPr sz="1100" dirty="0">
                <a:solidFill>
                  <a:srgbClr val="7E7E7E"/>
                </a:solidFill>
                <a:latin typeface="Calibri"/>
                <a:cs typeface="Calibri"/>
              </a:rPr>
              <a:t>effective teachers, </a:t>
            </a:r>
            <a:r>
              <a:rPr sz="1100" spc="-5" dirty="0">
                <a:solidFill>
                  <a:srgbClr val="7E7E7E"/>
                </a:solidFill>
                <a:latin typeface="Calibri"/>
                <a:cs typeface="Calibri"/>
              </a:rPr>
              <a:t>principals, or other  school leaders;</a:t>
            </a:r>
            <a:endParaRPr sz="1100" dirty="0">
              <a:latin typeface="Calibri"/>
              <a:cs typeface="Calibri"/>
            </a:endParaRPr>
          </a:p>
          <a:p>
            <a:pPr marL="808990" marR="143510" indent="-171450" algn="just">
              <a:lnSpc>
                <a:spcPct val="100000"/>
              </a:lnSpc>
              <a:spcBef>
                <a:spcPts val="25"/>
              </a:spcBef>
              <a:buFont typeface="Wingdings" panose="05000000000000000000" pitchFamily="2" charset="2"/>
              <a:buChar char="§"/>
              <a:tabLst>
                <a:tab pos="819150" algn="l"/>
              </a:tabLst>
            </a:pPr>
            <a:r>
              <a:rPr sz="1100" dirty="0">
                <a:solidFill>
                  <a:srgbClr val="7E7E7E"/>
                </a:solidFill>
                <a:latin typeface="Calibri"/>
                <a:cs typeface="Calibri"/>
              </a:rPr>
              <a:t>reducing class </a:t>
            </a:r>
            <a:r>
              <a:rPr sz="1100" spc="-5" dirty="0">
                <a:solidFill>
                  <a:srgbClr val="7E7E7E"/>
                </a:solidFill>
                <a:latin typeface="Calibri"/>
                <a:cs typeface="Calibri"/>
              </a:rPr>
              <a:t>size </a:t>
            </a:r>
            <a:r>
              <a:rPr sz="1100" dirty="0">
                <a:solidFill>
                  <a:srgbClr val="7E7E7E"/>
                </a:solidFill>
                <a:latin typeface="Calibri"/>
                <a:cs typeface="Calibri"/>
              </a:rPr>
              <a:t>to a </a:t>
            </a:r>
            <a:r>
              <a:rPr sz="1100" spc="-5" dirty="0">
                <a:solidFill>
                  <a:srgbClr val="7E7E7E"/>
                </a:solidFill>
                <a:latin typeface="Calibri"/>
                <a:cs typeface="Calibri"/>
              </a:rPr>
              <a:t>level </a:t>
            </a:r>
            <a:r>
              <a:rPr sz="1100" dirty="0">
                <a:solidFill>
                  <a:srgbClr val="7E7E7E"/>
                </a:solidFill>
                <a:latin typeface="Calibri"/>
                <a:cs typeface="Calibri"/>
              </a:rPr>
              <a:t>that </a:t>
            </a:r>
            <a:r>
              <a:rPr sz="1100" spc="-5" dirty="0">
                <a:solidFill>
                  <a:srgbClr val="7E7E7E"/>
                </a:solidFill>
                <a:latin typeface="Calibri"/>
                <a:cs typeface="Calibri"/>
              </a:rPr>
              <a:t>is </a:t>
            </a:r>
            <a:r>
              <a:rPr sz="1100" dirty="0">
                <a:solidFill>
                  <a:srgbClr val="7E7E7E"/>
                </a:solidFill>
                <a:latin typeface="Calibri"/>
                <a:cs typeface="Calibri"/>
              </a:rPr>
              <a:t>evidence-based, to the extent the </a:t>
            </a:r>
            <a:r>
              <a:rPr sz="1100" spc="-5" dirty="0">
                <a:solidFill>
                  <a:srgbClr val="7E7E7E"/>
                </a:solidFill>
                <a:latin typeface="Calibri"/>
                <a:cs typeface="Calibri"/>
              </a:rPr>
              <a:t>State (in  </a:t>
            </a:r>
            <a:r>
              <a:rPr sz="1100" dirty="0">
                <a:solidFill>
                  <a:srgbClr val="7E7E7E"/>
                </a:solidFill>
                <a:latin typeface="Calibri"/>
                <a:cs typeface="Calibri"/>
              </a:rPr>
              <a:t>consultation with </a:t>
            </a:r>
            <a:r>
              <a:rPr sz="1100" spc="-5" dirty="0">
                <a:solidFill>
                  <a:srgbClr val="7E7E7E"/>
                </a:solidFill>
                <a:latin typeface="Calibri"/>
                <a:cs typeface="Calibri"/>
              </a:rPr>
              <a:t>local </a:t>
            </a:r>
            <a:r>
              <a:rPr sz="1100" dirty="0">
                <a:solidFill>
                  <a:srgbClr val="7E7E7E"/>
                </a:solidFill>
                <a:latin typeface="Calibri"/>
                <a:cs typeface="Calibri"/>
              </a:rPr>
              <a:t>educational agencies </a:t>
            </a:r>
            <a:r>
              <a:rPr sz="1100" spc="-5" dirty="0">
                <a:solidFill>
                  <a:srgbClr val="7E7E7E"/>
                </a:solidFill>
                <a:latin typeface="Calibri"/>
                <a:cs typeface="Calibri"/>
              </a:rPr>
              <a:t>in </a:t>
            </a:r>
            <a:r>
              <a:rPr sz="1100" dirty="0">
                <a:solidFill>
                  <a:srgbClr val="7E7E7E"/>
                </a:solidFill>
                <a:latin typeface="Calibri"/>
                <a:cs typeface="Calibri"/>
              </a:rPr>
              <a:t>the </a:t>
            </a:r>
            <a:r>
              <a:rPr sz="1100" spc="-5" dirty="0">
                <a:solidFill>
                  <a:srgbClr val="7E7E7E"/>
                </a:solidFill>
                <a:latin typeface="Calibri"/>
                <a:cs typeface="Calibri"/>
              </a:rPr>
              <a:t>State) determines </a:t>
            </a:r>
            <a:r>
              <a:rPr sz="1100" dirty="0">
                <a:solidFill>
                  <a:srgbClr val="7E7E7E"/>
                </a:solidFill>
                <a:latin typeface="Calibri"/>
                <a:cs typeface="Calibri"/>
              </a:rPr>
              <a:t>that </a:t>
            </a:r>
            <a:r>
              <a:rPr sz="1100" spc="-5" dirty="0">
                <a:solidFill>
                  <a:srgbClr val="7E7E7E"/>
                </a:solidFill>
                <a:latin typeface="Calibri"/>
                <a:cs typeface="Calibri"/>
              </a:rPr>
              <a:t>such </a:t>
            </a:r>
            <a:r>
              <a:rPr sz="1100" dirty="0">
                <a:solidFill>
                  <a:srgbClr val="7E7E7E"/>
                </a:solidFill>
                <a:latin typeface="Calibri"/>
                <a:cs typeface="Calibri"/>
              </a:rPr>
              <a:t>evidence </a:t>
            </a:r>
            <a:r>
              <a:rPr sz="1100" spc="-5" dirty="0">
                <a:solidFill>
                  <a:srgbClr val="7E7E7E"/>
                </a:solidFill>
                <a:latin typeface="Calibri"/>
                <a:cs typeface="Calibri"/>
              </a:rPr>
              <a:t>is  </a:t>
            </a:r>
            <a:r>
              <a:rPr sz="1100" dirty="0">
                <a:solidFill>
                  <a:srgbClr val="7E7E7E"/>
                </a:solidFill>
                <a:latin typeface="Calibri"/>
                <a:cs typeface="Calibri"/>
              </a:rPr>
              <a:t>reasonably available, to </a:t>
            </a:r>
            <a:r>
              <a:rPr sz="1100" spc="-5" dirty="0">
                <a:solidFill>
                  <a:srgbClr val="7E7E7E"/>
                </a:solidFill>
                <a:latin typeface="Calibri"/>
                <a:cs typeface="Calibri"/>
              </a:rPr>
              <a:t>improve student </a:t>
            </a:r>
            <a:r>
              <a:rPr sz="1100" dirty="0">
                <a:solidFill>
                  <a:srgbClr val="7E7E7E"/>
                </a:solidFill>
                <a:latin typeface="Calibri"/>
                <a:cs typeface="Calibri"/>
              </a:rPr>
              <a:t>achievement through the recruiting and </a:t>
            </a:r>
            <a:r>
              <a:rPr sz="1100" spc="-5" dirty="0">
                <a:solidFill>
                  <a:srgbClr val="7E7E7E"/>
                </a:solidFill>
                <a:latin typeface="Calibri"/>
                <a:cs typeface="Calibri"/>
              </a:rPr>
              <a:t>hiring of  </a:t>
            </a:r>
            <a:r>
              <a:rPr sz="1100" dirty="0">
                <a:solidFill>
                  <a:srgbClr val="7E7E7E"/>
                </a:solidFill>
                <a:latin typeface="Calibri"/>
                <a:cs typeface="Calibri"/>
              </a:rPr>
              <a:t>additional effective</a:t>
            </a:r>
            <a:r>
              <a:rPr sz="1100" spc="-5" dirty="0">
                <a:solidFill>
                  <a:srgbClr val="7E7E7E"/>
                </a:solidFill>
                <a:latin typeface="Calibri"/>
                <a:cs typeface="Calibri"/>
              </a:rPr>
              <a:t> </a:t>
            </a:r>
            <a:r>
              <a:rPr sz="1100" dirty="0">
                <a:solidFill>
                  <a:srgbClr val="7E7E7E"/>
                </a:solidFill>
                <a:latin typeface="Calibri"/>
                <a:cs typeface="Calibri"/>
              </a:rPr>
              <a:t>teachers;</a:t>
            </a:r>
            <a:endParaRPr sz="1100" dirty="0">
              <a:latin typeface="Calibri"/>
              <a:cs typeface="Calibri"/>
            </a:endParaRPr>
          </a:p>
          <a:p>
            <a:pPr marL="808990" marR="35560" indent="-171450" algn="just">
              <a:lnSpc>
                <a:spcPct val="100000"/>
              </a:lnSpc>
              <a:spcBef>
                <a:spcPts val="20"/>
              </a:spcBef>
              <a:buFont typeface="Wingdings" panose="05000000000000000000" pitchFamily="2" charset="2"/>
              <a:buChar char="§"/>
              <a:tabLst>
                <a:tab pos="843280" algn="l"/>
              </a:tabLst>
            </a:pPr>
            <a:r>
              <a:rPr sz="1100" spc="-5" dirty="0">
                <a:solidFill>
                  <a:srgbClr val="7E7E7E"/>
                </a:solidFill>
                <a:latin typeface="Calibri"/>
                <a:cs typeface="Calibri"/>
              </a:rPr>
              <a:t>providing high-quality, personalized professional development </a:t>
            </a:r>
            <a:r>
              <a:rPr sz="1100" dirty="0">
                <a:solidFill>
                  <a:srgbClr val="7E7E7E"/>
                </a:solidFill>
                <a:latin typeface="Calibri"/>
                <a:cs typeface="Calibri"/>
              </a:rPr>
              <a:t>that </a:t>
            </a:r>
            <a:r>
              <a:rPr sz="1100" spc="-5" dirty="0">
                <a:solidFill>
                  <a:srgbClr val="7E7E7E"/>
                </a:solidFill>
                <a:latin typeface="Calibri"/>
                <a:cs typeface="Calibri"/>
              </a:rPr>
              <a:t>is </a:t>
            </a:r>
            <a:r>
              <a:rPr sz="1100" dirty="0" smtClean="0">
                <a:solidFill>
                  <a:srgbClr val="7E7E7E"/>
                </a:solidFill>
                <a:latin typeface="Calibri"/>
                <a:cs typeface="Calibri"/>
              </a:rPr>
              <a:t>evidence-based</a:t>
            </a:r>
            <a:endParaRPr sz="1100" dirty="0">
              <a:latin typeface="Calibri"/>
              <a:cs typeface="Calibri"/>
            </a:endParaRPr>
          </a:p>
          <a:p>
            <a:pPr marL="808990" marR="126364" indent="-171450" algn="just">
              <a:lnSpc>
                <a:spcPct val="100000"/>
              </a:lnSpc>
              <a:spcBef>
                <a:spcPts val="5"/>
              </a:spcBef>
              <a:buFont typeface="Wingdings" panose="05000000000000000000" pitchFamily="2" charset="2"/>
              <a:buChar char="§"/>
              <a:tabLst>
                <a:tab pos="842010" algn="l"/>
              </a:tabLst>
            </a:pPr>
            <a:r>
              <a:rPr sz="1100" spc="-5" dirty="0">
                <a:solidFill>
                  <a:srgbClr val="7E7E7E"/>
                </a:solidFill>
                <a:latin typeface="Calibri"/>
                <a:cs typeface="Calibri"/>
              </a:rPr>
              <a:t>developing programs </a:t>
            </a:r>
            <a:r>
              <a:rPr sz="1100" dirty="0">
                <a:solidFill>
                  <a:srgbClr val="7E7E7E"/>
                </a:solidFill>
                <a:latin typeface="Calibri"/>
                <a:cs typeface="Calibri"/>
              </a:rPr>
              <a:t>and activities that </a:t>
            </a:r>
            <a:r>
              <a:rPr sz="1100" spc="-5" dirty="0">
                <a:solidFill>
                  <a:srgbClr val="7E7E7E"/>
                </a:solidFill>
                <a:latin typeface="Calibri"/>
                <a:cs typeface="Calibri"/>
              </a:rPr>
              <a:t>increase </a:t>
            </a:r>
            <a:r>
              <a:rPr sz="1100" dirty="0">
                <a:solidFill>
                  <a:srgbClr val="7E7E7E"/>
                </a:solidFill>
                <a:latin typeface="Calibri"/>
                <a:cs typeface="Calibri"/>
              </a:rPr>
              <a:t>the ability </a:t>
            </a:r>
            <a:r>
              <a:rPr sz="1100" spc="-5" dirty="0">
                <a:solidFill>
                  <a:srgbClr val="7E7E7E"/>
                </a:solidFill>
                <a:latin typeface="Calibri"/>
                <a:cs typeface="Calibri"/>
              </a:rPr>
              <a:t>of </a:t>
            </a:r>
            <a:r>
              <a:rPr sz="1100" dirty="0">
                <a:solidFill>
                  <a:srgbClr val="7E7E7E"/>
                </a:solidFill>
                <a:latin typeface="Calibri"/>
                <a:cs typeface="Calibri"/>
              </a:rPr>
              <a:t>teachers to effectively  teach children with </a:t>
            </a:r>
            <a:r>
              <a:rPr sz="1100" spc="-5" dirty="0">
                <a:solidFill>
                  <a:srgbClr val="7E7E7E"/>
                </a:solidFill>
                <a:latin typeface="Calibri"/>
                <a:cs typeface="Calibri"/>
              </a:rPr>
              <a:t>disabilities, including </a:t>
            </a:r>
            <a:r>
              <a:rPr sz="1100" dirty="0">
                <a:solidFill>
                  <a:srgbClr val="7E7E7E"/>
                </a:solidFill>
                <a:latin typeface="Calibri"/>
                <a:cs typeface="Calibri"/>
              </a:rPr>
              <a:t>children with </a:t>
            </a:r>
            <a:r>
              <a:rPr sz="1100" spc="-5" dirty="0">
                <a:solidFill>
                  <a:srgbClr val="7E7E7E"/>
                </a:solidFill>
                <a:latin typeface="Calibri"/>
                <a:cs typeface="Calibri"/>
              </a:rPr>
              <a:t>significant </a:t>
            </a:r>
            <a:r>
              <a:rPr sz="1100" dirty="0">
                <a:solidFill>
                  <a:srgbClr val="7E7E7E"/>
                </a:solidFill>
                <a:latin typeface="Calibri"/>
                <a:cs typeface="Calibri"/>
              </a:rPr>
              <a:t>cognitive </a:t>
            </a:r>
            <a:r>
              <a:rPr sz="1100" spc="-5" dirty="0">
                <a:solidFill>
                  <a:srgbClr val="7E7E7E"/>
                </a:solidFill>
                <a:latin typeface="Calibri"/>
                <a:cs typeface="Calibri"/>
              </a:rPr>
              <a:t>disabilities, </a:t>
            </a:r>
            <a:r>
              <a:rPr sz="1100" dirty="0">
                <a:solidFill>
                  <a:srgbClr val="7E7E7E"/>
                </a:solidFill>
                <a:latin typeface="Calibri"/>
                <a:cs typeface="Calibri"/>
              </a:rPr>
              <a:t>and  </a:t>
            </a:r>
            <a:r>
              <a:rPr sz="1100" spc="-5" dirty="0">
                <a:solidFill>
                  <a:srgbClr val="7E7E7E"/>
                </a:solidFill>
                <a:latin typeface="Calibri"/>
                <a:cs typeface="Calibri"/>
              </a:rPr>
              <a:t>English learners, </a:t>
            </a:r>
            <a:r>
              <a:rPr sz="1100" dirty="0">
                <a:solidFill>
                  <a:srgbClr val="7E7E7E"/>
                </a:solidFill>
                <a:latin typeface="Calibri"/>
                <a:cs typeface="Calibri"/>
              </a:rPr>
              <a:t>which may </a:t>
            </a:r>
            <a:r>
              <a:rPr sz="1100" spc="-5" dirty="0">
                <a:solidFill>
                  <a:srgbClr val="7E7E7E"/>
                </a:solidFill>
                <a:latin typeface="Calibri"/>
                <a:cs typeface="Calibri"/>
              </a:rPr>
              <a:t>include </a:t>
            </a:r>
            <a:r>
              <a:rPr sz="1100" dirty="0">
                <a:solidFill>
                  <a:srgbClr val="7E7E7E"/>
                </a:solidFill>
                <a:latin typeface="Calibri"/>
                <a:cs typeface="Calibri"/>
              </a:rPr>
              <a:t>the </a:t>
            </a:r>
            <a:r>
              <a:rPr sz="1100" spc="-5" dirty="0">
                <a:solidFill>
                  <a:srgbClr val="7E7E7E"/>
                </a:solidFill>
                <a:latin typeface="Calibri"/>
                <a:cs typeface="Calibri"/>
              </a:rPr>
              <a:t>use of </a:t>
            </a:r>
            <a:r>
              <a:rPr sz="1100" dirty="0">
                <a:solidFill>
                  <a:srgbClr val="7E7E7E"/>
                </a:solidFill>
                <a:latin typeface="Calibri"/>
                <a:cs typeface="Calibri"/>
              </a:rPr>
              <a:t>multi-tier </a:t>
            </a:r>
            <a:r>
              <a:rPr sz="1100" spc="-5" dirty="0">
                <a:solidFill>
                  <a:srgbClr val="7E7E7E"/>
                </a:solidFill>
                <a:latin typeface="Calibri"/>
                <a:cs typeface="Calibri"/>
              </a:rPr>
              <a:t>systems of support </a:t>
            </a:r>
            <a:r>
              <a:rPr sz="1100" dirty="0">
                <a:solidFill>
                  <a:srgbClr val="7E7E7E"/>
                </a:solidFill>
                <a:latin typeface="Calibri"/>
                <a:cs typeface="Calibri"/>
              </a:rPr>
              <a:t>and </a:t>
            </a:r>
            <a:r>
              <a:rPr sz="1100" spc="-5" dirty="0">
                <a:solidFill>
                  <a:srgbClr val="7E7E7E"/>
                </a:solidFill>
                <a:latin typeface="Calibri"/>
                <a:cs typeface="Calibri"/>
              </a:rPr>
              <a:t>positive  behavioral intervention </a:t>
            </a:r>
            <a:r>
              <a:rPr sz="1100" dirty="0">
                <a:solidFill>
                  <a:srgbClr val="7E7E7E"/>
                </a:solidFill>
                <a:latin typeface="Calibri"/>
                <a:cs typeface="Calibri"/>
              </a:rPr>
              <a:t>and </a:t>
            </a:r>
            <a:r>
              <a:rPr sz="1100" spc="-5" dirty="0">
                <a:solidFill>
                  <a:srgbClr val="7E7E7E"/>
                </a:solidFill>
                <a:latin typeface="Calibri"/>
                <a:cs typeface="Calibri"/>
              </a:rPr>
              <a:t>supports, so </a:t>
            </a:r>
            <a:r>
              <a:rPr sz="1100" dirty="0">
                <a:solidFill>
                  <a:srgbClr val="7E7E7E"/>
                </a:solidFill>
                <a:latin typeface="Calibri"/>
                <a:cs typeface="Calibri"/>
              </a:rPr>
              <a:t>that </a:t>
            </a:r>
            <a:r>
              <a:rPr sz="1100" spc="-5" dirty="0">
                <a:solidFill>
                  <a:srgbClr val="7E7E7E"/>
                </a:solidFill>
                <a:latin typeface="Calibri"/>
                <a:cs typeface="Calibri"/>
              </a:rPr>
              <a:t>such </a:t>
            </a:r>
            <a:r>
              <a:rPr sz="1100" dirty="0">
                <a:solidFill>
                  <a:srgbClr val="7E7E7E"/>
                </a:solidFill>
                <a:latin typeface="Calibri"/>
                <a:cs typeface="Calibri"/>
              </a:rPr>
              <a:t>children with </a:t>
            </a:r>
            <a:r>
              <a:rPr sz="1100" spc="-5" dirty="0">
                <a:solidFill>
                  <a:srgbClr val="7E7E7E"/>
                </a:solidFill>
                <a:latin typeface="Calibri"/>
                <a:cs typeface="Calibri"/>
              </a:rPr>
              <a:t>disabilities </a:t>
            </a:r>
            <a:r>
              <a:rPr sz="1100" dirty="0">
                <a:solidFill>
                  <a:srgbClr val="7E7E7E"/>
                </a:solidFill>
                <a:latin typeface="Calibri"/>
                <a:cs typeface="Calibri"/>
              </a:rPr>
              <a:t>and </a:t>
            </a:r>
            <a:r>
              <a:rPr sz="1100" spc="-5" dirty="0">
                <a:solidFill>
                  <a:srgbClr val="7E7E7E"/>
                </a:solidFill>
                <a:latin typeface="Calibri"/>
                <a:cs typeface="Calibri"/>
              </a:rPr>
              <a:t>English  learners </a:t>
            </a:r>
            <a:r>
              <a:rPr sz="1100" dirty="0">
                <a:solidFill>
                  <a:srgbClr val="7E7E7E"/>
                </a:solidFill>
                <a:latin typeface="Calibri"/>
                <a:cs typeface="Calibri"/>
              </a:rPr>
              <a:t>can meet the challenging </a:t>
            </a:r>
            <a:r>
              <a:rPr sz="1100" spc="-5" dirty="0">
                <a:solidFill>
                  <a:srgbClr val="7E7E7E"/>
                </a:solidFill>
                <a:latin typeface="Calibri"/>
                <a:cs typeface="Calibri"/>
              </a:rPr>
              <a:t>State </a:t>
            </a:r>
            <a:r>
              <a:rPr sz="1100" dirty="0">
                <a:solidFill>
                  <a:srgbClr val="7E7E7E"/>
                </a:solidFill>
                <a:latin typeface="Calibri"/>
                <a:cs typeface="Calibri"/>
              </a:rPr>
              <a:t>academic </a:t>
            </a:r>
            <a:r>
              <a:rPr sz="1100" spc="-5" dirty="0">
                <a:solidFill>
                  <a:srgbClr val="7E7E7E"/>
                </a:solidFill>
                <a:latin typeface="Calibri"/>
                <a:cs typeface="Calibri"/>
              </a:rPr>
              <a:t>standards</a:t>
            </a:r>
            <a:endParaRPr sz="1100" dirty="0">
              <a:latin typeface="Calibri"/>
              <a:cs typeface="Calibri"/>
            </a:endParaRPr>
          </a:p>
          <a:p>
            <a:pPr marL="808990" marR="92710" indent="-171450" algn="just">
              <a:lnSpc>
                <a:spcPct val="100000"/>
              </a:lnSpc>
              <a:spcBef>
                <a:spcPts val="25"/>
              </a:spcBef>
              <a:buFont typeface="Wingdings" panose="05000000000000000000" pitchFamily="2" charset="2"/>
              <a:buChar char="§"/>
            </a:pPr>
            <a:r>
              <a:rPr sz="1100" spc="-5" dirty="0" smtClean="0">
                <a:solidFill>
                  <a:srgbClr val="7E7E7E"/>
                </a:solidFill>
                <a:latin typeface="Calibri"/>
                <a:cs typeface="Calibri"/>
              </a:rPr>
              <a:t>providing </a:t>
            </a:r>
            <a:r>
              <a:rPr sz="1100" spc="-5" dirty="0">
                <a:solidFill>
                  <a:srgbClr val="7E7E7E"/>
                </a:solidFill>
                <a:latin typeface="Calibri"/>
                <a:cs typeface="Calibri"/>
              </a:rPr>
              <a:t>programs </a:t>
            </a:r>
            <a:r>
              <a:rPr sz="1100" dirty="0">
                <a:solidFill>
                  <a:srgbClr val="7E7E7E"/>
                </a:solidFill>
                <a:latin typeface="Calibri"/>
                <a:cs typeface="Calibri"/>
              </a:rPr>
              <a:t>and activities to </a:t>
            </a:r>
            <a:r>
              <a:rPr sz="1100" spc="-5" dirty="0">
                <a:solidFill>
                  <a:srgbClr val="7E7E7E"/>
                </a:solidFill>
                <a:latin typeface="Calibri"/>
                <a:cs typeface="Calibri"/>
              </a:rPr>
              <a:t>increase </a:t>
            </a:r>
            <a:r>
              <a:rPr sz="1100" dirty="0">
                <a:solidFill>
                  <a:srgbClr val="7E7E7E"/>
                </a:solidFill>
                <a:latin typeface="Calibri"/>
                <a:cs typeface="Calibri"/>
              </a:rPr>
              <a:t>the knowledge </a:t>
            </a:r>
            <a:r>
              <a:rPr sz="1100" spc="-5" dirty="0">
                <a:solidFill>
                  <a:srgbClr val="7E7E7E"/>
                </a:solidFill>
                <a:latin typeface="Calibri"/>
                <a:cs typeface="Calibri"/>
              </a:rPr>
              <a:t>base of </a:t>
            </a:r>
            <a:r>
              <a:rPr sz="1100" dirty="0">
                <a:solidFill>
                  <a:srgbClr val="7E7E7E"/>
                </a:solidFill>
                <a:latin typeface="Calibri"/>
                <a:cs typeface="Calibri"/>
              </a:rPr>
              <a:t>teachers, </a:t>
            </a:r>
            <a:r>
              <a:rPr sz="1100" spc="-5" dirty="0">
                <a:solidFill>
                  <a:srgbClr val="7E7E7E"/>
                </a:solidFill>
                <a:latin typeface="Calibri"/>
                <a:cs typeface="Calibri"/>
              </a:rPr>
              <a:t>principals,  or other school leaders on instruction in </a:t>
            </a:r>
            <a:r>
              <a:rPr sz="1100" dirty="0">
                <a:solidFill>
                  <a:srgbClr val="7E7E7E"/>
                </a:solidFill>
                <a:latin typeface="Calibri"/>
                <a:cs typeface="Calibri"/>
              </a:rPr>
              <a:t>the early grades and </a:t>
            </a:r>
            <a:r>
              <a:rPr sz="1100" spc="-5" dirty="0">
                <a:solidFill>
                  <a:srgbClr val="7E7E7E"/>
                </a:solidFill>
                <a:latin typeface="Calibri"/>
                <a:cs typeface="Calibri"/>
              </a:rPr>
              <a:t>on strategies </a:t>
            </a:r>
            <a:r>
              <a:rPr sz="1100" dirty="0">
                <a:solidFill>
                  <a:srgbClr val="7E7E7E"/>
                </a:solidFill>
                <a:latin typeface="Calibri"/>
                <a:cs typeface="Calibri"/>
              </a:rPr>
              <a:t>to measure  whether young children are </a:t>
            </a:r>
            <a:r>
              <a:rPr sz="1100" spc="-5" dirty="0">
                <a:solidFill>
                  <a:srgbClr val="7E7E7E"/>
                </a:solidFill>
                <a:latin typeface="Calibri"/>
                <a:cs typeface="Calibri"/>
              </a:rPr>
              <a:t>progressing; </a:t>
            </a:r>
            <a:r>
              <a:rPr sz="1100" dirty="0" smtClean="0">
                <a:solidFill>
                  <a:srgbClr val="7E7E7E"/>
                </a:solidFill>
                <a:latin typeface="Calibri"/>
                <a:cs typeface="Calibri"/>
              </a:rPr>
              <a:t>and</a:t>
            </a:r>
            <a:r>
              <a:rPr lang="en-US" sz="1100" dirty="0" smtClean="0">
                <a:solidFill>
                  <a:srgbClr val="7E7E7E"/>
                </a:solidFill>
                <a:latin typeface="Calibri"/>
                <a:cs typeface="Calibri"/>
              </a:rPr>
              <a:t> </a:t>
            </a:r>
            <a:r>
              <a:rPr sz="1100" dirty="0" smtClean="0">
                <a:solidFill>
                  <a:srgbClr val="7E7E7E"/>
                </a:solidFill>
                <a:latin typeface="Calibri"/>
                <a:cs typeface="Calibri"/>
              </a:rPr>
              <a:t>the </a:t>
            </a:r>
            <a:r>
              <a:rPr sz="1100" dirty="0">
                <a:solidFill>
                  <a:srgbClr val="7E7E7E"/>
                </a:solidFill>
                <a:latin typeface="Calibri"/>
                <a:cs typeface="Calibri"/>
              </a:rPr>
              <a:t>ability </a:t>
            </a:r>
            <a:r>
              <a:rPr sz="1100" spc="-5" dirty="0">
                <a:solidFill>
                  <a:srgbClr val="7E7E7E"/>
                </a:solidFill>
                <a:latin typeface="Calibri"/>
                <a:cs typeface="Calibri"/>
              </a:rPr>
              <a:t>of principals or other school leaders </a:t>
            </a:r>
            <a:r>
              <a:rPr sz="1100" dirty="0">
                <a:solidFill>
                  <a:srgbClr val="7E7E7E"/>
                </a:solidFill>
                <a:latin typeface="Calibri"/>
                <a:cs typeface="Calibri"/>
              </a:rPr>
              <a:t>to </a:t>
            </a:r>
            <a:r>
              <a:rPr sz="1100" spc="-5" dirty="0">
                <a:solidFill>
                  <a:srgbClr val="7E7E7E"/>
                </a:solidFill>
                <a:latin typeface="Calibri"/>
                <a:cs typeface="Calibri"/>
              </a:rPr>
              <a:t>support </a:t>
            </a:r>
            <a:r>
              <a:rPr sz="1100" dirty="0">
                <a:solidFill>
                  <a:srgbClr val="7E7E7E"/>
                </a:solidFill>
                <a:latin typeface="Calibri"/>
                <a:cs typeface="Calibri"/>
              </a:rPr>
              <a:t>teachers, teacher </a:t>
            </a:r>
            <a:r>
              <a:rPr sz="1100" spc="-5" dirty="0">
                <a:solidFill>
                  <a:srgbClr val="7E7E7E"/>
                </a:solidFill>
                <a:latin typeface="Calibri"/>
                <a:cs typeface="Calibri"/>
              </a:rPr>
              <a:t>leaders, </a:t>
            </a:r>
            <a:r>
              <a:rPr sz="1100" dirty="0">
                <a:solidFill>
                  <a:srgbClr val="7E7E7E"/>
                </a:solidFill>
                <a:latin typeface="Calibri"/>
                <a:cs typeface="Calibri"/>
              </a:rPr>
              <a:t>early  childhood educators, and </a:t>
            </a:r>
            <a:r>
              <a:rPr sz="1100" spc="-5" dirty="0">
                <a:solidFill>
                  <a:srgbClr val="7E7E7E"/>
                </a:solidFill>
                <a:latin typeface="Calibri"/>
                <a:cs typeface="Calibri"/>
              </a:rPr>
              <a:t>other professionals </a:t>
            </a:r>
            <a:r>
              <a:rPr sz="1100" dirty="0">
                <a:solidFill>
                  <a:srgbClr val="7E7E7E"/>
                </a:solidFill>
                <a:latin typeface="Calibri"/>
                <a:cs typeface="Calibri"/>
              </a:rPr>
              <a:t>to meet the </a:t>
            </a:r>
            <a:r>
              <a:rPr sz="1100" spc="-5" dirty="0">
                <a:solidFill>
                  <a:srgbClr val="7E7E7E"/>
                </a:solidFill>
                <a:latin typeface="Calibri"/>
                <a:cs typeface="Calibri"/>
              </a:rPr>
              <a:t>needs of students </a:t>
            </a:r>
            <a:r>
              <a:rPr sz="1100" dirty="0">
                <a:solidFill>
                  <a:srgbClr val="7E7E7E"/>
                </a:solidFill>
                <a:latin typeface="Calibri"/>
                <a:cs typeface="Calibri"/>
              </a:rPr>
              <a:t>through age</a:t>
            </a:r>
            <a:r>
              <a:rPr sz="1100" spc="80" dirty="0">
                <a:solidFill>
                  <a:srgbClr val="7E7E7E"/>
                </a:solidFill>
                <a:latin typeface="Calibri"/>
                <a:cs typeface="Calibri"/>
              </a:rPr>
              <a:t> </a:t>
            </a:r>
            <a:r>
              <a:rPr sz="1100" dirty="0" smtClean="0">
                <a:solidFill>
                  <a:srgbClr val="7E7E7E"/>
                </a:solidFill>
                <a:latin typeface="Calibri"/>
                <a:cs typeface="Calibri"/>
              </a:rPr>
              <a:t>8</a:t>
            </a:r>
            <a:endParaRPr lang="en-US" sz="1100" dirty="0" smtClean="0">
              <a:solidFill>
                <a:srgbClr val="7E7E7E"/>
              </a:solidFill>
              <a:latin typeface="Calibri"/>
              <a:cs typeface="Calibri"/>
            </a:endParaRPr>
          </a:p>
          <a:p>
            <a:pPr marL="808990" marR="92710" indent="-171450">
              <a:lnSpc>
                <a:spcPct val="100000"/>
              </a:lnSpc>
              <a:spcBef>
                <a:spcPts val="25"/>
              </a:spcBef>
              <a:buFont typeface="Wingdings" panose="05000000000000000000" pitchFamily="2" charset="2"/>
              <a:buChar char="§"/>
            </a:pPr>
            <a:endParaRPr sz="1100" dirty="0">
              <a:latin typeface="Calibri"/>
              <a:cs typeface="Calibri"/>
            </a:endParaRPr>
          </a:p>
        </p:txBody>
      </p:sp>
      <p:sp>
        <p:nvSpPr>
          <p:cNvPr id="13" name="object 8"/>
          <p:cNvSpPr/>
          <p:nvPr/>
        </p:nvSpPr>
        <p:spPr>
          <a:xfrm>
            <a:off x="266554" y="5722620"/>
            <a:ext cx="730250" cy="594360"/>
          </a:xfrm>
          <a:custGeom>
            <a:avLst/>
            <a:gdLst/>
            <a:ahLst/>
            <a:cxnLst/>
            <a:rect l="l" t="t" r="r" b="b"/>
            <a:pathLst>
              <a:path w="730250" h="539750">
                <a:moveTo>
                  <a:pt x="640080" y="0"/>
                </a:moveTo>
                <a:lnTo>
                  <a:pt x="89916" y="0"/>
                </a:lnTo>
                <a:lnTo>
                  <a:pt x="54917" y="7066"/>
                </a:lnTo>
                <a:lnTo>
                  <a:pt x="26336" y="26336"/>
                </a:lnTo>
                <a:lnTo>
                  <a:pt x="7066" y="54917"/>
                </a:lnTo>
                <a:lnTo>
                  <a:pt x="0" y="89915"/>
                </a:lnTo>
                <a:lnTo>
                  <a:pt x="0" y="449579"/>
                </a:lnTo>
                <a:lnTo>
                  <a:pt x="7066" y="484578"/>
                </a:lnTo>
                <a:lnTo>
                  <a:pt x="26336" y="513159"/>
                </a:lnTo>
                <a:lnTo>
                  <a:pt x="54917" y="532429"/>
                </a:lnTo>
                <a:lnTo>
                  <a:pt x="89916" y="539495"/>
                </a:lnTo>
                <a:lnTo>
                  <a:pt x="640080" y="539495"/>
                </a:lnTo>
                <a:lnTo>
                  <a:pt x="675078" y="532429"/>
                </a:lnTo>
                <a:lnTo>
                  <a:pt x="703659" y="513159"/>
                </a:lnTo>
                <a:lnTo>
                  <a:pt x="722929" y="484578"/>
                </a:lnTo>
                <a:lnTo>
                  <a:pt x="729996" y="449579"/>
                </a:lnTo>
                <a:lnTo>
                  <a:pt x="729996" y="89915"/>
                </a:lnTo>
                <a:lnTo>
                  <a:pt x="722929" y="54917"/>
                </a:lnTo>
                <a:lnTo>
                  <a:pt x="703659" y="26336"/>
                </a:lnTo>
                <a:lnTo>
                  <a:pt x="675078" y="7066"/>
                </a:lnTo>
                <a:lnTo>
                  <a:pt x="640080" y="0"/>
                </a:lnTo>
                <a:close/>
              </a:path>
            </a:pathLst>
          </a:custGeom>
          <a:solidFill>
            <a:srgbClr val="FF9900"/>
          </a:solidFill>
        </p:spPr>
        <p:txBody>
          <a:bodyPr wrap="square" lIns="0" tIns="0" rIns="0" bIns="0" rtlCol="0"/>
          <a:lstStyle/>
          <a:p>
            <a:endParaRPr/>
          </a:p>
        </p:txBody>
      </p:sp>
      <p:sp>
        <p:nvSpPr>
          <p:cNvPr id="14" name="object 12"/>
          <p:cNvSpPr/>
          <p:nvPr/>
        </p:nvSpPr>
        <p:spPr>
          <a:xfrm>
            <a:off x="266976" y="6718935"/>
            <a:ext cx="729407" cy="594360"/>
          </a:xfrm>
          <a:prstGeom prst="rect">
            <a:avLst/>
          </a:prstGeom>
          <a:blipFill>
            <a:blip r:embed="rId4" cstate="print"/>
            <a:stretch>
              <a:fillRect/>
            </a:stretch>
          </a:blipFill>
        </p:spPr>
        <p:txBody>
          <a:bodyPr wrap="square" lIns="0" tIns="0" rIns="0" bIns="0" rtlCol="0"/>
          <a:lstStyle/>
          <a:p>
            <a:endParaRPr/>
          </a:p>
        </p:txBody>
      </p:sp>
      <p:sp>
        <p:nvSpPr>
          <p:cNvPr id="15" name="object 13"/>
          <p:cNvSpPr/>
          <p:nvPr/>
        </p:nvSpPr>
        <p:spPr>
          <a:xfrm>
            <a:off x="270770" y="4717352"/>
            <a:ext cx="721818" cy="594360"/>
          </a:xfrm>
          <a:prstGeom prst="rect">
            <a:avLst/>
          </a:prstGeom>
          <a:blipFill>
            <a:blip r:embed="rId5" cstate="print"/>
            <a:stretch>
              <a:fillRect/>
            </a:stretch>
          </a:blipFill>
        </p:spPr>
        <p:txBody>
          <a:bodyPr wrap="square" lIns="0" tIns="0" rIns="0" bIns="0" rtlCol="0"/>
          <a:lstStyle/>
          <a:p>
            <a:endParaRPr/>
          </a:p>
        </p:txBody>
      </p:sp>
      <p:sp>
        <p:nvSpPr>
          <p:cNvPr id="16" name="object 15"/>
          <p:cNvSpPr/>
          <p:nvPr/>
        </p:nvSpPr>
        <p:spPr>
          <a:xfrm>
            <a:off x="284405" y="3733800"/>
            <a:ext cx="694549" cy="594360"/>
          </a:xfrm>
          <a:prstGeom prst="rect">
            <a:avLst/>
          </a:prstGeom>
          <a:blipFill>
            <a:blip r:embed="rId6" cstate="print"/>
            <a:stretch>
              <a:fillRect/>
            </a:stretch>
          </a:blipFill>
        </p:spPr>
        <p:txBody>
          <a:bodyPr wrap="square" lIns="0" tIns="0" rIns="0" bIns="0" rtlCol="0"/>
          <a:lstStyle/>
          <a:p>
            <a:endParaRPr/>
          </a:p>
        </p:txBody>
      </p:sp>
      <p:sp>
        <p:nvSpPr>
          <p:cNvPr id="18" name="object 15"/>
          <p:cNvSpPr/>
          <p:nvPr/>
        </p:nvSpPr>
        <p:spPr>
          <a:xfrm>
            <a:off x="282417" y="7711440"/>
            <a:ext cx="694549" cy="594360"/>
          </a:xfrm>
          <a:prstGeom prst="rect">
            <a:avLst/>
          </a:prstGeom>
          <a:blipFill>
            <a:blip r:embed="rId6" cstate="print"/>
            <a:stretch>
              <a:fillRect/>
            </a:stretch>
          </a:blipFill>
        </p:spPr>
        <p:txBody>
          <a:bodyPr wrap="square" lIns="0" tIns="0" rIns="0" bIns="0" rtlCol="0"/>
          <a:lstStyle/>
          <a:p>
            <a:endParaRPr/>
          </a:p>
        </p:txBody>
      </p:sp>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0991" y="3790292"/>
            <a:ext cx="481377" cy="481377"/>
          </a:xfrm>
          <a:prstGeom prst="rect">
            <a:avLst/>
          </a:prstGeom>
        </p:spPr>
      </p:pic>
      <p:pic>
        <p:nvPicPr>
          <p:cNvPr id="22" name="Picture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2803" y="4717468"/>
            <a:ext cx="537753" cy="537753"/>
          </a:xfrm>
          <a:prstGeom prst="rect">
            <a:avLst/>
          </a:prstGeom>
        </p:spPr>
      </p:pic>
      <p:pic>
        <p:nvPicPr>
          <p:cNvPr id="23" name="Picture 2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01243" y="5791352"/>
            <a:ext cx="456895" cy="456895"/>
          </a:xfrm>
          <a:prstGeom prst="rect">
            <a:avLst/>
          </a:prstGeom>
        </p:spPr>
      </p:pic>
      <p:pic>
        <p:nvPicPr>
          <p:cNvPr id="25" name="Picture 2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69975" y="6754411"/>
            <a:ext cx="523409" cy="523409"/>
          </a:xfrm>
          <a:prstGeom prst="rect">
            <a:avLst/>
          </a:prstGeom>
        </p:spPr>
      </p:pic>
      <p:pic>
        <p:nvPicPr>
          <p:cNvPr id="26" name="Picture 2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55789" y="7761033"/>
            <a:ext cx="544767" cy="54476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084334" y="29223"/>
            <a:ext cx="2431415" cy="574040"/>
          </a:xfrm>
          <a:prstGeom prst="rect">
            <a:avLst/>
          </a:prstGeom>
        </p:spPr>
        <p:txBody>
          <a:bodyPr vert="horz" wrap="square" lIns="0" tIns="12700" rIns="0" bIns="0" rtlCol="0">
            <a:spAutoFit/>
          </a:bodyPr>
          <a:lstStyle/>
          <a:p>
            <a:pPr marL="259079" marR="5080" indent="-247015">
              <a:lnSpc>
                <a:spcPct val="100000"/>
              </a:lnSpc>
              <a:spcBef>
                <a:spcPts val="100"/>
              </a:spcBef>
            </a:pPr>
            <a:r>
              <a:rPr sz="1800" b="1" spc="-5" dirty="0">
                <a:solidFill>
                  <a:srgbClr val="FFFFFF"/>
                </a:solidFill>
                <a:latin typeface="Calibri"/>
                <a:cs typeface="Calibri"/>
              </a:rPr>
              <a:t>Title </a:t>
            </a:r>
            <a:r>
              <a:rPr sz="1800" b="1" dirty="0">
                <a:solidFill>
                  <a:srgbClr val="FFFFFF"/>
                </a:solidFill>
                <a:latin typeface="Calibri"/>
                <a:cs typeface="Calibri"/>
              </a:rPr>
              <a:t>II, </a:t>
            </a:r>
            <a:r>
              <a:rPr sz="1800" b="1" spc="-5" dirty="0">
                <a:solidFill>
                  <a:srgbClr val="FFFFFF"/>
                </a:solidFill>
                <a:latin typeface="Calibri"/>
                <a:cs typeface="Calibri"/>
              </a:rPr>
              <a:t>Part</a:t>
            </a:r>
            <a:r>
              <a:rPr sz="1800" b="1" spc="-95" dirty="0">
                <a:solidFill>
                  <a:srgbClr val="FFFFFF"/>
                </a:solidFill>
                <a:latin typeface="Calibri"/>
                <a:cs typeface="Calibri"/>
              </a:rPr>
              <a:t> </a:t>
            </a:r>
            <a:r>
              <a:rPr sz="1800" b="1" dirty="0">
                <a:solidFill>
                  <a:srgbClr val="FFFFFF"/>
                </a:solidFill>
                <a:latin typeface="Calibri"/>
                <a:cs typeface="Calibri"/>
              </a:rPr>
              <a:t>A-Supporting  Effective</a:t>
            </a:r>
            <a:r>
              <a:rPr sz="1800" b="1" spc="-20" dirty="0">
                <a:solidFill>
                  <a:srgbClr val="FFFFFF"/>
                </a:solidFill>
                <a:latin typeface="Calibri"/>
                <a:cs typeface="Calibri"/>
              </a:rPr>
              <a:t> </a:t>
            </a:r>
            <a:r>
              <a:rPr sz="1800" b="1" dirty="0">
                <a:solidFill>
                  <a:srgbClr val="FFFFFF"/>
                </a:solidFill>
                <a:latin typeface="Calibri"/>
                <a:cs typeface="Calibri"/>
              </a:rPr>
              <a:t>Instruction</a:t>
            </a:r>
            <a:endParaRPr sz="1800">
              <a:latin typeface="Calibri"/>
              <a:cs typeface="Calibri"/>
            </a:endParaRPr>
          </a:p>
        </p:txBody>
      </p:sp>
      <p:sp>
        <p:nvSpPr>
          <p:cNvPr id="3" name="object 3"/>
          <p:cNvSpPr/>
          <p:nvPr/>
        </p:nvSpPr>
        <p:spPr>
          <a:xfrm>
            <a:off x="1905000" y="496823"/>
            <a:ext cx="4953000" cy="214883"/>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370332" y="8458200"/>
            <a:ext cx="6165850" cy="0"/>
          </a:xfrm>
          <a:custGeom>
            <a:avLst/>
            <a:gdLst/>
            <a:ahLst/>
            <a:cxnLst/>
            <a:rect l="l" t="t" r="r" b="b"/>
            <a:pathLst>
              <a:path w="6165850">
                <a:moveTo>
                  <a:pt x="0" y="0"/>
                </a:moveTo>
                <a:lnTo>
                  <a:pt x="6165596" y="0"/>
                </a:lnTo>
              </a:path>
            </a:pathLst>
          </a:custGeom>
          <a:ln w="9144">
            <a:solidFill>
              <a:srgbClr val="017979"/>
            </a:solidFill>
            <a:prstDash val="sysDash"/>
          </a:ln>
        </p:spPr>
        <p:txBody>
          <a:bodyPr wrap="square" lIns="0" tIns="0" rIns="0" bIns="0" rtlCol="0"/>
          <a:lstStyle/>
          <a:p>
            <a:endParaRPr/>
          </a:p>
        </p:txBody>
      </p:sp>
      <p:sp>
        <p:nvSpPr>
          <p:cNvPr id="6" name="object 6"/>
          <p:cNvSpPr/>
          <p:nvPr/>
        </p:nvSpPr>
        <p:spPr>
          <a:xfrm>
            <a:off x="0" y="9023604"/>
            <a:ext cx="6858000" cy="117475"/>
          </a:xfrm>
          <a:custGeom>
            <a:avLst/>
            <a:gdLst/>
            <a:ahLst/>
            <a:cxnLst/>
            <a:rect l="l" t="t" r="r" b="b"/>
            <a:pathLst>
              <a:path w="6858000" h="117475">
                <a:moveTo>
                  <a:pt x="0" y="117348"/>
                </a:moveTo>
                <a:lnTo>
                  <a:pt x="6858000" y="117348"/>
                </a:lnTo>
                <a:lnTo>
                  <a:pt x="6858000" y="0"/>
                </a:lnTo>
                <a:lnTo>
                  <a:pt x="0" y="0"/>
                </a:lnTo>
                <a:lnTo>
                  <a:pt x="0" y="117348"/>
                </a:lnTo>
                <a:close/>
              </a:path>
            </a:pathLst>
          </a:custGeom>
          <a:solidFill>
            <a:srgbClr val="017979"/>
          </a:solidFill>
        </p:spPr>
        <p:txBody>
          <a:bodyPr wrap="square" lIns="0" tIns="0" rIns="0" bIns="0" rtlCol="0"/>
          <a:lstStyle/>
          <a:p>
            <a:endParaRPr/>
          </a:p>
        </p:txBody>
      </p:sp>
      <p:sp>
        <p:nvSpPr>
          <p:cNvPr id="7" name="object 7"/>
          <p:cNvSpPr/>
          <p:nvPr/>
        </p:nvSpPr>
        <p:spPr>
          <a:xfrm>
            <a:off x="0" y="9023604"/>
            <a:ext cx="6858000" cy="117475"/>
          </a:xfrm>
          <a:custGeom>
            <a:avLst/>
            <a:gdLst/>
            <a:ahLst/>
            <a:cxnLst/>
            <a:rect l="l" t="t" r="r" b="b"/>
            <a:pathLst>
              <a:path w="6858000" h="117475">
                <a:moveTo>
                  <a:pt x="0" y="117348"/>
                </a:moveTo>
                <a:lnTo>
                  <a:pt x="6858000" y="117348"/>
                </a:lnTo>
                <a:lnTo>
                  <a:pt x="6858000" y="0"/>
                </a:lnTo>
                <a:lnTo>
                  <a:pt x="0" y="0"/>
                </a:lnTo>
                <a:lnTo>
                  <a:pt x="0" y="117348"/>
                </a:lnTo>
                <a:close/>
              </a:path>
            </a:pathLst>
          </a:custGeom>
          <a:ln w="12191">
            <a:solidFill>
              <a:srgbClr val="42709B"/>
            </a:solidFill>
          </a:ln>
        </p:spPr>
        <p:txBody>
          <a:bodyPr wrap="square" lIns="0" tIns="0" rIns="0" bIns="0" rtlCol="0"/>
          <a:lstStyle/>
          <a:p>
            <a:endParaRPr/>
          </a:p>
        </p:txBody>
      </p:sp>
      <p:sp>
        <p:nvSpPr>
          <p:cNvPr id="9" name="object 9"/>
          <p:cNvSpPr/>
          <p:nvPr/>
        </p:nvSpPr>
        <p:spPr>
          <a:xfrm>
            <a:off x="377951" y="1219200"/>
            <a:ext cx="6165850" cy="0"/>
          </a:xfrm>
          <a:custGeom>
            <a:avLst/>
            <a:gdLst/>
            <a:ahLst/>
            <a:cxnLst/>
            <a:rect l="l" t="t" r="r" b="b"/>
            <a:pathLst>
              <a:path w="6165850">
                <a:moveTo>
                  <a:pt x="0" y="0"/>
                </a:moveTo>
                <a:lnTo>
                  <a:pt x="6165596" y="0"/>
                </a:lnTo>
              </a:path>
            </a:pathLst>
          </a:custGeom>
          <a:ln w="9144">
            <a:solidFill>
              <a:srgbClr val="057979"/>
            </a:solidFill>
            <a:prstDash val="sysDash"/>
          </a:ln>
        </p:spPr>
        <p:txBody>
          <a:bodyPr wrap="square" lIns="0" tIns="0" rIns="0" bIns="0" rtlCol="0"/>
          <a:lstStyle/>
          <a:p>
            <a:endParaRPr/>
          </a:p>
        </p:txBody>
      </p:sp>
      <p:sp>
        <p:nvSpPr>
          <p:cNvPr id="10" name="object 10"/>
          <p:cNvSpPr/>
          <p:nvPr/>
        </p:nvSpPr>
        <p:spPr>
          <a:xfrm>
            <a:off x="237743" y="32003"/>
            <a:ext cx="1763268" cy="629412"/>
          </a:xfrm>
          <a:prstGeom prst="rect">
            <a:avLst/>
          </a:prstGeom>
          <a:blipFill>
            <a:blip r:embed="rId3" cstate="print"/>
            <a:stretch>
              <a:fillRect/>
            </a:stretch>
          </a:blipFill>
        </p:spPr>
        <p:txBody>
          <a:bodyPr wrap="square" lIns="0" tIns="0" rIns="0" bIns="0" rtlCol="0"/>
          <a:lstStyle/>
          <a:p>
            <a:endParaRPr/>
          </a:p>
        </p:txBody>
      </p:sp>
      <p:sp>
        <p:nvSpPr>
          <p:cNvPr id="11" name="object 11"/>
          <p:cNvSpPr txBox="1"/>
          <p:nvPr/>
        </p:nvSpPr>
        <p:spPr>
          <a:xfrm>
            <a:off x="457200" y="766646"/>
            <a:ext cx="6019800" cy="7661072"/>
          </a:xfrm>
          <a:prstGeom prst="rect">
            <a:avLst/>
          </a:prstGeom>
        </p:spPr>
        <p:txBody>
          <a:bodyPr vert="horz" wrap="square" lIns="0" tIns="12700" rIns="0" bIns="0" rtlCol="0">
            <a:spAutoFit/>
          </a:bodyPr>
          <a:lstStyle/>
          <a:p>
            <a:pPr marL="863600" indent="-177800" algn="just">
              <a:lnSpc>
                <a:spcPct val="100000"/>
              </a:lnSpc>
              <a:spcBef>
                <a:spcPts val="5"/>
              </a:spcBef>
              <a:buFont typeface="Arial" panose="020B0604020202020204" pitchFamily="34" charset="0"/>
              <a:buChar char="•"/>
            </a:pPr>
            <a:endParaRPr lang="en-US" sz="300" dirty="0" smtClean="0">
              <a:latin typeface="Calibri"/>
              <a:cs typeface="Calibri"/>
            </a:endParaRPr>
          </a:p>
          <a:p>
            <a:pPr marL="685800" algn="r">
              <a:spcBef>
                <a:spcPts val="5"/>
              </a:spcBef>
            </a:pPr>
            <a:r>
              <a:rPr lang="en-US" sz="1200" b="1" spc="-5" dirty="0" smtClean="0">
                <a:solidFill>
                  <a:srgbClr val="057979"/>
                </a:solidFill>
                <a:cs typeface="Calibri"/>
              </a:rPr>
              <a:t>PAGE 2</a:t>
            </a:r>
          </a:p>
          <a:p>
            <a:pPr marL="685800" algn="r">
              <a:spcBef>
                <a:spcPts val="5"/>
              </a:spcBef>
            </a:pPr>
            <a:endParaRPr lang="en-US" sz="1200" b="1" spc="-5" dirty="0">
              <a:solidFill>
                <a:srgbClr val="057979"/>
              </a:solidFill>
              <a:cs typeface="Calibri"/>
            </a:endParaRPr>
          </a:p>
          <a:p>
            <a:pPr marL="685800" algn="r">
              <a:spcBef>
                <a:spcPts val="5"/>
              </a:spcBef>
            </a:pPr>
            <a:endParaRPr lang="en-US" sz="800" b="1" spc="-5" dirty="0" smtClean="0">
              <a:solidFill>
                <a:srgbClr val="057979"/>
              </a:solidFill>
              <a:cs typeface="Calibri"/>
            </a:endParaRPr>
          </a:p>
          <a:p>
            <a:pPr marL="685800" algn="just">
              <a:spcBef>
                <a:spcPts val="5"/>
              </a:spcBef>
            </a:pPr>
            <a:endParaRPr lang="en-US" sz="800" dirty="0">
              <a:cs typeface="Calibri"/>
            </a:endParaRPr>
          </a:p>
          <a:p>
            <a:pPr marL="863600" indent="-177800" algn="just">
              <a:lnSpc>
                <a:spcPct val="100000"/>
              </a:lnSpc>
              <a:spcBef>
                <a:spcPts val="5"/>
              </a:spcBef>
              <a:buFont typeface="Arial" panose="020B0604020202020204" pitchFamily="34" charset="0"/>
              <a:buChar char="•"/>
            </a:pPr>
            <a:endParaRPr sz="300" dirty="0">
              <a:latin typeface="Calibri"/>
              <a:cs typeface="Calibri"/>
            </a:endParaRPr>
          </a:p>
          <a:p>
            <a:pPr marL="863600" indent="-177800" algn="just">
              <a:buFont typeface="Arial" panose="020B0604020202020204" pitchFamily="34" charset="0"/>
              <a:buChar char="•"/>
            </a:pPr>
            <a:r>
              <a:rPr lang="en-US" sz="1100" dirty="0" smtClean="0">
                <a:solidFill>
                  <a:srgbClr val="7E7E7E"/>
                </a:solidFill>
                <a:latin typeface="Calibri"/>
                <a:cs typeface="Calibri"/>
              </a:rPr>
              <a:t>providing </a:t>
            </a:r>
            <a:r>
              <a:rPr lang="en-US" sz="1100" dirty="0">
                <a:solidFill>
                  <a:srgbClr val="7E7E7E"/>
                </a:solidFill>
                <a:latin typeface="Calibri"/>
                <a:cs typeface="Calibri"/>
              </a:rPr>
              <a:t>training, technical assistance, and capacity-building in local educational agencies to assist teachers, principals, or other school leaders with selecting and implementing formative assessments, designing classroom-based assessments, and using data from such assessments to improve instruction and student academic achievement, which may include providing additional time for teachers to review student data and respond, as appropriate;</a:t>
            </a:r>
          </a:p>
          <a:p>
            <a:pPr marL="863600" indent="-177800" algn="just">
              <a:buFont typeface="Arial" panose="020B0604020202020204" pitchFamily="34" charset="0"/>
              <a:buChar char="•"/>
            </a:pPr>
            <a:r>
              <a:rPr lang="en-US" sz="1100" dirty="0">
                <a:solidFill>
                  <a:srgbClr val="7E7E7E"/>
                </a:solidFill>
                <a:latin typeface="Calibri"/>
                <a:cs typeface="Calibri"/>
              </a:rPr>
              <a:t>carrying out in-service training for school personnel </a:t>
            </a:r>
            <a:r>
              <a:rPr lang="en-US" sz="1100" dirty="0" smtClean="0">
                <a:solidFill>
                  <a:srgbClr val="7E7E7E"/>
                </a:solidFill>
                <a:latin typeface="Calibri"/>
                <a:cs typeface="Calibri"/>
              </a:rPr>
              <a:t>in the </a:t>
            </a:r>
            <a:r>
              <a:rPr lang="en-US" sz="1100" dirty="0">
                <a:solidFill>
                  <a:srgbClr val="7E7E7E"/>
                </a:solidFill>
                <a:latin typeface="Calibri"/>
                <a:cs typeface="Calibri"/>
              </a:rPr>
              <a:t>techniques and supports needed to help educators understand when and how to refer students affected by trauma, and children with, or at risk of, mental </a:t>
            </a:r>
            <a:r>
              <a:rPr lang="en-US" sz="1100" dirty="0" smtClean="0">
                <a:solidFill>
                  <a:srgbClr val="7E7E7E"/>
                </a:solidFill>
                <a:latin typeface="Calibri"/>
                <a:cs typeface="Calibri"/>
              </a:rPr>
              <a:t>illness; the </a:t>
            </a:r>
            <a:r>
              <a:rPr lang="en-US" sz="1100" dirty="0">
                <a:solidFill>
                  <a:srgbClr val="7E7E7E"/>
                </a:solidFill>
                <a:latin typeface="Calibri"/>
                <a:cs typeface="Calibri"/>
              </a:rPr>
              <a:t>use of referral mechanisms that effectively link such children to appropriate treatment and intervention services in the school and in the community, where </a:t>
            </a:r>
            <a:r>
              <a:rPr lang="en-US" sz="1100" dirty="0" smtClean="0">
                <a:solidFill>
                  <a:srgbClr val="7E7E7E"/>
                </a:solidFill>
                <a:latin typeface="Calibri"/>
                <a:cs typeface="Calibri"/>
              </a:rPr>
              <a:t>appropriate; forming </a:t>
            </a:r>
            <a:r>
              <a:rPr lang="en-US" sz="1100" dirty="0">
                <a:solidFill>
                  <a:srgbClr val="7E7E7E"/>
                </a:solidFill>
                <a:latin typeface="Calibri"/>
                <a:cs typeface="Calibri"/>
              </a:rPr>
              <a:t>partnerships between school-based mental health programs and public or private mental health organizations; </a:t>
            </a:r>
            <a:r>
              <a:rPr lang="en-US" sz="1100" dirty="0" smtClean="0">
                <a:solidFill>
                  <a:srgbClr val="7E7E7E"/>
                </a:solidFill>
                <a:latin typeface="Calibri"/>
                <a:cs typeface="Calibri"/>
              </a:rPr>
              <a:t>and addressing </a:t>
            </a:r>
            <a:r>
              <a:rPr lang="en-US" sz="1100" dirty="0">
                <a:solidFill>
                  <a:srgbClr val="7E7E7E"/>
                </a:solidFill>
                <a:latin typeface="Calibri"/>
                <a:cs typeface="Calibri"/>
              </a:rPr>
              <a:t>issues related to school conditions for student learning, such as safety, peer interaction, drug and alcohol abuse, and chronic absenteeism;</a:t>
            </a:r>
          </a:p>
          <a:p>
            <a:pPr marL="863600" indent="-177800" algn="just">
              <a:buFont typeface="Arial" panose="020B0604020202020204" pitchFamily="34" charset="0"/>
              <a:buChar char="•"/>
            </a:pPr>
            <a:r>
              <a:rPr lang="en-US" sz="1100" dirty="0">
                <a:solidFill>
                  <a:srgbClr val="7E7E7E"/>
                </a:solidFill>
                <a:latin typeface="Calibri"/>
                <a:cs typeface="Calibri"/>
              </a:rPr>
              <a:t>providing training to support the identification of students who are gifted and talented, including high-ability students who have not been formally identified for gifted education services, and implementing instructional practices that support the education of such students, such </a:t>
            </a:r>
            <a:r>
              <a:rPr lang="en-US" sz="1100" dirty="0" smtClean="0">
                <a:solidFill>
                  <a:srgbClr val="7E7E7E"/>
                </a:solidFill>
                <a:latin typeface="Calibri"/>
                <a:cs typeface="Calibri"/>
              </a:rPr>
              <a:t>as early </a:t>
            </a:r>
            <a:r>
              <a:rPr lang="en-US" sz="1100" dirty="0">
                <a:solidFill>
                  <a:srgbClr val="7E7E7E"/>
                </a:solidFill>
                <a:latin typeface="Calibri"/>
                <a:cs typeface="Calibri"/>
              </a:rPr>
              <a:t>entrance to </a:t>
            </a:r>
            <a:r>
              <a:rPr lang="en-US" sz="1100" dirty="0" smtClean="0">
                <a:solidFill>
                  <a:srgbClr val="7E7E7E"/>
                </a:solidFill>
                <a:latin typeface="Calibri"/>
                <a:cs typeface="Calibri"/>
              </a:rPr>
              <a:t>kindergarten; enrichment</a:t>
            </a:r>
            <a:r>
              <a:rPr lang="en-US" sz="1100" dirty="0">
                <a:solidFill>
                  <a:srgbClr val="7E7E7E"/>
                </a:solidFill>
                <a:latin typeface="Calibri"/>
                <a:cs typeface="Calibri"/>
              </a:rPr>
              <a:t>, acceleration, and curriculum compacting activities; </a:t>
            </a:r>
            <a:r>
              <a:rPr lang="en-US" sz="1100" dirty="0" smtClean="0">
                <a:solidFill>
                  <a:srgbClr val="7E7E7E"/>
                </a:solidFill>
                <a:latin typeface="Calibri"/>
                <a:cs typeface="Calibri"/>
              </a:rPr>
              <a:t>and dual </a:t>
            </a:r>
            <a:r>
              <a:rPr lang="en-US" sz="1100" dirty="0">
                <a:solidFill>
                  <a:srgbClr val="7E7E7E"/>
                </a:solidFill>
                <a:latin typeface="Calibri"/>
                <a:cs typeface="Calibri"/>
              </a:rPr>
              <a:t>or concurrent enrollment programs in secondary school and postsecondary </a:t>
            </a:r>
            <a:r>
              <a:rPr lang="en-US" sz="1100" dirty="0" smtClean="0">
                <a:solidFill>
                  <a:srgbClr val="7E7E7E"/>
                </a:solidFill>
                <a:latin typeface="Calibri"/>
                <a:cs typeface="Calibri"/>
              </a:rPr>
              <a:t>education; </a:t>
            </a:r>
          </a:p>
          <a:p>
            <a:pPr marL="863600" indent="-177800" algn="just">
              <a:buFont typeface="Arial" panose="020B0604020202020204" pitchFamily="34" charset="0"/>
              <a:buChar char="•"/>
            </a:pPr>
            <a:r>
              <a:rPr lang="en-US" sz="1100" dirty="0" smtClean="0">
                <a:solidFill>
                  <a:srgbClr val="7E7E7E"/>
                </a:solidFill>
                <a:latin typeface="Calibri"/>
                <a:cs typeface="Calibri"/>
              </a:rPr>
              <a:t>supporting </a:t>
            </a:r>
            <a:r>
              <a:rPr lang="en-US" sz="1100" dirty="0">
                <a:solidFill>
                  <a:srgbClr val="7E7E7E"/>
                </a:solidFill>
                <a:latin typeface="Calibri"/>
                <a:cs typeface="Calibri"/>
              </a:rPr>
              <a:t>the instructional services provided by effective school library programs;</a:t>
            </a:r>
          </a:p>
          <a:p>
            <a:pPr marL="863600" indent="-177800" algn="just">
              <a:buFont typeface="Arial" panose="020B0604020202020204" pitchFamily="34" charset="0"/>
              <a:buChar char="•"/>
            </a:pPr>
            <a:r>
              <a:rPr lang="en-US" sz="1100" dirty="0">
                <a:solidFill>
                  <a:srgbClr val="7E7E7E"/>
                </a:solidFill>
                <a:latin typeface="Calibri"/>
                <a:cs typeface="Calibri"/>
              </a:rPr>
              <a:t>providing training for all school personnel, including teachers, principals, other school leaders, specialized instructional support personnel, and paraprofessionals, regarding how to prevent and recognize child sexual abuse;</a:t>
            </a:r>
          </a:p>
          <a:p>
            <a:pPr marL="863600" indent="-177800" algn="just">
              <a:buFont typeface="Arial" panose="020B0604020202020204" pitchFamily="34" charset="0"/>
              <a:buChar char="•"/>
            </a:pPr>
            <a:r>
              <a:rPr lang="en-US" sz="1100" dirty="0">
                <a:solidFill>
                  <a:srgbClr val="7E7E7E"/>
                </a:solidFill>
                <a:latin typeface="Calibri"/>
                <a:cs typeface="Calibri"/>
              </a:rPr>
              <a:t>developing and providing professional development and other comprehensive systems of support for teachers, principals, or other school leaders to promote high-quality instruction and instructional leadership in science, technology, engineering, and mathematics subjects, including computer science;</a:t>
            </a:r>
          </a:p>
          <a:p>
            <a:pPr marL="863600" indent="-177800" algn="just">
              <a:buFont typeface="Arial" panose="020B0604020202020204" pitchFamily="34" charset="0"/>
              <a:buChar char="•"/>
            </a:pPr>
            <a:r>
              <a:rPr lang="en-US" sz="1100" dirty="0">
                <a:solidFill>
                  <a:srgbClr val="7E7E7E"/>
                </a:solidFill>
                <a:latin typeface="Calibri"/>
                <a:cs typeface="Calibri"/>
              </a:rPr>
              <a:t>developing feedback mechanisms to improve school working conditions, including through periodically and publicly reporting results of educator support and working conditions feedback;</a:t>
            </a:r>
          </a:p>
          <a:p>
            <a:pPr marL="863600" indent="-177800" algn="just">
              <a:buFont typeface="Arial" panose="020B0604020202020204" pitchFamily="34" charset="0"/>
              <a:buChar char="•"/>
            </a:pPr>
            <a:r>
              <a:rPr lang="en-US" sz="1100" dirty="0">
                <a:solidFill>
                  <a:srgbClr val="7E7E7E"/>
                </a:solidFill>
                <a:latin typeface="Calibri"/>
                <a:cs typeface="Calibri"/>
              </a:rPr>
              <a:t>providing high-quality professional development for teachers, principals, or other school leaders on effective strategies to integrate rigorous academic content, career and technical education, and work-based learning (if appropriate), which may include providing common planning time, to help prepare students for postsecondary education and the workforce; </a:t>
            </a:r>
          </a:p>
          <a:p>
            <a:pPr marL="863600" indent="-177800" algn="just">
              <a:buFont typeface="Arial" panose="020B0604020202020204" pitchFamily="34" charset="0"/>
              <a:buChar char="•"/>
            </a:pPr>
            <a:r>
              <a:rPr lang="en-US" sz="1100" dirty="0">
                <a:solidFill>
                  <a:srgbClr val="7E7E7E"/>
                </a:solidFill>
                <a:latin typeface="Calibri"/>
                <a:cs typeface="Calibri"/>
              </a:rPr>
              <a:t>carrying out other activities that are evidence-based, to the extent the State (in consultation with local educational agencies in the State) determines that such evidence is reasonably available, and identified by the local educational agency that meet the purpose of this </a:t>
            </a:r>
            <a:r>
              <a:rPr lang="en-US" sz="1100" dirty="0" smtClean="0">
                <a:solidFill>
                  <a:srgbClr val="7E7E7E"/>
                </a:solidFill>
                <a:latin typeface="Calibri"/>
                <a:cs typeface="Calibri"/>
              </a:rPr>
              <a:t>title</a:t>
            </a:r>
            <a:r>
              <a:rPr lang="en-US" sz="1100" dirty="0">
                <a:solidFill>
                  <a:srgbClr val="7E7E7E"/>
                </a:solidFill>
                <a:latin typeface="Calibri"/>
                <a:cs typeface="Calibri"/>
              </a:rPr>
              <a:t>.</a:t>
            </a:r>
          </a:p>
        </p:txBody>
      </p:sp>
      <p:sp>
        <p:nvSpPr>
          <p:cNvPr id="12" name="object 8"/>
          <p:cNvSpPr/>
          <p:nvPr/>
        </p:nvSpPr>
        <p:spPr>
          <a:xfrm>
            <a:off x="266554" y="3537712"/>
            <a:ext cx="730250" cy="594360"/>
          </a:xfrm>
          <a:custGeom>
            <a:avLst/>
            <a:gdLst/>
            <a:ahLst/>
            <a:cxnLst/>
            <a:rect l="l" t="t" r="r" b="b"/>
            <a:pathLst>
              <a:path w="730250" h="539750">
                <a:moveTo>
                  <a:pt x="640080" y="0"/>
                </a:moveTo>
                <a:lnTo>
                  <a:pt x="89916" y="0"/>
                </a:lnTo>
                <a:lnTo>
                  <a:pt x="54917" y="7066"/>
                </a:lnTo>
                <a:lnTo>
                  <a:pt x="26336" y="26336"/>
                </a:lnTo>
                <a:lnTo>
                  <a:pt x="7066" y="54917"/>
                </a:lnTo>
                <a:lnTo>
                  <a:pt x="0" y="89915"/>
                </a:lnTo>
                <a:lnTo>
                  <a:pt x="0" y="449579"/>
                </a:lnTo>
                <a:lnTo>
                  <a:pt x="7066" y="484578"/>
                </a:lnTo>
                <a:lnTo>
                  <a:pt x="26336" y="513159"/>
                </a:lnTo>
                <a:lnTo>
                  <a:pt x="54917" y="532429"/>
                </a:lnTo>
                <a:lnTo>
                  <a:pt x="89916" y="539495"/>
                </a:lnTo>
                <a:lnTo>
                  <a:pt x="640080" y="539495"/>
                </a:lnTo>
                <a:lnTo>
                  <a:pt x="675078" y="532429"/>
                </a:lnTo>
                <a:lnTo>
                  <a:pt x="703659" y="513159"/>
                </a:lnTo>
                <a:lnTo>
                  <a:pt x="722929" y="484578"/>
                </a:lnTo>
                <a:lnTo>
                  <a:pt x="729996" y="449579"/>
                </a:lnTo>
                <a:lnTo>
                  <a:pt x="729996" y="89915"/>
                </a:lnTo>
                <a:lnTo>
                  <a:pt x="722929" y="54917"/>
                </a:lnTo>
                <a:lnTo>
                  <a:pt x="703659" y="26336"/>
                </a:lnTo>
                <a:lnTo>
                  <a:pt x="675078" y="7066"/>
                </a:lnTo>
                <a:lnTo>
                  <a:pt x="640080" y="0"/>
                </a:lnTo>
                <a:close/>
              </a:path>
            </a:pathLst>
          </a:custGeom>
          <a:solidFill>
            <a:srgbClr val="FF9900"/>
          </a:solidFill>
        </p:spPr>
        <p:txBody>
          <a:bodyPr wrap="square" lIns="0" tIns="0" rIns="0" bIns="0" rtlCol="0"/>
          <a:lstStyle/>
          <a:p>
            <a:endParaRPr/>
          </a:p>
        </p:txBody>
      </p:sp>
      <p:sp>
        <p:nvSpPr>
          <p:cNvPr id="13" name="object 12"/>
          <p:cNvSpPr/>
          <p:nvPr/>
        </p:nvSpPr>
        <p:spPr>
          <a:xfrm>
            <a:off x="266976" y="4466844"/>
            <a:ext cx="729407" cy="594360"/>
          </a:xfrm>
          <a:prstGeom prst="rect">
            <a:avLst/>
          </a:prstGeom>
          <a:blipFill>
            <a:blip r:embed="rId4" cstate="print"/>
            <a:stretch>
              <a:fillRect/>
            </a:stretch>
          </a:blipFill>
        </p:spPr>
        <p:txBody>
          <a:bodyPr wrap="square" lIns="0" tIns="0" rIns="0" bIns="0" rtlCol="0"/>
          <a:lstStyle/>
          <a:p>
            <a:endParaRPr/>
          </a:p>
        </p:txBody>
      </p:sp>
      <p:sp>
        <p:nvSpPr>
          <p:cNvPr id="14" name="object 13"/>
          <p:cNvSpPr/>
          <p:nvPr/>
        </p:nvSpPr>
        <p:spPr>
          <a:xfrm>
            <a:off x="270770" y="2596295"/>
            <a:ext cx="721818" cy="594360"/>
          </a:xfrm>
          <a:prstGeom prst="rect">
            <a:avLst/>
          </a:prstGeom>
          <a:blipFill>
            <a:blip r:embed="rId5" cstate="print"/>
            <a:stretch>
              <a:fillRect/>
            </a:stretch>
          </a:blipFill>
        </p:spPr>
        <p:txBody>
          <a:bodyPr wrap="square" lIns="0" tIns="0" rIns="0" bIns="0" rtlCol="0"/>
          <a:lstStyle/>
          <a:p>
            <a:endParaRPr/>
          </a:p>
        </p:txBody>
      </p:sp>
      <p:sp>
        <p:nvSpPr>
          <p:cNvPr id="15" name="object 15"/>
          <p:cNvSpPr/>
          <p:nvPr/>
        </p:nvSpPr>
        <p:spPr>
          <a:xfrm>
            <a:off x="284405" y="1679448"/>
            <a:ext cx="694549" cy="594360"/>
          </a:xfrm>
          <a:prstGeom prst="rect">
            <a:avLst/>
          </a:prstGeom>
          <a:blipFill>
            <a:blip r:embed="rId6" cstate="print"/>
            <a:stretch>
              <a:fillRect/>
            </a:stretch>
          </a:blipFill>
        </p:spPr>
        <p:txBody>
          <a:bodyPr wrap="square" lIns="0" tIns="0" rIns="0" bIns="0" rtlCol="0"/>
          <a:lstStyle/>
          <a:p>
            <a:endParaRPr/>
          </a:p>
        </p:txBody>
      </p:sp>
      <p:sp>
        <p:nvSpPr>
          <p:cNvPr id="16" name="object 13"/>
          <p:cNvSpPr/>
          <p:nvPr/>
        </p:nvSpPr>
        <p:spPr>
          <a:xfrm>
            <a:off x="268782" y="6325108"/>
            <a:ext cx="721818" cy="594360"/>
          </a:xfrm>
          <a:prstGeom prst="rect">
            <a:avLst/>
          </a:prstGeom>
          <a:blipFill>
            <a:blip r:embed="rId5" cstate="print"/>
            <a:stretch>
              <a:fillRect/>
            </a:stretch>
          </a:blipFill>
        </p:spPr>
        <p:txBody>
          <a:bodyPr wrap="square" lIns="0" tIns="0" rIns="0" bIns="0" rtlCol="0"/>
          <a:lstStyle/>
          <a:p>
            <a:endParaRPr/>
          </a:p>
        </p:txBody>
      </p:sp>
      <p:sp>
        <p:nvSpPr>
          <p:cNvPr id="17" name="object 15"/>
          <p:cNvSpPr/>
          <p:nvPr/>
        </p:nvSpPr>
        <p:spPr>
          <a:xfrm>
            <a:off x="282417" y="5395976"/>
            <a:ext cx="694549" cy="594360"/>
          </a:xfrm>
          <a:prstGeom prst="rect">
            <a:avLst/>
          </a:prstGeom>
          <a:blipFill>
            <a:blip r:embed="rId6" cstate="print"/>
            <a:stretch>
              <a:fillRect/>
            </a:stretch>
          </a:blipFill>
        </p:spPr>
        <p:txBody>
          <a:bodyPr wrap="square" lIns="0" tIns="0" rIns="0" bIns="0" rtlCol="0"/>
          <a:lstStyle/>
          <a:p>
            <a:endParaRPr/>
          </a:p>
        </p:txBody>
      </p:sp>
      <p:sp>
        <p:nvSpPr>
          <p:cNvPr id="18" name="object 8"/>
          <p:cNvSpPr/>
          <p:nvPr/>
        </p:nvSpPr>
        <p:spPr>
          <a:xfrm>
            <a:off x="260350" y="7260285"/>
            <a:ext cx="730250" cy="594360"/>
          </a:xfrm>
          <a:custGeom>
            <a:avLst/>
            <a:gdLst/>
            <a:ahLst/>
            <a:cxnLst/>
            <a:rect l="l" t="t" r="r" b="b"/>
            <a:pathLst>
              <a:path w="730250" h="539750">
                <a:moveTo>
                  <a:pt x="640080" y="0"/>
                </a:moveTo>
                <a:lnTo>
                  <a:pt x="89916" y="0"/>
                </a:lnTo>
                <a:lnTo>
                  <a:pt x="54917" y="7066"/>
                </a:lnTo>
                <a:lnTo>
                  <a:pt x="26336" y="26336"/>
                </a:lnTo>
                <a:lnTo>
                  <a:pt x="7066" y="54917"/>
                </a:lnTo>
                <a:lnTo>
                  <a:pt x="0" y="89915"/>
                </a:lnTo>
                <a:lnTo>
                  <a:pt x="0" y="449579"/>
                </a:lnTo>
                <a:lnTo>
                  <a:pt x="7066" y="484578"/>
                </a:lnTo>
                <a:lnTo>
                  <a:pt x="26336" y="513159"/>
                </a:lnTo>
                <a:lnTo>
                  <a:pt x="54917" y="532429"/>
                </a:lnTo>
                <a:lnTo>
                  <a:pt x="89916" y="539495"/>
                </a:lnTo>
                <a:lnTo>
                  <a:pt x="640080" y="539495"/>
                </a:lnTo>
                <a:lnTo>
                  <a:pt x="675078" y="532429"/>
                </a:lnTo>
                <a:lnTo>
                  <a:pt x="703659" y="513159"/>
                </a:lnTo>
                <a:lnTo>
                  <a:pt x="722929" y="484578"/>
                </a:lnTo>
                <a:lnTo>
                  <a:pt x="729996" y="449579"/>
                </a:lnTo>
                <a:lnTo>
                  <a:pt x="729996" y="89915"/>
                </a:lnTo>
                <a:lnTo>
                  <a:pt x="722929" y="54917"/>
                </a:lnTo>
                <a:lnTo>
                  <a:pt x="703659" y="26336"/>
                </a:lnTo>
                <a:lnTo>
                  <a:pt x="675078" y="7066"/>
                </a:lnTo>
                <a:lnTo>
                  <a:pt x="640080" y="0"/>
                </a:lnTo>
                <a:close/>
              </a:path>
            </a:pathLst>
          </a:custGeom>
          <a:solidFill>
            <a:srgbClr val="FF9900"/>
          </a:solidFill>
        </p:spPr>
        <p:txBody>
          <a:bodyPr wrap="square" lIns="0" tIns="0" rIns="0" bIns="0" rtlCol="0"/>
          <a:lstStyle/>
          <a:p>
            <a:endParaRPr/>
          </a:p>
        </p:txBody>
      </p:sp>
      <p:pic>
        <p:nvPicPr>
          <p:cNvPr id="20" name="Picture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1395" y="1736344"/>
            <a:ext cx="480568" cy="480568"/>
          </a:xfrm>
          <a:prstGeom prst="rect">
            <a:avLst/>
          </a:prstGeom>
        </p:spPr>
      </p:pic>
      <p:pic>
        <p:nvPicPr>
          <p:cNvPr id="21" name="Picture 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4539" y="2636335"/>
            <a:ext cx="514281" cy="514281"/>
          </a:xfrm>
          <a:prstGeom prst="rect">
            <a:avLst/>
          </a:prstGeom>
        </p:spPr>
      </p:pic>
      <p:pic>
        <p:nvPicPr>
          <p:cNvPr id="22" name="Picture 2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97027" y="3596076"/>
            <a:ext cx="474936" cy="474936"/>
          </a:xfrm>
          <a:prstGeom prst="rect">
            <a:avLst/>
          </a:prstGeom>
        </p:spPr>
      </p:pic>
      <p:pic>
        <p:nvPicPr>
          <p:cNvPr id="23" name="Picture 2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80864" y="4513209"/>
            <a:ext cx="501631" cy="501631"/>
          </a:xfrm>
          <a:prstGeom prst="rect">
            <a:avLst/>
          </a:prstGeom>
        </p:spPr>
      </p:pic>
      <p:pic>
        <p:nvPicPr>
          <p:cNvPr id="24" name="Picture 2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82179" y="5445644"/>
            <a:ext cx="495024" cy="495024"/>
          </a:xfrm>
          <a:prstGeom prst="rect">
            <a:avLst/>
          </a:prstGeom>
        </p:spPr>
      </p:pic>
      <p:pic>
        <p:nvPicPr>
          <p:cNvPr id="25" name="Picture 2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63144" y="6355741"/>
            <a:ext cx="533095" cy="533095"/>
          </a:xfrm>
          <a:prstGeom prst="rect">
            <a:avLst/>
          </a:prstGeom>
        </p:spPr>
      </p:pic>
      <p:pic>
        <p:nvPicPr>
          <p:cNvPr id="26" name="Picture 2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52730" y="7284720"/>
            <a:ext cx="545491" cy="545491"/>
          </a:xfrm>
          <a:prstGeom prst="rect">
            <a:avLst/>
          </a:prstGeom>
        </p:spPr>
      </p:pic>
    </p:spTree>
    <p:extLst>
      <p:ext uri="{BB962C8B-B14F-4D97-AF65-F5344CB8AC3E}">
        <p14:creationId xmlns:p14="http://schemas.microsoft.com/office/powerpoint/2010/main" val="17138281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128</TotalTime>
  <Words>1000</Words>
  <Application>Microsoft Office PowerPoint</Application>
  <PresentationFormat>On-screen Show (4:3)</PresentationFormat>
  <Paragraphs>34</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Wingdings</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Johanna L. Diaz</dc:creator>
  <cp:lastModifiedBy>Johanna Diaz</cp:lastModifiedBy>
  <cp:revision>7</cp:revision>
  <dcterms:created xsi:type="dcterms:W3CDTF">2020-02-07T19:38:48Z</dcterms:created>
  <dcterms:modified xsi:type="dcterms:W3CDTF">2020-02-07T21:47:49Z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2020-01-09T00:00:00Z</vt:filetime>
  </property>
  <property fmtid="{D5CDD505-2E9C-101B-9397-08002B2CF9AE}" pid="3" name="Creator">
    <vt:lpwstr>Microsoft® PowerPoint® 2016</vt:lpwstr>
  </property>
  <property fmtid="{D5CDD505-2E9C-101B-9397-08002B2CF9AE}" pid="4" name="LastSaved">
    <vt:filetime>2020-02-07T00:00:00Z</vt:filetime>
  </property>
</Properties>
</file>