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2458" y="5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350" y="2834640"/>
            <a:ext cx="5829300" cy="192024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028700" y="5120640"/>
            <a:ext cx="4800600" cy="2286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42900" y="2103120"/>
            <a:ext cx="298323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531870" y="2103120"/>
            <a:ext cx="2983230" cy="603504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6858000" cy="730250"/>
          </a:xfrm>
          <a:custGeom>
            <a:avLst/>
            <a:gdLst/>
            <a:ahLst/>
            <a:cxnLst/>
            <a:rect l="l" t="t" r="r" b="b"/>
            <a:pathLst>
              <a:path w="6858000" h="730250">
                <a:moveTo>
                  <a:pt x="0" y="729996"/>
                </a:moveTo>
                <a:lnTo>
                  <a:pt x="6858000" y="729996"/>
                </a:lnTo>
                <a:lnTo>
                  <a:pt x="6858000" y="0"/>
                </a:lnTo>
                <a:lnTo>
                  <a:pt x="0" y="0"/>
                </a:lnTo>
                <a:lnTo>
                  <a:pt x="0" y="729996"/>
                </a:lnTo>
                <a:close/>
              </a:path>
            </a:pathLst>
          </a:custGeom>
          <a:solidFill>
            <a:srgbClr val="017979"/>
          </a:solidFill>
        </p:spPr>
        <p:txBody>
          <a:bodyPr wrap="square" lIns="0" tIns="0" rIns="0" bIns="0" rtlCol="0"/>
          <a:lstStyle/>
          <a:p>
            <a:endParaRPr/>
          </a:p>
        </p:txBody>
      </p:sp>
      <p:sp>
        <p:nvSpPr>
          <p:cNvPr id="17" name="bk object 17"/>
          <p:cNvSpPr/>
          <p:nvPr/>
        </p:nvSpPr>
        <p:spPr>
          <a:xfrm>
            <a:off x="0" y="0"/>
            <a:ext cx="6858000" cy="730250"/>
          </a:xfrm>
          <a:custGeom>
            <a:avLst/>
            <a:gdLst/>
            <a:ahLst/>
            <a:cxnLst/>
            <a:rect l="l" t="t" r="r" b="b"/>
            <a:pathLst>
              <a:path w="6858000" h="730250">
                <a:moveTo>
                  <a:pt x="0" y="729996"/>
                </a:moveTo>
                <a:lnTo>
                  <a:pt x="6858000" y="729996"/>
                </a:lnTo>
                <a:lnTo>
                  <a:pt x="6858000" y="0"/>
                </a:lnTo>
                <a:lnTo>
                  <a:pt x="0" y="0"/>
                </a:lnTo>
                <a:lnTo>
                  <a:pt x="0" y="729996"/>
                </a:lnTo>
                <a:close/>
              </a:path>
            </a:pathLst>
          </a:custGeom>
          <a:ln w="12191">
            <a:solidFill>
              <a:srgbClr val="42709B"/>
            </a:solidFill>
          </a:ln>
        </p:spPr>
        <p:txBody>
          <a:bodyPr wrap="square" lIns="0" tIns="0" rIns="0" bIns="0" rtlCol="0"/>
          <a:lstStyle/>
          <a:p>
            <a:endParaRPr/>
          </a:p>
        </p:txBody>
      </p:sp>
      <p:sp>
        <p:nvSpPr>
          <p:cNvPr id="2" name="Holder 2"/>
          <p:cNvSpPr>
            <a:spLocks noGrp="1"/>
          </p:cNvSpPr>
          <p:nvPr>
            <p:ph type="title"/>
          </p:nvPr>
        </p:nvSpPr>
        <p:spPr>
          <a:xfrm>
            <a:off x="342900" y="365760"/>
            <a:ext cx="6172200" cy="146304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42900" y="2103120"/>
            <a:ext cx="617220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331720" y="8503920"/>
            <a:ext cx="2194560" cy="4572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42900" y="8503920"/>
            <a:ext cx="1577340" cy="4572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2/10/2020</a:t>
            </a:fld>
            <a:endParaRPr lang="en-US"/>
          </a:p>
        </p:txBody>
      </p:sp>
      <p:sp>
        <p:nvSpPr>
          <p:cNvPr id="6" name="Holder 6"/>
          <p:cNvSpPr>
            <a:spLocks noGrp="1"/>
          </p:cNvSpPr>
          <p:nvPr>
            <p:ph type="sldNum" sz="quarter" idx="7"/>
          </p:nvPr>
        </p:nvSpPr>
        <p:spPr>
          <a:xfrm>
            <a:off x="4937760" y="8503920"/>
            <a:ext cx="1577340" cy="4572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jp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00200" y="0"/>
            <a:ext cx="5181600" cy="641201"/>
          </a:xfrm>
          <a:prstGeom prst="rect">
            <a:avLst/>
          </a:prstGeom>
        </p:spPr>
        <p:txBody>
          <a:bodyPr vert="horz" wrap="square" lIns="0" tIns="12700" rIns="0" bIns="0" rtlCol="0">
            <a:spAutoFit/>
          </a:bodyPr>
          <a:lstStyle/>
          <a:p>
            <a:pPr marL="12700" marR="5080" indent="315595" algn="ctr">
              <a:lnSpc>
                <a:spcPct val="100000"/>
              </a:lnSpc>
              <a:spcBef>
                <a:spcPts val="100"/>
              </a:spcBef>
            </a:pPr>
            <a:r>
              <a:rPr lang="en-US" altLang="en-US" sz="2000" spc="-5" dirty="0">
                <a:solidFill>
                  <a:schemeClr val="bg1"/>
                </a:solidFill>
                <a:cs typeface="Calibri"/>
              </a:rPr>
              <a:t>Immediate Assistance Program to </a:t>
            </a:r>
            <a:endParaRPr lang="en-US" altLang="en-US" sz="2000" spc="-5" dirty="0" smtClean="0">
              <a:solidFill>
                <a:schemeClr val="bg1"/>
              </a:solidFill>
              <a:cs typeface="Calibri"/>
            </a:endParaRPr>
          </a:p>
          <a:p>
            <a:pPr marL="12700" marR="5080" indent="315595" algn="ctr">
              <a:lnSpc>
                <a:spcPct val="100000"/>
              </a:lnSpc>
              <a:spcBef>
                <a:spcPts val="100"/>
              </a:spcBef>
            </a:pPr>
            <a:r>
              <a:rPr lang="en-US" altLang="en-US" sz="2000" spc="-5" dirty="0" smtClean="0">
                <a:solidFill>
                  <a:schemeClr val="bg1"/>
                </a:solidFill>
                <a:cs typeface="Calibri"/>
              </a:rPr>
              <a:t>Restart </a:t>
            </a:r>
            <a:r>
              <a:rPr lang="en-US" altLang="en-US" sz="2000" spc="-5" dirty="0">
                <a:solidFill>
                  <a:schemeClr val="bg1"/>
                </a:solidFill>
                <a:cs typeface="Calibri"/>
              </a:rPr>
              <a:t>School </a:t>
            </a:r>
            <a:r>
              <a:rPr lang="en-US" altLang="en-US" sz="2000" spc="-5" dirty="0" smtClean="0">
                <a:solidFill>
                  <a:schemeClr val="bg1"/>
                </a:solidFill>
                <a:cs typeface="Calibri"/>
              </a:rPr>
              <a:t>Operations</a:t>
            </a:r>
            <a:endParaRPr sz="2000" dirty="0">
              <a:latin typeface="Calibri"/>
              <a:cs typeface="Calibri"/>
            </a:endParaRPr>
          </a:p>
        </p:txBody>
      </p:sp>
      <p:sp>
        <p:nvSpPr>
          <p:cNvPr id="3" name="object 3"/>
          <p:cNvSpPr/>
          <p:nvPr/>
        </p:nvSpPr>
        <p:spPr>
          <a:xfrm>
            <a:off x="1905000" y="496823"/>
            <a:ext cx="4953000" cy="214883"/>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472846" y="1010921"/>
            <a:ext cx="1824989" cy="208279"/>
          </a:xfrm>
          <a:prstGeom prst="rect">
            <a:avLst/>
          </a:prstGeom>
        </p:spPr>
        <p:txBody>
          <a:bodyPr vert="horz" wrap="square" lIns="0" tIns="12700" rIns="0" bIns="0" rtlCol="0">
            <a:spAutoFit/>
          </a:bodyPr>
          <a:lstStyle/>
          <a:p>
            <a:pPr marL="12700">
              <a:lnSpc>
                <a:spcPct val="100000"/>
              </a:lnSpc>
              <a:spcBef>
                <a:spcPts val="100"/>
              </a:spcBef>
            </a:pPr>
            <a:r>
              <a:rPr sz="1200" b="1" spc="-5" dirty="0">
                <a:solidFill>
                  <a:srgbClr val="057979"/>
                </a:solidFill>
                <a:latin typeface="Calibri"/>
                <a:cs typeface="Calibri"/>
              </a:rPr>
              <a:t>PURPOSE </a:t>
            </a:r>
            <a:r>
              <a:rPr sz="1200" b="1" dirty="0">
                <a:solidFill>
                  <a:srgbClr val="057979"/>
                </a:solidFill>
                <a:latin typeface="Calibri"/>
                <a:cs typeface="Calibri"/>
              </a:rPr>
              <a:t>OF THE</a:t>
            </a:r>
            <a:r>
              <a:rPr sz="1200" b="1" spc="-60" dirty="0">
                <a:solidFill>
                  <a:srgbClr val="057979"/>
                </a:solidFill>
                <a:latin typeface="Calibri"/>
                <a:cs typeface="Calibri"/>
              </a:rPr>
              <a:t> </a:t>
            </a:r>
            <a:r>
              <a:rPr sz="1200" b="1" spc="-5" dirty="0">
                <a:solidFill>
                  <a:srgbClr val="057979"/>
                </a:solidFill>
                <a:latin typeface="Calibri"/>
                <a:cs typeface="Calibri"/>
              </a:rPr>
              <a:t>PROGRAM</a:t>
            </a:r>
            <a:endParaRPr sz="1200" dirty="0">
              <a:latin typeface="Calibri"/>
              <a:cs typeface="Calibri"/>
            </a:endParaRPr>
          </a:p>
        </p:txBody>
      </p:sp>
      <p:sp>
        <p:nvSpPr>
          <p:cNvPr id="5" name="object 5"/>
          <p:cNvSpPr/>
          <p:nvPr/>
        </p:nvSpPr>
        <p:spPr>
          <a:xfrm>
            <a:off x="457911" y="3351388"/>
            <a:ext cx="6165850" cy="0"/>
          </a:xfrm>
          <a:custGeom>
            <a:avLst/>
            <a:gdLst/>
            <a:ahLst/>
            <a:cxnLst/>
            <a:rect l="l" t="t" r="r" b="b"/>
            <a:pathLst>
              <a:path w="6165850">
                <a:moveTo>
                  <a:pt x="0" y="0"/>
                </a:moveTo>
                <a:lnTo>
                  <a:pt x="6165596" y="0"/>
                </a:lnTo>
              </a:path>
            </a:pathLst>
          </a:custGeom>
          <a:ln w="9144">
            <a:solidFill>
              <a:srgbClr val="017979"/>
            </a:solidFill>
            <a:prstDash val="sysDash"/>
          </a:ln>
        </p:spPr>
        <p:txBody>
          <a:bodyPr wrap="square" lIns="0" tIns="0" rIns="0" bIns="0" rtlCol="0"/>
          <a:lstStyle/>
          <a:p>
            <a:endParaRPr/>
          </a:p>
        </p:txBody>
      </p:sp>
      <p:sp>
        <p:nvSpPr>
          <p:cNvPr id="6" name="object 6"/>
          <p:cNvSpPr/>
          <p:nvPr/>
        </p:nvSpPr>
        <p:spPr>
          <a:xfrm>
            <a:off x="377952" y="8458200"/>
            <a:ext cx="6165850" cy="0"/>
          </a:xfrm>
          <a:custGeom>
            <a:avLst/>
            <a:gdLst/>
            <a:ahLst/>
            <a:cxnLst/>
            <a:rect l="l" t="t" r="r" b="b"/>
            <a:pathLst>
              <a:path w="6165850">
                <a:moveTo>
                  <a:pt x="0" y="0"/>
                </a:moveTo>
                <a:lnTo>
                  <a:pt x="6165596" y="0"/>
                </a:lnTo>
              </a:path>
            </a:pathLst>
          </a:custGeom>
          <a:ln w="9144">
            <a:solidFill>
              <a:srgbClr val="017979"/>
            </a:solidFill>
            <a:prstDash val="sysDash"/>
          </a:ln>
        </p:spPr>
        <p:txBody>
          <a:bodyPr wrap="square" lIns="0" tIns="0" rIns="0" bIns="0" rtlCol="0"/>
          <a:lstStyle/>
          <a:p>
            <a:endParaRPr/>
          </a:p>
        </p:txBody>
      </p:sp>
      <p:sp>
        <p:nvSpPr>
          <p:cNvPr id="7" name="object 7"/>
          <p:cNvSpPr/>
          <p:nvPr/>
        </p:nvSpPr>
        <p:spPr>
          <a:xfrm>
            <a:off x="0" y="9023604"/>
            <a:ext cx="6858000" cy="117475"/>
          </a:xfrm>
          <a:custGeom>
            <a:avLst/>
            <a:gdLst/>
            <a:ahLst/>
            <a:cxnLst/>
            <a:rect l="l" t="t" r="r" b="b"/>
            <a:pathLst>
              <a:path w="6858000" h="117475">
                <a:moveTo>
                  <a:pt x="0" y="117348"/>
                </a:moveTo>
                <a:lnTo>
                  <a:pt x="6858000" y="117348"/>
                </a:lnTo>
                <a:lnTo>
                  <a:pt x="6858000" y="0"/>
                </a:lnTo>
                <a:lnTo>
                  <a:pt x="0" y="0"/>
                </a:lnTo>
                <a:lnTo>
                  <a:pt x="0" y="117348"/>
                </a:lnTo>
                <a:close/>
              </a:path>
            </a:pathLst>
          </a:custGeom>
          <a:solidFill>
            <a:srgbClr val="017979"/>
          </a:solidFill>
        </p:spPr>
        <p:txBody>
          <a:bodyPr wrap="square" lIns="0" tIns="0" rIns="0" bIns="0" rtlCol="0"/>
          <a:lstStyle/>
          <a:p>
            <a:endParaRPr/>
          </a:p>
        </p:txBody>
      </p:sp>
      <p:sp>
        <p:nvSpPr>
          <p:cNvPr id="8" name="object 8"/>
          <p:cNvSpPr/>
          <p:nvPr/>
        </p:nvSpPr>
        <p:spPr>
          <a:xfrm>
            <a:off x="0" y="9023604"/>
            <a:ext cx="6858000" cy="117475"/>
          </a:xfrm>
          <a:custGeom>
            <a:avLst/>
            <a:gdLst/>
            <a:ahLst/>
            <a:cxnLst/>
            <a:rect l="l" t="t" r="r" b="b"/>
            <a:pathLst>
              <a:path w="6858000" h="117475">
                <a:moveTo>
                  <a:pt x="0" y="117348"/>
                </a:moveTo>
                <a:lnTo>
                  <a:pt x="6858000" y="117348"/>
                </a:lnTo>
                <a:lnTo>
                  <a:pt x="6858000" y="0"/>
                </a:lnTo>
                <a:lnTo>
                  <a:pt x="0" y="0"/>
                </a:lnTo>
                <a:lnTo>
                  <a:pt x="0" y="117348"/>
                </a:lnTo>
                <a:close/>
              </a:path>
            </a:pathLst>
          </a:custGeom>
          <a:ln w="12191">
            <a:solidFill>
              <a:srgbClr val="42709B"/>
            </a:solidFill>
          </a:ln>
        </p:spPr>
        <p:txBody>
          <a:bodyPr wrap="square" lIns="0" tIns="0" rIns="0" bIns="0" rtlCol="0"/>
          <a:lstStyle/>
          <a:p>
            <a:endParaRPr/>
          </a:p>
        </p:txBody>
      </p:sp>
      <p:sp>
        <p:nvSpPr>
          <p:cNvPr id="10" name="object 10"/>
          <p:cNvSpPr txBox="1"/>
          <p:nvPr/>
        </p:nvSpPr>
        <p:spPr>
          <a:xfrm>
            <a:off x="576783" y="3589905"/>
            <a:ext cx="5954395" cy="4478790"/>
          </a:xfrm>
          <a:prstGeom prst="rect">
            <a:avLst/>
          </a:prstGeom>
        </p:spPr>
        <p:txBody>
          <a:bodyPr vert="horz" wrap="square" lIns="0" tIns="13335" rIns="0" bIns="0" rtlCol="0">
            <a:spAutoFit/>
          </a:bodyPr>
          <a:lstStyle/>
          <a:p>
            <a:pPr marL="12700">
              <a:lnSpc>
                <a:spcPct val="100000"/>
              </a:lnSpc>
              <a:spcBef>
                <a:spcPts val="105"/>
              </a:spcBef>
            </a:pPr>
            <a:r>
              <a:rPr lang="en-US" sz="1100" b="1" dirty="0" smtClean="0">
                <a:solidFill>
                  <a:srgbClr val="7E7E7E"/>
                </a:solidFill>
                <a:latin typeface="Calibri"/>
                <a:cs typeface="Calibri"/>
              </a:rPr>
              <a:t>Funds assigned through this program have some restrictions, as follows</a:t>
            </a:r>
            <a:r>
              <a:rPr lang="en-US" sz="1100" b="1" dirty="0" smtClean="0">
                <a:solidFill>
                  <a:srgbClr val="7E7E7E"/>
                </a:solidFill>
                <a:latin typeface="Calibri"/>
                <a:cs typeface="Calibri"/>
              </a:rPr>
              <a:t>:</a:t>
            </a:r>
            <a:endParaRPr lang="en-US" sz="1100" spc="-5" dirty="0">
              <a:solidFill>
                <a:srgbClr val="7E7E7E"/>
              </a:solidFill>
              <a:latin typeface="Calibri"/>
              <a:cs typeface="Calibri"/>
            </a:endParaRPr>
          </a:p>
          <a:p>
            <a:pPr marL="12700" algn="just">
              <a:lnSpc>
                <a:spcPct val="100000"/>
              </a:lnSpc>
              <a:spcBef>
                <a:spcPts val="105"/>
              </a:spcBef>
            </a:pPr>
            <a:endParaRPr lang="en-US" sz="1100" spc="-5" dirty="0">
              <a:solidFill>
                <a:srgbClr val="7E7E7E"/>
              </a:solidFill>
              <a:cs typeface="Calibri"/>
            </a:endParaRPr>
          </a:p>
          <a:p>
            <a:pPr marL="184150" indent="-171450" algn="just">
              <a:lnSpc>
                <a:spcPct val="100000"/>
              </a:lnSpc>
              <a:spcBef>
                <a:spcPts val="105"/>
              </a:spcBef>
              <a:buFont typeface="Wingdings" panose="05000000000000000000" pitchFamily="2" charset="2"/>
              <a:buChar char="Ø"/>
            </a:pPr>
            <a:r>
              <a:rPr lang="en-US" sz="1100" spc="-5" dirty="0" smtClean="0">
                <a:solidFill>
                  <a:srgbClr val="7E7E7E"/>
                </a:solidFill>
                <a:cs typeface="Calibri"/>
              </a:rPr>
              <a:t>Funds </a:t>
            </a:r>
            <a:r>
              <a:rPr lang="en-US" sz="1100" spc="-5" dirty="0">
                <a:solidFill>
                  <a:srgbClr val="7E7E7E"/>
                </a:solidFill>
                <a:cs typeface="Calibri"/>
              </a:rPr>
              <a:t>from this program cannot be used for major renovations</a:t>
            </a:r>
            <a:r>
              <a:rPr lang="en-US" sz="1100" spc="-5" dirty="0" smtClean="0">
                <a:solidFill>
                  <a:srgbClr val="7E7E7E"/>
                </a:solidFill>
                <a:cs typeface="Calibri"/>
              </a:rPr>
              <a:t>, and</a:t>
            </a:r>
          </a:p>
          <a:p>
            <a:pPr marL="184150" indent="-171450" algn="just">
              <a:lnSpc>
                <a:spcPct val="100000"/>
              </a:lnSpc>
              <a:spcBef>
                <a:spcPts val="105"/>
              </a:spcBef>
              <a:buFont typeface="Wingdings" panose="05000000000000000000" pitchFamily="2" charset="2"/>
              <a:buChar char="Ø"/>
            </a:pPr>
            <a:endParaRPr lang="en-US" sz="400" spc="-5" dirty="0">
              <a:solidFill>
                <a:srgbClr val="7E7E7E"/>
              </a:solidFill>
              <a:cs typeface="Calibri"/>
            </a:endParaRPr>
          </a:p>
          <a:p>
            <a:pPr marL="184150" indent="-171450" algn="just">
              <a:lnSpc>
                <a:spcPct val="100000"/>
              </a:lnSpc>
              <a:spcBef>
                <a:spcPts val="105"/>
              </a:spcBef>
              <a:buFont typeface="Wingdings" panose="05000000000000000000" pitchFamily="2" charset="2"/>
              <a:buChar char="Ø"/>
            </a:pPr>
            <a:r>
              <a:rPr lang="en-US" sz="1100" spc="-5" dirty="0" smtClean="0">
                <a:solidFill>
                  <a:srgbClr val="7E7E7E"/>
                </a:solidFill>
                <a:cs typeface="Calibri"/>
              </a:rPr>
              <a:t>Schools can’t request reimbursement for items already claimed to </a:t>
            </a:r>
            <a:r>
              <a:rPr lang="en-US" sz="1100" spc="-5" dirty="0">
                <a:solidFill>
                  <a:srgbClr val="7E7E7E"/>
                </a:solidFill>
                <a:cs typeface="Calibri"/>
              </a:rPr>
              <a:t>FEMA or </a:t>
            </a:r>
            <a:r>
              <a:rPr lang="en-US" sz="1100" spc="-5" dirty="0" smtClean="0">
                <a:solidFill>
                  <a:srgbClr val="7E7E7E"/>
                </a:solidFill>
                <a:cs typeface="Calibri"/>
              </a:rPr>
              <a:t>an </a:t>
            </a:r>
            <a:r>
              <a:rPr lang="en-US" sz="1100" spc="-5" dirty="0">
                <a:solidFill>
                  <a:srgbClr val="7E7E7E"/>
                </a:solidFill>
                <a:cs typeface="Calibri"/>
              </a:rPr>
              <a:t>insurance company</a:t>
            </a:r>
            <a:r>
              <a:rPr lang="en-US" sz="1100" spc="-5" dirty="0" smtClean="0">
                <a:solidFill>
                  <a:srgbClr val="7E7E7E"/>
                </a:solidFill>
                <a:cs typeface="Calibri"/>
              </a:rPr>
              <a:t>.</a:t>
            </a:r>
          </a:p>
          <a:p>
            <a:pPr marL="184150" indent="-171450" algn="just">
              <a:lnSpc>
                <a:spcPct val="100000"/>
              </a:lnSpc>
              <a:spcBef>
                <a:spcPts val="105"/>
              </a:spcBef>
              <a:buFont typeface="Arial" panose="020B0604020202020204" pitchFamily="34" charset="0"/>
              <a:buChar char="•"/>
            </a:pPr>
            <a:endParaRPr lang="en-US" sz="1100" spc="-5" dirty="0">
              <a:solidFill>
                <a:srgbClr val="7E7E7E"/>
              </a:solidFill>
              <a:latin typeface="Calibri"/>
              <a:cs typeface="Calibri"/>
            </a:endParaRPr>
          </a:p>
          <a:p>
            <a:pPr marL="1143000" marR="164465" indent="-342900" algn="just" defTabSz="971550">
              <a:buClr>
                <a:srgbClr val="000000"/>
              </a:buClr>
              <a:tabLst>
                <a:tab pos="1143000" algn="l"/>
              </a:tabLst>
            </a:pPr>
            <a:r>
              <a:rPr lang="en-US" altLang="en-US" sz="1100" dirty="0" smtClean="0">
                <a:solidFill>
                  <a:srgbClr val="7E7E7E"/>
                </a:solidFill>
                <a:latin typeface="Calibri"/>
                <a:cs typeface="Calibri"/>
              </a:rPr>
              <a:t>	Due </a:t>
            </a:r>
            <a:r>
              <a:rPr lang="en-US" altLang="en-US" sz="1100" dirty="0">
                <a:solidFill>
                  <a:srgbClr val="7E7E7E"/>
                </a:solidFill>
                <a:latin typeface="Calibri"/>
                <a:cs typeface="Calibri"/>
              </a:rPr>
              <a:t>to the purpose of these funds, their use is allowed for the acquisition of certain items that are in a particular expense object. </a:t>
            </a:r>
            <a:endParaRPr lang="en-US" altLang="en-US" sz="1100" dirty="0">
              <a:solidFill>
                <a:srgbClr val="7E7E7E"/>
              </a:solidFill>
              <a:latin typeface="Calibri"/>
              <a:cs typeface="Calibri"/>
            </a:endParaRPr>
          </a:p>
          <a:p>
            <a:pPr marL="800100" marR="164465" algn="just" defTabSz="971550">
              <a:buClr>
                <a:srgbClr val="000000"/>
              </a:buClr>
              <a:tabLst>
                <a:tab pos="1143000" algn="l"/>
              </a:tabLst>
            </a:pPr>
            <a:endParaRPr lang="en-US" altLang="en-US" sz="1100" dirty="0">
              <a:solidFill>
                <a:srgbClr val="7E7E7E"/>
              </a:solidFill>
              <a:latin typeface="Calibri"/>
              <a:cs typeface="Calibri"/>
            </a:endParaRPr>
          </a:p>
          <a:p>
            <a:pPr marL="1143000" marR="164465" algn="just" defTabSz="971550">
              <a:buClr>
                <a:srgbClr val="000000"/>
              </a:buClr>
              <a:tabLst>
                <a:tab pos="1143000" algn="l"/>
              </a:tabLst>
            </a:pPr>
            <a:r>
              <a:rPr lang="en-US" altLang="en-US" sz="1100" dirty="0" smtClean="0">
                <a:solidFill>
                  <a:srgbClr val="7E7E7E"/>
                </a:solidFill>
                <a:latin typeface="Calibri"/>
                <a:cs typeface="Calibri"/>
              </a:rPr>
              <a:t>All requisitions must include a justification, already considered in a Needs Analysis and may be used for the purchase of the following items:</a:t>
            </a:r>
          </a:p>
          <a:p>
            <a:pPr marL="1143000" marR="164465" indent="-342900" algn="just" defTabSz="971550">
              <a:buClr>
                <a:srgbClr val="000000"/>
              </a:buClr>
              <a:buFont typeface="Courier New" panose="02070309020205020404" pitchFamily="49" charset="0"/>
              <a:buChar char="o"/>
              <a:tabLst>
                <a:tab pos="1143000" algn="l"/>
              </a:tabLst>
            </a:pPr>
            <a:endParaRPr lang="en-US" altLang="en-US" sz="1100" dirty="0" smtClean="0">
              <a:solidFill>
                <a:srgbClr val="7E7E7E"/>
              </a:solidFill>
              <a:latin typeface="Calibri"/>
              <a:cs typeface="Calibri"/>
            </a:endParaRPr>
          </a:p>
          <a:p>
            <a:pPr marL="1600200" marR="164465" lvl="1" indent="-342900" algn="just" defTabSz="971550">
              <a:buClr>
                <a:srgbClr val="000000"/>
              </a:buClr>
              <a:buFont typeface="Arial"/>
              <a:buChar char="•"/>
              <a:tabLst>
                <a:tab pos="1143000" algn="l"/>
              </a:tabLst>
            </a:pPr>
            <a:r>
              <a:rPr lang="en-US" altLang="en-US" sz="1100" dirty="0" smtClean="0">
                <a:solidFill>
                  <a:srgbClr val="7E7E7E"/>
                </a:solidFill>
                <a:latin typeface="Calibri"/>
                <a:cs typeface="Calibri"/>
              </a:rPr>
              <a:t>Conservation </a:t>
            </a:r>
            <a:r>
              <a:rPr lang="en-US" altLang="en-US" sz="1100" dirty="0">
                <a:solidFill>
                  <a:srgbClr val="7E7E7E"/>
                </a:solidFill>
                <a:latin typeface="Calibri"/>
                <a:cs typeface="Calibri"/>
              </a:rPr>
              <a:t>and Repair of computer equipment </a:t>
            </a:r>
            <a:endParaRPr lang="en-US" altLang="en-US" sz="1100" dirty="0" smtClean="0">
              <a:solidFill>
                <a:srgbClr val="7E7E7E"/>
              </a:solidFill>
              <a:latin typeface="Calibri"/>
              <a:cs typeface="Calibri"/>
            </a:endParaRPr>
          </a:p>
          <a:p>
            <a:pPr marL="1600200" marR="164465" lvl="1" indent="-342900" algn="just" defTabSz="971550">
              <a:buClr>
                <a:srgbClr val="000000"/>
              </a:buClr>
              <a:buFont typeface="Arial"/>
              <a:buChar char="•"/>
              <a:tabLst>
                <a:tab pos="1143000" algn="l"/>
              </a:tabLst>
            </a:pPr>
            <a:r>
              <a:rPr lang="en-US" altLang="en-US" sz="1100" dirty="0" smtClean="0">
                <a:solidFill>
                  <a:srgbClr val="7E7E7E"/>
                </a:solidFill>
                <a:latin typeface="Calibri"/>
                <a:cs typeface="Calibri"/>
              </a:rPr>
              <a:t>Transportation </a:t>
            </a:r>
            <a:r>
              <a:rPr lang="en-US" altLang="en-US" sz="1100" dirty="0">
                <a:solidFill>
                  <a:srgbClr val="7E7E7E"/>
                </a:solidFill>
                <a:latin typeface="Calibri"/>
                <a:cs typeface="Calibri"/>
              </a:rPr>
              <a:t>Services </a:t>
            </a:r>
            <a:endParaRPr lang="en-US" altLang="en-US" sz="1100" dirty="0" smtClean="0">
              <a:solidFill>
                <a:srgbClr val="7E7E7E"/>
              </a:solidFill>
              <a:latin typeface="Calibri"/>
              <a:cs typeface="Calibri"/>
            </a:endParaRPr>
          </a:p>
          <a:p>
            <a:pPr marL="1600200" marR="164465" lvl="1" indent="-342900" algn="just" defTabSz="971550">
              <a:buClr>
                <a:srgbClr val="000000"/>
              </a:buClr>
              <a:buFont typeface="Arial"/>
              <a:buChar char="•"/>
              <a:tabLst>
                <a:tab pos="1143000" algn="l"/>
              </a:tabLst>
            </a:pPr>
            <a:r>
              <a:rPr lang="en-US" altLang="en-US" sz="1100" dirty="0" smtClean="0">
                <a:solidFill>
                  <a:srgbClr val="7E7E7E"/>
                </a:solidFill>
                <a:latin typeface="Calibri"/>
                <a:cs typeface="Calibri"/>
              </a:rPr>
              <a:t>Equipment </a:t>
            </a:r>
            <a:r>
              <a:rPr lang="en-US" altLang="en-US" sz="1100" dirty="0">
                <a:solidFill>
                  <a:srgbClr val="7E7E7E"/>
                </a:solidFill>
                <a:latin typeface="Calibri"/>
                <a:cs typeface="Calibri"/>
              </a:rPr>
              <a:t>Repair </a:t>
            </a:r>
            <a:endParaRPr lang="en-US" altLang="en-US" sz="1100" dirty="0" smtClean="0">
              <a:solidFill>
                <a:srgbClr val="7E7E7E"/>
              </a:solidFill>
              <a:latin typeface="Calibri"/>
              <a:cs typeface="Calibri"/>
            </a:endParaRPr>
          </a:p>
          <a:p>
            <a:pPr marL="1600200" marR="164465" lvl="1" indent="-342900" algn="just" defTabSz="971550">
              <a:buClr>
                <a:srgbClr val="000000"/>
              </a:buClr>
              <a:buFont typeface="Arial"/>
              <a:buChar char="•"/>
              <a:tabLst>
                <a:tab pos="1143000" algn="l"/>
              </a:tabLst>
            </a:pPr>
            <a:r>
              <a:rPr lang="en-US" altLang="en-US" sz="1100" dirty="0" smtClean="0">
                <a:solidFill>
                  <a:srgbClr val="7E7E7E"/>
                </a:solidFill>
                <a:latin typeface="Calibri"/>
                <a:cs typeface="Calibri"/>
              </a:rPr>
              <a:t>Unclassified </a:t>
            </a:r>
            <a:r>
              <a:rPr lang="en-US" altLang="en-US" sz="1100" dirty="0">
                <a:solidFill>
                  <a:srgbClr val="7E7E7E"/>
                </a:solidFill>
                <a:latin typeface="Calibri"/>
                <a:cs typeface="Calibri"/>
              </a:rPr>
              <a:t>Miscellaneous Services </a:t>
            </a:r>
            <a:endParaRPr lang="en-US" altLang="en-US" sz="1100" dirty="0" smtClean="0">
              <a:solidFill>
                <a:srgbClr val="7E7E7E"/>
              </a:solidFill>
              <a:latin typeface="Calibri"/>
              <a:cs typeface="Calibri"/>
            </a:endParaRPr>
          </a:p>
          <a:p>
            <a:pPr marL="1600200" marR="164465" lvl="1" indent="-342900" algn="just" defTabSz="971550">
              <a:buClr>
                <a:srgbClr val="000000"/>
              </a:buClr>
              <a:buFont typeface="Arial"/>
              <a:buChar char="•"/>
              <a:tabLst>
                <a:tab pos="1143000" algn="l"/>
              </a:tabLst>
            </a:pPr>
            <a:r>
              <a:rPr lang="en-US" altLang="en-US" sz="1100" dirty="0" smtClean="0">
                <a:solidFill>
                  <a:srgbClr val="7E7E7E"/>
                </a:solidFill>
                <a:latin typeface="Calibri"/>
                <a:cs typeface="Calibri"/>
              </a:rPr>
              <a:t>Office Supplies and Materials </a:t>
            </a:r>
          </a:p>
          <a:p>
            <a:pPr marL="1600200" marR="164465" lvl="1" indent="-342900" algn="just" defTabSz="971550">
              <a:buClr>
                <a:srgbClr val="000000"/>
              </a:buClr>
              <a:buFont typeface="Arial"/>
              <a:buChar char="•"/>
              <a:tabLst>
                <a:tab pos="1143000" algn="l"/>
              </a:tabLst>
            </a:pPr>
            <a:r>
              <a:rPr lang="en-US" altLang="en-US" sz="1100" dirty="0" smtClean="0">
                <a:solidFill>
                  <a:srgbClr val="7E7E7E"/>
                </a:solidFill>
                <a:latin typeface="Calibri"/>
                <a:cs typeface="Calibri"/>
              </a:rPr>
              <a:t>Sanitary </a:t>
            </a:r>
            <a:r>
              <a:rPr lang="en-US" altLang="en-US" sz="1100" dirty="0">
                <a:solidFill>
                  <a:srgbClr val="7E7E7E"/>
                </a:solidFill>
                <a:latin typeface="Calibri"/>
                <a:cs typeface="Calibri"/>
              </a:rPr>
              <a:t>and household effects </a:t>
            </a:r>
            <a:endParaRPr lang="en-US" altLang="en-US" sz="1100" dirty="0" smtClean="0">
              <a:solidFill>
                <a:srgbClr val="7E7E7E"/>
              </a:solidFill>
              <a:latin typeface="Calibri"/>
              <a:cs typeface="Calibri"/>
            </a:endParaRPr>
          </a:p>
          <a:p>
            <a:pPr marL="1600200" marR="164465" lvl="1" indent="-342900" algn="just" defTabSz="971550">
              <a:buClr>
                <a:srgbClr val="000000"/>
              </a:buClr>
              <a:buFont typeface="Arial"/>
              <a:buChar char="•"/>
              <a:tabLst>
                <a:tab pos="1143000" algn="l"/>
              </a:tabLst>
            </a:pPr>
            <a:r>
              <a:rPr lang="en-US" altLang="en-US" sz="1100" dirty="0" smtClean="0">
                <a:solidFill>
                  <a:srgbClr val="7E7E7E"/>
                </a:solidFill>
                <a:latin typeface="Calibri"/>
                <a:cs typeface="Calibri"/>
              </a:rPr>
              <a:t>Insecticides </a:t>
            </a:r>
          </a:p>
          <a:p>
            <a:pPr marL="1600200" marR="164465" lvl="1" indent="-342900" algn="just" defTabSz="971550">
              <a:buClr>
                <a:srgbClr val="000000"/>
              </a:buClr>
              <a:buFont typeface="Arial"/>
              <a:buChar char="•"/>
              <a:tabLst>
                <a:tab pos="1143000" algn="l"/>
              </a:tabLst>
            </a:pPr>
            <a:r>
              <a:rPr lang="en-US" altLang="en-US" sz="1100" dirty="0">
                <a:solidFill>
                  <a:srgbClr val="7E7E7E"/>
                </a:solidFill>
                <a:cs typeface="Calibri"/>
              </a:rPr>
              <a:t>Non-</a:t>
            </a:r>
            <a:r>
              <a:rPr lang="en-US" altLang="en-US" sz="1100" dirty="0" err="1">
                <a:solidFill>
                  <a:srgbClr val="7E7E7E"/>
                </a:solidFill>
                <a:cs typeface="Calibri"/>
              </a:rPr>
              <a:t>capitalizable</a:t>
            </a:r>
            <a:r>
              <a:rPr lang="en-US" altLang="en-US" sz="1100" dirty="0">
                <a:solidFill>
                  <a:srgbClr val="7E7E7E"/>
                </a:solidFill>
                <a:cs typeface="Calibri"/>
              </a:rPr>
              <a:t> equipment </a:t>
            </a:r>
            <a:endParaRPr lang="en-US" altLang="en-US" sz="1100" dirty="0" smtClean="0">
              <a:solidFill>
                <a:srgbClr val="7E7E7E"/>
              </a:solidFill>
              <a:cs typeface="Calibri"/>
            </a:endParaRPr>
          </a:p>
          <a:p>
            <a:pPr marL="1600200" marR="164465" lvl="1" indent="-342900" algn="just" defTabSz="971550">
              <a:buClr>
                <a:srgbClr val="000000"/>
              </a:buClr>
              <a:buFont typeface="Arial"/>
              <a:buChar char="•"/>
              <a:tabLst>
                <a:tab pos="1143000" algn="l"/>
              </a:tabLst>
            </a:pPr>
            <a:r>
              <a:rPr lang="en-US" altLang="en-US" sz="1100" dirty="0" smtClean="0">
                <a:solidFill>
                  <a:srgbClr val="7E7E7E"/>
                </a:solidFill>
                <a:cs typeface="Calibri"/>
              </a:rPr>
              <a:t>Office </a:t>
            </a:r>
            <a:r>
              <a:rPr lang="en-US" altLang="en-US" sz="1100" dirty="0">
                <a:solidFill>
                  <a:srgbClr val="7E7E7E"/>
                </a:solidFill>
                <a:cs typeface="Calibri"/>
              </a:rPr>
              <a:t>Equipment </a:t>
            </a:r>
            <a:endParaRPr lang="en-US" altLang="en-US" sz="1100" dirty="0" smtClean="0">
              <a:solidFill>
                <a:srgbClr val="7E7E7E"/>
              </a:solidFill>
              <a:cs typeface="Calibri"/>
            </a:endParaRPr>
          </a:p>
          <a:p>
            <a:pPr marL="1600200" marR="164465" lvl="1" indent="-342900" algn="just" defTabSz="971550">
              <a:buClr>
                <a:srgbClr val="000000"/>
              </a:buClr>
              <a:buFont typeface="Arial"/>
              <a:buChar char="•"/>
              <a:tabLst>
                <a:tab pos="1143000" algn="l"/>
              </a:tabLst>
            </a:pPr>
            <a:r>
              <a:rPr lang="en-US" altLang="en-US" sz="1100" dirty="0" smtClean="0">
                <a:solidFill>
                  <a:srgbClr val="7E7E7E"/>
                </a:solidFill>
                <a:cs typeface="Calibri"/>
              </a:rPr>
              <a:t>Educational </a:t>
            </a:r>
            <a:r>
              <a:rPr lang="en-US" altLang="en-US" sz="1100" dirty="0">
                <a:solidFill>
                  <a:srgbClr val="7E7E7E"/>
                </a:solidFill>
                <a:cs typeface="Calibri"/>
              </a:rPr>
              <a:t>and recreational </a:t>
            </a:r>
            <a:endParaRPr lang="en-US" altLang="en-US" sz="1100" dirty="0" smtClean="0">
              <a:solidFill>
                <a:srgbClr val="7E7E7E"/>
              </a:solidFill>
              <a:cs typeface="Calibri"/>
            </a:endParaRPr>
          </a:p>
          <a:p>
            <a:pPr marL="1600200" marR="164465" lvl="1" indent="-342900" algn="just" defTabSz="971550">
              <a:buClr>
                <a:srgbClr val="000000"/>
              </a:buClr>
              <a:buFont typeface="Arial"/>
              <a:buChar char="•"/>
              <a:tabLst>
                <a:tab pos="1143000" algn="l"/>
              </a:tabLst>
            </a:pPr>
            <a:r>
              <a:rPr lang="en-US" altLang="en-US" sz="1100" dirty="0" smtClean="0">
                <a:solidFill>
                  <a:srgbClr val="7E7E7E"/>
                </a:solidFill>
                <a:cs typeface="Calibri"/>
              </a:rPr>
              <a:t>Computers </a:t>
            </a:r>
          </a:p>
          <a:p>
            <a:pPr marL="1600200" marR="164465" lvl="1" indent="-342900" algn="just" defTabSz="971550">
              <a:buClr>
                <a:srgbClr val="000000"/>
              </a:buClr>
              <a:buFont typeface="Arial"/>
              <a:buChar char="•"/>
              <a:tabLst>
                <a:tab pos="1143000" algn="l"/>
              </a:tabLst>
            </a:pPr>
            <a:r>
              <a:rPr lang="en-US" altLang="en-US" sz="1100" dirty="0" smtClean="0">
                <a:solidFill>
                  <a:srgbClr val="7E7E7E"/>
                </a:solidFill>
                <a:cs typeface="Calibri"/>
              </a:rPr>
              <a:t>Computer </a:t>
            </a:r>
            <a:r>
              <a:rPr lang="en-US" altLang="en-US" sz="1100" dirty="0">
                <a:solidFill>
                  <a:srgbClr val="7E7E7E"/>
                </a:solidFill>
                <a:cs typeface="Calibri"/>
              </a:rPr>
              <a:t>licenses </a:t>
            </a:r>
            <a:endParaRPr lang="en-US" altLang="en-US" sz="1100" dirty="0" smtClean="0">
              <a:solidFill>
                <a:srgbClr val="7E7E7E"/>
              </a:solidFill>
              <a:cs typeface="Calibri"/>
            </a:endParaRPr>
          </a:p>
          <a:p>
            <a:pPr marL="1600200" marR="164465" lvl="1" indent="-342900" algn="just" defTabSz="971550">
              <a:buClr>
                <a:srgbClr val="000000"/>
              </a:buClr>
              <a:buFont typeface="Arial"/>
              <a:buChar char="•"/>
              <a:tabLst>
                <a:tab pos="1143000" algn="l"/>
              </a:tabLst>
            </a:pPr>
            <a:r>
              <a:rPr lang="en-US" altLang="en-US" sz="1100" dirty="0" smtClean="0">
                <a:solidFill>
                  <a:srgbClr val="7E7E7E"/>
                </a:solidFill>
                <a:cs typeface="Calibri"/>
              </a:rPr>
              <a:t>Cleaning </a:t>
            </a:r>
            <a:r>
              <a:rPr lang="en-US" altLang="en-US" sz="1100" dirty="0">
                <a:solidFill>
                  <a:srgbClr val="7E7E7E"/>
                </a:solidFill>
                <a:cs typeface="Calibri"/>
              </a:rPr>
              <a:t>equipment </a:t>
            </a:r>
            <a:endParaRPr lang="en-US" altLang="en-US" sz="1100" dirty="0" smtClean="0">
              <a:solidFill>
                <a:srgbClr val="7E7E7E"/>
              </a:solidFill>
              <a:cs typeface="Calibri"/>
            </a:endParaRPr>
          </a:p>
          <a:p>
            <a:pPr marL="1600200" marR="164465" lvl="1" indent="-342900" algn="just" defTabSz="971550">
              <a:buClr>
                <a:srgbClr val="000000"/>
              </a:buClr>
              <a:buFont typeface="Arial"/>
              <a:buChar char="•"/>
              <a:tabLst>
                <a:tab pos="1143000" algn="l"/>
              </a:tabLst>
            </a:pPr>
            <a:r>
              <a:rPr lang="en-US" altLang="en-US" sz="1100" dirty="0" smtClean="0">
                <a:solidFill>
                  <a:srgbClr val="7E7E7E"/>
                </a:solidFill>
                <a:cs typeface="Calibri"/>
              </a:rPr>
              <a:t>Air </a:t>
            </a:r>
            <a:r>
              <a:rPr lang="en-US" altLang="en-US" sz="1100" dirty="0">
                <a:solidFill>
                  <a:srgbClr val="7E7E7E"/>
                </a:solidFill>
                <a:cs typeface="Calibri"/>
              </a:rPr>
              <a:t>conditioners </a:t>
            </a:r>
            <a:endParaRPr lang="en-US" altLang="en-US" sz="1100" dirty="0" smtClean="0">
              <a:solidFill>
                <a:srgbClr val="7E7E7E"/>
              </a:solidFill>
              <a:latin typeface="Calibri"/>
              <a:cs typeface="Calibri"/>
            </a:endParaRPr>
          </a:p>
        </p:txBody>
      </p:sp>
      <p:sp>
        <p:nvSpPr>
          <p:cNvPr id="11" name="object 11"/>
          <p:cNvSpPr/>
          <p:nvPr/>
        </p:nvSpPr>
        <p:spPr>
          <a:xfrm>
            <a:off x="377952" y="1366519"/>
            <a:ext cx="6165850" cy="0"/>
          </a:xfrm>
          <a:custGeom>
            <a:avLst/>
            <a:gdLst/>
            <a:ahLst/>
            <a:cxnLst/>
            <a:rect l="l" t="t" r="r" b="b"/>
            <a:pathLst>
              <a:path w="6165850">
                <a:moveTo>
                  <a:pt x="0" y="0"/>
                </a:moveTo>
                <a:lnTo>
                  <a:pt x="6165596" y="0"/>
                </a:lnTo>
              </a:path>
            </a:pathLst>
          </a:custGeom>
          <a:ln w="9144">
            <a:solidFill>
              <a:srgbClr val="057979"/>
            </a:solidFill>
            <a:prstDash val="sysDash"/>
          </a:ln>
        </p:spPr>
        <p:txBody>
          <a:bodyPr wrap="square" lIns="0" tIns="0" rIns="0" bIns="0" rtlCol="0"/>
          <a:lstStyle/>
          <a:p>
            <a:endParaRPr/>
          </a:p>
        </p:txBody>
      </p:sp>
      <p:sp>
        <p:nvSpPr>
          <p:cNvPr id="12" name="object 12"/>
          <p:cNvSpPr/>
          <p:nvPr/>
        </p:nvSpPr>
        <p:spPr>
          <a:xfrm>
            <a:off x="237743" y="32003"/>
            <a:ext cx="1763268" cy="629412"/>
          </a:xfrm>
          <a:prstGeom prst="rect">
            <a:avLst/>
          </a:prstGeom>
          <a:blipFill>
            <a:blip r:embed="rId3" cstate="print"/>
            <a:stretch>
              <a:fillRect/>
            </a:stretch>
          </a:blipFill>
        </p:spPr>
        <p:txBody>
          <a:bodyPr wrap="square" lIns="0" tIns="0" rIns="0" bIns="0" rtlCol="0"/>
          <a:lstStyle/>
          <a:p>
            <a:endParaRPr/>
          </a:p>
        </p:txBody>
      </p:sp>
      <p:sp>
        <p:nvSpPr>
          <p:cNvPr id="13" name="object 13"/>
          <p:cNvSpPr txBox="1"/>
          <p:nvPr/>
        </p:nvSpPr>
        <p:spPr>
          <a:xfrm>
            <a:off x="457911" y="1573554"/>
            <a:ext cx="6006465" cy="1836913"/>
          </a:xfrm>
          <a:prstGeom prst="rect">
            <a:avLst/>
          </a:prstGeom>
        </p:spPr>
        <p:txBody>
          <a:bodyPr vert="horz" wrap="square" lIns="0" tIns="10795" rIns="0" bIns="0" rtlCol="0">
            <a:spAutoFit/>
          </a:bodyPr>
          <a:lstStyle/>
          <a:p>
            <a:pPr marL="12700" marR="5080" lvl="0" algn="just">
              <a:lnSpc>
                <a:spcPct val="100800"/>
              </a:lnSpc>
              <a:spcBef>
                <a:spcPts val="85"/>
              </a:spcBef>
            </a:pPr>
            <a:r>
              <a:rPr lang="en-US" altLang="en-US" sz="1200" spc="-5" dirty="0" smtClean="0">
                <a:solidFill>
                  <a:srgbClr val="057979"/>
                </a:solidFill>
                <a:latin typeface="Calibri"/>
                <a:cs typeface="Calibri"/>
              </a:rPr>
              <a:t>The </a:t>
            </a:r>
            <a:r>
              <a:rPr lang="en-US" altLang="en-US" sz="1200" spc="-5" dirty="0">
                <a:solidFill>
                  <a:srgbClr val="057979"/>
                </a:solidFill>
                <a:latin typeface="Calibri"/>
                <a:cs typeface="Calibri"/>
              </a:rPr>
              <a:t>Puerto Rico Department of Education obtained funds from the Immediate Assistance Program to Restart School Operations (Restart) - CFDA Number: 84.938A. This allocation of funds responds to the recent disasters in several states and territories recognized by the Federal Government. </a:t>
            </a:r>
            <a:endParaRPr lang="en-US" altLang="en-US" sz="1200" spc="-5" dirty="0" smtClean="0">
              <a:solidFill>
                <a:srgbClr val="057979"/>
              </a:solidFill>
              <a:latin typeface="Calibri"/>
              <a:cs typeface="Calibri"/>
            </a:endParaRPr>
          </a:p>
          <a:p>
            <a:pPr marL="12700" marR="5080" lvl="0" algn="just">
              <a:lnSpc>
                <a:spcPct val="100800"/>
              </a:lnSpc>
              <a:spcBef>
                <a:spcPts val="85"/>
              </a:spcBef>
            </a:pPr>
            <a:endParaRPr lang="en-US" altLang="en-US" sz="500" spc="-5" dirty="0">
              <a:solidFill>
                <a:srgbClr val="057979"/>
              </a:solidFill>
              <a:latin typeface="Calibri"/>
              <a:cs typeface="Calibri"/>
            </a:endParaRPr>
          </a:p>
          <a:p>
            <a:pPr marL="12700" marR="5080" lvl="0" algn="just">
              <a:lnSpc>
                <a:spcPct val="100800"/>
              </a:lnSpc>
              <a:spcBef>
                <a:spcPts val="85"/>
              </a:spcBef>
            </a:pPr>
            <a:r>
              <a:rPr lang="en-US" altLang="en-US" sz="1200" spc="-5" dirty="0" smtClean="0">
                <a:solidFill>
                  <a:srgbClr val="057979"/>
                </a:solidFill>
                <a:latin typeface="Calibri"/>
                <a:cs typeface="Calibri"/>
              </a:rPr>
              <a:t>In </a:t>
            </a:r>
            <a:r>
              <a:rPr lang="en-US" altLang="en-US" sz="1200" spc="-5" dirty="0">
                <a:solidFill>
                  <a:srgbClr val="057979"/>
                </a:solidFill>
                <a:latin typeface="Calibri"/>
                <a:cs typeface="Calibri"/>
              </a:rPr>
              <a:t>our case, </a:t>
            </a:r>
            <a:r>
              <a:rPr lang="en-US" altLang="en-US" sz="1200" spc="-5" dirty="0" smtClean="0">
                <a:solidFill>
                  <a:srgbClr val="057979"/>
                </a:solidFill>
                <a:latin typeface="Calibri"/>
                <a:cs typeface="Calibri"/>
              </a:rPr>
              <a:t>Puerto Rico was </a:t>
            </a:r>
            <a:r>
              <a:rPr lang="en-US" altLang="en-US" sz="1200" spc="-5" dirty="0">
                <a:solidFill>
                  <a:srgbClr val="057979"/>
                </a:solidFill>
                <a:latin typeface="Calibri"/>
                <a:cs typeface="Calibri"/>
              </a:rPr>
              <a:t>affected by hurricanes, Irma and María, and the consequences that their passage through Puerto Rico has brought. This program provides federal funds to cover expenses related to the resumption of operations, reopening and re-enrollment of students in elementary and secondary </a:t>
            </a:r>
            <a:r>
              <a:rPr lang="en-US" altLang="en-US" sz="1200" spc="-5" dirty="0" smtClean="0">
                <a:solidFill>
                  <a:srgbClr val="057979"/>
                </a:solidFill>
                <a:latin typeface="Calibri"/>
                <a:cs typeface="Calibri"/>
              </a:rPr>
              <a:t>schools.</a:t>
            </a:r>
            <a:endParaRPr lang="en-US" altLang="en-US" sz="1200" spc="-5" dirty="0">
              <a:solidFill>
                <a:srgbClr val="057979"/>
              </a:solidFill>
              <a:latin typeface="Calibri"/>
              <a:cs typeface="Calibri"/>
            </a:endParaRPr>
          </a:p>
          <a:p>
            <a:pPr marL="12700" marR="5080" algn="just">
              <a:lnSpc>
                <a:spcPct val="100800"/>
              </a:lnSpc>
              <a:spcBef>
                <a:spcPts val="85"/>
              </a:spcBef>
            </a:pPr>
            <a:r>
              <a:rPr sz="1200" spc="-5" dirty="0" smtClean="0">
                <a:solidFill>
                  <a:srgbClr val="057979"/>
                </a:solidFill>
                <a:latin typeface="Calibri"/>
                <a:cs typeface="Calibri"/>
              </a:rPr>
              <a:t> </a:t>
            </a:r>
            <a:endParaRPr sz="1200" dirty="0">
              <a:latin typeface="Calibri"/>
              <a:cs typeface="Calibri"/>
            </a:endParaRPr>
          </a:p>
        </p:txBody>
      </p:sp>
      <p:sp>
        <p:nvSpPr>
          <p:cNvPr id="16" name="object 12"/>
          <p:cNvSpPr/>
          <p:nvPr/>
        </p:nvSpPr>
        <p:spPr>
          <a:xfrm>
            <a:off x="685800" y="7023331"/>
            <a:ext cx="729407" cy="594360"/>
          </a:xfrm>
          <a:prstGeom prst="rect">
            <a:avLst/>
          </a:prstGeom>
          <a:blipFill>
            <a:blip r:embed="rId4" cstate="print"/>
            <a:stretch>
              <a:fillRect/>
            </a:stretch>
          </a:blipFill>
        </p:spPr>
        <p:txBody>
          <a:bodyPr wrap="square" lIns="0" tIns="0" rIns="0" bIns="0" rtlCol="0"/>
          <a:lstStyle/>
          <a:p>
            <a:endParaRPr/>
          </a:p>
        </p:txBody>
      </p:sp>
      <p:sp>
        <p:nvSpPr>
          <p:cNvPr id="17" name="object 13"/>
          <p:cNvSpPr/>
          <p:nvPr/>
        </p:nvSpPr>
        <p:spPr>
          <a:xfrm>
            <a:off x="689594" y="5529811"/>
            <a:ext cx="721818" cy="594360"/>
          </a:xfrm>
          <a:prstGeom prst="rect">
            <a:avLst/>
          </a:prstGeom>
          <a:blipFill>
            <a:blip r:embed="rId5" cstate="print"/>
            <a:stretch>
              <a:fillRect/>
            </a:stretch>
          </a:blipFill>
        </p:spPr>
        <p:txBody>
          <a:bodyPr wrap="square" lIns="0" tIns="0" rIns="0" bIns="0" rtlCol="0"/>
          <a:lstStyle/>
          <a:p>
            <a:endParaRPr/>
          </a:p>
        </p:txBody>
      </p:sp>
      <p:sp>
        <p:nvSpPr>
          <p:cNvPr id="18" name="object 15"/>
          <p:cNvSpPr/>
          <p:nvPr/>
        </p:nvSpPr>
        <p:spPr>
          <a:xfrm>
            <a:off x="716863" y="4809607"/>
            <a:ext cx="694549" cy="594360"/>
          </a:xfrm>
          <a:prstGeom prst="rect">
            <a:avLst/>
          </a:prstGeom>
          <a:blipFill>
            <a:blip r:embed="rId6" cstate="print"/>
            <a:stretch>
              <a:fillRect/>
            </a:stretch>
          </a:blipFill>
        </p:spPr>
        <p:txBody>
          <a:bodyPr wrap="square" lIns="0" tIns="0" rIns="0" bIns="0" rtlCol="0"/>
          <a:lstStyle/>
          <a:p>
            <a:endParaRPr/>
          </a:p>
        </p:txBody>
      </p:sp>
      <p:sp>
        <p:nvSpPr>
          <p:cNvPr id="29" name="Rectangle 6"/>
          <p:cNvSpPr>
            <a:spLocks noChangeArrowheads="1"/>
          </p:cNvSpPr>
          <p:nvPr/>
        </p:nvSpPr>
        <p:spPr bwMode="auto">
          <a:xfrm>
            <a:off x="0" y="107728"/>
            <a:ext cx="65" cy="24174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1" name="object 8"/>
          <p:cNvSpPr/>
          <p:nvPr/>
        </p:nvSpPr>
        <p:spPr>
          <a:xfrm>
            <a:off x="685800" y="6261331"/>
            <a:ext cx="730250" cy="594360"/>
          </a:xfrm>
          <a:custGeom>
            <a:avLst/>
            <a:gdLst/>
            <a:ahLst/>
            <a:cxnLst/>
            <a:rect l="l" t="t" r="r" b="b"/>
            <a:pathLst>
              <a:path w="730250" h="539750">
                <a:moveTo>
                  <a:pt x="640080" y="0"/>
                </a:moveTo>
                <a:lnTo>
                  <a:pt x="89916" y="0"/>
                </a:lnTo>
                <a:lnTo>
                  <a:pt x="54917" y="7066"/>
                </a:lnTo>
                <a:lnTo>
                  <a:pt x="26336" y="26336"/>
                </a:lnTo>
                <a:lnTo>
                  <a:pt x="7066" y="54917"/>
                </a:lnTo>
                <a:lnTo>
                  <a:pt x="0" y="89915"/>
                </a:lnTo>
                <a:lnTo>
                  <a:pt x="0" y="449579"/>
                </a:lnTo>
                <a:lnTo>
                  <a:pt x="7066" y="484578"/>
                </a:lnTo>
                <a:lnTo>
                  <a:pt x="26336" y="513159"/>
                </a:lnTo>
                <a:lnTo>
                  <a:pt x="54917" y="532429"/>
                </a:lnTo>
                <a:lnTo>
                  <a:pt x="89916" y="539495"/>
                </a:lnTo>
                <a:lnTo>
                  <a:pt x="640080" y="539495"/>
                </a:lnTo>
                <a:lnTo>
                  <a:pt x="675078" y="532429"/>
                </a:lnTo>
                <a:lnTo>
                  <a:pt x="703659" y="513159"/>
                </a:lnTo>
                <a:lnTo>
                  <a:pt x="722929" y="484578"/>
                </a:lnTo>
                <a:lnTo>
                  <a:pt x="729996" y="449579"/>
                </a:lnTo>
                <a:lnTo>
                  <a:pt x="729996" y="89915"/>
                </a:lnTo>
                <a:lnTo>
                  <a:pt x="722929" y="54917"/>
                </a:lnTo>
                <a:lnTo>
                  <a:pt x="703659" y="26336"/>
                </a:lnTo>
                <a:lnTo>
                  <a:pt x="675078" y="7066"/>
                </a:lnTo>
                <a:lnTo>
                  <a:pt x="640080" y="0"/>
                </a:lnTo>
                <a:close/>
              </a:path>
            </a:pathLst>
          </a:custGeom>
          <a:solidFill>
            <a:srgbClr val="FF9900"/>
          </a:solidFill>
        </p:spPr>
        <p:txBody>
          <a:bodyPr wrap="square" lIns="0" tIns="0" rIns="0" bIns="0" rtlCol="0"/>
          <a:lstStyle/>
          <a:p>
            <a:endParaRPr/>
          </a:p>
        </p:txBody>
      </p:sp>
      <p:pic>
        <p:nvPicPr>
          <p:cNvPr id="32" name="Picture 3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79484" y="4842011"/>
            <a:ext cx="569306" cy="569306"/>
          </a:xfrm>
          <a:prstGeom prst="rect">
            <a:avLst/>
          </a:prstGeom>
        </p:spPr>
      </p:pic>
      <p:pic>
        <p:nvPicPr>
          <p:cNvPr id="33" name="Picture 3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79484" y="5607979"/>
            <a:ext cx="533095" cy="533095"/>
          </a:xfrm>
          <a:prstGeom prst="rect">
            <a:avLst/>
          </a:prstGeom>
        </p:spPr>
      </p:pic>
      <p:pic>
        <p:nvPicPr>
          <p:cNvPr id="34" name="Picture 3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11917" y="6308714"/>
            <a:ext cx="527348" cy="527348"/>
          </a:xfrm>
          <a:prstGeom prst="rect">
            <a:avLst/>
          </a:prstGeom>
        </p:spPr>
      </p:pic>
      <p:pic>
        <p:nvPicPr>
          <p:cNvPr id="36" name="Picture 3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79484" y="7071475"/>
            <a:ext cx="533095" cy="53309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TotalTime>
  <Words>150</Words>
  <Application>Microsoft Office PowerPoint</Application>
  <PresentationFormat>On-screen Show (4:3)</PresentationFormat>
  <Paragraphs>31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Courier New</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Johanna L. Diaz</dc:creator>
  <cp:lastModifiedBy>Johanna Diaz</cp:lastModifiedBy>
  <cp:revision>10</cp:revision>
  <dcterms:created xsi:type="dcterms:W3CDTF">2020-02-07T18:37:31Z</dcterms:created>
  <dcterms:modified xsi:type="dcterms:W3CDTF">2020-02-10T14:10:37Z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2020-01-09T00:00:00Z</vt:filetime>
  </property>
  <property fmtid="{D5CDD505-2E9C-101B-9397-08002B2CF9AE}" pid="3" name="Creator">
    <vt:lpwstr>Microsoft® PowerPoint® 2016</vt:lpwstr>
  </property>
  <property fmtid="{D5CDD505-2E9C-101B-9397-08002B2CF9AE}" pid="4" name="LastSaved">
    <vt:filetime>2020-02-07T00:00:00Z</vt:filetime>
  </property>
</Properties>
</file>