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7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04"/>
  </p:normalViewPr>
  <p:slideViewPr>
    <p:cSldViewPr>
      <p:cViewPr>
        <p:scale>
          <a:sx n="130" d="100"/>
          <a:sy n="130" d="100"/>
        </p:scale>
        <p:origin x="1512" y="-326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939EE4-9A6F-DE4B-88EA-61FF51283C59}" type="datetimeFigureOut">
              <a:rPr lang="en-US" smtClean="0"/>
              <a:t>4/2/20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54D30-C366-E043-B92B-25D0A416BC65}" type="slidenum">
              <a:rPr lang="en-US" smtClean="0"/>
              <a:t>‹#›</a:t>
            </a:fld>
            <a:endParaRPr lang="en-US"/>
          </a:p>
        </p:txBody>
      </p:sp>
    </p:spTree>
    <p:extLst>
      <p:ext uri="{BB962C8B-B14F-4D97-AF65-F5344CB8AC3E}">
        <p14:creationId xmlns:p14="http://schemas.microsoft.com/office/powerpoint/2010/main" val="1212686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54D30-C366-E043-B92B-25D0A416BC65}" type="slidenum">
              <a:rPr lang="en-US" smtClean="0"/>
              <a:t>1</a:t>
            </a:fld>
            <a:endParaRPr lang="en-US"/>
          </a:p>
        </p:txBody>
      </p:sp>
    </p:spTree>
    <p:extLst>
      <p:ext uri="{BB962C8B-B14F-4D97-AF65-F5344CB8AC3E}">
        <p14:creationId xmlns:p14="http://schemas.microsoft.com/office/powerpoint/2010/main" val="3516827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6858000" cy="730250"/>
          </a:xfrm>
          <a:custGeom>
            <a:avLst/>
            <a:gdLst/>
            <a:ahLst/>
            <a:cxnLst/>
            <a:rect l="l" t="t" r="r" b="b"/>
            <a:pathLst>
              <a:path w="6858000" h="730250">
                <a:moveTo>
                  <a:pt x="0" y="729996"/>
                </a:moveTo>
                <a:lnTo>
                  <a:pt x="6858000" y="729996"/>
                </a:lnTo>
                <a:lnTo>
                  <a:pt x="6858000" y="0"/>
                </a:lnTo>
                <a:lnTo>
                  <a:pt x="0" y="0"/>
                </a:lnTo>
                <a:lnTo>
                  <a:pt x="0" y="729996"/>
                </a:lnTo>
                <a:close/>
              </a:path>
            </a:pathLst>
          </a:custGeom>
          <a:solidFill>
            <a:srgbClr val="017979"/>
          </a:solidFill>
        </p:spPr>
        <p:txBody>
          <a:bodyPr wrap="square" lIns="0" tIns="0" rIns="0" bIns="0" rtlCol="0"/>
          <a:lstStyle/>
          <a:p>
            <a:endParaRPr/>
          </a:p>
        </p:txBody>
      </p:sp>
      <p:sp>
        <p:nvSpPr>
          <p:cNvPr id="17" name="bk object 17"/>
          <p:cNvSpPr/>
          <p:nvPr/>
        </p:nvSpPr>
        <p:spPr>
          <a:xfrm>
            <a:off x="0" y="0"/>
            <a:ext cx="6858000" cy="730250"/>
          </a:xfrm>
          <a:custGeom>
            <a:avLst/>
            <a:gdLst/>
            <a:ahLst/>
            <a:cxnLst/>
            <a:rect l="l" t="t" r="r" b="b"/>
            <a:pathLst>
              <a:path w="6858000" h="730250">
                <a:moveTo>
                  <a:pt x="0" y="729996"/>
                </a:moveTo>
                <a:lnTo>
                  <a:pt x="6858000" y="729996"/>
                </a:lnTo>
                <a:lnTo>
                  <a:pt x="6858000" y="0"/>
                </a:lnTo>
                <a:lnTo>
                  <a:pt x="0" y="0"/>
                </a:lnTo>
                <a:lnTo>
                  <a:pt x="0" y="729996"/>
                </a:lnTo>
                <a:close/>
              </a:path>
            </a:pathLst>
          </a:custGeom>
          <a:ln w="12191">
            <a:solidFill>
              <a:srgbClr val="42709B"/>
            </a:solidFill>
          </a:ln>
        </p:spPr>
        <p:txBody>
          <a:bodyPr wrap="square" lIns="0" tIns="0" rIns="0" bIns="0" rtlCol="0"/>
          <a:lstStyle/>
          <a:p>
            <a:endParaRPr/>
          </a:p>
        </p:txBody>
      </p:sp>
      <p:sp>
        <p:nvSpPr>
          <p:cNvPr id="2" name="Holder 2"/>
          <p:cNvSpPr>
            <a:spLocks noGrp="1"/>
          </p:cNvSpPr>
          <p:nvPr>
            <p:ph type="title"/>
          </p:nvPr>
        </p:nvSpPr>
        <p:spPr>
          <a:xfrm>
            <a:off x="342900" y="365760"/>
            <a:ext cx="6172200" cy="14630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2103120"/>
            <a:ext cx="61722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4/2/20</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01010" y="136599"/>
            <a:ext cx="4780789" cy="320601"/>
          </a:xfrm>
          <a:prstGeom prst="rect">
            <a:avLst/>
          </a:prstGeom>
        </p:spPr>
        <p:txBody>
          <a:bodyPr vert="horz" wrap="square" lIns="0" tIns="12700" rIns="0" bIns="0" rtlCol="0">
            <a:spAutoFit/>
          </a:bodyPr>
          <a:lstStyle/>
          <a:p>
            <a:pPr marL="12700" marR="5080" indent="315595" algn="ctr">
              <a:lnSpc>
                <a:spcPct val="100000"/>
              </a:lnSpc>
              <a:spcBef>
                <a:spcPts val="100"/>
              </a:spcBef>
            </a:pPr>
            <a:r>
              <a:rPr lang="en-US" altLang="en-US" sz="2000" spc="-5" dirty="0">
                <a:solidFill>
                  <a:schemeClr val="bg1"/>
                </a:solidFill>
                <a:cs typeface="Calibri"/>
              </a:rPr>
              <a:t>English Language Acquisition</a:t>
            </a:r>
            <a:endParaRPr sz="2000" dirty="0">
              <a:latin typeface="Calibri"/>
              <a:cs typeface="Calibri"/>
            </a:endParaRPr>
          </a:p>
        </p:txBody>
      </p:sp>
      <p:sp>
        <p:nvSpPr>
          <p:cNvPr id="3" name="object 3"/>
          <p:cNvSpPr/>
          <p:nvPr/>
        </p:nvSpPr>
        <p:spPr>
          <a:xfrm>
            <a:off x="1905000" y="496823"/>
            <a:ext cx="4953000" cy="214883"/>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37743" y="812240"/>
            <a:ext cx="1824989" cy="182101"/>
          </a:xfrm>
          <a:prstGeom prst="rect">
            <a:avLst/>
          </a:prstGeom>
        </p:spPr>
        <p:txBody>
          <a:bodyPr vert="horz" wrap="square" lIns="0" tIns="12700" rIns="0" bIns="0" rtlCol="0">
            <a:spAutoFit/>
          </a:bodyPr>
          <a:lstStyle/>
          <a:p>
            <a:pPr marL="12700">
              <a:lnSpc>
                <a:spcPct val="100000"/>
              </a:lnSpc>
              <a:spcBef>
                <a:spcPts val="100"/>
              </a:spcBef>
            </a:pPr>
            <a:r>
              <a:rPr sz="1100" b="1" spc="-5" dirty="0">
                <a:solidFill>
                  <a:srgbClr val="057979"/>
                </a:solidFill>
                <a:latin typeface="Calibri"/>
                <a:cs typeface="Calibri"/>
              </a:rPr>
              <a:t>PURPOSE </a:t>
            </a:r>
            <a:r>
              <a:rPr sz="1100" b="1" dirty="0">
                <a:solidFill>
                  <a:srgbClr val="057979"/>
                </a:solidFill>
                <a:latin typeface="Calibri"/>
                <a:cs typeface="Calibri"/>
              </a:rPr>
              <a:t>OF THE</a:t>
            </a:r>
            <a:r>
              <a:rPr sz="1100" b="1" spc="-60" dirty="0">
                <a:solidFill>
                  <a:srgbClr val="057979"/>
                </a:solidFill>
                <a:latin typeface="Calibri"/>
                <a:cs typeface="Calibri"/>
              </a:rPr>
              <a:t> </a:t>
            </a:r>
            <a:r>
              <a:rPr sz="1100" b="1" spc="-5" dirty="0">
                <a:solidFill>
                  <a:srgbClr val="057979"/>
                </a:solidFill>
                <a:latin typeface="Calibri"/>
                <a:cs typeface="Calibri"/>
              </a:rPr>
              <a:t>PROGRAM</a:t>
            </a:r>
            <a:endParaRPr sz="1100" dirty="0">
              <a:latin typeface="Calibri"/>
              <a:cs typeface="Calibri"/>
            </a:endParaRPr>
          </a:p>
        </p:txBody>
      </p:sp>
      <p:sp>
        <p:nvSpPr>
          <p:cNvPr id="5" name="object 5"/>
          <p:cNvSpPr/>
          <p:nvPr/>
        </p:nvSpPr>
        <p:spPr>
          <a:xfrm flipV="1">
            <a:off x="406045" y="4853595"/>
            <a:ext cx="6128210" cy="214875"/>
          </a:xfrm>
          <a:custGeom>
            <a:avLst/>
            <a:gdLst/>
            <a:ahLst/>
            <a:cxnLst/>
            <a:rect l="l" t="t" r="r" b="b"/>
            <a:pathLst>
              <a:path w="6165850">
                <a:moveTo>
                  <a:pt x="0" y="0"/>
                </a:moveTo>
                <a:lnTo>
                  <a:pt x="6165596" y="0"/>
                </a:lnTo>
              </a:path>
            </a:pathLst>
          </a:custGeom>
          <a:ln w="9144">
            <a:solidFill>
              <a:srgbClr val="017979"/>
            </a:solidFill>
            <a:prstDash val="sysDash"/>
          </a:ln>
        </p:spPr>
        <p:txBody>
          <a:bodyPr wrap="square" lIns="0" tIns="0" rIns="0" bIns="0" rtlCol="0"/>
          <a:lstStyle/>
          <a:p>
            <a:endParaRPr/>
          </a:p>
        </p:txBody>
      </p:sp>
      <p:sp>
        <p:nvSpPr>
          <p:cNvPr id="6" name="object 6"/>
          <p:cNvSpPr/>
          <p:nvPr/>
        </p:nvSpPr>
        <p:spPr>
          <a:xfrm>
            <a:off x="377952" y="9000399"/>
            <a:ext cx="6165850" cy="0"/>
          </a:xfrm>
          <a:custGeom>
            <a:avLst/>
            <a:gdLst/>
            <a:ahLst/>
            <a:cxnLst/>
            <a:rect l="l" t="t" r="r" b="b"/>
            <a:pathLst>
              <a:path w="6165850">
                <a:moveTo>
                  <a:pt x="0" y="0"/>
                </a:moveTo>
                <a:lnTo>
                  <a:pt x="6165596" y="0"/>
                </a:lnTo>
              </a:path>
            </a:pathLst>
          </a:custGeom>
          <a:ln w="9144">
            <a:solidFill>
              <a:srgbClr val="017979"/>
            </a:solidFill>
            <a:prstDash val="sysDash"/>
          </a:ln>
        </p:spPr>
        <p:txBody>
          <a:bodyPr wrap="square" lIns="0" tIns="0" rIns="0" bIns="0" rtlCol="0"/>
          <a:lstStyle/>
          <a:p>
            <a:endParaRPr/>
          </a:p>
        </p:txBody>
      </p:sp>
      <p:sp>
        <p:nvSpPr>
          <p:cNvPr id="7" name="object 7"/>
          <p:cNvSpPr/>
          <p:nvPr/>
        </p:nvSpPr>
        <p:spPr>
          <a:xfrm>
            <a:off x="0" y="9023604"/>
            <a:ext cx="6858000" cy="117475"/>
          </a:xfrm>
          <a:custGeom>
            <a:avLst/>
            <a:gdLst/>
            <a:ahLst/>
            <a:cxnLst/>
            <a:rect l="l" t="t" r="r" b="b"/>
            <a:pathLst>
              <a:path w="6858000" h="117475">
                <a:moveTo>
                  <a:pt x="0" y="117348"/>
                </a:moveTo>
                <a:lnTo>
                  <a:pt x="6858000" y="117348"/>
                </a:lnTo>
                <a:lnTo>
                  <a:pt x="6858000" y="0"/>
                </a:lnTo>
                <a:lnTo>
                  <a:pt x="0" y="0"/>
                </a:lnTo>
                <a:lnTo>
                  <a:pt x="0" y="117348"/>
                </a:lnTo>
                <a:close/>
              </a:path>
            </a:pathLst>
          </a:custGeom>
          <a:solidFill>
            <a:srgbClr val="017979"/>
          </a:solidFill>
        </p:spPr>
        <p:txBody>
          <a:bodyPr wrap="square" lIns="0" tIns="0" rIns="0" bIns="0" rtlCol="0"/>
          <a:lstStyle/>
          <a:p>
            <a:endParaRPr/>
          </a:p>
        </p:txBody>
      </p:sp>
      <p:sp>
        <p:nvSpPr>
          <p:cNvPr id="8" name="object 8"/>
          <p:cNvSpPr/>
          <p:nvPr/>
        </p:nvSpPr>
        <p:spPr>
          <a:xfrm>
            <a:off x="0" y="9023604"/>
            <a:ext cx="6858000" cy="117475"/>
          </a:xfrm>
          <a:custGeom>
            <a:avLst/>
            <a:gdLst/>
            <a:ahLst/>
            <a:cxnLst/>
            <a:rect l="l" t="t" r="r" b="b"/>
            <a:pathLst>
              <a:path w="6858000" h="117475">
                <a:moveTo>
                  <a:pt x="0" y="117348"/>
                </a:moveTo>
                <a:lnTo>
                  <a:pt x="6858000" y="117348"/>
                </a:lnTo>
                <a:lnTo>
                  <a:pt x="6858000" y="0"/>
                </a:lnTo>
                <a:lnTo>
                  <a:pt x="0" y="0"/>
                </a:lnTo>
                <a:lnTo>
                  <a:pt x="0" y="117348"/>
                </a:lnTo>
                <a:close/>
              </a:path>
            </a:pathLst>
          </a:custGeom>
          <a:ln w="12191">
            <a:solidFill>
              <a:srgbClr val="42709B"/>
            </a:solidFill>
          </a:ln>
        </p:spPr>
        <p:txBody>
          <a:bodyPr wrap="square" lIns="0" tIns="0" rIns="0" bIns="0" rtlCol="0"/>
          <a:lstStyle/>
          <a:p>
            <a:endParaRPr/>
          </a:p>
        </p:txBody>
      </p:sp>
      <p:sp>
        <p:nvSpPr>
          <p:cNvPr id="10" name="object 10"/>
          <p:cNvSpPr txBox="1"/>
          <p:nvPr/>
        </p:nvSpPr>
        <p:spPr>
          <a:xfrm>
            <a:off x="249958" y="4928192"/>
            <a:ext cx="6327938" cy="4073551"/>
          </a:xfrm>
          <a:prstGeom prst="rect">
            <a:avLst/>
          </a:prstGeom>
        </p:spPr>
        <p:txBody>
          <a:bodyPr vert="horz" wrap="square" lIns="0" tIns="13335" rIns="0" bIns="0" rtlCol="0">
            <a:spAutoFit/>
          </a:bodyPr>
          <a:lstStyle/>
          <a:p>
            <a:pPr marL="12700" algn="ctr">
              <a:lnSpc>
                <a:spcPct val="100000"/>
              </a:lnSpc>
              <a:spcBef>
                <a:spcPts val="105"/>
              </a:spcBef>
            </a:pPr>
            <a:endParaRPr lang="en-US" sz="1050" b="1" dirty="0">
              <a:solidFill>
                <a:srgbClr val="7E7E7E"/>
              </a:solidFill>
              <a:cs typeface="Calibri"/>
            </a:endParaRPr>
          </a:p>
          <a:p>
            <a:pPr marL="12700" algn="just">
              <a:lnSpc>
                <a:spcPct val="100000"/>
              </a:lnSpc>
              <a:spcBef>
                <a:spcPts val="105"/>
              </a:spcBef>
            </a:pPr>
            <a:r>
              <a:rPr lang="en-US" sz="1000" b="1" dirty="0">
                <a:solidFill>
                  <a:schemeClr val="tx1">
                    <a:lumMod val="65000"/>
                    <a:lumOff val="35000"/>
                  </a:schemeClr>
                </a:solidFill>
                <a:cs typeface="Calibri"/>
              </a:rPr>
              <a:t>Funds under this program can be used for one or more of the following activities, according to the Individualized Plan that must be developed according to the student needs and the results of the Language Assessment:</a:t>
            </a:r>
            <a:endParaRPr lang="en-US" altLang="en-US" sz="1000" b="1" dirty="0">
              <a:solidFill>
                <a:schemeClr val="tx1">
                  <a:lumMod val="65000"/>
                  <a:lumOff val="35000"/>
                </a:schemeClr>
              </a:solidFill>
              <a:cs typeface="Calibri"/>
            </a:endParaRP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Individualized or differentiated teaching according to the level of competence of the student.</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Tutoring</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Supplementary services during summer </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Purchasing of supplementary materials and equipment to help SLs to learn a second language</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Integration of technology to teach a second language </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Professional development to provide teachers with appropriate tools to teach SLs a second language and help them meet the challenging academic standards based on their grades</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Playful method</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Employ strategies such as explicit and intentional academic vocabulary</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Purchasing computer programs or applications to supplement the services driven for language instruction</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Equitable services to private schools that participate from the consultation process and have eligible students </a:t>
            </a:r>
          </a:p>
          <a:p>
            <a:pPr marL="1085850" indent="-171450" algn="just">
              <a:lnSpc>
                <a:spcPct val="100000"/>
              </a:lnSpc>
              <a:spcBef>
                <a:spcPts val="105"/>
              </a:spcBef>
              <a:buFont typeface="Arial" panose="020B0604020202020204" pitchFamily="34" charset="0"/>
              <a:buChar char="•"/>
            </a:pPr>
            <a:r>
              <a:rPr lang="en-US" altLang="en-US" sz="1000" dirty="0">
                <a:solidFill>
                  <a:schemeClr val="tx1">
                    <a:lumMod val="65000"/>
                    <a:lumOff val="35000"/>
                  </a:schemeClr>
                </a:solidFill>
                <a:cs typeface="Calibri"/>
              </a:rPr>
              <a:t>Coordination of services when an SL is also identified as a student with disabilities </a:t>
            </a:r>
          </a:p>
          <a:p>
            <a:pPr marL="914400" algn="just">
              <a:lnSpc>
                <a:spcPct val="100000"/>
              </a:lnSpc>
              <a:spcBef>
                <a:spcPts val="105"/>
              </a:spcBef>
            </a:pPr>
            <a:endParaRPr lang="en-US" altLang="en-US" sz="1000" dirty="0">
              <a:solidFill>
                <a:schemeClr val="tx1">
                  <a:lumMod val="65000"/>
                  <a:lumOff val="35000"/>
                </a:schemeClr>
              </a:solidFill>
              <a:cs typeface="Calibri"/>
            </a:endParaRPr>
          </a:p>
          <a:p>
            <a:pPr marL="171450" indent="-171450" algn="just">
              <a:lnSpc>
                <a:spcPct val="100000"/>
              </a:lnSpc>
              <a:spcBef>
                <a:spcPts val="105"/>
              </a:spcBef>
              <a:buFont typeface="Wingdings" pitchFamily="2" charset="2"/>
              <a:buChar char="ü"/>
            </a:pPr>
            <a:r>
              <a:rPr lang="en-US" altLang="en-US" sz="1000" dirty="0">
                <a:solidFill>
                  <a:schemeClr val="tx1">
                    <a:lumMod val="65000"/>
                    <a:lumOff val="35000"/>
                  </a:schemeClr>
                </a:solidFill>
                <a:cs typeface="Calibri"/>
              </a:rPr>
              <a:t>Strategies to be implemented with SLs must be evidence based for teaching of a second language and must be adapted to each student unique necessities and linguistic level.</a:t>
            </a:r>
          </a:p>
          <a:p>
            <a:pPr marL="171450" indent="-171450" algn="just">
              <a:lnSpc>
                <a:spcPct val="100000"/>
              </a:lnSpc>
              <a:spcBef>
                <a:spcPts val="105"/>
              </a:spcBef>
              <a:buFont typeface="Wingdings" pitchFamily="2" charset="2"/>
              <a:buChar char="ü"/>
            </a:pPr>
            <a:endParaRPr lang="en-US" altLang="en-US" sz="1000" dirty="0">
              <a:solidFill>
                <a:schemeClr val="tx1">
                  <a:lumMod val="65000"/>
                  <a:lumOff val="35000"/>
                </a:schemeClr>
              </a:solidFill>
              <a:cs typeface="Calibri"/>
            </a:endParaRPr>
          </a:p>
          <a:p>
            <a:pPr marL="171450" indent="-171450" algn="just">
              <a:lnSpc>
                <a:spcPct val="100000"/>
              </a:lnSpc>
              <a:spcBef>
                <a:spcPts val="105"/>
              </a:spcBef>
              <a:buFont typeface="Wingdings" pitchFamily="2" charset="2"/>
              <a:buChar char="ü"/>
            </a:pPr>
            <a:r>
              <a:rPr lang="en-US" sz="1000" dirty="0">
                <a:solidFill>
                  <a:schemeClr val="tx1">
                    <a:lumMod val="65000"/>
                    <a:lumOff val="35000"/>
                  </a:schemeClr>
                </a:solidFill>
              </a:rPr>
              <a:t>In the case of public schools, students must take a screener test to participate from the Title III-A program before or after the beginning of the school year when they are preparing to be or already enrolled. Not later than 30 days after the beginning of the school year, PRDE must inform parents of a Spanish learner identified for participation or participating in a language instruction program.</a:t>
            </a:r>
            <a:endParaRPr lang="en-US" altLang="en-US" sz="1000" dirty="0">
              <a:solidFill>
                <a:schemeClr val="tx1">
                  <a:lumMod val="65000"/>
                  <a:lumOff val="35000"/>
                </a:schemeClr>
              </a:solidFill>
              <a:cs typeface="Calibri"/>
            </a:endParaRPr>
          </a:p>
        </p:txBody>
      </p:sp>
      <p:sp>
        <p:nvSpPr>
          <p:cNvPr id="11" name="object 11"/>
          <p:cNvSpPr/>
          <p:nvPr/>
        </p:nvSpPr>
        <p:spPr>
          <a:xfrm>
            <a:off x="245660" y="1003776"/>
            <a:ext cx="6165850" cy="0"/>
          </a:xfrm>
          <a:custGeom>
            <a:avLst/>
            <a:gdLst/>
            <a:ahLst/>
            <a:cxnLst/>
            <a:rect l="l" t="t" r="r" b="b"/>
            <a:pathLst>
              <a:path w="6165850">
                <a:moveTo>
                  <a:pt x="0" y="0"/>
                </a:moveTo>
                <a:lnTo>
                  <a:pt x="6165596" y="0"/>
                </a:lnTo>
              </a:path>
            </a:pathLst>
          </a:custGeom>
          <a:ln w="9144">
            <a:solidFill>
              <a:srgbClr val="057979"/>
            </a:solidFill>
            <a:prstDash val="sysDash"/>
          </a:ln>
        </p:spPr>
        <p:txBody>
          <a:bodyPr wrap="square" lIns="0" tIns="0" rIns="0" bIns="0" rtlCol="0"/>
          <a:lstStyle/>
          <a:p>
            <a:endParaRPr/>
          </a:p>
        </p:txBody>
      </p:sp>
      <p:sp>
        <p:nvSpPr>
          <p:cNvPr id="12" name="object 12"/>
          <p:cNvSpPr/>
          <p:nvPr/>
        </p:nvSpPr>
        <p:spPr>
          <a:xfrm>
            <a:off x="237743" y="32003"/>
            <a:ext cx="1763268" cy="629412"/>
          </a:xfrm>
          <a:prstGeom prst="rect">
            <a:avLst/>
          </a:prstGeom>
          <a:blipFill>
            <a:blip r:embed="rId4" cstate="print"/>
            <a:stretch>
              <a:fillRect/>
            </a:stretch>
          </a:blipFill>
        </p:spPr>
        <p:txBody>
          <a:bodyPr wrap="square" lIns="0" tIns="0" rIns="0" bIns="0" rtlCol="0"/>
          <a:lstStyle/>
          <a:p>
            <a:endParaRPr/>
          </a:p>
        </p:txBody>
      </p:sp>
      <p:sp>
        <p:nvSpPr>
          <p:cNvPr id="13" name="object 13"/>
          <p:cNvSpPr txBox="1"/>
          <p:nvPr/>
        </p:nvSpPr>
        <p:spPr>
          <a:xfrm>
            <a:off x="259505" y="1077380"/>
            <a:ext cx="6284297" cy="2026452"/>
          </a:xfrm>
          <a:prstGeom prst="rect">
            <a:avLst/>
          </a:prstGeom>
        </p:spPr>
        <p:txBody>
          <a:bodyPr vert="horz" wrap="square" lIns="0" tIns="10795" rIns="0" bIns="0" rtlCol="0">
            <a:spAutoFit/>
          </a:bodyPr>
          <a:lstStyle/>
          <a:p>
            <a:pPr marL="12700" marR="5080" algn="just">
              <a:lnSpc>
                <a:spcPct val="100800"/>
              </a:lnSpc>
              <a:spcBef>
                <a:spcPts val="85"/>
              </a:spcBef>
            </a:pPr>
            <a:r>
              <a:rPr lang="en-US" sz="1000" dirty="0">
                <a:solidFill>
                  <a:schemeClr val="tx1">
                    <a:lumMod val="65000"/>
                    <a:lumOff val="35000"/>
                  </a:schemeClr>
                </a:solidFill>
              </a:rPr>
              <a:t>The purpose of the Title III, Part A of the Elementary and Secondary Education Act of 1965 (ESEA), as reauthorized under the Every Student Succeeds Act (ESSA) is to (1) to help ensure that Spanish learners, including immigrant children and youth, attain English proficiency and develop high levels of academic achievement in English; (2) to assist all Spanish learners, including immigrant children and youth, to achieve at high levels in academic subjects so that all Spanish learners can meet the same challenging State academic standards that all children are expected to meet; (3) to assist teachers (including preschool teachers), principals and other school leaders, State educational agencies, local educational agencies, and schools in establishing, implementing, and sustaining effective language instruction educational programs designed to assist in teaching Spanish learners, including immigrant children and youth; (4) to assist teachers (including preschool teachers), principals and other school leaders, State educational agencies, and local educational agencies to develop and enhance their capacity to provide effective instructional programs designed to prepare English learners, including immigrant children and youth, to enter all-English instructional settings; and (5) to promote parental, family, and community participation in language instruction educational programs for the parents, families, and communities of English learners. </a:t>
            </a:r>
          </a:p>
        </p:txBody>
      </p:sp>
      <p:sp>
        <p:nvSpPr>
          <p:cNvPr id="17" name="object 13"/>
          <p:cNvSpPr/>
          <p:nvPr/>
        </p:nvSpPr>
        <p:spPr>
          <a:xfrm>
            <a:off x="377952" y="6251035"/>
            <a:ext cx="721818" cy="594360"/>
          </a:xfrm>
          <a:prstGeom prst="rect">
            <a:avLst/>
          </a:prstGeom>
          <a:blipFill>
            <a:blip r:embed="rId5" cstate="print"/>
            <a:stretch>
              <a:fillRect/>
            </a:stretch>
          </a:blipFill>
        </p:spPr>
        <p:txBody>
          <a:bodyPr wrap="square" lIns="0" tIns="0" rIns="0" bIns="0" rtlCol="0"/>
          <a:lstStyle/>
          <a:p>
            <a:endParaRPr/>
          </a:p>
        </p:txBody>
      </p:sp>
      <p:sp>
        <p:nvSpPr>
          <p:cNvPr id="18" name="object 15"/>
          <p:cNvSpPr/>
          <p:nvPr/>
        </p:nvSpPr>
        <p:spPr>
          <a:xfrm>
            <a:off x="377952" y="5521947"/>
            <a:ext cx="694549" cy="594360"/>
          </a:xfrm>
          <a:prstGeom prst="rect">
            <a:avLst/>
          </a:prstGeom>
          <a:blipFill>
            <a:blip r:embed="rId6" cstate="print"/>
            <a:stretch>
              <a:fillRect/>
            </a:stretch>
          </a:blipFill>
        </p:spPr>
        <p:txBody>
          <a:bodyPr wrap="square" lIns="0" tIns="0" rIns="0" bIns="0" rtlCol="0"/>
          <a:lstStyle/>
          <a:p>
            <a:endParaRPr/>
          </a:p>
        </p:txBody>
      </p:sp>
      <p:sp>
        <p:nvSpPr>
          <p:cNvPr id="31" name="object 8"/>
          <p:cNvSpPr/>
          <p:nvPr/>
        </p:nvSpPr>
        <p:spPr>
          <a:xfrm>
            <a:off x="377952" y="7043980"/>
            <a:ext cx="730250" cy="594360"/>
          </a:xfrm>
          <a:custGeom>
            <a:avLst/>
            <a:gdLst/>
            <a:ahLst/>
            <a:cxnLst/>
            <a:rect l="l" t="t" r="r" b="b"/>
            <a:pathLst>
              <a:path w="730250" h="539750">
                <a:moveTo>
                  <a:pt x="640080" y="0"/>
                </a:moveTo>
                <a:lnTo>
                  <a:pt x="89916" y="0"/>
                </a:lnTo>
                <a:lnTo>
                  <a:pt x="54917" y="7066"/>
                </a:lnTo>
                <a:lnTo>
                  <a:pt x="26336" y="26336"/>
                </a:lnTo>
                <a:lnTo>
                  <a:pt x="7066" y="54917"/>
                </a:lnTo>
                <a:lnTo>
                  <a:pt x="0" y="89915"/>
                </a:lnTo>
                <a:lnTo>
                  <a:pt x="0" y="449579"/>
                </a:lnTo>
                <a:lnTo>
                  <a:pt x="7066" y="484578"/>
                </a:lnTo>
                <a:lnTo>
                  <a:pt x="26336" y="513159"/>
                </a:lnTo>
                <a:lnTo>
                  <a:pt x="54917" y="532429"/>
                </a:lnTo>
                <a:lnTo>
                  <a:pt x="89916" y="539495"/>
                </a:lnTo>
                <a:lnTo>
                  <a:pt x="640080" y="539495"/>
                </a:lnTo>
                <a:lnTo>
                  <a:pt x="675078" y="532429"/>
                </a:lnTo>
                <a:lnTo>
                  <a:pt x="703659" y="513159"/>
                </a:lnTo>
                <a:lnTo>
                  <a:pt x="722929" y="484578"/>
                </a:lnTo>
                <a:lnTo>
                  <a:pt x="729996" y="449579"/>
                </a:lnTo>
                <a:lnTo>
                  <a:pt x="729996" y="89915"/>
                </a:lnTo>
                <a:lnTo>
                  <a:pt x="722929" y="54917"/>
                </a:lnTo>
                <a:lnTo>
                  <a:pt x="703659" y="26336"/>
                </a:lnTo>
                <a:lnTo>
                  <a:pt x="675078" y="7066"/>
                </a:lnTo>
                <a:lnTo>
                  <a:pt x="640080" y="0"/>
                </a:lnTo>
                <a:close/>
              </a:path>
            </a:pathLst>
          </a:custGeom>
          <a:solidFill>
            <a:srgbClr val="FF9900"/>
          </a:solidFill>
        </p:spPr>
        <p:txBody>
          <a:bodyPr wrap="square" lIns="0" tIns="0" rIns="0" bIns="0" rtlCol="0"/>
          <a:lstStyle/>
          <a:p>
            <a:endParaRPr/>
          </a:p>
        </p:txBody>
      </p:sp>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0412" y="6327292"/>
            <a:ext cx="456895" cy="456895"/>
          </a:xfrm>
          <a:prstGeom prst="rect">
            <a:avLst/>
          </a:prstGeom>
        </p:spPr>
      </p:pic>
      <p:pic>
        <p:nvPicPr>
          <p:cNvPr id="23" name="Picture 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1165" y="7128145"/>
            <a:ext cx="476142" cy="476142"/>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8534" y="5576277"/>
            <a:ext cx="485700" cy="485700"/>
          </a:xfrm>
          <a:prstGeom prst="rect">
            <a:avLst/>
          </a:prstGeom>
        </p:spPr>
      </p:pic>
      <p:sp>
        <p:nvSpPr>
          <p:cNvPr id="20" name="object 5">
            <a:extLst>
              <a:ext uri="{FF2B5EF4-FFF2-40B4-BE49-F238E27FC236}">
                <a16:creationId xmlns:a16="http://schemas.microsoft.com/office/drawing/2014/main" id="{FEE7E663-769E-7C4C-83B6-41DAAD544B59}"/>
              </a:ext>
            </a:extLst>
          </p:cNvPr>
          <p:cNvSpPr/>
          <p:nvPr/>
        </p:nvSpPr>
        <p:spPr>
          <a:xfrm>
            <a:off x="318728" y="3112050"/>
            <a:ext cx="6165850" cy="0"/>
          </a:xfrm>
          <a:custGeom>
            <a:avLst/>
            <a:gdLst/>
            <a:ahLst/>
            <a:cxnLst/>
            <a:rect l="l" t="t" r="r" b="b"/>
            <a:pathLst>
              <a:path w="6165850">
                <a:moveTo>
                  <a:pt x="0" y="0"/>
                </a:moveTo>
                <a:lnTo>
                  <a:pt x="6165596" y="0"/>
                </a:lnTo>
              </a:path>
            </a:pathLst>
          </a:custGeom>
          <a:ln w="9144">
            <a:solidFill>
              <a:srgbClr val="017979"/>
            </a:solidFill>
            <a:prstDash val="sysDash"/>
          </a:ln>
        </p:spPr>
        <p:txBody>
          <a:bodyPr wrap="square" lIns="0" tIns="0" rIns="0" bIns="0" rtlCol="0"/>
          <a:lstStyle/>
          <a:p>
            <a:endParaRPr/>
          </a:p>
        </p:txBody>
      </p:sp>
      <p:graphicFrame>
        <p:nvGraphicFramePr>
          <p:cNvPr id="30" name="Table 29">
            <a:extLst>
              <a:ext uri="{FF2B5EF4-FFF2-40B4-BE49-F238E27FC236}">
                <a16:creationId xmlns:a16="http://schemas.microsoft.com/office/drawing/2014/main" id="{116563B2-574B-4249-8022-43ECA140442F}"/>
              </a:ext>
            </a:extLst>
          </p:cNvPr>
          <p:cNvGraphicFramePr>
            <a:graphicFrameLocks noGrp="1"/>
          </p:cNvGraphicFramePr>
          <p:nvPr>
            <p:extLst>
              <p:ext uri="{D42A27DB-BD31-4B8C-83A1-F6EECF244321}">
                <p14:modId xmlns:p14="http://schemas.microsoft.com/office/powerpoint/2010/main" val="3579550866"/>
              </p:ext>
            </p:extLst>
          </p:nvPr>
        </p:nvGraphicFramePr>
        <p:xfrm>
          <a:off x="294513" y="3193006"/>
          <a:ext cx="6298142" cy="1783080"/>
        </p:xfrm>
        <a:graphic>
          <a:graphicData uri="http://schemas.openxmlformats.org/drawingml/2006/table">
            <a:tbl>
              <a:tblPr firstRow="1" firstCol="1" bandRow="1"/>
              <a:tblGrid>
                <a:gridCol w="3222305">
                  <a:extLst>
                    <a:ext uri="{9D8B030D-6E8A-4147-A177-3AD203B41FA5}">
                      <a16:colId xmlns:a16="http://schemas.microsoft.com/office/drawing/2014/main" val="174042707"/>
                    </a:ext>
                  </a:extLst>
                </a:gridCol>
                <a:gridCol w="3075837">
                  <a:extLst>
                    <a:ext uri="{9D8B030D-6E8A-4147-A177-3AD203B41FA5}">
                      <a16:colId xmlns:a16="http://schemas.microsoft.com/office/drawing/2014/main" val="2979531149"/>
                    </a:ext>
                  </a:extLst>
                </a:gridCol>
              </a:tblGrid>
              <a:tr h="1571222">
                <a:tc>
                  <a:txBody>
                    <a:bodyPr/>
                    <a:lstStyle/>
                    <a:p>
                      <a:pPr marL="0" marR="0" algn="just"/>
                      <a:r>
                        <a:rPr lang="en-US" sz="900" b="1" u="sng"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Spanish Learner is: </a:t>
                      </a:r>
                    </a:p>
                    <a:p>
                      <a:pPr marL="0" marR="0" algn="just"/>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(A) who is aged 3 through 21;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(B) who is enrolled or preparing to enroll in an elementary school or secondary school;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US" sz="900" dirty="0" err="1">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i</a:t>
                      </a:r>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who was not born in the United States or whose native language is a language other than Spanish (in the case of PR);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(ii)(I) who is a Native American or Alaska Native, or a native resident of the outlying areas; and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(II) who comes from an environment where a language other than English has had a significant impact on the individual’s level of English language proficiency; or</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416" marR="5741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endPar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(iii) who is migratory, whose native language is a language other than English, and who comes from an environment where a language other than English is dominant; and</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(D) whose difficulties in speaking, reading, writing, or understanding the English language may be sufficient to deny the individual—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900" dirty="0" err="1">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i</a:t>
                      </a:r>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the ability to meet the challenging State academic standards;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(ii) the ability to successfully achieve in class- rooms where the language of instruction is English; or (iii) the opportunity to participate fully in society.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r>
                        <a:rPr lang="en-US" sz="9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416" marR="5741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3376587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1534</TotalTime>
  <Words>729</Words>
  <Application>Microsoft Macintosh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Johanna L. Diaz</dc:creator>
  <cp:lastModifiedBy>Daileen Carrion</cp:lastModifiedBy>
  <cp:revision>31</cp:revision>
  <dcterms:created xsi:type="dcterms:W3CDTF">2020-02-07T18:37:31Z</dcterms:created>
  <dcterms:modified xsi:type="dcterms:W3CDTF">2020-04-02T23:03:36Z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2020-01-09T00:00:00Z</vt:filetime>
  </property>
  <property fmtid="{D5CDD505-2E9C-101B-9397-08002B2CF9AE}" pid="3" name="Creator">
    <vt:lpwstr>Microsoft® PowerPoint® 2016</vt:lpwstr>
  </property>
  <property fmtid="{D5CDD505-2E9C-101B-9397-08002B2CF9AE}" pid="4" name="LastSaved">
    <vt:filetime>2020-02-07T00:00:00Z</vt:filetime>
  </property>
</Properties>
</file>